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1"/>
  </p:notesMasterIdLst>
  <p:handoutMasterIdLst>
    <p:handoutMasterId r:id="rId52"/>
  </p:handoutMasterIdLst>
  <p:sldIdLst>
    <p:sldId id="256" r:id="rId2"/>
    <p:sldId id="257" r:id="rId3"/>
    <p:sldId id="259" r:id="rId4"/>
    <p:sldId id="291" r:id="rId5"/>
    <p:sldId id="262" r:id="rId6"/>
    <p:sldId id="263" r:id="rId7"/>
    <p:sldId id="305" r:id="rId8"/>
    <p:sldId id="303" r:id="rId9"/>
    <p:sldId id="310" r:id="rId10"/>
    <p:sldId id="309" r:id="rId11"/>
    <p:sldId id="340" r:id="rId12"/>
    <p:sldId id="341" r:id="rId13"/>
    <p:sldId id="306" r:id="rId14"/>
    <p:sldId id="311" r:id="rId15"/>
    <p:sldId id="308" r:id="rId16"/>
    <p:sldId id="313" r:id="rId17"/>
    <p:sldId id="347" r:id="rId18"/>
    <p:sldId id="342" r:id="rId19"/>
    <p:sldId id="307" r:id="rId20"/>
    <p:sldId id="302" r:id="rId21"/>
    <p:sldId id="339" r:id="rId22"/>
    <p:sldId id="318" r:id="rId23"/>
    <p:sldId id="314" r:id="rId24"/>
    <p:sldId id="315" r:id="rId25"/>
    <p:sldId id="312" r:id="rId26"/>
    <p:sldId id="316" r:id="rId27"/>
    <p:sldId id="317" r:id="rId28"/>
    <p:sldId id="319" r:id="rId29"/>
    <p:sldId id="320" r:id="rId30"/>
    <p:sldId id="321" r:id="rId31"/>
    <p:sldId id="322" r:id="rId32"/>
    <p:sldId id="323" r:id="rId33"/>
    <p:sldId id="324" r:id="rId34"/>
    <p:sldId id="325" r:id="rId35"/>
    <p:sldId id="326" r:id="rId36"/>
    <p:sldId id="327" r:id="rId37"/>
    <p:sldId id="328" r:id="rId38"/>
    <p:sldId id="329" r:id="rId39"/>
    <p:sldId id="333" r:id="rId40"/>
    <p:sldId id="330" r:id="rId41"/>
    <p:sldId id="331" r:id="rId42"/>
    <p:sldId id="334" r:id="rId43"/>
    <p:sldId id="332" r:id="rId44"/>
    <p:sldId id="335" r:id="rId45"/>
    <p:sldId id="336" r:id="rId46"/>
    <p:sldId id="343" r:id="rId47"/>
    <p:sldId id="345" r:id="rId48"/>
    <p:sldId id="348" r:id="rId49"/>
    <p:sldId id="346" r:id="rId50"/>
  </p:sldIdLst>
  <p:sldSz cx="9144000" cy="6858000" type="screen4x3"/>
  <p:notesSz cx="6797675" cy="9926638"/>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預設章節" id="{DF19965A-82B7-4B0A-983B-6F8B054AACF6}">
          <p14:sldIdLst>
            <p14:sldId id="256"/>
            <p14:sldId id="257"/>
            <p14:sldId id="259"/>
            <p14:sldId id="291"/>
            <p14:sldId id="262"/>
            <p14:sldId id="263"/>
            <p14:sldId id="305"/>
            <p14:sldId id="303"/>
            <p14:sldId id="310"/>
            <p14:sldId id="309"/>
            <p14:sldId id="340"/>
            <p14:sldId id="341"/>
            <p14:sldId id="306"/>
            <p14:sldId id="311"/>
            <p14:sldId id="308"/>
            <p14:sldId id="313"/>
            <p14:sldId id="347"/>
            <p14:sldId id="342"/>
            <p14:sldId id="307"/>
            <p14:sldId id="302"/>
            <p14:sldId id="339"/>
            <p14:sldId id="318"/>
            <p14:sldId id="314"/>
            <p14:sldId id="315"/>
            <p14:sldId id="312"/>
            <p14:sldId id="316"/>
            <p14:sldId id="317"/>
            <p14:sldId id="319"/>
            <p14:sldId id="320"/>
            <p14:sldId id="321"/>
            <p14:sldId id="322"/>
            <p14:sldId id="323"/>
            <p14:sldId id="324"/>
            <p14:sldId id="325"/>
            <p14:sldId id="326"/>
            <p14:sldId id="327"/>
            <p14:sldId id="328"/>
            <p14:sldId id="329"/>
            <p14:sldId id="333"/>
            <p14:sldId id="330"/>
            <p14:sldId id="331"/>
            <p14:sldId id="334"/>
            <p14:sldId id="332"/>
            <p14:sldId id="335"/>
            <p14:sldId id="336"/>
            <p14:sldId id="343"/>
            <p14:sldId id="345"/>
            <p14:sldId id="348"/>
            <p14:sldId id="346"/>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2"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EC234"/>
    <a:srgbClr val="FFEFF5"/>
    <a:srgbClr val="003E1C"/>
    <a:srgbClr val="00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佈景主題樣式 1 - 輔色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125E5076-3810-47DD-B79F-674D7AD40C01}" styleName="深色樣式 1 - 輔色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BC89EF96-8CEA-46FF-86C4-4CE0E7609802}" styleName="淺色樣式 3 - 輔色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06799F8-075E-4A3A-A7F6-7FBC6576F1A4}" styleName="佈景主題樣式 2 - 輔色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E269D01E-BC32-4049-B463-5C60D7B0CCD2}" styleName="佈景主題樣式 2 - 輔色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1E4AEA4-8DFA-4A89-87EB-49C32662AFE0}" styleName="中等深淺樣式 2 - 輔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18603FDC-E32A-4AB5-989C-0864C3EAD2B8}" styleName="佈景主題樣式 2 - 輔色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775DCB02-9BB8-47FD-8907-85C794F793BA}" styleName="佈景主題樣式 1 - 輔色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69C7853C-536D-4A76-A0AE-DD22124D55A5}" styleName="佈景主題樣式 1 - 輔色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284E427A-3D55-4303-BF80-6455036E1DE7}" styleName="佈景主題樣式 1 - 輔色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8FD4443E-F989-4FC4-A0C8-D5A2AF1F390B}" styleName="深色樣式 1 - 輔色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03447BB-5D67-496B-8E87-E561075AD55C}" styleName="深色樣式 1 - 輔色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8034E78-7F5D-4C2E-B375-FC64B27BC917}" styleName="深色樣式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AF606853-7671-496A-8E4F-DF71F8EC918B}" styleName="深色樣式 1 - 輔色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1EBBBCC-DAD2-459C-BE2E-F6DE35CF9A28}" styleName="深色樣式 2 - 輔色 3/輔色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8869" autoAdjust="0"/>
  </p:normalViewPr>
  <p:slideViewPr>
    <p:cSldViewPr>
      <p:cViewPr varScale="1">
        <p:scale>
          <a:sx n="77" d="100"/>
          <a:sy n="77" d="100"/>
        </p:scale>
        <p:origin x="1618" y="53"/>
      </p:cViewPr>
      <p:guideLst>
        <p:guide orient="horz" pos="2160"/>
        <p:guide pos="2880"/>
      </p:guideLst>
    </p:cSldViewPr>
  </p:slideViewPr>
  <p:notesTextViewPr>
    <p:cViewPr>
      <p:scale>
        <a:sx n="1" d="1"/>
        <a:sy n="1" d="1"/>
      </p:scale>
      <p:origin x="0" y="0"/>
    </p:cViewPr>
  </p:notesTextViewPr>
  <p:notesViewPr>
    <p:cSldViewPr>
      <p:cViewPr varScale="1">
        <p:scale>
          <a:sx n="52" d="100"/>
          <a:sy n="52" d="100"/>
        </p:scale>
        <p:origin x="-1866" y="-108"/>
      </p:cViewPr>
      <p:guideLst>
        <p:guide orient="horz" pos="3127"/>
        <p:guide pos="2142"/>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A3EEE70-76D2-4521-8217-BF686D247796}"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zh-TW" altLang="en-US"/>
        </a:p>
      </dgm:t>
    </dgm:pt>
    <dgm:pt modelId="{8B0E2C5A-998B-40C6-9832-4DDF1D5970AA}">
      <dgm:prSet phldrT="[文字]" custT="1"/>
      <dgm:spPr/>
      <dgm:t>
        <a:bodyPr/>
        <a:lstStyle/>
        <a:p>
          <a:r>
            <a:rPr lang="zh-TW" altLang="en-US" sz="2400" dirty="0" smtClean="0">
              <a:latin typeface="標楷體" panose="03000509000000000000" pitchFamily="65" charset="-120"/>
              <a:ea typeface="標楷體" panose="03000509000000000000" pitchFamily="65" charset="-120"/>
            </a:rPr>
            <a:t>簽准徵才公告</a:t>
          </a:r>
          <a:endParaRPr lang="zh-TW" altLang="en-US" sz="2400" dirty="0">
            <a:latin typeface="標楷體" panose="03000509000000000000" pitchFamily="65" charset="-120"/>
            <a:ea typeface="標楷體" panose="03000509000000000000" pitchFamily="65" charset="-120"/>
          </a:endParaRPr>
        </a:p>
      </dgm:t>
    </dgm:pt>
    <dgm:pt modelId="{1DD6BC7A-DB7F-4FAE-817B-0398AE7F6155}" type="parTrans" cxnId="{8ECD616B-8480-4FB0-9C52-3B2F30CBB1CE}">
      <dgm:prSet/>
      <dgm:spPr/>
      <dgm:t>
        <a:bodyPr/>
        <a:lstStyle/>
        <a:p>
          <a:endParaRPr lang="zh-TW" altLang="en-US"/>
        </a:p>
      </dgm:t>
    </dgm:pt>
    <dgm:pt modelId="{977B4AD0-755A-4A16-9BB4-490603F25DE3}" type="sibTrans" cxnId="{8ECD616B-8480-4FB0-9C52-3B2F30CBB1CE}">
      <dgm:prSet/>
      <dgm:spPr/>
      <dgm:t>
        <a:bodyPr/>
        <a:lstStyle/>
        <a:p>
          <a:endParaRPr lang="zh-TW" altLang="en-US"/>
        </a:p>
      </dgm:t>
    </dgm:pt>
    <dgm:pt modelId="{9BC5C2C9-5926-46B4-AA5F-F31CFD30E283}">
      <dgm:prSet phldrT="[文字]" custT="1"/>
      <dgm:spPr/>
      <dgm:t>
        <a:bodyPr/>
        <a:lstStyle/>
        <a:p>
          <a:r>
            <a:rPr lang="zh-TW" altLang="en-US" sz="2000" dirty="0" smtClean="0">
              <a:latin typeface="標楷體" panose="03000509000000000000" pitchFamily="65" charset="-120"/>
              <a:ea typeface="標楷體" panose="03000509000000000000" pitchFamily="65" charset="-120"/>
            </a:rPr>
            <a:t>依據系務會議決議，簽會教務處審核該系招生及開課情形及人事室審核員額，並簽奉校長同意後進行公告徵才。</a:t>
          </a:r>
          <a:endParaRPr lang="zh-TW" altLang="en-US" sz="2000" dirty="0">
            <a:latin typeface="標楷體" panose="03000509000000000000" pitchFamily="65" charset="-120"/>
            <a:ea typeface="標楷體" panose="03000509000000000000" pitchFamily="65" charset="-120"/>
          </a:endParaRPr>
        </a:p>
      </dgm:t>
    </dgm:pt>
    <dgm:pt modelId="{19424559-B72A-4AB8-A29C-437F73CB6275}" type="parTrans" cxnId="{7265A006-A5DE-4476-8767-BCA340E90D88}">
      <dgm:prSet/>
      <dgm:spPr/>
      <dgm:t>
        <a:bodyPr/>
        <a:lstStyle/>
        <a:p>
          <a:endParaRPr lang="zh-TW" altLang="en-US"/>
        </a:p>
      </dgm:t>
    </dgm:pt>
    <dgm:pt modelId="{CCE19FC5-A9AF-4303-BB57-67620B56659B}" type="sibTrans" cxnId="{7265A006-A5DE-4476-8767-BCA340E90D88}">
      <dgm:prSet/>
      <dgm:spPr/>
      <dgm:t>
        <a:bodyPr/>
        <a:lstStyle/>
        <a:p>
          <a:endParaRPr lang="zh-TW" altLang="en-US"/>
        </a:p>
      </dgm:t>
    </dgm:pt>
    <dgm:pt modelId="{BD62E263-53B8-4112-870D-B3D4C60FADC9}">
      <dgm:prSet phldrT="[文字]" custT="1"/>
      <dgm:spPr/>
      <dgm:t>
        <a:bodyPr/>
        <a:lstStyle/>
        <a:p>
          <a:r>
            <a:rPr lang="zh-TW" altLang="en-US" sz="2400" dirty="0" smtClean="0">
              <a:latin typeface="標楷體" panose="03000509000000000000" pitchFamily="65" charset="-120"/>
              <a:ea typeface="標楷體" panose="03000509000000000000" pitchFamily="65" charset="-120"/>
            </a:rPr>
            <a:t>刊登師資公告</a:t>
          </a:r>
          <a:endParaRPr lang="zh-TW" altLang="en-US" sz="2400" dirty="0">
            <a:latin typeface="標楷體" panose="03000509000000000000" pitchFamily="65" charset="-120"/>
            <a:ea typeface="標楷體" panose="03000509000000000000" pitchFamily="65" charset="-120"/>
          </a:endParaRPr>
        </a:p>
      </dgm:t>
    </dgm:pt>
    <dgm:pt modelId="{C73F5B33-B082-4CFB-B841-6C37CC16411D}" type="parTrans" cxnId="{6DFFB427-A227-4A35-BB98-65DB296072F2}">
      <dgm:prSet/>
      <dgm:spPr/>
      <dgm:t>
        <a:bodyPr/>
        <a:lstStyle/>
        <a:p>
          <a:endParaRPr lang="zh-TW" altLang="en-US"/>
        </a:p>
      </dgm:t>
    </dgm:pt>
    <dgm:pt modelId="{7FD10A37-F069-41E6-965B-712045961BA4}" type="sibTrans" cxnId="{6DFFB427-A227-4A35-BB98-65DB296072F2}">
      <dgm:prSet/>
      <dgm:spPr/>
      <dgm:t>
        <a:bodyPr/>
        <a:lstStyle/>
        <a:p>
          <a:endParaRPr lang="zh-TW" altLang="en-US"/>
        </a:p>
      </dgm:t>
    </dgm:pt>
    <dgm:pt modelId="{3815973F-B753-45E0-81FD-99AD5361AA70}">
      <dgm:prSet phldrT="[文字]" custT="1"/>
      <dgm:spPr/>
      <dgm:t>
        <a:bodyPr/>
        <a:lstStyle/>
        <a:p>
          <a:pPr algn="l"/>
          <a:r>
            <a:rPr lang="zh-TW" altLang="en-US" sz="2000" dirty="0" smtClean="0">
              <a:latin typeface="標楷體" panose="03000509000000000000" pitchFamily="65" charset="-120"/>
              <a:ea typeface="標楷體" panose="03000509000000000000" pitchFamily="65" charset="-120"/>
            </a:rPr>
            <a:t>請系所務必確認人事室完成刊登。</a:t>
          </a:r>
          <a:endParaRPr lang="zh-TW" altLang="en-US" sz="2000" dirty="0">
            <a:latin typeface="標楷體" panose="03000509000000000000" pitchFamily="65" charset="-120"/>
            <a:ea typeface="標楷體" panose="03000509000000000000" pitchFamily="65" charset="-120"/>
          </a:endParaRPr>
        </a:p>
      </dgm:t>
    </dgm:pt>
    <dgm:pt modelId="{F1F3EE56-DE81-42FD-B577-024216353B51}" type="sibTrans" cxnId="{173123F1-1B40-477D-A9A5-2ABA0A965D81}">
      <dgm:prSet/>
      <dgm:spPr/>
      <dgm:t>
        <a:bodyPr/>
        <a:lstStyle/>
        <a:p>
          <a:endParaRPr lang="zh-TW" altLang="en-US"/>
        </a:p>
      </dgm:t>
    </dgm:pt>
    <dgm:pt modelId="{D9CAB3F7-63B9-4D08-874A-A54684700F1C}" type="parTrans" cxnId="{173123F1-1B40-477D-A9A5-2ABA0A965D81}">
      <dgm:prSet/>
      <dgm:spPr/>
      <dgm:t>
        <a:bodyPr/>
        <a:lstStyle/>
        <a:p>
          <a:endParaRPr lang="zh-TW" altLang="en-US"/>
        </a:p>
      </dgm:t>
    </dgm:pt>
    <dgm:pt modelId="{06768083-4A6A-4C6C-819C-596BB13FEC56}">
      <dgm:prSet phldrT="[文字]" custT="1"/>
      <dgm:spPr/>
      <dgm:t>
        <a:bodyPr/>
        <a:lstStyle/>
        <a:p>
          <a:r>
            <a:rPr lang="zh-TW" altLang="en-US" sz="2400" dirty="0" smtClean="0">
              <a:latin typeface="標楷體" panose="03000509000000000000" pitchFamily="65" charset="-120"/>
              <a:ea typeface="標楷體" panose="03000509000000000000" pitchFamily="65" charset="-120"/>
            </a:rPr>
            <a:t>召開系務會議</a:t>
          </a:r>
          <a:endParaRPr lang="zh-TW" altLang="en-US" sz="2400" dirty="0">
            <a:latin typeface="標楷體" panose="03000509000000000000" pitchFamily="65" charset="-120"/>
            <a:ea typeface="標楷體" panose="03000509000000000000" pitchFamily="65" charset="-120"/>
          </a:endParaRPr>
        </a:p>
      </dgm:t>
    </dgm:pt>
    <dgm:pt modelId="{B84DB5AD-A3DC-4C46-9DE5-3DAF1AC5FD8C}" type="parTrans" cxnId="{429C48AD-AA65-4687-9B2A-B57A41DBFC95}">
      <dgm:prSet/>
      <dgm:spPr/>
      <dgm:t>
        <a:bodyPr/>
        <a:lstStyle/>
        <a:p>
          <a:endParaRPr lang="zh-TW" altLang="en-US"/>
        </a:p>
      </dgm:t>
    </dgm:pt>
    <dgm:pt modelId="{07725B6F-2F82-42CB-A7B8-7DC7AF7DCE4F}" type="sibTrans" cxnId="{429C48AD-AA65-4687-9B2A-B57A41DBFC95}">
      <dgm:prSet/>
      <dgm:spPr/>
      <dgm:t>
        <a:bodyPr/>
        <a:lstStyle/>
        <a:p>
          <a:endParaRPr lang="zh-TW" altLang="en-US"/>
        </a:p>
      </dgm:t>
    </dgm:pt>
    <dgm:pt modelId="{1EBD4409-4699-4011-B88E-F596D7C66632}">
      <dgm:prSet phldrT="[文字]" custT="1"/>
      <dgm:spPr/>
      <dgm:t>
        <a:bodyPr/>
        <a:lstStyle/>
        <a:p>
          <a:r>
            <a:rPr lang="zh-TW" altLang="en-US" sz="2000" dirty="0" smtClean="0">
              <a:latin typeface="標楷體" panose="03000509000000000000" pitchFamily="65" charset="-120"/>
              <a:ea typeface="標楷體" panose="03000509000000000000" pitchFamily="65" charset="-120"/>
            </a:rPr>
            <a:t>各系</a:t>
          </a:r>
          <a:r>
            <a:rPr lang="en-US" altLang="en-US" sz="2000" dirty="0" smtClean="0">
              <a:latin typeface="標楷體" panose="03000509000000000000" pitchFamily="65" charset="-120"/>
              <a:ea typeface="標楷體" panose="03000509000000000000" pitchFamily="65" charset="-120"/>
            </a:rPr>
            <a:t>(</a:t>
          </a:r>
          <a:r>
            <a:rPr lang="zh-TW" altLang="en-US" sz="2000" dirty="0" smtClean="0">
              <a:latin typeface="標楷體" panose="03000509000000000000" pitchFamily="65" charset="-120"/>
              <a:ea typeface="標楷體" panose="03000509000000000000" pitchFamily="65" charset="-120"/>
            </a:rPr>
            <a:t>所、中心</a:t>
          </a:r>
          <a:r>
            <a:rPr lang="en-US" altLang="en-US" sz="2000" dirty="0" smtClean="0">
              <a:latin typeface="標楷體" panose="03000509000000000000" pitchFamily="65" charset="-120"/>
              <a:ea typeface="標楷體" panose="03000509000000000000" pitchFamily="65" charset="-120"/>
            </a:rPr>
            <a:t>)</a:t>
          </a:r>
          <a:r>
            <a:rPr lang="zh-TW" altLang="en-US" sz="2000" dirty="0" smtClean="0">
              <a:latin typeface="標楷體" panose="03000509000000000000" pitchFamily="65" charset="-120"/>
              <a:ea typeface="標楷體" panose="03000509000000000000" pitchFamily="65" charset="-120"/>
            </a:rPr>
            <a:t>依據該單位缺額、課程需要，經系務會議議決徵聘啟事公告。</a:t>
          </a:r>
          <a:endParaRPr lang="zh-TW" altLang="en-US" sz="2000" dirty="0">
            <a:latin typeface="標楷體" panose="03000509000000000000" pitchFamily="65" charset="-120"/>
            <a:ea typeface="標楷體" panose="03000509000000000000" pitchFamily="65" charset="-120"/>
          </a:endParaRPr>
        </a:p>
      </dgm:t>
    </dgm:pt>
    <dgm:pt modelId="{F5F2A4EA-B66D-4F03-8A0E-7AB48C348AAF}" type="parTrans" cxnId="{63E72F19-9EB2-4948-9322-DF7E2DC8F942}">
      <dgm:prSet/>
      <dgm:spPr/>
      <dgm:t>
        <a:bodyPr/>
        <a:lstStyle/>
        <a:p>
          <a:endParaRPr lang="zh-TW" altLang="en-US"/>
        </a:p>
      </dgm:t>
    </dgm:pt>
    <dgm:pt modelId="{7F156A57-B9C3-4C57-A50B-D373B27C1F32}" type="sibTrans" cxnId="{63E72F19-9EB2-4948-9322-DF7E2DC8F942}">
      <dgm:prSet/>
      <dgm:spPr/>
      <dgm:t>
        <a:bodyPr/>
        <a:lstStyle/>
        <a:p>
          <a:endParaRPr lang="zh-TW" altLang="en-US"/>
        </a:p>
      </dgm:t>
    </dgm:pt>
    <dgm:pt modelId="{19658DDD-3C99-45F2-9C19-84F487E0360C}" type="pres">
      <dgm:prSet presAssocID="{1A3EEE70-76D2-4521-8217-BF686D247796}" presName="rootnode" presStyleCnt="0">
        <dgm:presLayoutVars>
          <dgm:chMax/>
          <dgm:chPref/>
          <dgm:dir/>
          <dgm:animLvl val="lvl"/>
        </dgm:presLayoutVars>
      </dgm:prSet>
      <dgm:spPr/>
      <dgm:t>
        <a:bodyPr/>
        <a:lstStyle/>
        <a:p>
          <a:endParaRPr lang="zh-TW" altLang="en-US"/>
        </a:p>
      </dgm:t>
    </dgm:pt>
    <dgm:pt modelId="{C3D68725-4002-4E86-8E13-86F406BCC430}" type="pres">
      <dgm:prSet presAssocID="{06768083-4A6A-4C6C-819C-596BB13FEC56}" presName="composite" presStyleCnt="0"/>
      <dgm:spPr/>
    </dgm:pt>
    <dgm:pt modelId="{1E0F6AB5-8764-431B-8290-85BCDDE50D17}" type="pres">
      <dgm:prSet presAssocID="{06768083-4A6A-4C6C-819C-596BB13FEC56}" presName="bentUpArrow1" presStyleLbl="alignImgPlace1" presStyleIdx="0" presStyleCnt="2"/>
      <dgm:spPr/>
    </dgm:pt>
    <dgm:pt modelId="{3AD6703E-1490-46D6-BF1E-EDB5B0C999B7}" type="pres">
      <dgm:prSet presAssocID="{06768083-4A6A-4C6C-819C-596BB13FEC56}" presName="ParentText" presStyleLbl="node1" presStyleIdx="0" presStyleCnt="3">
        <dgm:presLayoutVars>
          <dgm:chMax val="1"/>
          <dgm:chPref val="1"/>
          <dgm:bulletEnabled val="1"/>
        </dgm:presLayoutVars>
      </dgm:prSet>
      <dgm:spPr/>
      <dgm:t>
        <a:bodyPr/>
        <a:lstStyle/>
        <a:p>
          <a:endParaRPr lang="zh-TW" altLang="en-US"/>
        </a:p>
      </dgm:t>
    </dgm:pt>
    <dgm:pt modelId="{FA4FCD93-0FF4-483B-A0C1-5FC0E7A56103}" type="pres">
      <dgm:prSet presAssocID="{06768083-4A6A-4C6C-819C-596BB13FEC56}" presName="ChildText" presStyleLbl="revTx" presStyleIdx="0" presStyleCnt="3" custScaleX="347324" custLinFactX="35727" custLinFactNeighborX="100000" custLinFactNeighborY="-4090">
        <dgm:presLayoutVars>
          <dgm:chMax val="0"/>
          <dgm:chPref val="0"/>
          <dgm:bulletEnabled val="1"/>
        </dgm:presLayoutVars>
      </dgm:prSet>
      <dgm:spPr/>
      <dgm:t>
        <a:bodyPr/>
        <a:lstStyle/>
        <a:p>
          <a:endParaRPr lang="zh-TW" altLang="en-US"/>
        </a:p>
      </dgm:t>
    </dgm:pt>
    <dgm:pt modelId="{5C6D32A0-3312-43E5-8369-2BD2F25E3971}" type="pres">
      <dgm:prSet presAssocID="{07725B6F-2F82-42CB-A7B8-7DC7AF7DCE4F}" presName="sibTrans" presStyleCnt="0"/>
      <dgm:spPr/>
    </dgm:pt>
    <dgm:pt modelId="{2C79DEDC-57C6-437D-AF36-C8F40F7B4A3D}" type="pres">
      <dgm:prSet presAssocID="{8B0E2C5A-998B-40C6-9832-4DDF1D5970AA}" presName="composite" presStyleCnt="0"/>
      <dgm:spPr/>
    </dgm:pt>
    <dgm:pt modelId="{5A1F70D2-66CE-4581-9DE2-C493BFD4C1D4}" type="pres">
      <dgm:prSet presAssocID="{8B0E2C5A-998B-40C6-9832-4DDF1D5970AA}" presName="bentUpArrow1" presStyleLbl="alignImgPlace1" presStyleIdx="1" presStyleCnt="2" custScaleX="105519" custScaleY="109365" custLinFactNeighborX="3290" custLinFactNeighborY="30682"/>
      <dgm:spPr/>
    </dgm:pt>
    <dgm:pt modelId="{A82B23E1-B5D5-4F39-B95D-BABAEA50D425}" type="pres">
      <dgm:prSet presAssocID="{8B0E2C5A-998B-40C6-9832-4DDF1D5970AA}" presName="ParentText" presStyleLbl="node1" presStyleIdx="1" presStyleCnt="3" custScaleX="130983" custLinFactNeighborX="-7932" custLinFactNeighborY="6460">
        <dgm:presLayoutVars>
          <dgm:chMax val="1"/>
          <dgm:chPref val="1"/>
          <dgm:bulletEnabled val="1"/>
        </dgm:presLayoutVars>
      </dgm:prSet>
      <dgm:spPr/>
      <dgm:t>
        <a:bodyPr/>
        <a:lstStyle/>
        <a:p>
          <a:endParaRPr lang="zh-TW" altLang="en-US"/>
        </a:p>
      </dgm:t>
    </dgm:pt>
    <dgm:pt modelId="{789539E0-9A4A-4D83-B15C-E17FD51F19E3}" type="pres">
      <dgm:prSet presAssocID="{8B0E2C5A-998B-40C6-9832-4DDF1D5970AA}" presName="ChildText" presStyleLbl="revTx" presStyleIdx="1" presStyleCnt="3" custScaleX="266497" custScaleY="146329" custLinFactNeighborX="97274" custLinFactNeighborY="-33">
        <dgm:presLayoutVars>
          <dgm:chMax val="0"/>
          <dgm:chPref val="0"/>
          <dgm:bulletEnabled val="1"/>
        </dgm:presLayoutVars>
      </dgm:prSet>
      <dgm:spPr/>
      <dgm:t>
        <a:bodyPr/>
        <a:lstStyle/>
        <a:p>
          <a:endParaRPr lang="zh-TW" altLang="en-US"/>
        </a:p>
      </dgm:t>
    </dgm:pt>
    <dgm:pt modelId="{E6D76435-CBCD-41C8-932B-DB75902AC77D}" type="pres">
      <dgm:prSet presAssocID="{977B4AD0-755A-4A16-9BB4-490603F25DE3}" presName="sibTrans" presStyleCnt="0"/>
      <dgm:spPr/>
    </dgm:pt>
    <dgm:pt modelId="{555EECB0-1B56-4F18-B7BB-60AB4C11B9B3}" type="pres">
      <dgm:prSet presAssocID="{BD62E263-53B8-4112-870D-B3D4C60FADC9}" presName="composite" presStyleCnt="0"/>
      <dgm:spPr/>
    </dgm:pt>
    <dgm:pt modelId="{ACD2D03F-521C-4DAD-9742-3A15D6B410B1}" type="pres">
      <dgm:prSet presAssocID="{BD62E263-53B8-4112-870D-B3D4C60FADC9}" presName="ParentText" presStyleLbl="node1" presStyleIdx="2" presStyleCnt="3" custScaleX="134891" custScaleY="125496" custLinFactNeighborX="-28803" custLinFactNeighborY="-6322">
        <dgm:presLayoutVars>
          <dgm:chMax val="1"/>
          <dgm:chPref val="1"/>
          <dgm:bulletEnabled val="1"/>
        </dgm:presLayoutVars>
      </dgm:prSet>
      <dgm:spPr/>
      <dgm:t>
        <a:bodyPr/>
        <a:lstStyle/>
        <a:p>
          <a:endParaRPr lang="zh-TW" altLang="en-US"/>
        </a:p>
      </dgm:t>
    </dgm:pt>
    <dgm:pt modelId="{C4E233E7-7F11-4577-8B2C-8EDD27D6D52B}" type="pres">
      <dgm:prSet presAssocID="{BD62E263-53B8-4112-870D-B3D4C60FADC9}" presName="FinalChildText" presStyleLbl="revTx" presStyleIdx="2" presStyleCnt="3" custScaleX="126293" custScaleY="207611" custLinFactNeighborX="-7163" custLinFactNeighborY="-3376">
        <dgm:presLayoutVars>
          <dgm:chMax val="0"/>
          <dgm:chPref val="0"/>
          <dgm:bulletEnabled val="1"/>
        </dgm:presLayoutVars>
      </dgm:prSet>
      <dgm:spPr/>
      <dgm:t>
        <a:bodyPr/>
        <a:lstStyle/>
        <a:p>
          <a:endParaRPr lang="zh-TW" altLang="en-US"/>
        </a:p>
      </dgm:t>
    </dgm:pt>
  </dgm:ptLst>
  <dgm:cxnLst>
    <dgm:cxn modelId="{031C52F8-A70A-4634-82E1-85A0AEC6B1ED}" type="presOf" srcId="{1EBD4409-4699-4011-B88E-F596D7C66632}" destId="{FA4FCD93-0FF4-483B-A0C1-5FC0E7A56103}" srcOrd="0" destOrd="0" presId="urn:microsoft.com/office/officeart/2005/8/layout/StepDownProcess"/>
    <dgm:cxn modelId="{8B1E49C1-96F1-4D9C-9464-C7A02E12A143}" type="presOf" srcId="{1A3EEE70-76D2-4521-8217-BF686D247796}" destId="{19658DDD-3C99-45F2-9C19-84F487E0360C}" srcOrd="0" destOrd="0" presId="urn:microsoft.com/office/officeart/2005/8/layout/StepDownProcess"/>
    <dgm:cxn modelId="{B492D251-8495-4634-864C-0C57819EB1C7}" type="presOf" srcId="{BD62E263-53B8-4112-870D-B3D4C60FADC9}" destId="{ACD2D03F-521C-4DAD-9742-3A15D6B410B1}" srcOrd="0" destOrd="0" presId="urn:microsoft.com/office/officeart/2005/8/layout/StepDownProcess"/>
    <dgm:cxn modelId="{173123F1-1B40-477D-A9A5-2ABA0A965D81}" srcId="{BD62E263-53B8-4112-870D-B3D4C60FADC9}" destId="{3815973F-B753-45E0-81FD-99AD5361AA70}" srcOrd="0" destOrd="0" parTransId="{D9CAB3F7-63B9-4D08-874A-A54684700F1C}" sibTransId="{F1F3EE56-DE81-42FD-B577-024216353B51}"/>
    <dgm:cxn modelId="{63E72F19-9EB2-4948-9322-DF7E2DC8F942}" srcId="{06768083-4A6A-4C6C-819C-596BB13FEC56}" destId="{1EBD4409-4699-4011-B88E-F596D7C66632}" srcOrd="0" destOrd="0" parTransId="{F5F2A4EA-B66D-4F03-8A0E-7AB48C348AAF}" sibTransId="{7F156A57-B9C3-4C57-A50B-D373B27C1F32}"/>
    <dgm:cxn modelId="{8117BD30-8D5E-40A8-8FA9-8490AD70DBF0}" type="presOf" srcId="{9BC5C2C9-5926-46B4-AA5F-F31CFD30E283}" destId="{789539E0-9A4A-4D83-B15C-E17FD51F19E3}" srcOrd="0" destOrd="0" presId="urn:microsoft.com/office/officeart/2005/8/layout/StepDownProcess"/>
    <dgm:cxn modelId="{8ECD616B-8480-4FB0-9C52-3B2F30CBB1CE}" srcId="{1A3EEE70-76D2-4521-8217-BF686D247796}" destId="{8B0E2C5A-998B-40C6-9832-4DDF1D5970AA}" srcOrd="1" destOrd="0" parTransId="{1DD6BC7A-DB7F-4FAE-817B-0398AE7F6155}" sibTransId="{977B4AD0-755A-4A16-9BB4-490603F25DE3}"/>
    <dgm:cxn modelId="{D6B0EE38-7640-4D08-ADA3-3A0B5E73E3E9}" type="presOf" srcId="{3815973F-B753-45E0-81FD-99AD5361AA70}" destId="{C4E233E7-7F11-4577-8B2C-8EDD27D6D52B}" srcOrd="0" destOrd="0" presId="urn:microsoft.com/office/officeart/2005/8/layout/StepDownProcess"/>
    <dgm:cxn modelId="{CD7AE059-359D-4F8B-8483-BA07A5EE24CD}" type="presOf" srcId="{8B0E2C5A-998B-40C6-9832-4DDF1D5970AA}" destId="{A82B23E1-B5D5-4F39-B95D-BABAEA50D425}" srcOrd="0" destOrd="0" presId="urn:microsoft.com/office/officeart/2005/8/layout/StepDownProcess"/>
    <dgm:cxn modelId="{7265A006-A5DE-4476-8767-BCA340E90D88}" srcId="{8B0E2C5A-998B-40C6-9832-4DDF1D5970AA}" destId="{9BC5C2C9-5926-46B4-AA5F-F31CFD30E283}" srcOrd="0" destOrd="0" parTransId="{19424559-B72A-4AB8-A29C-437F73CB6275}" sibTransId="{CCE19FC5-A9AF-4303-BB57-67620B56659B}"/>
    <dgm:cxn modelId="{CE968C78-471B-4A02-AC7E-36C9202DF7E2}" type="presOf" srcId="{06768083-4A6A-4C6C-819C-596BB13FEC56}" destId="{3AD6703E-1490-46D6-BF1E-EDB5B0C999B7}" srcOrd="0" destOrd="0" presId="urn:microsoft.com/office/officeart/2005/8/layout/StepDownProcess"/>
    <dgm:cxn modelId="{429C48AD-AA65-4687-9B2A-B57A41DBFC95}" srcId="{1A3EEE70-76D2-4521-8217-BF686D247796}" destId="{06768083-4A6A-4C6C-819C-596BB13FEC56}" srcOrd="0" destOrd="0" parTransId="{B84DB5AD-A3DC-4C46-9DE5-3DAF1AC5FD8C}" sibTransId="{07725B6F-2F82-42CB-A7B8-7DC7AF7DCE4F}"/>
    <dgm:cxn modelId="{6DFFB427-A227-4A35-BB98-65DB296072F2}" srcId="{1A3EEE70-76D2-4521-8217-BF686D247796}" destId="{BD62E263-53B8-4112-870D-B3D4C60FADC9}" srcOrd="2" destOrd="0" parTransId="{C73F5B33-B082-4CFB-B841-6C37CC16411D}" sibTransId="{7FD10A37-F069-41E6-965B-712045961BA4}"/>
    <dgm:cxn modelId="{2FC2BDCD-2C74-4389-995B-E60AD7B251BF}" type="presParOf" srcId="{19658DDD-3C99-45F2-9C19-84F487E0360C}" destId="{C3D68725-4002-4E86-8E13-86F406BCC430}" srcOrd="0" destOrd="0" presId="urn:microsoft.com/office/officeart/2005/8/layout/StepDownProcess"/>
    <dgm:cxn modelId="{49114882-EE58-4591-BCFF-51D4F8AAAC33}" type="presParOf" srcId="{C3D68725-4002-4E86-8E13-86F406BCC430}" destId="{1E0F6AB5-8764-431B-8290-85BCDDE50D17}" srcOrd="0" destOrd="0" presId="urn:microsoft.com/office/officeart/2005/8/layout/StepDownProcess"/>
    <dgm:cxn modelId="{3867AF60-8607-43F1-8A77-75EECB8F2AA2}" type="presParOf" srcId="{C3D68725-4002-4E86-8E13-86F406BCC430}" destId="{3AD6703E-1490-46D6-BF1E-EDB5B0C999B7}" srcOrd="1" destOrd="0" presId="urn:microsoft.com/office/officeart/2005/8/layout/StepDownProcess"/>
    <dgm:cxn modelId="{43FFC3BD-C348-45C1-BEF1-C2526E46575D}" type="presParOf" srcId="{C3D68725-4002-4E86-8E13-86F406BCC430}" destId="{FA4FCD93-0FF4-483B-A0C1-5FC0E7A56103}" srcOrd="2" destOrd="0" presId="urn:microsoft.com/office/officeart/2005/8/layout/StepDownProcess"/>
    <dgm:cxn modelId="{6BC9D61C-5AE7-4E7E-B65E-07DEB62A9364}" type="presParOf" srcId="{19658DDD-3C99-45F2-9C19-84F487E0360C}" destId="{5C6D32A0-3312-43E5-8369-2BD2F25E3971}" srcOrd="1" destOrd="0" presId="urn:microsoft.com/office/officeart/2005/8/layout/StepDownProcess"/>
    <dgm:cxn modelId="{3AA2E261-4C88-4610-855A-76AA41E9D267}" type="presParOf" srcId="{19658DDD-3C99-45F2-9C19-84F487E0360C}" destId="{2C79DEDC-57C6-437D-AF36-C8F40F7B4A3D}" srcOrd="2" destOrd="0" presId="urn:microsoft.com/office/officeart/2005/8/layout/StepDownProcess"/>
    <dgm:cxn modelId="{2C20204F-17C4-448F-A2CA-B0CC665F0B13}" type="presParOf" srcId="{2C79DEDC-57C6-437D-AF36-C8F40F7B4A3D}" destId="{5A1F70D2-66CE-4581-9DE2-C493BFD4C1D4}" srcOrd="0" destOrd="0" presId="urn:microsoft.com/office/officeart/2005/8/layout/StepDownProcess"/>
    <dgm:cxn modelId="{8C08E03D-B7D1-4EB6-8D67-F9E51EEE265C}" type="presParOf" srcId="{2C79DEDC-57C6-437D-AF36-C8F40F7B4A3D}" destId="{A82B23E1-B5D5-4F39-B95D-BABAEA50D425}" srcOrd="1" destOrd="0" presId="urn:microsoft.com/office/officeart/2005/8/layout/StepDownProcess"/>
    <dgm:cxn modelId="{52E80535-E725-42F7-850A-B645B5D40A1D}" type="presParOf" srcId="{2C79DEDC-57C6-437D-AF36-C8F40F7B4A3D}" destId="{789539E0-9A4A-4D83-B15C-E17FD51F19E3}" srcOrd="2" destOrd="0" presId="urn:microsoft.com/office/officeart/2005/8/layout/StepDownProcess"/>
    <dgm:cxn modelId="{7A3D6E85-8389-449F-AE70-110695AE70DC}" type="presParOf" srcId="{19658DDD-3C99-45F2-9C19-84F487E0360C}" destId="{E6D76435-CBCD-41C8-932B-DB75902AC77D}" srcOrd="3" destOrd="0" presId="urn:microsoft.com/office/officeart/2005/8/layout/StepDownProcess"/>
    <dgm:cxn modelId="{CE67DC31-783F-4CB0-9FE5-D1D95E96956F}" type="presParOf" srcId="{19658DDD-3C99-45F2-9C19-84F487E0360C}" destId="{555EECB0-1B56-4F18-B7BB-60AB4C11B9B3}" srcOrd="4" destOrd="0" presId="urn:microsoft.com/office/officeart/2005/8/layout/StepDownProcess"/>
    <dgm:cxn modelId="{59D7E17F-D5C7-4B1A-B00A-FBCA238CF2F6}" type="presParOf" srcId="{555EECB0-1B56-4F18-B7BB-60AB4C11B9B3}" destId="{ACD2D03F-521C-4DAD-9742-3A15D6B410B1}" srcOrd="0" destOrd="0" presId="urn:microsoft.com/office/officeart/2005/8/layout/StepDownProcess"/>
    <dgm:cxn modelId="{9B2398C7-8A92-4D82-8794-24FDE99C83B1}" type="presParOf" srcId="{555EECB0-1B56-4F18-B7BB-60AB4C11B9B3}" destId="{C4E233E7-7F11-4577-8B2C-8EDD27D6D52B}" srcOrd="1" destOrd="0" presId="urn:microsoft.com/office/officeart/2005/8/layout/StepDown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70AD00C-79EA-4810-A17F-1CAE374A718B}"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zh-TW" altLang="en-US"/>
        </a:p>
      </dgm:t>
    </dgm:pt>
    <dgm:pt modelId="{D1C22487-E9C6-49B8-9144-9D287D665328}">
      <dgm:prSet phldrT="[文字]" custT="1"/>
      <dgm:spPr/>
      <dgm:t>
        <a:bodyPr/>
        <a:lstStyle/>
        <a:p>
          <a:r>
            <a:rPr lang="zh-TW" altLang="en-US" sz="2000" dirty="0" smtClean="0">
              <a:latin typeface="標楷體" panose="03000509000000000000" pitchFamily="65" charset="-120"/>
              <a:ea typeface="標楷體" panose="03000509000000000000" pitchFamily="65" charset="-120"/>
            </a:rPr>
            <a:t>系所相關會議進行資格審查</a:t>
          </a:r>
          <a:endParaRPr lang="zh-TW" altLang="en-US" sz="2000" dirty="0">
            <a:latin typeface="標楷體" panose="03000509000000000000" pitchFamily="65" charset="-120"/>
            <a:ea typeface="標楷體" panose="03000509000000000000" pitchFamily="65" charset="-120"/>
          </a:endParaRPr>
        </a:p>
      </dgm:t>
    </dgm:pt>
    <dgm:pt modelId="{53D06A20-6E05-4EEA-8CF3-84C104C32819}" type="parTrans" cxnId="{5F6AF139-106B-49B1-BA9A-4D83547E0458}">
      <dgm:prSet/>
      <dgm:spPr/>
      <dgm:t>
        <a:bodyPr/>
        <a:lstStyle/>
        <a:p>
          <a:endParaRPr lang="zh-TW" altLang="en-US"/>
        </a:p>
      </dgm:t>
    </dgm:pt>
    <dgm:pt modelId="{89B59B97-4FB3-4D85-95F1-2D0CD8E334AC}" type="sibTrans" cxnId="{5F6AF139-106B-49B1-BA9A-4D83547E0458}">
      <dgm:prSet/>
      <dgm:spPr/>
      <dgm:t>
        <a:bodyPr/>
        <a:lstStyle/>
        <a:p>
          <a:endParaRPr lang="zh-TW" altLang="en-US"/>
        </a:p>
      </dgm:t>
    </dgm:pt>
    <dgm:pt modelId="{B537B3D8-23E0-4DFC-A272-8B8E85B75147}">
      <dgm:prSet phldrT="[文字]" custT="1"/>
      <dgm:spPr/>
      <dgm:t>
        <a:bodyPr/>
        <a:lstStyle/>
        <a:p>
          <a:r>
            <a:rPr lang="zh-TW" altLang="en-US" sz="1600" u="none" dirty="0" smtClean="0">
              <a:latin typeface="標楷體" panose="03000509000000000000" pitchFamily="65" charset="-120"/>
              <a:ea typeface="標楷體" panose="03000509000000000000" pitchFamily="65" charset="-120"/>
            </a:rPr>
            <a:t>系務會議依據教育人員任用條例等相關規定及徵聘啟事公告條件先行查核後，提送系教評會推薦名單。</a:t>
          </a:r>
          <a:endParaRPr lang="zh-TW" altLang="en-US" sz="1600" u="none" dirty="0"/>
        </a:p>
      </dgm:t>
    </dgm:pt>
    <dgm:pt modelId="{331BB1ED-46F4-4852-B108-9B721E9F7B2B}" type="parTrans" cxnId="{E9131D85-613F-46D6-9BB0-C3AF4D54E09C}">
      <dgm:prSet/>
      <dgm:spPr/>
      <dgm:t>
        <a:bodyPr/>
        <a:lstStyle/>
        <a:p>
          <a:endParaRPr lang="zh-TW" altLang="en-US"/>
        </a:p>
      </dgm:t>
    </dgm:pt>
    <dgm:pt modelId="{56891D78-F51C-4987-BA49-A8B186F28EF9}" type="sibTrans" cxnId="{E9131D85-613F-46D6-9BB0-C3AF4D54E09C}">
      <dgm:prSet/>
      <dgm:spPr/>
      <dgm:t>
        <a:bodyPr/>
        <a:lstStyle/>
        <a:p>
          <a:endParaRPr lang="zh-TW" altLang="en-US"/>
        </a:p>
      </dgm:t>
    </dgm:pt>
    <dgm:pt modelId="{C98490A9-33A1-42AB-A545-620DD52FD880}">
      <dgm:prSet phldrT="[文字]" custT="1"/>
      <dgm:spPr/>
      <dgm:t>
        <a:bodyPr/>
        <a:lstStyle/>
        <a:p>
          <a:r>
            <a:rPr lang="zh-TW" altLang="en-US" sz="2000" dirty="0" smtClean="0">
              <a:latin typeface="標楷體" panose="03000509000000000000" pitchFamily="65" charset="-120"/>
              <a:ea typeface="標楷體" panose="03000509000000000000" pitchFamily="65" charset="-120"/>
            </a:rPr>
            <a:t>三級教評會審議</a:t>
          </a:r>
          <a:endParaRPr lang="zh-TW" altLang="en-US" sz="2000" dirty="0">
            <a:latin typeface="標楷體" panose="03000509000000000000" pitchFamily="65" charset="-120"/>
            <a:ea typeface="標楷體" panose="03000509000000000000" pitchFamily="65" charset="-120"/>
          </a:endParaRPr>
        </a:p>
      </dgm:t>
    </dgm:pt>
    <dgm:pt modelId="{FA6EA080-C3B5-4D21-837E-2ADB2AF22E76}" type="parTrans" cxnId="{1CACC319-4666-412A-924E-AF2A8036DD1F}">
      <dgm:prSet/>
      <dgm:spPr/>
      <dgm:t>
        <a:bodyPr/>
        <a:lstStyle/>
        <a:p>
          <a:endParaRPr lang="zh-TW" altLang="en-US"/>
        </a:p>
      </dgm:t>
    </dgm:pt>
    <dgm:pt modelId="{2A24006F-8934-4EF8-8E4F-9B1C77798204}" type="sibTrans" cxnId="{1CACC319-4666-412A-924E-AF2A8036DD1F}">
      <dgm:prSet/>
      <dgm:spPr/>
      <dgm:t>
        <a:bodyPr/>
        <a:lstStyle/>
        <a:p>
          <a:endParaRPr lang="zh-TW" altLang="en-US"/>
        </a:p>
      </dgm:t>
    </dgm:pt>
    <dgm:pt modelId="{79DEDCFD-1103-4A09-9B88-669CB32C1B1A}">
      <dgm:prSet phldrT="[文字]" custT="1"/>
      <dgm:spPr/>
      <dgm:t>
        <a:bodyPr/>
        <a:lstStyle/>
        <a:p>
          <a:r>
            <a:rPr lang="zh-TW" altLang="en-US" sz="2000" dirty="0" smtClean="0">
              <a:latin typeface="標楷體" panose="03000509000000000000" pitchFamily="65" charset="-120"/>
              <a:ea typeface="標楷體" panose="03000509000000000000" pitchFamily="65" charset="-120"/>
            </a:rPr>
            <a:t>報到、聘書發給、教師資格送審</a:t>
          </a:r>
          <a:endParaRPr lang="zh-TW" altLang="en-US" sz="2000" dirty="0">
            <a:latin typeface="標楷體" panose="03000509000000000000" pitchFamily="65" charset="-120"/>
            <a:ea typeface="標楷體" panose="03000509000000000000" pitchFamily="65" charset="-120"/>
          </a:endParaRPr>
        </a:p>
      </dgm:t>
    </dgm:pt>
    <dgm:pt modelId="{59436D78-1B3D-4C68-8FB3-FC96DEFDAA14}" type="parTrans" cxnId="{3A28DF3A-897B-4197-B32D-E64706E08CBD}">
      <dgm:prSet/>
      <dgm:spPr/>
      <dgm:t>
        <a:bodyPr/>
        <a:lstStyle/>
        <a:p>
          <a:endParaRPr lang="zh-TW" altLang="en-US"/>
        </a:p>
      </dgm:t>
    </dgm:pt>
    <dgm:pt modelId="{513192CE-71C6-42A8-B7FB-4AE100A513C2}" type="sibTrans" cxnId="{3A28DF3A-897B-4197-B32D-E64706E08CBD}">
      <dgm:prSet/>
      <dgm:spPr/>
      <dgm:t>
        <a:bodyPr/>
        <a:lstStyle/>
        <a:p>
          <a:endParaRPr lang="zh-TW" altLang="en-US"/>
        </a:p>
      </dgm:t>
    </dgm:pt>
    <dgm:pt modelId="{1515D027-FD63-459D-91CA-50CD0C17C7C9}" type="pres">
      <dgm:prSet presAssocID="{370AD00C-79EA-4810-A17F-1CAE374A718B}" presName="rootnode" presStyleCnt="0">
        <dgm:presLayoutVars>
          <dgm:chMax/>
          <dgm:chPref/>
          <dgm:dir/>
          <dgm:animLvl val="lvl"/>
        </dgm:presLayoutVars>
      </dgm:prSet>
      <dgm:spPr/>
      <dgm:t>
        <a:bodyPr/>
        <a:lstStyle/>
        <a:p>
          <a:endParaRPr lang="zh-TW" altLang="en-US"/>
        </a:p>
      </dgm:t>
    </dgm:pt>
    <dgm:pt modelId="{78E7C371-778C-4C39-A4CE-F665FB16B610}" type="pres">
      <dgm:prSet presAssocID="{D1C22487-E9C6-49B8-9144-9D287D665328}" presName="composite" presStyleCnt="0"/>
      <dgm:spPr/>
    </dgm:pt>
    <dgm:pt modelId="{5C03286B-1474-4927-80B4-0CE4112155A0}" type="pres">
      <dgm:prSet presAssocID="{D1C22487-E9C6-49B8-9144-9D287D665328}" presName="bentUpArrow1" presStyleLbl="alignImgPlace1" presStyleIdx="0" presStyleCnt="2" custScaleX="81133" custScaleY="49082" custLinFactNeighborX="24255" custLinFactNeighborY="-45092"/>
      <dgm:spPr/>
    </dgm:pt>
    <dgm:pt modelId="{9764E65C-8989-4B63-9158-E2C8A1751C27}" type="pres">
      <dgm:prSet presAssocID="{D1C22487-E9C6-49B8-9144-9D287D665328}" presName="ParentText" presStyleLbl="node1" presStyleIdx="0" presStyleCnt="3" custScaleX="177544" custScaleY="104113" custLinFactNeighborX="4614" custLinFactNeighborY="-69572">
        <dgm:presLayoutVars>
          <dgm:chMax val="1"/>
          <dgm:chPref val="1"/>
          <dgm:bulletEnabled val="1"/>
        </dgm:presLayoutVars>
      </dgm:prSet>
      <dgm:spPr/>
      <dgm:t>
        <a:bodyPr/>
        <a:lstStyle/>
        <a:p>
          <a:endParaRPr lang="zh-TW" altLang="en-US"/>
        </a:p>
      </dgm:t>
    </dgm:pt>
    <dgm:pt modelId="{C31A9A3E-CD2E-4CA8-8C43-841263F4E096}" type="pres">
      <dgm:prSet presAssocID="{D1C22487-E9C6-49B8-9144-9D287D665328}" presName="ChildText" presStyleLbl="revTx" presStyleIdx="0" presStyleCnt="2" custScaleX="308752" custLinFactX="100000" custLinFactNeighborX="188077" custLinFactNeighborY="-90134">
        <dgm:presLayoutVars>
          <dgm:chMax val="0"/>
          <dgm:chPref val="0"/>
          <dgm:bulletEnabled val="1"/>
        </dgm:presLayoutVars>
      </dgm:prSet>
      <dgm:spPr/>
      <dgm:t>
        <a:bodyPr/>
        <a:lstStyle/>
        <a:p>
          <a:endParaRPr lang="zh-TW" altLang="en-US"/>
        </a:p>
      </dgm:t>
    </dgm:pt>
    <dgm:pt modelId="{C7528725-F1E3-4EF0-9E79-99BD04F99A9B}" type="pres">
      <dgm:prSet presAssocID="{89B59B97-4FB3-4D85-95F1-2D0CD8E334AC}" presName="sibTrans" presStyleCnt="0"/>
      <dgm:spPr/>
    </dgm:pt>
    <dgm:pt modelId="{7334D782-6D05-4716-A6BB-8E512AB933D0}" type="pres">
      <dgm:prSet presAssocID="{C98490A9-33A1-42AB-A545-620DD52FD880}" presName="composite" presStyleCnt="0"/>
      <dgm:spPr/>
    </dgm:pt>
    <dgm:pt modelId="{92A38096-4655-4B71-BAD5-4BF80AE749EF}" type="pres">
      <dgm:prSet presAssocID="{C98490A9-33A1-42AB-A545-620DD52FD880}" presName="bentUpArrow1" presStyleLbl="alignImgPlace1" presStyleIdx="1" presStyleCnt="2" custScaleX="80820" custScaleY="60130" custLinFactNeighborX="-38993" custLinFactNeighborY="-15745"/>
      <dgm:spPr/>
    </dgm:pt>
    <dgm:pt modelId="{6EA01E2D-2D89-41C7-837C-0104B5B11293}" type="pres">
      <dgm:prSet presAssocID="{C98490A9-33A1-42AB-A545-620DD52FD880}" presName="ParentText" presStyleLbl="node1" presStyleIdx="1" presStyleCnt="3" custScaleX="159998" custScaleY="110159" custLinFactNeighborX="-2902" custLinFactNeighborY="-12963">
        <dgm:presLayoutVars>
          <dgm:chMax val="1"/>
          <dgm:chPref val="1"/>
          <dgm:bulletEnabled val="1"/>
        </dgm:presLayoutVars>
      </dgm:prSet>
      <dgm:spPr/>
      <dgm:t>
        <a:bodyPr/>
        <a:lstStyle/>
        <a:p>
          <a:endParaRPr lang="zh-TW" altLang="en-US"/>
        </a:p>
      </dgm:t>
    </dgm:pt>
    <dgm:pt modelId="{CBA127B9-0FF9-45AE-84A8-0A16BC09DC6C}" type="pres">
      <dgm:prSet presAssocID="{C98490A9-33A1-42AB-A545-620DD52FD880}" presName="ChildText" presStyleLbl="revTx" presStyleIdx="1" presStyleCnt="2">
        <dgm:presLayoutVars>
          <dgm:chMax val="0"/>
          <dgm:chPref val="0"/>
          <dgm:bulletEnabled val="1"/>
        </dgm:presLayoutVars>
      </dgm:prSet>
      <dgm:spPr/>
      <dgm:t>
        <a:bodyPr/>
        <a:lstStyle/>
        <a:p>
          <a:endParaRPr lang="zh-TW" altLang="en-US"/>
        </a:p>
      </dgm:t>
    </dgm:pt>
    <dgm:pt modelId="{B827E855-99AD-492E-A693-0F5F87AA3025}" type="pres">
      <dgm:prSet presAssocID="{2A24006F-8934-4EF8-8E4F-9B1C77798204}" presName="sibTrans" presStyleCnt="0"/>
      <dgm:spPr/>
    </dgm:pt>
    <dgm:pt modelId="{EB0F4F54-E495-4FCB-B89D-DA07476E4AE9}" type="pres">
      <dgm:prSet presAssocID="{79DEDCFD-1103-4A09-9B88-669CB32C1B1A}" presName="composite" presStyleCnt="0"/>
      <dgm:spPr/>
    </dgm:pt>
    <dgm:pt modelId="{0B1129F1-2CCD-4D33-89B6-9D4A56BBCD73}" type="pres">
      <dgm:prSet presAssocID="{79DEDCFD-1103-4A09-9B88-669CB32C1B1A}" presName="ParentText" presStyleLbl="node1" presStyleIdx="2" presStyleCnt="3" custScaleX="137286" custScaleY="121062" custLinFactNeighborX="-34850" custLinFactNeighborY="6068">
        <dgm:presLayoutVars>
          <dgm:chMax val="1"/>
          <dgm:chPref val="1"/>
          <dgm:bulletEnabled val="1"/>
        </dgm:presLayoutVars>
      </dgm:prSet>
      <dgm:spPr/>
      <dgm:t>
        <a:bodyPr/>
        <a:lstStyle/>
        <a:p>
          <a:endParaRPr lang="zh-TW" altLang="en-US"/>
        </a:p>
      </dgm:t>
    </dgm:pt>
  </dgm:ptLst>
  <dgm:cxnLst>
    <dgm:cxn modelId="{13F80F07-6991-40D8-AC7E-D5F04A00DC60}" type="presOf" srcId="{370AD00C-79EA-4810-A17F-1CAE374A718B}" destId="{1515D027-FD63-459D-91CA-50CD0C17C7C9}" srcOrd="0" destOrd="0" presId="urn:microsoft.com/office/officeart/2005/8/layout/StepDownProcess"/>
    <dgm:cxn modelId="{1EBAD3DF-C413-40C1-8CD9-68EA61E05579}" type="presOf" srcId="{79DEDCFD-1103-4A09-9B88-669CB32C1B1A}" destId="{0B1129F1-2CCD-4D33-89B6-9D4A56BBCD73}" srcOrd="0" destOrd="0" presId="urn:microsoft.com/office/officeart/2005/8/layout/StepDownProcess"/>
    <dgm:cxn modelId="{E9131D85-613F-46D6-9BB0-C3AF4D54E09C}" srcId="{D1C22487-E9C6-49B8-9144-9D287D665328}" destId="{B537B3D8-23E0-4DFC-A272-8B8E85B75147}" srcOrd="0" destOrd="0" parTransId="{331BB1ED-46F4-4852-B108-9B721E9F7B2B}" sibTransId="{56891D78-F51C-4987-BA49-A8B186F28EF9}"/>
    <dgm:cxn modelId="{5F6AF139-106B-49B1-BA9A-4D83547E0458}" srcId="{370AD00C-79EA-4810-A17F-1CAE374A718B}" destId="{D1C22487-E9C6-49B8-9144-9D287D665328}" srcOrd="0" destOrd="0" parTransId="{53D06A20-6E05-4EEA-8CF3-84C104C32819}" sibTransId="{89B59B97-4FB3-4D85-95F1-2D0CD8E334AC}"/>
    <dgm:cxn modelId="{1CACC319-4666-412A-924E-AF2A8036DD1F}" srcId="{370AD00C-79EA-4810-A17F-1CAE374A718B}" destId="{C98490A9-33A1-42AB-A545-620DD52FD880}" srcOrd="1" destOrd="0" parTransId="{FA6EA080-C3B5-4D21-837E-2ADB2AF22E76}" sibTransId="{2A24006F-8934-4EF8-8E4F-9B1C77798204}"/>
    <dgm:cxn modelId="{8EA9F20E-D752-4D3D-A89D-E21BF1EBAABA}" type="presOf" srcId="{D1C22487-E9C6-49B8-9144-9D287D665328}" destId="{9764E65C-8989-4B63-9158-E2C8A1751C27}" srcOrd="0" destOrd="0" presId="urn:microsoft.com/office/officeart/2005/8/layout/StepDownProcess"/>
    <dgm:cxn modelId="{DC09F357-F113-4859-95CC-3254AEFC2EC0}" type="presOf" srcId="{C98490A9-33A1-42AB-A545-620DD52FD880}" destId="{6EA01E2D-2D89-41C7-837C-0104B5B11293}" srcOrd="0" destOrd="0" presId="urn:microsoft.com/office/officeart/2005/8/layout/StepDownProcess"/>
    <dgm:cxn modelId="{D897BB73-930B-49AA-A5B0-CD4443404E1E}" type="presOf" srcId="{B537B3D8-23E0-4DFC-A272-8B8E85B75147}" destId="{C31A9A3E-CD2E-4CA8-8C43-841263F4E096}" srcOrd="0" destOrd="0" presId="urn:microsoft.com/office/officeart/2005/8/layout/StepDownProcess"/>
    <dgm:cxn modelId="{3A28DF3A-897B-4197-B32D-E64706E08CBD}" srcId="{370AD00C-79EA-4810-A17F-1CAE374A718B}" destId="{79DEDCFD-1103-4A09-9B88-669CB32C1B1A}" srcOrd="2" destOrd="0" parTransId="{59436D78-1B3D-4C68-8FB3-FC96DEFDAA14}" sibTransId="{513192CE-71C6-42A8-B7FB-4AE100A513C2}"/>
    <dgm:cxn modelId="{ED86CE44-819C-433A-A33C-FB2139965F0A}" type="presParOf" srcId="{1515D027-FD63-459D-91CA-50CD0C17C7C9}" destId="{78E7C371-778C-4C39-A4CE-F665FB16B610}" srcOrd="0" destOrd="0" presId="urn:microsoft.com/office/officeart/2005/8/layout/StepDownProcess"/>
    <dgm:cxn modelId="{C87145AC-C8BC-43F5-B122-6DFBFAD56E9D}" type="presParOf" srcId="{78E7C371-778C-4C39-A4CE-F665FB16B610}" destId="{5C03286B-1474-4927-80B4-0CE4112155A0}" srcOrd="0" destOrd="0" presId="urn:microsoft.com/office/officeart/2005/8/layout/StepDownProcess"/>
    <dgm:cxn modelId="{906E134A-56FA-48DD-8582-17F178DB59F4}" type="presParOf" srcId="{78E7C371-778C-4C39-A4CE-F665FB16B610}" destId="{9764E65C-8989-4B63-9158-E2C8A1751C27}" srcOrd="1" destOrd="0" presId="urn:microsoft.com/office/officeart/2005/8/layout/StepDownProcess"/>
    <dgm:cxn modelId="{00AC0F32-ACBE-43CF-A792-14F06BE3FEDE}" type="presParOf" srcId="{78E7C371-778C-4C39-A4CE-F665FB16B610}" destId="{C31A9A3E-CD2E-4CA8-8C43-841263F4E096}" srcOrd="2" destOrd="0" presId="urn:microsoft.com/office/officeart/2005/8/layout/StepDownProcess"/>
    <dgm:cxn modelId="{02002EEE-A19B-4157-B433-FE0DD9FC7160}" type="presParOf" srcId="{1515D027-FD63-459D-91CA-50CD0C17C7C9}" destId="{C7528725-F1E3-4EF0-9E79-99BD04F99A9B}" srcOrd="1" destOrd="0" presId="urn:microsoft.com/office/officeart/2005/8/layout/StepDownProcess"/>
    <dgm:cxn modelId="{E9941C13-60E0-4F5F-9DBE-AC3BA7ED0E22}" type="presParOf" srcId="{1515D027-FD63-459D-91CA-50CD0C17C7C9}" destId="{7334D782-6D05-4716-A6BB-8E512AB933D0}" srcOrd="2" destOrd="0" presId="urn:microsoft.com/office/officeart/2005/8/layout/StepDownProcess"/>
    <dgm:cxn modelId="{AEC83C27-1EA2-4702-9B56-1BDCB0A3647F}" type="presParOf" srcId="{7334D782-6D05-4716-A6BB-8E512AB933D0}" destId="{92A38096-4655-4B71-BAD5-4BF80AE749EF}" srcOrd="0" destOrd="0" presId="urn:microsoft.com/office/officeart/2005/8/layout/StepDownProcess"/>
    <dgm:cxn modelId="{C9E5CC0A-8432-4B57-8309-6ACDC29E8714}" type="presParOf" srcId="{7334D782-6D05-4716-A6BB-8E512AB933D0}" destId="{6EA01E2D-2D89-41C7-837C-0104B5B11293}" srcOrd="1" destOrd="0" presId="urn:microsoft.com/office/officeart/2005/8/layout/StepDownProcess"/>
    <dgm:cxn modelId="{A8AEFD14-036C-4348-93FC-BDE2BC8C63BA}" type="presParOf" srcId="{7334D782-6D05-4716-A6BB-8E512AB933D0}" destId="{CBA127B9-0FF9-45AE-84A8-0A16BC09DC6C}" srcOrd="2" destOrd="0" presId="urn:microsoft.com/office/officeart/2005/8/layout/StepDownProcess"/>
    <dgm:cxn modelId="{41E41E52-7852-45B9-B64A-485B97C1E19D}" type="presParOf" srcId="{1515D027-FD63-459D-91CA-50CD0C17C7C9}" destId="{B827E855-99AD-492E-A693-0F5F87AA3025}" srcOrd="3" destOrd="0" presId="urn:microsoft.com/office/officeart/2005/8/layout/StepDownProcess"/>
    <dgm:cxn modelId="{9D8FA7EB-6488-472C-B503-69D8EB7E2F5F}" type="presParOf" srcId="{1515D027-FD63-459D-91CA-50CD0C17C7C9}" destId="{EB0F4F54-E495-4FCB-B89D-DA07476E4AE9}" srcOrd="4" destOrd="0" presId="urn:microsoft.com/office/officeart/2005/8/layout/StepDownProcess"/>
    <dgm:cxn modelId="{0BC85FA8-4273-43F5-85A6-834A05E22F91}" type="presParOf" srcId="{EB0F4F54-E495-4FCB-B89D-DA07476E4AE9}" destId="{0B1129F1-2CCD-4D33-89B6-9D4A56BBCD73}" srcOrd="0" destOrd="0" presId="urn:microsoft.com/office/officeart/2005/8/layout/StepDown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0F6AB5-8764-431B-8290-85BCDDE50D17}">
      <dsp:nvSpPr>
        <dsp:cNvPr id="0" name=""/>
        <dsp:cNvSpPr/>
      </dsp:nvSpPr>
      <dsp:spPr>
        <a:xfrm rot="5400000">
          <a:off x="276287" y="1366358"/>
          <a:ext cx="1041092" cy="1185246"/>
        </a:xfrm>
        <a:prstGeom prst="bentUpArrow">
          <a:avLst>
            <a:gd name="adj1" fmla="val 32840"/>
            <a:gd name="adj2" fmla="val 25000"/>
            <a:gd name="adj3" fmla="val 35780"/>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AD6703E-1490-46D6-BF1E-EDB5B0C999B7}">
      <dsp:nvSpPr>
        <dsp:cNvPr id="0" name=""/>
        <dsp:cNvSpPr/>
      </dsp:nvSpPr>
      <dsp:spPr>
        <a:xfrm>
          <a:off x="461" y="212287"/>
          <a:ext cx="1752586" cy="1226753"/>
        </a:xfrm>
        <a:prstGeom prst="roundRect">
          <a:avLst>
            <a:gd name="adj" fmla="val 1667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zh-TW" altLang="en-US" sz="2400" kern="1200" dirty="0" smtClean="0">
              <a:latin typeface="標楷體" panose="03000509000000000000" pitchFamily="65" charset="-120"/>
              <a:ea typeface="標楷體" panose="03000509000000000000" pitchFamily="65" charset="-120"/>
            </a:rPr>
            <a:t>召開系務會議</a:t>
          </a:r>
          <a:endParaRPr lang="zh-TW" altLang="en-US" sz="2400" kern="1200" dirty="0">
            <a:latin typeface="標楷體" panose="03000509000000000000" pitchFamily="65" charset="-120"/>
            <a:ea typeface="標楷體" panose="03000509000000000000" pitchFamily="65" charset="-120"/>
          </a:endParaRPr>
        </a:p>
      </dsp:txBody>
      <dsp:txXfrm>
        <a:off x="60357" y="272183"/>
        <a:ext cx="1632794" cy="1106961"/>
      </dsp:txXfrm>
    </dsp:sp>
    <dsp:sp modelId="{FA4FCD93-0FF4-483B-A0C1-5FC0E7A56103}">
      <dsp:nvSpPr>
        <dsp:cNvPr id="0" name=""/>
        <dsp:cNvSpPr/>
      </dsp:nvSpPr>
      <dsp:spPr>
        <a:xfrm>
          <a:off x="1906836" y="288733"/>
          <a:ext cx="4427215" cy="9915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ctr" anchorCtr="0">
          <a:noAutofit/>
        </a:bodyPr>
        <a:lstStyle/>
        <a:p>
          <a:pPr marL="228600" lvl="1" indent="-228600" algn="l" defTabSz="889000">
            <a:lnSpc>
              <a:spcPct val="90000"/>
            </a:lnSpc>
            <a:spcBef>
              <a:spcPct val="0"/>
            </a:spcBef>
            <a:spcAft>
              <a:spcPct val="15000"/>
            </a:spcAft>
            <a:buChar char="••"/>
          </a:pPr>
          <a:r>
            <a:rPr lang="zh-TW" altLang="en-US" sz="2000" kern="1200" dirty="0" smtClean="0">
              <a:latin typeface="標楷體" panose="03000509000000000000" pitchFamily="65" charset="-120"/>
              <a:ea typeface="標楷體" panose="03000509000000000000" pitchFamily="65" charset="-120"/>
            </a:rPr>
            <a:t>各系</a:t>
          </a:r>
          <a:r>
            <a:rPr lang="en-US" altLang="en-US" sz="2000" kern="1200" dirty="0" smtClean="0">
              <a:latin typeface="標楷體" panose="03000509000000000000" pitchFamily="65" charset="-120"/>
              <a:ea typeface="標楷體" panose="03000509000000000000" pitchFamily="65" charset="-120"/>
            </a:rPr>
            <a:t>(</a:t>
          </a:r>
          <a:r>
            <a:rPr lang="zh-TW" altLang="en-US" sz="2000" kern="1200" dirty="0" smtClean="0">
              <a:latin typeface="標楷體" panose="03000509000000000000" pitchFamily="65" charset="-120"/>
              <a:ea typeface="標楷體" panose="03000509000000000000" pitchFamily="65" charset="-120"/>
            </a:rPr>
            <a:t>所、中心</a:t>
          </a:r>
          <a:r>
            <a:rPr lang="en-US" altLang="en-US" sz="2000" kern="1200" dirty="0" smtClean="0">
              <a:latin typeface="標楷體" panose="03000509000000000000" pitchFamily="65" charset="-120"/>
              <a:ea typeface="標楷體" panose="03000509000000000000" pitchFamily="65" charset="-120"/>
            </a:rPr>
            <a:t>)</a:t>
          </a:r>
          <a:r>
            <a:rPr lang="zh-TW" altLang="en-US" sz="2000" kern="1200" dirty="0" smtClean="0">
              <a:latin typeface="標楷體" panose="03000509000000000000" pitchFamily="65" charset="-120"/>
              <a:ea typeface="標楷體" panose="03000509000000000000" pitchFamily="65" charset="-120"/>
            </a:rPr>
            <a:t>依據該單位缺額、課程需要，經系務會議議決徵聘啟事公告。</a:t>
          </a:r>
          <a:endParaRPr lang="zh-TW" altLang="en-US" sz="2000" kern="1200" dirty="0">
            <a:latin typeface="標楷體" panose="03000509000000000000" pitchFamily="65" charset="-120"/>
            <a:ea typeface="標楷體" panose="03000509000000000000" pitchFamily="65" charset="-120"/>
          </a:endParaRPr>
        </a:p>
      </dsp:txBody>
      <dsp:txXfrm>
        <a:off x="1906836" y="288733"/>
        <a:ext cx="4427215" cy="991516"/>
      </dsp:txXfrm>
    </dsp:sp>
    <dsp:sp modelId="{5A1F70D2-66CE-4581-9DE2-C493BFD4C1D4}">
      <dsp:nvSpPr>
        <dsp:cNvPr id="0" name=""/>
        <dsp:cNvSpPr/>
      </dsp:nvSpPr>
      <dsp:spPr>
        <a:xfrm rot="5400000">
          <a:off x="2747727" y="3143809"/>
          <a:ext cx="1138590" cy="1250660"/>
        </a:xfrm>
        <a:prstGeom prst="bentUpArrow">
          <a:avLst>
            <a:gd name="adj1" fmla="val 32840"/>
            <a:gd name="adj2" fmla="val 25000"/>
            <a:gd name="adj3" fmla="val 35780"/>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82B23E1-B5D5-4F39-B95D-BABAEA50D425}">
      <dsp:nvSpPr>
        <dsp:cNvPr id="0" name=""/>
        <dsp:cNvSpPr/>
      </dsp:nvSpPr>
      <dsp:spPr>
        <a:xfrm>
          <a:off x="2071138" y="1782265"/>
          <a:ext cx="2295590" cy="1226753"/>
        </a:xfrm>
        <a:prstGeom prst="roundRect">
          <a:avLst>
            <a:gd name="adj" fmla="val 1667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zh-TW" altLang="en-US" sz="2400" kern="1200" dirty="0" smtClean="0">
              <a:latin typeface="標楷體" panose="03000509000000000000" pitchFamily="65" charset="-120"/>
              <a:ea typeface="標楷體" panose="03000509000000000000" pitchFamily="65" charset="-120"/>
            </a:rPr>
            <a:t>簽准徵才公告</a:t>
          </a:r>
          <a:endParaRPr lang="zh-TW" altLang="en-US" sz="2400" kern="1200" dirty="0">
            <a:latin typeface="標楷體" panose="03000509000000000000" pitchFamily="65" charset="-120"/>
            <a:ea typeface="標楷體" panose="03000509000000000000" pitchFamily="65" charset="-120"/>
          </a:endParaRPr>
        </a:p>
      </dsp:txBody>
      <dsp:txXfrm>
        <a:off x="2131034" y="1842161"/>
        <a:ext cx="2175798" cy="1106961"/>
      </dsp:txXfrm>
    </dsp:sp>
    <dsp:sp modelId="{789539E0-9A4A-4D83-B15C-E17FD51F19E3}">
      <dsp:nvSpPr>
        <dsp:cNvPr id="0" name=""/>
        <dsp:cNvSpPr/>
      </dsp:nvSpPr>
      <dsp:spPr>
        <a:xfrm>
          <a:off x="4413020" y="1590009"/>
          <a:ext cx="3396942" cy="14508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ctr" anchorCtr="0">
          <a:noAutofit/>
        </a:bodyPr>
        <a:lstStyle/>
        <a:p>
          <a:pPr marL="228600" lvl="1" indent="-228600" algn="l" defTabSz="889000">
            <a:lnSpc>
              <a:spcPct val="90000"/>
            </a:lnSpc>
            <a:spcBef>
              <a:spcPct val="0"/>
            </a:spcBef>
            <a:spcAft>
              <a:spcPct val="15000"/>
            </a:spcAft>
            <a:buChar char="••"/>
          </a:pPr>
          <a:r>
            <a:rPr lang="zh-TW" altLang="en-US" sz="2000" kern="1200" dirty="0" smtClean="0">
              <a:latin typeface="標楷體" panose="03000509000000000000" pitchFamily="65" charset="-120"/>
              <a:ea typeface="標楷體" panose="03000509000000000000" pitchFamily="65" charset="-120"/>
            </a:rPr>
            <a:t>依據系務會議決議，簽會教務處審核該系招生及開課情形及人事室審核員額，並簽奉校長同意後進行公告徵才。</a:t>
          </a:r>
          <a:endParaRPr lang="zh-TW" altLang="en-US" sz="2000" kern="1200" dirty="0">
            <a:latin typeface="標楷體" panose="03000509000000000000" pitchFamily="65" charset="-120"/>
            <a:ea typeface="標楷體" panose="03000509000000000000" pitchFamily="65" charset="-120"/>
          </a:endParaRPr>
        </a:p>
      </dsp:txBody>
      <dsp:txXfrm>
        <a:off x="4413020" y="1590009"/>
        <a:ext cx="3396942" cy="1450876"/>
      </dsp:txXfrm>
    </dsp:sp>
    <dsp:sp modelId="{ACD2D03F-521C-4DAD-9742-3A15D6B410B1}">
      <dsp:nvSpPr>
        <dsp:cNvPr id="0" name=""/>
        <dsp:cNvSpPr/>
      </dsp:nvSpPr>
      <dsp:spPr>
        <a:xfrm>
          <a:off x="3915049" y="3312365"/>
          <a:ext cx="2364081" cy="1539526"/>
        </a:xfrm>
        <a:prstGeom prst="roundRect">
          <a:avLst>
            <a:gd name="adj" fmla="val 1667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zh-TW" altLang="en-US" sz="2400" kern="1200" dirty="0" smtClean="0">
              <a:latin typeface="標楷體" panose="03000509000000000000" pitchFamily="65" charset="-120"/>
              <a:ea typeface="標楷體" panose="03000509000000000000" pitchFamily="65" charset="-120"/>
            </a:rPr>
            <a:t>刊登師資公告</a:t>
          </a:r>
          <a:endParaRPr lang="zh-TW" altLang="en-US" sz="2400" kern="1200" dirty="0">
            <a:latin typeface="標楷體" panose="03000509000000000000" pitchFamily="65" charset="-120"/>
            <a:ea typeface="標楷體" panose="03000509000000000000" pitchFamily="65" charset="-120"/>
          </a:endParaRPr>
        </a:p>
      </dsp:txBody>
      <dsp:txXfrm>
        <a:off x="3990216" y="3387532"/>
        <a:ext cx="2213747" cy="1389192"/>
      </dsp:txXfrm>
    </dsp:sp>
    <dsp:sp modelId="{C4E233E7-7F11-4577-8B2C-8EDD27D6D52B}">
      <dsp:nvSpPr>
        <dsp:cNvPr id="0" name=""/>
        <dsp:cNvSpPr/>
      </dsp:nvSpPr>
      <dsp:spPr>
        <a:xfrm>
          <a:off x="6219302" y="3096342"/>
          <a:ext cx="1609811" cy="20584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ctr" anchorCtr="0">
          <a:noAutofit/>
        </a:bodyPr>
        <a:lstStyle/>
        <a:p>
          <a:pPr marL="228600" lvl="1" indent="-228600" algn="l" defTabSz="889000">
            <a:lnSpc>
              <a:spcPct val="90000"/>
            </a:lnSpc>
            <a:spcBef>
              <a:spcPct val="0"/>
            </a:spcBef>
            <a:spcAft>
              <a:spcPct val="15000"/>
            </a:spcAft>
            <a:buChar char="••"/>
          </a:pPr>
          <a:r>
            <a:rPr lang="zh-TW" altLang="en-US" sz="2000" kern="1200" dirty="0" smtClean="0">
              <a:latin typeface="標楷體" panose="03000509000000000000" pitchFamily="65" charset="-120"/>
              <a:ea typeface="標楷體" panose="03000509000000000000" pitchFamily="65" charset="-120"/>
            </a:rPr>
            <a:t>請系所務必確認人事室完成刊登。</a:t>
          </a:r>
          <a:endParaRPr lang="zh-TW" altLang="en-US" sz="2000" kern="1200" dirty="0">
            <a:latin typeface="標楷體" panose="03000509000000000000" pitchFamily="65" charset="-120"/>
            <a:ea typeface="標楷體" panose="03000509000000000000" pitchFamily="65" charset="-120"/>
          </a:endParaRPr>
        </a:p>
      </dsp:txBody>
      <dsp:txXfrm>
        <a:off x="6219302" y="3096342"/>
        <a:ext cx="1609811" cy="205849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03286B-1474-4927-80B4-0CE4112155A0}">
      <dsp:nvSpPr>
        <dsp:cNvPr id="0" name=""/>
        <dsp:cNvSpPr/>
      </dsp:nvSpPr>
      <dsp:spPr>
        <a:xfrm rot="5400000">
          <a:off x="1607536" y="1344797"/>
          <a:ext cx="542880" cy="1021642"/>
        </a:xfrm>
        <a:prstGeom prst="bentUpArrow">
          <a:avLst>
            <a:gd name="adj1" fmla="val 32840"/>
            <a:gd name="adj2" fmla="val 25000"/>
            <a:gd name="adj3" fmla="val 35780"/>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764E65C-8989-4B63-9158-E2C8A1751C27}">
      <dsp:nvSpPr>
        <dsp:cNvPr id="0" name=""/>
        <dsp:cNvSpPr/>
      </dsp:nvSpPr>
      <dsp:spPr>
        <a:xfrm>
          <a:off x="91467" y="0"/>
          <a:ext cx="3305811" cy="1356922"/>
        </a:xfrm>
        <a:prstGeom prst="roundRect">
          <a:avLst>
            <a:gd name="adj" fmla="val 1667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zh-TW" altLang="en-US" sz="2000" kern="1200" dirty="0" smtClean="0">
              <a:latin typeface="標楷體" panose="03000509000000000000" pitchFamily="65" charset="-120"/>
              <a:ea typeface="標楷體" panose="03000509000000000000" pitchFamily="65" charset="-120"/>
            </a:rPr>
            <a:t>系所相關會議進行資格審查</a:t>
          </a:r>
          <a:endParaRPr lang="zh-TW" altLang="en-US" sz="2000" kern="1200" dirty="0">
            <a:latin typeface="標楷體" panose="03000509000000000000" pitchFamily="65" charset="-120"/>
            <a:ea typeface="標楷體" panose="03000509000000000000" pitchFamily="65" charset="-120"/>
          </a:endParaRPr>
        </a:p>
      </dsp:txBody>
      <dsp:txXfrm>
        <a:off x="157718" y="66251"/>
        <a:ext cx="3173309" cy="1224420"/>
      </dsp:txXfrm>
    </dsp:sp>
    <dsp:sp modelId="{C31A9A3E-CD2E-4CA8-8C43-841263F4E096}">
      <dsp:nvSpPr>
        <dsp:cNvPr id="0" name=""/>
        <dsp:cNvSpPr/>
      </dsp:nvSpPr>
      <dsp:spPr>
        <a:xfrm>
          <a:off x="3523681" y="0"/>
          <a:ext cx="4181174" cy="10533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ctr" anchorCtr="0">
          <a:noAutofit/>
        </a:bodyPr>
        <a:lstStyle/>
        <a:p>
          <a:pPr marL="171450" lvl="1" indent="-171450" algn="l" defTabSz="711200">
            <a:lnSpc>
              <a:spcPct val="90000"/>
            </a:lnSpc>
            <a:spcBef>
              <a:spcPct val="0"/>
            </a:spcBef>
            <a:spcAft>
              <a:spcPct val="15000"/>
            </a:spcAft>
            <a:buChar char="••"/>
          </a:pPr>
          <a:r>
            <a:rPr lang="zh-TW" altLang="en-US" sz="1600" u="none" kern="1200" dirty="0" smtClean="0">
              <a:latin typeface="標楷體" panose="03000509000000000000" pitchFamily="65" charset="-120"/>
              <a:ea typeface="標楷體" panose="03000509000000000000" pitchFamily="65" charset="-120"/>
            </a:rPr>
            <a:t>系務會議依據教育人員任用條例等相關規定及徵聘啟事公告條件先行查核後，提送系教評會推薦名單。</a:t>
          </a:r>
          <a:endParaRPr lang="zh-TW" altLang="en-US" sz="1600" u="none" kern="1200" dirty="0"/>
        </a:p>
      </dsp:txBody>
      <dsp:txXfrm>
        <a:off x="3523681" y="0"/>
        <a:ext cx="4181174" cy="1053398"/>
      </dsp:txXfrm>
    </dsp:sp>
    <dsp:sp modelId="{92A38096-4655-4B71-BAD5-4BF80AE749EF}">
      <dsp:nvSpPr>
        <dsp:cNvPr id="0" name=""/>
        <dsp:cNvSpPr/>
      </dsp:nvSpPr>
      <dsp:spPr>
        <a:xfrm rot="5400000">
          <a:off x="3155417" y="2920029"/>
          <a:ext cx="665078" cy="1017701"/>
        </a:xfrm>
        <a:prstGeom prst="bentUpArrow">
          <a:avLst>
            <a:gd name="adj1" fmla="val 32840"/>
            <a:gd name="adj2" fmla="val 25000"/>
            <a:gd name="adj3" fmla="val 35780"/>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EA01E2D-2D89-41C7-837C-0104B5B11293}">
      <dsp:nvSpPr>
        <dsp:cNvPr id="0" name=""/>
        <dsp:cNvSpPr/>
      </dsp:nvSpPr>
      <dsp:spPr>
        <a:xfrm>
          <a:off x="2520283" y="1512170"/>
          <a:ext cx="2979111" cy="1435720"/>
        </a:xfrm>
        <a:prstGeom prst="roundRect">
          <a:avLst>
            <a:gd name="adj" fmla="val 1667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zh-TW" altLang="en-US" sz="2000" kern="1200" dirty="0" smtClean="0">
              <a:latin typeface="標楷體" panose="03000509000000000000" pitchFamily="65" charset="-120"/>
              <a:ea typeface="標楷體" panose="03000509000000000000" pitchFamily="65" charset="-120"/>
            </a:rPr>
            <a:t>三級教評會審議</a:t>
          </a:r>
          <a:endParaRPr lang="zh-TW" altLang="en-US" sz="2000" kern="1200" dirty="0">
            <a:latin typeface="標楷體" panose="03000509000000000000" pitchFamily="65" charset="-120"/>
            <a:ea typeface="標楷體" panose="03000509000000000000" pitchFamily="65" charset="-120"/>
          </a:endParaRPr>
        </a:p>
      </dsp:txBody>
      <dsp:txXfrm>
        <a:off x="2590382" y="1582269"/>
        <a:ext cx="2838913" cy="1295522"/>
      </dsp:txXfrm>
    </dsp:sp>
    <dsp:sp modelId="{CBA127B9-0FF9-45AE-84A8-0A16BC09DC6C}">
      <dsp:nvSpPr>
        <dsp:cNvPr id="0" name=""/>
        <dsp:cNvSpPr/>
      </dsp:nvSpPr>
      <dsp:spPr>
        <a:xfrm>
          <a:off x="4994856" y="1871622"/>
          <a:ext cx="1354217" cy="1053398"/>
        </a:xfrm>
        <a:prstGeom prst="rect">
          <a:avLst/>
        </a:prstGeom>
        <a:noFill/>
        <a:ln>
          <a:noFill/>
        </a:ln>
        <a:effectLst/>
      </dsp:spPr>
      <dsp:style>
        <a:lnRef idx="0">
          <a:scrgbClr r="0" g="0" b="0"/>
        </a:lnRef>
        <a:fillRef idx="0">
          <a:scrgbClr r="0" g="0" b="0"/>
        </a:fillRef>
        <a:effectRef idx="0">
          <a:scrgbClr r="0" g="0" b="0"/>
        </a:effectRef>
        <a:fontRef idx="minor"/>
      </dsp:style>
    </dsp:sp>
    <dsp:sp modelId="{0B1129F1-2CCD-4D33-89B6-9D4A56BBCD73}">
      <dsp:nvSpPr>
        <dsp:cNvPr id="0" name=""/>
        <dsp:cNvSpPr/>
      </dsp:nvSpPr>
      <dsp:spPr>
        <a:xfrm>
          <a:off x="4494183" y="3069967"/>
          <a:ext cx="2556221" cy="1577821"/>
        </a:xfrm>
        <a:prstGeom prst="roundRect">
          <a:avLst>
            <a:gd name="adj" fmla="val 1667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zh-TW" altLang="en-US" sz="2000" kern="1200" dirty="0" smtClean="0">
              <a:latin typeface="標楷體" panose="03000509000000000000" pitchFamily="65" charset="-120"/>
              <a:ea typeface="標楷體" panose="03000509000000000000" pitchFamily="65" charset="-120"/>
            </a:rPr>
            <a:t>報到、聘書發給、教師資格送審</a:t>
          </a:r>
          <a:endParaRPr lang="zh-TW" altLang="en-US" sz="2000" kern="1200" dirty="0">
            <a:latin typeface="標楷體" panose="03000509000000000000" pitchFamily="65" charset="-120"/>
            <a:ea typeface="標楷體" panose="03000509000000000000" pitchFamily="65" charset="-120"/>
          </a:endParaRPr>
        </a:p>
      </dsp:txBody>
      <dsp:txXfrm>
        <a:off x="4571220" y="3147004"/>
        <a:ext cx="2402147" cy="1423747"/>
      </dsp:txXfrm>
    </dsp:sp>
  </dsp:spTree>
</dsp:drawing>
</file>

<file path=ppt/diagrams/layout1.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3" y="4"/>
            <a:ext cx="2945659" cy="496332"/>
          </a:xfrm>
          <a:prstGeom prst="rect">
            <a:avLst/>
          </a:prstGeom>
        </p:spPr>
        <p:txBody>
          <a:bodyPr vert="horz" lIns="91312" tIns="45656" rIns="91312" bIns="45656" rtlCol="0"/>
          <a:lstStyle>
            <a:lvl1pPr algn="l">
              <a:defRPr sz="1200"/>
            </a:lvl1pPr>
          </a:lstStyle>
          <a:p>
            <a:endParaRPr lang="zh-TW" altLang="en-US"/>
          </a:p>
        </p:txBody>
      </p:sp>
      <p:sp>
        <p:nvSpPr>
          <p:cNvPr id="3" name="日期版面配置區 2"/>
          <p:cNvSpPr>
            <a:spLocks noGrp="1"/>
          </p:cNvSpPr>
          <p:nvPr>
            <p:ph type="dt" sz="quarter" idx="1"/>
          </p:nvPr>
        </p:nvSpPr>
        <p:spPr>
          <a:xfrm>
            <a:off x="3850445" y="4"/>
            <a:ext cx="2945659" cy="496332"/>
          </a:xfrm>
          <a:prstGeom prst="rect">
            <a:avLst/>
          </a:prstGeom>
        </p:spPr>
        <p:txBody>
          <a:bodyPr vert="horz" lIns="91312" tIns="45656" rIns="91312" bIns="45656" rtlCol="0"/>
          <a:lstStyle>
            <a:lvl1pPr algn="r">
              <a:defRPr sz="1200"/>
            </a:lvl1pPr>
          </a:lstStyle>
          <a:p>
            <a:fld id="{B92F6BE0-32E8-4E1C-9E81-0EC07E6C07AE}" type="datetimeFigureOut">
              <a:rPr lang="zh-TW" altLang="en-US" smtClean="0"/>
              <a:t>2024/7/23</a:t>
            </a:fld>
            <a:endParaRPr lang="zh-TW" altLang="en-US"/>
          </a:p>
        </p:txBody>
      </p:sp>
      <p:sp>
        <p:nvSpPr>
          <p:cNvPr id="4" name="頁尾版面配置區 3"/>
          <p:cNvSpPr>
            <a:spLocks noGrp="1"/>
          </p:cNvSpPr>
          <p:nvPr>
            <p:ph type="ftr" sz="quarter" idx="2"/>
          </p:nvPr>
        </p:nvSpPr>
        <p:spPr>
          <a:xfrm>
            <a:off x="3" y="9428588"/>
            <a:ext cx="2945659" cy="496332"/>
          </a:xfrm>
          <a:prstGeom prst="rect">
            <a:avLst/>
          </a:prstGeom>
        </p:spPr>
        <p:txBody>
          <a:bodyPr vert="horz" lIns="91312" tIns="45656" rIns="91312" bIns="45656" rtlCol="0" anchor="b"/>
          <a:lstStyle>
            <a:lvl1pPr algn="l">
              <a:defRPr sz="1200"/>
            </a:lvl1pPr>
          </a:lstStyle>
          <a:p>
            <a:endParaRPr lang="zh-TW" altLang="en-US"/>
          </a:p>
        </p:txBody>
      </p:sp>
      <p:sp>
        <p:nvSpPr>
          <p:cNvPr id="5" name="投影片編號版面配置區 4"/>
          <p:cNvSpPr>
            <a:spLocks noGrp="1"/>
          </p:cNvSpPr>
          <p:nvPr>
            <p:ph type="sldNum" sz="quarter" idx="3"/>
          </p:nvPr>
        </p:nvSpPr>
        <p:spPr>
          <a:xfrm>
            <a:off x="3850445" y="9428588"/>
            <a:ext cx="2945659" cy="496332"/>
          </a:xfrm>
          <a:prstGeom prst="rect">
            <a:avLst/>
          </a:prstGeom>
        </p:spPr>
        <p:txBody>
          <a:bodyPr vert="horz" lIns="91312" tIns="45656" rIns="91312" bIns="45656" rtlCol="0" anchor="b"/>
          <a:lstStyle>
            <a:lvl1pPr algn="r">
              <a:defRPr sz="1200"/>
            </a:lvl1pPr>
          </a:lstStyle>
          <a:p>
            <a:fld id="{7F030D1E-BEB0-445F-AF24-1D863124F3CA}" type="slidenum">
              <a:rPr lang="zh-TW" altLang="en-US" smtClean="0"/>
              <a:t>‹#›</a:t>
            </a:fld>
            <a:endParaRPr lang="zh-TW" altLang="en-US"/>
          </a:p>
        </p:txBody>
      </p:sp>
    </p:spTree>
    <p:extLst>
      <p:ext uri="{BB962C8B-B14F-4D97-AF65-F5344CB8AC3E}">
        <p14:creationId xmlns:p14="http://schemas.microsoft.com/office/powerpoint/2010/main" val="12137743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3" y="4"/>
            <a:ext cx="2945659" cy="496332"/>
          </a:xfrm>
          <a:prstGeom prst="rect">
            <a:avLst/>
          </a:prstGeom>
        </p:spPr>
        <p:txBody>
          <a:bodyPr vert="horz" lIns="91312" tIns="45656" rIns="91312" bIns="45656" rtlCol="0"/>
          <a:lstStyle>
            <a:lvl1pPr algn="l">
              <a:defRPr sz="1200"/>
            </a:lvl1pPr>
          </a:lstStyle>
          <a:p>
            <a:endParaRPr lang="zh-TW" altLang="en-US"/>
          </a:p>
        </p:txBody>
      </p:sp>
      <p:sp>
        <p:nvSpPr>
          <p:cNvPr id="3" name="日期版面配置區 2"/>
          <p:cNvSpPr>
            <a:spLocks noGrp="1"/>
          </p:cNvSpPr>
          <p:nvPr>
            <p:ph type="dt" idx="1"/>
          </p:nvPr>
        </p:nvSpPr>
        <p:spPr>
          <a:xfrm>
            <a:off x="3850445" y="4"/>
            <a:ext cx="2945659" cy="496332"/>
          </a:xfrm>
          <a:prstGeom prst="rect">
            <a:avLst/>
          </a:prstGeom>
        </p:spPr>
        <p:txBody>
          <a:bodyPr vert="horz" lIns="91312" tIns="45656" rIns="91312" bIns="45656" rtlCol="0"/>
          <a:lstStyle>
            <a:lvl1pPr algn="r">
              <a:defRPr sz="1200"/>
            </a:lvl1pPr>
          </a:lstStyle>
          <a:p>
            <a:fld id="{65DC0653-CFD1-4F3E-855F-A7F19E67C757}" type="datetimeFigureOut">
              <a:rPr lang="zh-TW" altLang="en-US" smtClean="0"/>
              <a:t>2024/7/23</a:t>
            </a:fld>
            <a:endParaRPr lang="zh-TW" altLang="en-US"/>
          </a:p>
        </p:txBody>
      </p:sp>
      <p:sp>
        <p:nvSpPr>
          <p:cNvPr id="4" name="投影片圖像版面配置區 3"/>
          <p:cNvSpPr>
            <a:spLocks noGrp="1" noRot="1" noChangeAspect="1"/>
          </p:cNvSpPr>
          <p:nvPr>
            <p:ph type="sldImg" idx="2"/>
          </p:nvPr>
        </p:nvSpPr>
        <p:spPr>
          <a:xfrm>
            <a:off x="917575" y="744538"/>
            <a:ext cx="4962525" cy="3721100"/>
          </a:xfrm>
          <a:prstGeom prst="rect">
            <a:avLst/>
          </a:prstGeom>
          <a:noFill/>
          <a:ln w="12700">
            <a:solidFill>
              <a:prstClr val="black"/>
            </a:solidFill>
          </a:ln>
        </p:spPr>
        <p:txBody>
          <a:bodyPr vert="horz" lIns="91312" tIns="45656" rIns="91312" bIns="45656" rtlCol="0" anchor="ctr"/>
          <a:lstStyle/>
          <a:p>
            <a:endParaRPr lang="zh-TW" altLang="en-US"/>
          </a:p>
        </p:txBody>
      </p:sp>
      <p:sp>
        <p:nvSpPr>
          <p:cNvPr id="5" name="備忘稿版面配置區 4"/>
          <p:cNvSpPr>
            <a:spLocks noGrp="1"/>
          </p:cNvSpPr>
          <p:nvPr>
            <p:ph type="body" sz="quarter" idx="3"/>
          </p:nvPr>
        </p:nvSpPr>
        <p:spPr>
          <a:xfrm>
            <a:off x="679768" y="4715153"/>
            <a:ext cx="5438140" cy="4466987"/>
          </a:xfrm>
          <a:prstGeom prst="rect">
            <a:avLst/>
          </a:prstGeom>
        </p:spPr>
        <p:txBody>
          <a:bodyPr vert="horz" lIns="91312" tIns="45656" rIns="91312" bIns="45656" rtlCol="0"/>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3" y="9428588"/>
            <a:ext cx="2945659" cy="496332"/>
          </a:xfrm>
          <a:prstGeom prst="rect">
            <a:avLst/>
          </a:prstGeom>
        </p:spPr>
        <p:txBody>
          <a:bodyPr vert="horz" lIns="91312" tIns="45656" rIns="91312" bIns="45656"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50445" y="9428588"/>
            <a:ext cx="2945659" cy="496332"/>
          </a:xfrm>
          <a:prstGeom prst="rect">
            <a:avLst/>
          </a:prstGeom>
        </p:spPr>
        <p:txBody>
          <a:bodyPr vert="horz" lIns="91312" tIns="45656" rIns="91312" bIns="45656" rtlCol="0" anchor="b"/>
          <a:lstStyle>
            <a:lvl1pPr algn="r">
              <a:defRPr sz="1200"/>
            </a:lvl1pPr>
          </a:lstStyle>
          <a:p>
            <a:fld id="{C5BCB761-14A6-4D95-B0AA-2640690C40E5}" type="slidenum">
              <a:rPr lang="zh-TW" altLang="en-US" smtClean="0"/>
              <a:t>‹#›</a:t>
            </a:fld>
            <a:endParaRPr lang="zh-TW" altLang="en-US"/>
          </a:p>
        </p:txBody>
      </p:sp>
    </p:spTree>
    <p:extLst>
      <p:ext uri="{BB962C8B-B14F-4D97-AF65-F5344CB8AC3E}">
        <p14:creationId xmlns:p14="http://schemas.microsoft.com/office/powerpoint/2010/main" val="19551480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C5BCB761-14A6-4D95-B0AA-2640690C40E5}" type="slidenum">
              <a:rPr lang="zh-TW" altLang="en-US" smtClean="0"/>
              <a:t>3</a:t>
            </a:fld>
            <a:endParaRPr lang="zh-TW" altLang="en-US"/>
          </a:p>
        </p:txBody>
      </p:sp>
    </p:spTree>
    <p:extLst>
      <p:ext uri="{BB962C8B-B14F-4D97-AF65-F5344CB8AC3E}">
        <p14:creationId xmlns:p14="http://schemas.microsoft.com/office/powerpoint/2010/main" val="42309239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C5BCB761-14A6-4D95-B0AA-2640690C40E5}" type="slidenum">
              <a:rPr lang="zh-TW" altLang="en-US" smtClean="0"/>
              <a:t>46</a:t>
            </a:fld>
            <a:endParaRPr lang="zh-TW" altLang="en-US"/>
          </a:p>
        </p:txBody>
      </p:sp>
    </p:spTree>
    <p:extLst>
      <p:ext uri="{BB962C8B-B14F-4D97-AF65-F5344CB8AC3E}">
        <p14:creationId xmlns:p14="http://schemas.microsoft.com/office/powerpoint/2010/main" val="16179583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C5BCB761-14A6-4D95-B0AA-2640690C40E5}" type="slidenum">
              <a:rPr lang="zh-TW" altLang="en-US" smtClean="0"/>
              <a:t>47</a:t>
            </a:fld>
            <a:endParaRPr lang="zh-TW" altLang="en-US"/>
          </a:p>
        </p:txBody>
      </p:sp>
    </p:spTree>
    <p:extLst>
      <p:ext uri="{BB962C8B-B14F-4D97-AF65-F5344CB8AC3E}">
        <p14:creationId xmlns:p14="http://schemas.microsoft.com/office/powerpoint/2010/main" val="272708985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bg>
      <p:bgRef idx="1001">
        <a:schemeClr val="bg1"/>
      </p:bgRef>
    </p:bg>
    <p:spTree>
      <p:nvGrpSpPr>
        <p:cNvPr id="1" name=""/>
        <p:cNvGrpSpPr/>
        <p:nvPr/>
      </p:nvGrpSpPr>
      <p:grpSpPr>
        <a:xfrm>
          <a:off x="0" y="0"/>
          <a:ext cx="0" cy="0"/>
          <a:chOff x="0" y="0"/>
          <a:chExt cx="0" cy="0"/>
        </a:xfrm>
      </p:grpSpPr>
      <p:sp>
        <p:nvSpPr>
          <p:cNvPr id="8" name="標題 7"/>
          <p:cNvSpPr>
            <a:spLocks noGrp="1"/>
          </p:cNvSpPr>
          <p:nvPr>
            <p:ph type="ctrTitle"/>
          </p:nvPr>
        </p:nvSpPr>
        <p:spPr>
          <a:xfrm>
            <a:off x="2286000" y="3124200"/>
            <a:ext cx="6172200" cy="1894362"/>
          </a:xfrm>
        </p:spPr>
        <p:txBody>
          <a:bodyPr/>
          <a:lstStyle>
            <a:lvl1pPr>
              <a:defRPr b="1"/>
            </a:lvl1pPr>
          </a:lstStyle>
          <a:p>
            <a:r>
              <a:rPr kumimoji="0" lang="zh-TW" altLang="en-US" dirty="0" smtClean="0"/>
              <a:t>按一下以編輯母片標題樣式</a:t>
            </a:r>
            <a:endParaRPr kumimoji="0" lang="en-US" dirty="0"/>
          </a:p>
        </p:txBody>
      </p:sp>
      <p:sp>
        <p:nvSpPr>
          <p:cNvPr id="9" name="副標題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TW" altLang="en-US" smtClean="0"/>
              <a:t>按一下以編輯母片副標題樣式</a:t>
            </a:r>
            <a:endParaRPr kumimoji="0" lang="en-US"/>
          </a:p>
        </p:txBody>
      </p:sp>
      <p:sp>
        <p:nvSpPr>
          <p:cNvPr id="28" name="日期版面配置區 27"/>
          <p:cNvSpPr>
            <a:spLocks noGrp="1"/>
          </p:cNvSpPr>
          <p:nvPr>
            <p:ph type="dt" sz="half" idx="10"/>
          </p:nvPr>
        </p:nvSpPr>
        <p:spPr bwMode="auto">
          <a:xfrm>
            <a:off x="2987824" y="6309320"/>
            <a:ext cx="2630313" cy="394023"/>
          </a:xfrm>
        </p:spPr>
        <p:txBody>
          <a:bodyPr/>
          <a:lstStyle/>
          <a:p>
            <a:fld id="{CD603D32-1893-4AF5-A4C4-9554457A5397}" type="datetime1">
              <a:rPr lang="zh-TW" altLang="en-US" smtClean="0"/>
              <a:t>2024/7/23</a:t>
            </a:fld>
            <a:endParaRPr lang="zh-TW" altLang="en-US"/>
          </a:p>
        </p:txBody>
      </p:sp>
      <p:sp>
        <p:nvSpPr>
          <p:cNvPr id="17" name="頁尾版面配置區 16"/>
          <p:cNvSpPr>
            <a:spLocks noGrp="1"/>
          </p:cNvSpPr>
          <p:nvPr>
            <p:ph type="ftr" sz="quarter" idx="11"/>
          </p:nvPr>
        </p:nvSpPr>
        <p:spPr bwMode="auto">
          <a:xfrm>
            <a:off x="58389" y="6381328"/>
            <a:ext cx="2474022" cy="288032"/>
          </a:xfrm>
        </p:spPr>
        <p:txBody>
          <a:bodyPr/>
          <a:lstStyle/>
          <a:p>
            <a:endParaRPr lang="zh-TW" altLang="en-US" dirty="0"/>
          </a:p>
        </p:txBody>
      </p:sp>
      <p:sp>
        <p:nvSpPr>
          <p:cNvPr id="10" name="矩形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矩形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矩形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矩形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直線接點 10"/>
          <p:cNvSpPr>
            <a:spLocks noChangeShapeType="1"/>
          </p:cNvSpPr>
          <p:nvPr/>
        </p:nvSpPr>
        <p:spPr bwMode="auto">
          <a:xfrm>
            <a:off x="276336" y="476672"/>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直線接點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直線接點 19"/>
          <p:cNvSpPr>
            <a:spLocks noChangeShapeType="1"/>
          </p:cNvSpPr>
          <p:nvPr/>
        </p:nvSpPr>
        <p:spPr bwMode="auto">
          <a:xfrm>
            <a:off x="1066800" y="330412"/>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直線接點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直線接點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直線接點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矩形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橢圓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橢圓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橢圓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橢圓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投影片編號版面配置區 28"/>
          <p:cNvSpPr>
            <a:spLocks noGrp="1"/>
          </p:cNvSpPr>
          <p:nvPr>
            <p:ph type="sldNum" sz="quarter" idx="12"/>
          </p:nvPr>
        </p:nvSpPr>
        <p:spPr bwMode="auto">
          <a:xfrm>
            <a:off x="7380312" y="6381328"/>
            <a:ext cx="1569368" cy="361042"/>
          </a:xfrm>
        </p:spPr>
        <p:txBody>
          <a:bodyPr/>
          <a:lstStyle/>
          <a:p>
            <a:endParaRPr lang="zh-TW" altLang="en-US" dirty="0"/>
          </a:p>
        </p:txBody>
      </p:sp>
      <p:pic>
        <p:nvPicPr>
          <p:cNvPr id="2" name="圖片 1"/>
          <p:cNvPicPr>
            <a:picLocks noChangeAspect="1"/>
          </p:cNvPicPr>
          <p:nvPr userDrawn="1"/>
        </p:nvPicPr>
        <p:blipFill rotWithShape="1">
          <a:blip r:embed="rId2" cstate="print">
            <a:extLst>
              <a:ext uri="{28A0092B-C50C-407E-A947-70E740481C1C}">
                <a14:useLocalDpi xmlns:a14="http://schemas.microsoft.com/office/drawing/2010/main" val="0"/>
              </a:ext>
            </a:extLst>
          </a:blip>
          <a:srcRect l="22730" t="14826" r="27084" b="49354"/>
          <a:stretch/>
        </p:blipFill>
        <p:spPr>
          <a:xfrm>
            <a:off x="6732240" y="260648"/>
            <a:ext cx="1895533" cy="1916832"/>
          </a:xfrm>
          <a:prstGeom prst="rect">
            <a:avLst/>
          </a:prstGeom>
        </p:spPr>
      </p:pic>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a:xfrm>
            <a:off x="467544" y="404664"/>
            <a:ext cx="7467600" cy="652934"/>
          </a:xfrm>
        </p:spPr>
        <p:txBody>
          <a:bodyPr/>
          <a:lstStyle>
            <a:lvl1pPr>
              <a:defRPr>
                <a:solidFill>
                  <a:schemeClr val="tx1"/>
                </a:solidFill>
                <a:latin typeface="標楷體" panose="03000509000000000000" pitchFamily="65" charset="-120"/>
                <a:ea typeface="標楷體" panose="03000509000000000000" pitchFamily="65" charset="-120"/>
              </a:defRPr>
            </a:lvl1pPr>
          </a:lstStyle>
          <a:p>
            <a:r>
              <a:rPr kumimoji="0" lang="zh-TW" altLang="en-US" dirty="0" smtClean="0"/>
              <a:t>按一下以編輯母片標題樣式</a:t>
            </a:r>
            <a:endParaRPr kumimoji="0" lang="en-US" dirty="0"/>
          </a:p>
        </p:txBody>
      </p:sp>
      <p:sp>
        <p:nvSpPr>
          <p:cNvPr id="8" name="內容版面配置區 7"/>
          <p:cNvSpPr>
            <a:spLocks noGrp="1"/>
          </p:cNvSpPr>
          <p:nvPr>
            <p:ph sz="quarter" idx="1"/>
          </p:nvPr>
        </p:nvSpPr>
        <p:spPr>
          <a:xfrm>
            <a:off x="457200" y="1600200"/>
            <a:ext cx="7467600" cy="4873752"/>
          </a:xfrm>
        </p:spPr>
        <p:txBody>
          <a:bodyPr/>
          <a:lstStyle>
            <a:lvl1pPr>
              <a:defRPr>
                <a:solidFill>
                  <a:schemeClr val="tx1"/>
                </a:solidFill>
                <a:latin typeface="標楷體" panose="03000509000000000000" pitchFamily="65" charset="-120"/>
                <a:ea typeface="標楷體" panose="03000509000000000000" pitchFamily="65" charset="-120"/>
              </a:defRPr>
            </a:lvl1pPr>
            <a:lvl2pPr>
              <a:defRPr>
                <a:solidFill>
                  <a:schemeClr val="tx1"/>
                </a:solidFill>
                <a:latin typeface="標楷體" panose="03000509000000000000" pitchFamily="65" charset="-120"/>
                <a:ea typeface="標楷體" panose="03000509000000000000" pitchFamily="65" charset="-120"/>
              </a:defRPr>
            </a:lvl2pPr>
            <a:lvl3pPr>
              <a:defRPr>
                <a:solidFill>
                  <a:schemeClr val="tx1"/>
                </a:solidFill>
                <a:latin typeface="標楷體" panose="03000509000000000000" pitchFamily="65" charset="-120"/>
                <a:ea typeface="標楷體" panose="03000509000000000000" pitchFamily="65" charset="-120"/>
              </a:defRPr>
            </a:lvl3pPr>
            <a:lvl4pPr>
              <a:defRPr>
                <a:solidFill>
                  <a:schemeClr val="tx1"/>
                </a:solidFill>
                <a:latin typeface="標楷體" panose="03000509000000000000" pitchFamily="65" charset="-120"/>
                <a:ea typeface="標楷體" panose="03000509000000000000" pitchFamily="65" charset="-120"/>
              </a:defRPr>
            </a:lvl4pPr>
            <a:lvl5pPr>
              <a:defRPr>
                <a:solidFill>
                  <a:schemeClr val="tx1"/>
                </a:solidFill>
                <a:latin typeface="標楷體" panose="03000509000000000000" pitchFamily="65" charset="-120"/>
                <a:ea typeface="標楷體" panose="03000509000000000000" pitchFamily="65" charset="-120"/>
              </a:defRPr>
            </a:lvl5pPr>
          </a:lstStyle>
          <a:p>
            <a:pPr lvl="0" eaLnBrk="1" latinLnBrk="0" hangingPunct="1"/>
            <a:r>
              <a:rPr lang="zh-TW" altLang="en-US" dirty="0" smtClean="0"/>
              <a:t>按一下以編輯母片文字樣式</a:t>
            </a:r>
          </a:p>
          <a:p>
            <a:pPr lvl="1" eaLnBrk="1" latinLnBrk="0" hangingPunct="1"/>
            <a:r>
              <a:rPr lang="zh-TW" altLang="en-US" dirty="0" smtClean="0"/>
              <a:t>第二層</a:t>
            </a:r>
          </a:p>
          <a:p>
            <a:pPr lvl="2" eaLnBrk="1" latinLnBrk="0" hangingPunct="1"/>
            <a:r>
              <a:rPr lang="zh-TW" altLang="en-US" dirty="0" smtClean="0"/>
              <a:t>第三層</a:t>
            </a:r>
          </a:p>
          <a:p>
            <a:pPr lvl="3" eaLnBrk="1" latinLnBrk="0" hangingPunct="1"/>
            <a:r>
              <a:rPr lang="zh-TW" altLang="en-US" dirty="0" smtClean="0"/>
              <a:t>第四層</a:t>
            </a:r>
          </a:p>
          <a:p>
            <a:pPr lvl="4" eaLnBrk="1" latinLnBrk="0" hangingPunct="1"/>
            <a:r>
              <a:rPr lang="zh-TW" altLang="en-US" dirty="0" smtClean="0"/>
              <a:t>第五層</a:t>
            </a:r>
            <a:endParaRPr kumimoji="0" lang="en-US" dirty="0"/>
          </a:p>
        </p:txBody>
      </p:sp>
      <p:sp>
        <p:nvSpPr>
          <p:cNvPr id="7" name="日期版面配置區 6"/>
          <p:cNvSpPr>
            <a:spLocks noGrp="1"/>
          </p:cNvSpPr>
          <p:nvPr>
            <p:ph type="dt" sz="half" idx="14"/>
          </p:nvPr>
        </p:nvSpPr>
        <p:spPr/>
        <p:txBody>
          <a:bodyPr rtlCol="0"/>
          <a:lstStyle/>
          <a:p>
            <a:fld id="{0938AB56-86EB-4C45-B147-6B6BFD8C3A54}" type="datetime1">
              <a:rPr lang="zh-TW" altLang="en-US" smtClean="0"/>
              <a:t>2024/7/23</a:t>
            </a:fld>
            <a:endParaRPr lang="zh-TW" altLang="en-US"/>
          </a:p>
        </p:txBody>
      </p:sp>
      <p:sp>
        <p:nvSpPr>
          <p:cNvPr id="9" name="投影片編號版面配置區 8"/>
          <p:cNvSpPr>
            <a:spLocks noGrp="1"/>
          </p:cNvSpPr>
          <p:nvPr>
            <p:ph type="sldNum" sz="quarter" idx="15"/>
          </p:nvPr>
        </p:nvSpPr>
        <p:spPr/>
        <p:txBody>
          <a:bodyPr rtlCol="0"/>
          <a:lstStyle/>
          <a:p>
            <a:fld id="{0E360E5C-3726-4759-BF8C-BB8956BC555D}" type="slidenum">
              <a:rPr lang="zh-TW" altLang="en-US" smtClean="0"/>
              <a:t>‹#›</a:t>
            </a:fld>
            <a:endParaRPr lang="zh-TW" altLang="en-US"/>
          </a:p>
        </p:txBody>
      </p:sp>
      <p:sp>
        <p:nvSpPr>
          <p:cNvPr id="10" name="頁尾版面配置區 9"/>
          <p:cNvSpPr>
            <a:spLocks noGrp="1"/>
          </p:cNvSpPr>
          <p:nvPr>
            <p:ph type="ftr" sz="quarter" idx="16"/>
          </p:nvPr>
        </p:nvSpPr>
        <p:spPr/>
        <p:txBody>
          <a:bodyPr rtlCol="0"/>
          <a:lstStyle/>
          <a:p>
            <a:endParaRPr lang="zh-TW" altLang="en-US"/>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章節標題">
    <p:bg>
      <p:bgRef idx="1001">
        <a:schemeClr val="bg2"/>
      </p:bgRef>
    </p:bg>
    <p:spTree>
      <p:nvGrpSpPr>
        <p:cNvPr id="1" name=""/>
        <p:cNvGrpSpPr/>
        <p:nvPr/>
      </p:nvGrpSpPr>
      <p:grpSpPr>
        <a:xfrm>
          <a:off x="0" y="0"/>
          <a:ext cx="0" cy="0"/>
          <a:chOff x="0" y="0"/>
          <a:chExt cx="0" cy="0"/>
        </a:xfrm>
      </p:grpSpPr>
      <p:sp>
        <p:nvSpPr>
          <p:cNvPr id="2" name="標題 1"/>
          <p:cNvSpPr>
            <a:spLocks noGrp="1"/>
          </p:cNvSpPr>
          <p:nvPr>
            <p:ph type="title"/>
          </p:nvPr>
        </p:nvSpPr>
        <p:spPr>
          <a:xfrm>
            <a:off x="2286000" y="2895600"/>
            <a:ext cx="6172200" cy="2053590"/>
          </a:xfrm>
        </p:spPr>
        <p:txBody>
          <a:bodyPr/>
          <a:lstStyle>
            <a:lvl1pPr algn="l">
              <a:buNone/>
              <a:defRPr sz="3000" b="1" cap="small" baseline="0"/>
            </a:lvl1pPr>
          </a:lstStyle>
          <a:p>
            <a:r>
              <a:rPr kumimoji="0" lang="zh-TW" altLang="en-US" smtClean="0"/>
              <a:t>按一下以編輯母片標題樣式</a:t>
            </a:r>
            <a:endParaRPr kumimoji="0" lang="en-US"/>
          </a:p>
        </p:txBody>
      </p:sp>
      <p:sp>
        <p:nvSpPr>
          <p:cNvPr id="3" name="文字版面配置區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TW" altLang="en-US" smtClean="0"/>
              <a:t>按一下以編輯母片文字樣式</a:t>
            </a:r>
          </a:p>
        </p:txBody>
      </p:sp>
      <p:sp>
        <p:nvSpPr>
          <p:cNvPr id="4" name="日期版面配置區 3"/>
          <p:cNvSpPr>
            <a:spLocks noGrp="1"/>
          </p:cNvSpPr>
          <p:nvPr>
            <p:ph type="dt" sz="half" idx="10"/>
          </p:nvPr>
        </p:nvSpPr>
        <p:spPr bwMode="auto">
          <a:xfrm rot="5400000">
            <a:off x="7763256" y="1170432"/>
            <a:ext cx="2286000" cy="381000"/>
          </a:xfrm>
        </p:spPr>
        <p:txBody>
          <a:bodyPr/>
          <a:lstStyle/>
          <a:p>
            <a:fld id="{5FD51C0A-6CFE-487C-80E4-E350594D4250}" type="datetime1">
              <a:rPr lang="zh-TW" altLang="en-US" smtClean="0"/>
              <a:t>2024/7/23</a:t>
            </a:fld>
            <a:endParaRPr lang="zh-TW" altLang="en-US"/>
          </a:p>
        </p:txBody>
      </p:sp>
      <p:sp>
        <p:nvSpPr>
          <p:cNvPr id="5" name="頁尾版面配置區 4"/>
          <p:cNvSpPr>
            <a:spLocks noGrp="1"/>
          </p:cNvSpPr>
          <p:nvPr>
            <p:ph type="ftr" sz="quarter" idx="11"/>
          </p:nvPr>
        </p:nvSpPr>
        <p:spPr bwMode="auto">
          <a:xfrm rot="5400000">
            <a:off x="7077456" y="4178808"/>
            <a:ext cx="3657600" cy="384048"/>
          </a:xfrm>
        </p:spPr>
        <p:txBody>
          <a:bodyPr/>
          <a:lstStyle/>
          <a:p>
            <a:endParaRPr lang="zh-TW" altLang="en-US"/>
          </a:p>
        </p:txBody>
      </p:sp>
      <p:sp>
        <p:nvSpPr>
          <p:cNvPr id="9" name="矩形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矩形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矩形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矩形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直線接點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直線接點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直線接點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直線接點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直線接點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矩形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橢圓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橢圓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橢圓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橢圓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橢圓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直線接點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投影片編號版面配置區 5"/>
          <p:cNvSpPr>
            <a:spLocks noGrp="1"/>
          </p:cNvSpPr>
          <p:nvPr>
            <p:ph type="sldNum" sz="quarter" idx="12"/>
          </p:nvPr>
        </p:nvSpPr>
        <p:spPr bwMode="auto">
          <a:xfrm>
            <a:off x="1340616" y="4928702"/>
            <a:ext cx="609600" cy="517524"/>
          </a:xfrm>
        </p:spPr>
        <p:txBody>
          <a:bodyPr/>
          <a:lstStyle/>
          <a:p>
            <a:fld id="{0E360E5C-3726-4759-BF8C-BB8956BC555D}" type="slidenum">
              <a:rPr lang="zh-TW" altLang="en-US" smtClean="0"/>
              <a:t>‹#›</a:t>
            </a:fld>
            <a:endParaRPr lang="zh-TW"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5" name="日期版面配置區 4"/>
          <p:cNvSpPr>
            <a:spLocks noGrp="1"/>
          </p:cNvSpPr>
          <p:nvPr>
            <p:ph type="dt" sz="half" idx="10"/>
          </p:nvPr>
        </p:nvSpPr>
        <p:spPr/>
        <p:txBody>
          <a:bodyPr/>
          <a:lstStyle/>
          <a:p>
            <a:fld id="{C7BD8407-9A35-436B-B92B-988F9F4CEE65}" type="datetime1">
              <a:rPr lang="zh-TW" altLang="en-US" smtClean="0"/>
              <a:t>2024/7/23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0E360E5C-3726-4759-BF8C-BB8956BC555D}" type="slidenum">
              <a:rPr lang="zh-TW" altLang="en-US" smtClean="0"/>
              <a:t>‹#›</a:t>
            </a:fld>
            <a:endParaRPr lang="zh-TW" altLang="en-US"/>
          </a:p>
        </p:txBody>
      </p:sp>
      <p:sp>
        <p:nvSpPr>
          <p:cNvPr id="9" name="內容版面配置區 8"/>
          <p:cNvSpPr>
            <a:spLocks noGrp="1"/>
          </p:cNvSpPr>
          <p:nvPr>
            <p:ph sz="quarter" idx="1"/>
          </p:nvPr>
        </p:nvSpPr>
        <p:spPr>
          <a:xfrm>
            <a:off x="457200" y="1600200"/>
            <a:ext cx="3657600" cy="4572000"/>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11" name="內容版面配置區 10"/>
          <p:cNvSpPr>
            <a:spLocks noGrp="1"/>
          </p:cNvSpPr>
          <p:nvPr>
            <p:ph sz="quarter" idx="2"/>
          </p:nvPr>
        </p:nvSpPr>
        <p:spPr>
          <a:xfrm>
            <a:off x="4270248" y="1600200"/>
            <a:ext cx="3657600" cy="4572000"/>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7543800" cy="1143000"/>
          </a:xfrm>
        </p:spPr>
        <p:txBody>
          <a:bodyPr anchor="b"/>
          <a:lstStyle>
            <a:lvl1pPr>
              <a:defRPr/>
            </a:lvl1pPr>
          </a:lstStyle>
          <a:p>
            <a:r>
              <a:rPr kumimoji="0" lang="zh-TW" altLang="en-US" smtClean="0"/>
              <a:t>按一下以編輯母片標題樣式</a:t>
            </a:r>
            <a:endParaRPr kumimoji="0" lang="en-US"/>
          </a:p>
        </p:txBody>
      </p:sp>
      <p:sp>
        <p:nvSpPr>
          <p:cNvPr id="7" name="日期版面配置區 6"/>
          <p:cNvSpPr>
            <a:spLocks noGrp="1"/>
          </p:cNvSpPr>
          <p:nvPr>
            <p:ph type="dt" sz="half" idx="10"/>
          </p:nvPr>
        </p:nvSpPr>
        <p:spPr/>
        <p:txBody>
          <a:bodyPr/>
          <a:lstStyle/>
          <a:p>
            <a:fld id="{5F9BB804-AAC6-4890-9731-3F6E8C8906A3}" type="datetime1">
              <a:rPr lang="zh-TW" altLang="en-US" smtClean="0"/>
              <a:t>2024/7/23</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0E360E5C-3726-4759-BF8C-BB8956BC555D}" type="slidenum">
              <a:rPr lang="zh-TW" altLang="en-US" smtClean="0"/>
              <a:t>‹#›</a:t>
            </a:fld>
            <a:endParaRPr lang="zh-TW" altLang="en-US"/>
          </a:p>
        </p:txBody>
      </p:sp>
      <p:sp>
        <p:nvSpPr>
          <p:cNvPr id="11" name="內容版面配置區 10"/>
          <p:cNvSpPr>
            <a:spLocks noGrp="1"/>
          </p:cNvSpPr>
          <p:nvPr>
            <p:ph sz="quarter" idx="2"/>
          </p:nvPr>
        </p:nvSpPr>
        <p:spPr>
          <a:xfrm>
            <a:off x="457200" y="2362200"/>
            <a:ext cx="3657600" cy="3886200"/>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13" name="內容版面配置區 12"/>
          <p:cNvSpPr>
            <a:spLocks noGrp="1"/>
          </p:cNvSpPr>
          <p:nvPr>
            <p:ph sz="quarter" idx="4"/>
          </p:nvPr>
        </p:nvSpPr>
        <p:spPr>
          <a:xfrm>
            <a:off x="4371975" y="2362200"/>
            <a:ext cx="3657600" cy="3886200"/>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12" name="文字版面配置區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zh-TW" altLang="en-US" smtClean="0"/>
              <a:t>按一下以編輯母片文字樣式</a:t>
            </a:r>
          </a:p>
        </p:txBody>
      </p:sp>
      <p:sp>
        <p:nvSpPr>
          <p:cNvPr id="14" name="文字版面配置區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zh-TW" altLang="en-US" smtClean="0"/>
              <a:t>按一下以編輯母片文字樣式</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6" name="日期版面配置區 5"/>
          <p:cNvSpPr>
            <a:spLocks noGrp="1"/>
          </p:cNvSpPr>
          <p:nvPr>
            <p:ph type="dt" sz="half" idx="10"/>
          </p:nvPr>
        </p:nvSpPr>
        <p:spPr/>
        <p:txBody>
          <a:bodyPr rtlCol="0"/>
          <a:lstStyle/>
          <a:p>
            <a:fld id="{ADDFC7CE-7863-40F1-A22E-A19653E8CE28}" type="datetime1">
              <a:rPr lang="zh-TW" altLang="en-US" smtClean="0"/>
              <a:t>2024/7/23</a:t>
            </a:fld>
            <a:endParaRPr lang="zh-TW" altLang="en-US"/>
          </a:p>
        </p:txBody>
      </p:sp>
      <p:sp>
        <p:nvSpPr>
          <p:cNvPr id="7" name="投影片編號版面配置區 6"/>
          <p:cNvSpPr>
            <a:spLocks noGrp="1"/>
          </p:cNvSpPr>
          <p:nvPr>
            <p:ph type="sldNum" sz="quarter" idx="11"/>
          </p:nvPr>
        </p:nvSpPr>
        <p:spPr/>
        <p:txBody>
          <a:bodyPr rtlCol="0"/>
          <a:lstStyle/>
          <a:p>
            <a:fld id="{0E360E5C-3726-4759-BF8C-BB8956BC555D}" type="slidenum">
              <a:rPr lang="zh-TW" altLang="en-US" smtClean="0"/>
              <a:t>‹#›</a:t>
            </a:fld>
            <a:endParaRPr lang="zh-TW" altLang="en-US"/>
          </a:p>
        </p:txBody>
      </p:sp>
      <p:sp>
        <p:nvSpPr>
          <p:cNvPr id="8" name="頁尾版面配置區 7"/>
          <p:cNvSpPr>
            <a:spLocks noGrp="1"/>
          </p:cNvSpPr>
          <p:nvPr>
            <p:ph type="ftr" sz="quarter" idx="12"/>
          </p:nvPr>
        </p:nvSpPr>
        <p:spPr/>
        <p:txBody>
          <a:bodyPr rtlCol="0"/>
          <a:lstStyle/>
          <a:p>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1EA30D1C-BB38-4CEE-8136-A02D7B9BBAD9}" type="datetime1">
              <a:rPr lang="zh-TW" altLang="en-US" smtClean="0"/>
              <a:t>2024/7/23</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0E360E5C-3726-4759-BF8C-BB8956BC555D}" type="slidenum">
              <a:rPr lang="zh-TW" altLang="en-US" smtClean="0"/>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bg>
      <p:bgRef idx="1001">
        <a:schemeClr val="bg1"/>
      </p:bgRef>
    </p:bg>
    <p:spTree>
      <p:nvGrpSpPr>
        <p:cNvPr id="1" name=""/>
        <p:cNvGrpSpPr/>
        <p:nvPr/>
      </p:nvGrpSpPr>
      <p:grpSpPr>
        <a:xfrm>
          <a:off x="0" y="0"/>
          <a:ext cx="0" cy="0"/>
          <a:chOff x="0" y="0"/>
          <a:chExt cx="0" cy="0"/>
        </a:xfrm>
      </p:grpSpPr>
      <p:sp>
        <p:nvSpPr>
          <p:cNvPr id="10" name="直線接點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標題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zh-TW" altLang="en-US" smtClean="0"/>
              <a:t>按一下以編輯母片標題樣式</a:t>
            </a:r>
            <a:endParaRPr kumimoji="0" lang="en-US"/>
          </a:p>
        </p:txBody>
      </p:sp>
      <p:sp>
        <p:nvSpPr>
          <p:cNvPr id="3" name="文字版面配置區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zh-TW" altLang="en-US" smtClean="0"/>
              <a:t>按一下以編輯母片文字樣式</a:t>
            </a:r>
          </a:p>
        </p:txBody>
      </p:sp>
      <p:sp>
        <p:nvSpPr>
          <p:cNvPr id="8" name="直線接點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直線接點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直線接點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矩形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直線接點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橢圓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內容版面配置區 17"/>
          <p:cNvSpPr>
            <a:spLocks noGrp="1"/>
          </p:cNvSpPr>
          <p:nvPr>
            <p:ph sz="quarter" idx="1"/>
          </p:nvPr>
        </p:nvSpPr>
        <p:spPr>
          <a:xfrm>
            <a:off x="304800" y="274320"/>
            <a:ext cx="5638800" cy="6327648"/>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21" name="日期版面配置區 20"/>
          <p:cNvSpPr>
            <a:spLocks noGrp="1"/>
          </p:cNvSpPr>
          <p:nvPr>
            <p:ph type="dt" sz="half" idx="14"/>
          </p:nvPr>
        </p:nvSpPr>
        <p:spPr/>
        <p:txBody>
          <a:bodyPr rtlCol="0"/>
          <a:lstStyle/>
          <a:p>
            <a:fld id="{6A38F546-8629-42B5-B5C2-3B66F6FA5330}" type="datetime1">
              <a:rPr lang="zh-TW" altLang="en-US" smtClean="0"/>
              <a:t>2024/7/23</a:t>
            </a:fld>
            <a:endParaRPr lang="zh-TW" altLang="en-US"/>
          </a:p>
        </p:txBody>
      </p:sp>
      <p:sp>
        <p:nvSpPr>
          <p:cNvPr id="22" name="投影片編號版面配置區 21"/>
          <p:cNvSpPr>
            <a:spLocks noGrp="1"/>
          </p:cNvSpPr>
          <p:nvPr>
            <p:ph type="sldNum" sz="quarter" idx="15"/>
          </p:nvPr>
        </p:nvSpPr>
        <p:spPr/>
        <p:txBody>
          <a:bodyPr rtlCol="0"/>
          <a:lstStyle/>
          <a:p>
            <a:fld id="{0E360E5C-3726-4759-BF8C-BB8956BC555D}" type="slidenum">
              <a:rPr lang="zh-TW" altLang="en-US" smtClean="0"/>
              <a:t>‹#›</a:t>
            </a:fld>
            <a:endParaRPr lang="zh-TW" altLang="en-US"/>
          </a:p>
        </p:txBody>
      </p:sp>
      <p:sp>
        <p:nvSpPr>
          <p:cNvPr id="23" name="頁尾版面配置區 22"/>
          <p:cNvSpPr>
            <a:spLocks noGrp="1"/>
          </p:cNvSpPr>
          <p:nvPr>
            <p:ph type="ftr" sz="quarter" idx="16"/>
          </p:nvPr>
        </p:nvSpPr>
        <p:spPr/>
        <p:txBody>
          <a:bodyPr rtlCol="0"/>
          <a:lstStyle/>
          <a:p>
            <a:endParaRPr lang="zh-TW"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9" name="直線接點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橢圓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標題 1"/>
          <p:cNvSpPr>
            <a:spLocks noGrp="1"/>
          </p:cNvSpPr>
          <p:nvPr>
            <p:ph type="title"/>
          </p:nvPr>
        </p:nvSpPr>
        <p:spPr>
          <a:xfrm rot="5400000">
            <a:off x="3350133" y="3200400"/>
            <a:ext cx="6309360" cy="457200"/>
          </a:xfrm>
        </p:spPr>
        <p:txBody>
          <a:bodyPr anchor="b"/>
          <a:lstStyle>
            <a:lvl1pPr algn="l">
              <a:buNone/>
              <a:defRPr sz="2000" b="1"/>
            </a:lvl1pPr>
          </a:lstStyle>
          <a:p>
            <a:r>
              <a:rPr kumimoji="0" lang="zh-TW" altLang="en-US" smtClean="0"/>
              <a:t>按一下以編輯母片標題樣式</a:t>
            </a:r>
            <a:endParaRPr kumimoji="0" lang="en-US"/>
          </a:p>
        </p:txBody>
      </p:sp>
      <p:sp>
        <p:nvSpPr>
          <p:cNvPr id="3" name="圖片版面配置區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zh-TW" altLang="en-US" smtClean="0"/>
              <a:t>按一下圖示以新增圖片</a:t>
            </a:r>
            <a:endParaRPr kumimoji="0" lang="en-US" dirty="0"/>
          </a:p>
        </p:txBody>
      </p:sp>
      <p:sp>
        <p:nvSpPr>
          <p:cNvPr id="4" name="文字版面配置區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zh-TW" altLang="en-US" smtClean="0"/>
              <a:t>按一下以編輯母片文字樣式</a:t>
            </a:r>
          </a:p>
        </p:txBody>
      </p:sp>
      <p:sp>
        <p:nvSpPr>
          <p:cNvPr id="10" name="直線接點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矩形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直線接點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直線接點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直線接點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日期版面配置區 16"/>
          <p:cNvSpPr>
            <a:spLocks noGrp="1"/>
          </p:cNvSpPr>
          <p:nvPr>
            <p:ph type="dt" sz="half" idx="10"/>
          </p:nvPr>
        </p:nvSpPr>
        <p:spPr/>
        <p:txBody>
          <a:bodyPr rtlCol="0"/>
          <a:lstStyle/>
          <a:p>
            <a:fld id="{D3DCB18A-4DBF-484E-98DA-C07EFAFBCB96}" type="datetime1">
              <a:rPr lang="zh-TW" altLang="en-US" smtClean="0"/>
              <a:t>2024/7/23</a:t>
            </a:fld>
            <a:endParaRPr lang="zh-TW" altLang="en-US"/>
          </a:p>
        </p:txBody>
      </p:sp>
      <p:sp>
        <p:nvSpPr>
          <p:cNvPr id="18" name="投影片編號版面配置區 17"/>
          <p:cNvSpPr>
            <a:spLocks noGrp="1"/>
          </p:cNvSpPr>
          <p:nvPr>
            <p:ph type="sldNum" sz="quarter" idx="11"/>
          </p:nvPr>
        </p:nvSpPr>
        <p:spPr/>
        <p:txBody>
          <a:bodyPr rtlCol="0"/>
          <a:lstStyle/>
          <a:p>
            <a:fld id="{0E360E5C-3726-4759-BF8C-BB8956BC555D}" type="slidenum">
              <a:rPr lang="zh-TW" altLang="en-US" smtClean="0"/>
              <a:t>‹#›</a:t>
            </a:fld>
            <a:endParaRPr lang="zh-TW" altLang="en-US"/>
          </a:p>
        </p:txBody>
      </p:sp>
      <p:sp>
        <p:nvSpPr>
          <p:cNvPr id="21" name="頁尾版面配置區 20"/>
          <p:cNvSpPr>
            <a:spLocks noGrp="1"/>
          </p:cNvSpPr>
          <p:nvPr>
            <p:ph type="ftr" sz="quarter" idx="12"/>
          </p:nvPr>
        </p:nvSpPr>
        <p:spPr/>
        <p:txBody>
          <a:bodyPr rtlCol="0"/>
          <a:lstStyle/>
          <a:p>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3" name="直排文字版面配置區 2"/>
          <p:cNvSpPr>
            <a:spLocks noGrp="1"/>
          </p:cNvSpPr>
          <p:nvPr>
            <p:ph type="body" orient="vert" idx="1"/>
          </p:nvPr>
        </p:nvSpPr>
        <p:spPr/>
        <p:txBody>
          <a:bodyPr vert="eaVer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日期版面配置區 3"/>
          <p:cNvSpPr>
            <a:spLocks noGrp="1"/>
          </p:cNvSpPr>
          <p:nvPr>
            <p:ph type="dt" sz="half" idx="10"/>
          </p:nvPr>
        </p:nvSpPr>
        <p:spPr/>
        <p:txBody>
          <a:bodyPr/>
          <a:lstStyle/>
          <a:p>
            <a:fld id="{461AD712-6AF3-4947-8C05-429E00905E6E}" type="datetime1">
              <a:rPr lang="zh-TW" altLang="en-US" smtClean="0"/>
              <a:t>2024/7/23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0E360E5C-3726-4759-BF8C-BB8956BC555D}" type="slidenum">
              <a:rPr lang="zh-TW" altLang="en-US" smtClean="0"/>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9"/>
            <a:ext cx="1676400" cy="5851525"/>
          </a:xfrm>
        </p:spPr>
        <p:txBody>
          <a:bodyPr vert="eaVert"/>
          <a:lstStyle/>
          <a:p>
            <a:r>
              <a:rPr kumimoji="0" lang="zh-TW" altLang="en-US" smtClean="0"/>
              <a:t>按一下以編輯母片標題樣式</a:t>
            </a:r>
            <a:endParaRPr kumimoji="0" 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日期版面配置區 3"/>
          <p:cNvSpPr>
            <a:spLocks noGrp="1"/>
          </p:cNvSpPr>
          <p:nvPr>
            <p:ph type="dt" sz="half" idx="10"/>
          </p:nvPr>
        </p:nvSpPr>
        <p:spPr/>
        <p:txBody>
          <a:bodyPr/>
          <a:lstStyle/>
          <a:p>
            <a:fld id="{C550C3C1-483A-4532-BED5-1E629FFBC59E}" type="datetime1">
              <a:rPr lang="zh-TW" altLang="en-US" smtClean="0"/>
              <a:t>2024/7/23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0E360E5C-3726-4759-BF8C-BB8956BC555D}" type="slidenum">
              <a:rPr lang="zh-TW" altLang="en-US" smtClean="0"/>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直線接點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標題版面配置區 21"/>
          <p:cNvSpPr>
            <a:spLocks noGrp="1"/>
          </p:cNvSpPr>
          <p:nvPr>
            <p:ph type="title"/>
          </p:nvPr>
        </p:nvSpPr>
        <p:spPr>
          <a:xfrm>
            <a:off x="457200" y="274638"/>
            <a:ext cx="7467600" cy="1143000"/>
          </a:xfrm>
          <a:prstGeom prst="rect">
            <a:avLst/>
          </a:prstGeom>
        </p:spPr>
        <p:txBody>
          <a:bodyPr vert="horz" anchor="b">
            <a:normAutofit/>
          </a:bodyPr>
          <a:lstStyle/>
          <a:p>
            <a:r>
              <a:rPr kumimoji="0" lang="zh-TW" altLang="en-US" smtClean="0"/>
              <a:t>按一下以編輯母片標題樣式</a:t>
            </a:r>
            <a:endParaRPr kumimoji="0" lang="en-US"/>
          </a:p>
        </p:txBody>
      </p:sp>
      <p:sp>
        <p:nvSpPr>
          <p:cNvPr id="13" name="文字版面配置區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zh-TW" altLang="en-US" smtClean="0"/>
              <a:t>按一下以編輯母片文字樣式</a:t>
            </a:r>
          </a:p>
          <a:p>
            <a:pPr lvl="1" eaLnBrk="1" latinLnBrk="0" hangingPunct="1"/>
            <a:r>
              <a:rPr kumimoji="0" lang="zh-TW" altLang="en-US" smtClean="0"/>
              <a:t>第二層</a:t>
            </a:r>
          </a:p>
          <a:p>
            <a:pPr lvl="2" eaLnBrk="1" latinLnBrk="0" hangingPunct="1"/>
            <a:r>
              <a:rPr kumimoji="0" lang="zh-TW" altLang="en-US" smtClean="0"/>
              <a:t>第三層</a:t>
            </a:r>
          </a:p>
          <a:p>
            <a:pPr lvl="3" eaLnBrk="1" latinLnBrk="0" hangingPunct="1"/>
            <a:r>
              <a:rPr kumimoji="0" lang="zh-TW" altLang="en-US" smtClean="0"/>
              <a:t>第四層</a:t>
            </a:r>
          </a:p>
          <a:p>
            <a:pPr lvl="4" eaLnBrk="1" latinLnBrk="0" hangingPunct="1"/>
            <a:r>
              <a:rPr kumimoji="0" lang="zh-TW" altLang="en-US" smtClean="0"/>
              <a:t>第五層</a:t>
            </a:r>
            <a:endParaRPr kumimoji="0" lang="en-US"/>
          </a:p>
        </p:txBody>
      </p:sp>
      <p:sp>
        <p:nvSpPr>
          <p:cNvPr id="14" name="日期版面配置區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EABC6E98-BAEB-45E6-B35A-614AB43F308D}" type="datetime1">
              <a:rPr lang="zh-TW" altLang="en-US" smtClean="0"/>
              <a:t>2024/7/23</a:t>
            </a:fld>
            <a:endParaRPr lang="zh-TW" altLang="en-US"/>
          </a:p>
        </p:txBody>
      </p:sp>
      <p:sp>
        <p:nvSpPr>
          <p:cNvPr id="3" name="頁尾版面配置區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zh-TW" altLang="en-US"/>
          </a:p>
        </p:txBody>
      </p:sp>
      <p:sp>
        <p:nvSpPr>
          <p:cNvPr id="7" name="直線接點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直線接點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矩形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直線接點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橢圓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投影片編號版面配置區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0E360E5C-3726-4759-BF8C-BB8956BC555D}" type="slidenum">
              <a:rPr lang="zh-TW" altLang="en-US" smtClean="0"/>
              <a:t>‹#›</a:t>
            </a:fld>
            <a:endParaRPr lang="zh-TW"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slide" Target="slide16.xml"/><Relationship Id="rId2" Type="http://schemas.openxmlformats.org/officeDocument/2006/relationships/hyperlink" Target="https://law.moj.gov.tw/LawClass/LawAll.aspx?PCode=H0030039" TargetMode="External"/><Relationship Id="rId1" Type="http://schemas.openxmlformats.org/officeDocument/2006/relationships/slideLayout" Target="../slideLayouts/slideLayout2.xml"/><Relationship Id="rId5" Type="http://schemas.openxmlformats.org/officeDocument/2006/relationships/slide" Target="slide12.xml"/><Relationship Id="rId4" Type="http://schemas.openxmlformats.org/officeDocument/2006/relationships/slide" Target="slide11.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 Target="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depart.moe.edu.tw/ed2500/News.aspx?n=E8380E03A0E16960&amp;sms=D2E10027BB4EC183" TargetMode="External"/><Relationship Id="rId2" Type="http://schemas.openxmlformats.org/officeDocument/2006/relationships/slide" Target="slide14.xml"/><Relationship Id="rId1" Type="http://schemas.openxmlformats.org/officeDocument/2006/relationships/slideLayout" Target="../slideLayouts/slideLayout2.xml"/><Relationship Id="rId4" Type="http://schemas.openxmlformats.org/officeDocument/2006/relationships/slide" Target="slide15.xml"/></Relationships>
</file>

<file path=ppt/slides/_rels/slide14.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slide" Target="slide19.xml"/><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slide" Target="slide17.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slide" Target="slide20.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slide" Target="slide32.xml"/><Relationship Id="rId2" Type="http://schemas.openxmlformats.org/officeDocument/2006/relationships/slide" Target="slide31.xml"/><Relationship Id="rId1" Type="http://schemas.openxmlformats.org/officeDocument/2006/relationships/slideLayout" Target="../slideLayouts/slideLayout2.xml"/><Relationship Id="rId4" Type="http://schemas.openxmlformats.org/officeDocument/2006/relationships/slide" Target="slide33.xml"/></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 Target="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slide" Target="slide30.xml"/><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slide" Target="slide30.xml"/><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hyperlink" Target="https://law.moj.gov.tw/LawClass/LawAll.aspx?PCode=H0030024"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slide" Target="slide39.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slide" Target="slide3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s://www.awpft.moe.gov.tw/File/8f823c71-1f1e-462b-ab5a-49c585639bdc.pdf" TargetMode="External"/><Relationship Id="rId2" Type="http://schemas.openxmlformats.org/officeDocument/2006/relationships/hyperlink" Target="https://www.awpft.moe.gov.tw/" TargetMode="Externa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4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hyperlink" Target="https://www.google.com/search?sca_esv=3b07b09e3325eaa7&amp;tbm=vid&amp;sxsrf=ADLYWIJdCueaaSXUIBZGD8mUKAXJWdCHPg:1721647316691&amp;q=%E6%80%A7%E5%B9%B3%E5%AE%A3%E5%B0%8E%E5%BD%B1%E7%89%87&amp;sa=X&amp;ved=2ahUKEwjhqvWFxLqHAxUDc_UHHcPNILMQ8ccDegQIDhAF&amp;biw=1536&amp;bih=729&amp;dpr=1.25#fpstate=ive&amp;vld=cid:21e8f378,vid:paw-Ermt1DE,st:0" TargetMode="Externa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6.w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2267744" y="2348880"/>
            <a:ext cx="6172200" cy="1445546"/>
          </a:xfrm>
        </p:spPr>
        <p:txBody>
          <a:bodyPr>
            <a:normAutofit/>
          </a:bodyPr>
          <a:lstStyle/>
          <a:p>
            <a:pPr algn="ctr"/>
            <a:r>
              <a:rPr lang="zh-TW" altLang="en-US" dirty="0"/>
              <a:t>新聘教師作業流程說明會</a:t>
            </a:r>
            <a:r>
              <a:rPr lang="en-US" altLang="zh-TW" dirty="0" smtClean="0">
                <a:solidFill>
                  <a:schemeClr val="tx1"/>
                </a:solidFill>
                <a:latin typeface="標楷體" panose="03000509000000000000" pitchFamily="65" charset="-120"/>
                <a:ea typeface="標楷體" panose="03000509000000000000" pitchFamily="65" charset="-120"/>
              </a:rPr>
              <a:t/>
            </a:r>
            <a:br>
              <a:rPr lang="en-US" altLang="zh-TW" dirty="0" smtClean="0">
                <a:solidFill>
                  <a:schemeClr val="tx1"/>
                </a:solidFill>
                <a:latin typeface="標楷體" panose="03000509000000000000" pitchFamily="65" charset="-120"/>
                <a:ea typeface="標楷體" panose="03000509000000000000" pitchFamily="65" charset="-120"/>
              </a:rPr>
            </a:br>
            <a:endParaRPr lang="zh-TW" altLang="en-US" dirty="0">
              <a:solidFill>
                <a:schemeClr val="tx1"/>
              </a:solidFill>
              <a:latin typeface="標楷體" panose="03000509000000000000" pitchFamily="65" charset="-120"/>
              <a:ea typeface="標楷體" panose="03000509000000000000" pitchFamily="65" charset="-120"/>
            </a:endParaRPr>
          </a:p>
        </p:txBody>
      </p:sp>
      <p:sp>
        <p:nvSpPr>
          <p:cNvPr id="3" name="副標題 2"/>
          <p:cNvSpPr>
            <a:spLocks noGrp="1"/>
          </p:cNvSpPr>
          <p:nvPr>
            <p:ph type="subTitle" idx="1"/>
          </p:nvPr>
        </p:nvSpPr>
        <p:spPr/>
        <p:txBody>
          <a:bodyPr/>
          <a:lstStyle/>
          <a:p>
            <a:pPr algn="ctr"/>
            <a:r>
              <a:rPr lang="zh-TW" altLang="en-US" dirty="0" smtClean="0">
                <a:solidFill>
                  <a:schemeClr val="tx1"/>
                </a:solidFill>
                <a:latin typeface="標楷體" panose="03000509000000000000" pitchFamily="65" charset="-120"/>
                <a:ea typeface="標楷體" panose="03000509000000000000" pitchFamily="65" charset="-120"/>
              </a:rPr>
              <a:t>報告人：人事室</a:t>
            </a:r>
            <a:r>
              <a:rPr lang="zh-TW" altLang="en-US" dirty="0">
                <a:solidFill>
                  <a:schemeClr val="tx1"/>
                </a:solidFill>
                <a:latin typeface="標楷體" panose="03000509000000000000" pitchFamily="65" charset="-120"/>
                <a:ea typeface="標楷體" panose="03000509000000000000" pitchFamily="65" charset="-120"/>
              </a:rPr>
              <a:t>　</a:t>
            </a:r>
            <a:r>
              <a:rPr lang="zh-TW" altLang="en-US" dirty="0" smtClean="0">
                <a:solidFill>
                  <a:schemeClr val="tx1"/>
                </a:solidFill>
                <a:latin typeface="標楷體" panose="03000509000000000000" pitchFamily="65" charset="-120"/>
                <a:ea typeface="標楷體" panose="03000509000000000000" pitchFamily="65" charset="-120"/>
              </a:rPr>
              <a:t>高嘉敏專員</a:t>
            </a:r>
            <a:endParaRPr lang="zh-TW" altLang="en-US" dirty="0">
              <a:solidFill>
                <a:schemeClr val="tx1"/>
              </a:solidFill>
              <a:latin typeface="標楷體" panose="03000509000000000000" pitchFamily="65" charset="-120"/>
              <a:ea typeface="標楷體" panose="03000509000000000000" pitchFamily="65" charset="-120"/>
            </a:endParaRPr>
          </a:p>
        </p:txBody>
      </p:sp>
      <p:sp>
        <p:nvSpPr>
          <p:cNvPr id="4" name="投影片編號版面配置區 3"/>
          <p:cNvSpPr>
            <a:spLocks noGrp="1"/>
          </p:cNvSpPr>
          <p:nvPr>
            <p:ph type="sldNum" sz="quarter" idx="12"/>
          </p:nvPr>
        </p:nvSpPr>
        <p:spPr/>
        <p:txBody>
          <a:bodyPr/>
          <a:lstStyle/>
          <a:p>
            <a:endParaRPr lang="zh-TW" altLang="en-US" dirty="0">
              <a:solidFill>
                <a:schemeClr val="tx1"/>
              </a:solidFill>
              <a:latin typeface="+mj-ea"/>
              <a:ea typeface="+mj-ea"/>
            </a:endParaRPr>
          </a:p>
        </p:txBody>
      </p:sp>
    </p:spTree>
    <p:extLst>
      <p:ext uri="{BB962C8B-B14F-4D97-AF65-F5344CB8AC3E}">
        <p14:creationId xmlns:p14="http://schemas.microsoft.com/office/powerpoint/2010/main" val="18843056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簡報</a:t>
            </a:r>
            <a:r>
              <a:rPr lang="zh-TW" altLang="en-US" dirty="0" smtClean="0"/>
              <a:t>大綱</a:t>
            </a:r>
            <a:endParaRPr lang="zh-TW" altLang="en-US" dirty="0"/>
          </a:p>
        </p:txBody>
      </p:sp>
      <p:sp>
        <p:nvSpPr>
          <p:cNvPr id="3" name="內容版面配置區 2"/>
          <p:cNvSpPr>
            <a:spLocks noGrp="1"/>
          </p:cNvSpPr>
          <p:nvPr>
            <p:ph sz="quarter" idx="1"/>
          </p:nvPr>
        </p:nvSpPr>
        <p:spPr/>
        <p:txBody>
          <a:bodyPr>
            <a:normAutofit/>
          </a:bodyPr>
          <a:lstStyle/>
          <a:p>
            <a:r>
              <a:rPr lang="zh-TW" altLang="en-US" sz="3200" dirty="0" smtClean="0"/>
              <a:t>法令依據</a:t>
            </a:r>
            <a:endParaRPr lang="en-US" altLang="zh-TW" sz="3200" dirty="0" smtClean="0"/>
          </a:p>
          <a:p>
            <a:r>
              <a:rPr lang="zh-TW" altLang="en-US" sz="3200" dirty="0"/>
              <a:t>教師聘任作業</a:t>
            </a:r>
            <a:r>
              <a:rPr lang="zh-TW" altLang="en-US" sz="3200" dirty="0" smtClean="0"/>
              <a:t>流程</a:t>
            </a:r>
            <a:endParaRPr lang="en-US" altLang="zh-TW" sz="3200" dirty="0" smtClean="0"/>
          </a:p>
          <a:p>
            <a:r>
              <a:rPr lang="zh-TW" altLang="en-US" sz="3200" dirty="0"/>
              <a:t>作業流程檢核重點及常見</a:t>
            </a:r>
            <a:r>
              <a:rPr lang="zh-TW" altLang="en-US" sz="3200" dirty="0" smtClean="0"/>
              <a:t>錯誤</a:t>
            </a:r>
            <a:endParaRPr lang="en-US" altLang="zh-TW" sz="3200" dirty="0" smtClean="0"/>
          </a:p>
          <a:p>
            <a:r>
              <a:rPr lang="zh-TW" altLang="en-US" sz="3200" dirty="0"/>
              <a:t>應繳證件清單</a:t>
            </a:r>
            <a:endParaRPr lang="en-US" altLang="zh-TW" sz="3200" dirty="0" smtClean="0"/>
          </a:p>
          <a:p>
            <a:r>
              <a:rPr lang="zh-TW" altLang="en-US" sz="3200" dirty="0" smtClean="0"/>
              <a:t>業務交流時間</a:t>
            </a:r>
            <a:r>
              <a:rPr lang="en-US" altLang="zh-TW" sz="3200" dirty="0" smtClean="0"/>
              <a:t>(Q</a:t>
            </a:r>
            <a:r>
              <a:rPr lang="zh-TW" altLang="en-US" sz="3200" dirty="0" smtClean="0"/>
              <a:t>＆</a:t>
            </a:r>
            <a:r>
              <a:rPr lang="en-US" altLang="zh-TW" sz="3200" dirty="0" smtClean="0"/>
              <a:t>A)</a:t>
            </a:r>
            <a:r>
              <a:rPr lang="zh-TW" altLang="en-US" sz="3200" dirty="0" smtClean="0"/>
              <a:t> </a:t>
            </a:r>
            <a:endParaRPr lang="zh-TW" altLang="en-US" sz="3200" dirty="0"/>
          </a:p>
        </p:txBody>
      </p:sp>
      <p:sp>
        <p:nvSpPr>
          <p:cNvPr id="4" name="投影片編號版面配置區 3"/>
          <p:cNvSpPr>
            <a:spLocks noGrp="1"/>
          </p:cNvSpPr>
          <p:nvPr>
            <p:ph type="sldNum" sz="quarter" idx="15"/>
          </p:nvPr>
        </p:nvSpPr>
        <p:spPr/>
        <p:txBody>
          <a:bodyPr/>
          <a:lstStyle/>
          <a:p>
            <a:fld id="{0E360E5C-3726-4759-BF8C-BB8956BC555D}" type="slidenum">
              <a:rPr lang="zh-TW" altLang="en-US" smtClean="0"/>
              <a:t>2</a:t>
            </a:fld>
            <a:endParaRPr lang="zh-TW" altLang="en-US" dirty="0"/>
          </a:p>
        </p:txBody>
      </p:sp>
    </p:spTree>
    <p:extLst>
      <p:ext uri="{BB962C8B-B14F-4D97-AF65-F5344CB8AC3E}">
        <p14:creationId xmlns:p14="http://schemas.microsoft.com/office/powerpoint/2010/main" val="298187436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法令依據</a:t>
            </a:r>
          </a:p>
        </p:txBody>
      </p:sp>
      <p:sp>
        <p:nvSpPr>
          <p:cNvPr id="3" name="內容版面配置區 2"/>
          <p:cNvSpPr>
            <a:spLocks noGrp="1"/>
          </p:cNvSpPr>
          <p:nvPr>
            <p:ph sz="quarter" idx="1"/>
          </p:nvPr>
        </p:nvSpPr>
        <p:spPr>
          <a:xfrm>
            <a:off x="467544" y="1196752"/>
            <a:ext cx="7467600" cy="4873752"/>
          </a:xfrm>
        </p:spPr>
        <p:txBody>
          <a:bodyPr/>
          <a:lstStyle/>
          <a:p>
            <a:pPr marL="723900" indent="-723900">
              <a:spcBef>
                <a:spcPct val="40000"/>
              </a:spcBef>
              <a:buFontTx/>
              <a:buNone/>
            </a:pPr>
            <a:r>
              <a:rPr lang="zh-TW" altLang="en-US" b="1" dirty="0">
                <a:solidFill>
                  <a:srgbClr val="660066"/>
                </a:solidFill>
                <a:ea typeface="標楷體" pitchFamily="65" charset="-120"/>
              </a:rPr>
              <a:t>一、教育人員任用條例</a:t>
            </a:r>
          </a:p>
          <a:p>
            <a:pPr marL="723900" indent="-723900">
              <a:spcBef>
                <a:spcPct val="40000"/>
              </a:spcBef>
              <a:buFontTx/>
              <a:buNone/>
            </a:pPr>
            <a:r>
              <a:rPr lang="zh-TW" altLang="en-US" b="1" dirty="0">
                <a:solidFill>
                  <a:srgbClr val="660066"/>
                </a:solidFill>
                <a:ea typeface="標楷體" pitchFamily="65" charset="-120"/>
              </a:rPr>
              <a:t>二、教育人員任用條例施行細則</a:t>
            </a:r>
          </a:p>
          <a:p>
            <a:pPr marL="723900" indent="-723900">
              <a:spcBef>
                <a:spcPct val="40000"/>
              </a:spcBef>
              <a:buFontTx/>
              <a:buNone/>
            </a:pPr>
            <a:r>
              <a:rPr lang="zh-TW" altLang="en-US" b="1" dirty="0">
                <a:solidFill>
                  <a:srgbClr val="660066"/>
                </a:solidFill>
                <a:ea typeface="標楷體" pitchFamily="65" charset="-120"/>
              </a:rPr>
              <a:t>三、專科以上教師資格審定辦法	</a:t>
            </a:r>
          </a:p>
          <a:p>
            <a:pPr marL="723900" indent="-723900">
              <a:spcBef>
                <a:spcPct val="40000"/>
              </a:spcBef>
              <a:buFontTx/>
              <a:buNone/>
            </a:pPr>
            <a:r>
              <a:rPr lang="zh-TW" altLang="en-US" b="1" dirty="0">
                <a:solidFill>
                  <a:srgbClr val="660066"/>
                </a:solidFill>
                <a:ea typeface="標楷體" pitchFamily="65" charset="-120"/>
              </a:rPr>
              <a:t>四、專科以上學校教師資格送審作業</a:t>
            </a:r>
            <a:r>
              <a:rPr lang="zh-TW" altLang="en-US" b="1" dirty="0" smtClean="0">
                <a:solidFill>
                  <a:srgbClr val="660066"/>
                </a:solidFill>
                <a:ea typeface="標楷體" pitchFamily="65" charset="-120"/>
              </a:rPr>
              <a:t>須知</a:t>
            </a:r>
            <a:endParaRPr lang="en-US" altLang="zh-TW" b="1" dirty="0" smtClean="0">
              <a:solidFill>
                <a:srgbClr val="660066"/>
              </a:solidFill>
              <a:ea typeface="標楷體" pitchFamily="65" charset="-120"/>
            </a:endParaRPr>
          </a:p>
          <a:p>
            <a:pPr marL="723900" indent="-723900">
              <a:spcBef>
                <a:spcPct val="40000"/>
              </a:spcBef>
              <a:buFontTx/>
              <a:buNone/>
            </a:pPr>
            <a:r>
              <a:rPr lang="zh-TW" altLang="en-US" b="1" u="sng" dirty="0" smtClean="0">
                <a:solidFill>
                  <a:srgbClr val="660066"/>
                </a:solidFill>
              </a:rPr>
              <a:t>五、</a:t>
            </a:r>
            <a:r>
              <a:rPr lang="zh-TW" altLang="en-US" b="1" u="sng" dirty="0">
                <a:solidFill>
                  <a:srgbClr val="660066"/>
                </a:solidFill>
              </a:rPr>
              <a:t>國立嘉義大學教師聘任及升等審查辦法</a:t>
            </a:r>
            <a:endParaRPr lang="en-US" altLang="zh-TW" b="1" u="sng" dirty="0">
              <a:solidFill>
                <a:srgbClr val="660066"/>
              </a:solidFill>
            </a:endParaRPr>
          </a:p>
          <a:p>
            <a:pPr marL="723900" indent="-723900">
              <a:spcBef>
                <a:spcPct val="40000"/>
              </a:spcBef>
              <a:buFontTx/>
              <a:buNone/>
            </a:pPr>
            <a:r>
              <a:rPr lang="zh-TW" altLang="en-US" b="1" u="sng" dirty="0" smtClean="0">
                <a:solidFill>
                  <a:srgbClr val="660066"/>
                </a:solidFill>
              </a:rPr>
              <a:t>六、</a:t>
            </a:r>
            <a:r>
              <a:rPr lang="zh-TW" altLang="en-US" b="1" u="sng" dirty="0">
                <a:solidFill>
                  <a:srgbClr val="660066"/>
                </a:solidFill>
              </a:rPr>
              <a:t>國立嘉義大學教師著作外審作業注意事項</a:t>
            </a:r>
          </a:p>
          <a:p>
            <a:pPr marL="723900" indent="-723900">
              <a:spcBef>
                <a:spcPct val="40000"/>
              </a:spcBef>
              <a:buFontTx/>
              <a:buNone/>
            </a:pPr>
            <a:r>
              <a:rPr lang="zh-TW" altLang="en-US" b="1" u="sng" dirty="0" smtClean="0">
                <a:solidFill>
                  <a:srgbClr val="660066"/>
                </a:solidFill>
              </a:rPr>
              <a:t>七、</a:t>
            </a:r>
            <a:r>
              <a:rPr lang="zh-TW" altLang="en-US" b="1" u="sng" dirty="0">
                <a:solidFill>
                  <a:srgbClr val="660066"/>
                </a:solidFill>
              </a:rPr>
              <a:t>國立嘉義大學各學院、系（所、中心、學位</a:t>
            </a:r>
            <a:r>
              <a:rPr lang="zh-TW" altLang="en-US" b="1" u="sng" dirty="0" smtClean="0">
                <a:solidFill>
                  <a:srgbClr val="660066"/>
                </a:solidFill>
              </a:rPr>
              <a:t>學程</a:t>
            </a:r>
            <a:r>
              <a:rPr lang="zh-TW" altLang="en-US" b="1" u="sng" dirty="0">
                <a:solidFill>
                  <a:srgbClr val="660066"/>
                </a:solidFill>
              </a:rPr>
              <a:t>）</a:t>
            </a:r>
            <a:r>
              <a:rPr lang="zh-TW" altLang="en-US" b="1" u="sng" dirty="0" smtClean="0">
                <a:solidFill>
                  <a:srgbClr val="660066"/>
                </a:solidFill>
              </a:rPr>
              <a:t>教師聘任及升</a:t>
            </a:r>
            <a:r>
              <a:rPr lang="zh-TW" altLang="en-US" b="1" u="sng" dirty="0">
                <a:solidFill>
                  <a:srgbClr val="660066"/>
                </a:solidFill>
              </a:rPr>
              <a:t>等</a:t>
            </a:r>
            <a:r>
              <a:rPr lang="zh-TW" altLang="en-US" b="1" u="sng" dirty="0" smtClean="0">
                <a:solidFill>
                  <a:srgbClr val="660066"/>
                </a:solidFill>
              </a:rPr>
              <a:t>審查要點</a:t>
            </a:r>
            <a:r>
              <a:rPr lang="zh-TW" altLang="en-US" b="1" u="sng" dirty="0">
                <a:solidFill>
                  <a:srgbClr val="660066"/>
                </a:solidFill>
              </a:rPr>
              <a:t>（細則）</a:t>
            </a:r>
            <a:endParaRPr lang="en-US" altLang="zh-TW" b="1" u="sng" dirty="0">
              <a:solidFill>
                <a:srgbClr val="660066"/>
              </a:solidFill>
            </a:endParaRPr>
          </a:p>
          <a:p>
            <a:pPr marL="723900" indent="-723900">
              <a:spcBef>
                <a:spcPct val="40000"/>
              </a:spcBef>
              <a:buFontTx/>
              <a:buNone/>
            </a:pPr>
            <a:endParaRPr lang="zh-TW" altLang="en-US" b="1" dirty="0">
              <a:solidFill>
                <a:srgbClr val="660066"/>
              </a:solidFill>
              <a:ea typeface="標楷體" pitchFamily="65" charset="-120"/>
            </a:endParaRPr>
          </a:p>
          <a:p>
            <a:endParaRPr lang="zh-TW" altLang="en-US" dirty="0"/>
          </a:p>
        </p:txBody>
      </p:sp>
      <p:sp>
        <p:nvSpPr>
          <p:cNvPr id="4" name="投影片編號版面配置區 3"/>
          <p:cNvSpPr>
            <a:spLocks noGrp="1"/>
          </p:cNvSpPr>
          <p:nvPr>
            <p:ph type="sldNum" sz="quarter" idx="15"/>
          </p:nvPr>
        </p:nvSpPr>
        <p:spPr/>
        <p:txBody>
          <a:bodyPr/>
          <a:lstStyle/>
          <a:p>
            <a:fld id="{0E360E5C-3726-4759-BF8C-BB8956BC555D}" type="slidenum">
              <a:rPr lang="zh-TW" altLang="en-US" smtClean="0"/>
              <a:t>3</a:t>
            </a:fld>
            <a:endParaRPr lang="zh-TW" altLang="en-US"/>
          </a:p>
        </p:txBody>
      </p:sp>
    </p:spTree>
    <p:extLst>
      <p:ext uri="{BB962C8B-B14F-4D97-AF65-F5344CB8AC3E}">
        <p14:creationId xmlns:p14="http://schemas.microsoft.com/office/powerpoint/2010/main" val="374028226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a:xfrm>
            <a:off x="755576" y="2564904"/>
            <a:ext cx="7467600" cy="724942"/>
          </a:xfrm>
        </p:spPr>
        <p:txBody>
          <a:bodyPr/>
          <a:lstStyle/>
          <a:p>
            <a:pPr algn="ctr"/>
            <a:r>
              <a:rPr lang="zh-TW" altLang="en-US" b="1" dirty="0" smtClean="0">
                <a:solidFill>
                  <a:schemeClr val="tx1"/>
                </a:solidFill>
                <a:latin typeface="標楷體" panose="03000509000000000000" pitchFamily="65" charset="-120"/>
                <a:ea typeface="標楷體" panose="03000509000000000000" pitchFamily="65" charset="-120"/>
              </a:rPr>
              <a:t>教師聘任作業流程</a:t>
            </a:r>
            <a:endParaRPr lang="zh-TW" altLang="en-US" b="1" dirty="0">
              <a:solidFill>
                <a:schemeClr val="tx1"/>
              </a:solidFill>
              <a:latin typeface="標楷體" panose="03000509000000000000" pitchFamily="65" charset="-120"/>
              <a:ea typeface="標楷體" panose="03000509000000000000" pitchFamily="65" charset="-120"/>
            </a:endParaRPr>
          </a:p>
        </p:txBody>
      </p:sp>
      <p:sp>
        <p:nvSpPr>
          <p:cNvPr id="2" name="投影片編號版面配置區 1"/>
          <p:cNvSpPr>
            <a:spLocks noGrp="1"/>
          </p:cNvSpPr>
          <p:nvPr>
            <p:ph type="sldNum" sz="quarter" idx="11"/>
          </p:nvPr>
        </p:nvSpPr>
        <p:spPr/>
        <p:txBody>
          <a:bodyPr/>
          <a:lstStyle/>
          <a:p>
            <a:fld id="{0E360E5C-3726-4759-BF8C-BB8956BC555D}" type="slidenum">
              <a:rPr lang="zh-TW" altLang="en-US" smtClean="0"/>
              <a:t>4</a:t>
            </a:fld>
            <a:endParaRPr lang="zh-TW" altLang="en-US"/>
          </a:p>
        </p:txBody>
      </p:sp>
    </p:spTree>
    <p:extLst>
      <p:ext uri="{BB962C8B-B14F-4D97-AF65-F5344CB8AC3E}">
        <p14:creationId xmlns:p14="http://schemas.microsoft.com/office/powerpoint/2010/main" val="198967929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539552" y="404664"/>
            <a:ext cx="7467600" cy="724942"/>
          </a:xfrm>
        </p:spPr>
        <p:txBody>
          <a:bodyPr/>
          <a:lstStyle/>
          <a:p>
            <a:r>
              <a:rPr lang="zh-TW" altLang="en-US" dirty="0" smtClean="0"/>
              <a:t>專任教師徵聘流程</a:t>
            </a:r>
            <a:endParaRPr lang="zh-TW" altLang="en-US" dirty="0"/>
          </a:p>
        </p:txBody>
      </p:sp>
      <p:sp>
        <p:nvSpPr>
          <p:cNvPr id="4" name="投影片編號版面配置區 3"/>
          <p:cNvSpPr>
            <a:spLocks noGrp="1"/>
          </p:cNvSpPr>
          <p:nvPr>
            <p:ph type="sldNum" sz="quarter" idx="15"/>
          </p:nvPr>
        </p:nvSpPr>
        <p:spPr/>
        <p:txBody>
          <a:bodyPr/>
          <a:lstStyle/>
          <a:p>
            <a:fld id="{0E360E5C-3726-4759-BF8C-BB8956BC555D}" type="slidenum">
              <a:rPr lang="zh-TW" altLang="en-US" smtClean="0"/>
              <a:t>5</a:t>
            </a:fld>
            <a:endParaRPr lang="zh-TW" altLang="en-US"/>
          </a:p>
        </p:txBody>
      </p:sp>
      <p:graphicFrame>
        <p:nvGraphicFramePr>
          <p:cNvPr id="8" name="內容版面配置區 7"/>
          <p:cNvGraphicFramePr>
            <a:graphicFrameLocks noGrp="1"/>
          </p:cNvGraphicFramePr>
          <p:nvPr>
            <p:ph sz="quarter" idx="1"/>
            <p:extLst>
              <p:ext uri="{D42A27DB-BD31-4B8C-83A1-F6EECF244321}">
                <p14:modId xmlns:p14="http://schemas.microsoft.com/office/powerpoint/2010/main" val="4156971609"/>
              </p:ext>
            </p:extLst>
          </p:nvPr>
        </p:nvGraphicFramePr>
        <p:xfrm>
          <a:off x="512936" y="1268760"/>
          <a:ext cx="7920880" cy="54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1380307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67544" y="260648"/>
            <a:ext cx="7467600" cy="868958"/>
          </a:xfrm>
        </p:spPr>
        <p:txBody>
          <a:bodyPr/>
          <a:lstStyle/>
          <a:p>
            <a:r>
              <a:rPr lang="zh-TW" altLang="en-US" dirty="0"/>
              <a:t>專任教師徵聘流程</a:t>
            </a:r>
          </a:p>
        </p:txBody>
      </p:sp>
      <p:graphicFrame>
        <p:nvGraphicFramePr>
          <p:cNvPr id="5" name="內容版面配置區 4"/>
          <p:cNvGraphicFramePr>
            <a:graphicFrameLocks noGrp="1"/>
          </p:cNvGraphicFramePr>
          <p:nvPr>
            <p:ph sz="quarter" idx="1"/>
            <p:extLst>
              <p:ext uri="{D42A27DB-BD31-4B8C-83A1-F6EECF244321}">
                <p14:modId xmlns:p14="http://schemas.microsoft.com/office/powerpoint/2010/main" val="4221626970"/>
              </p:ext>
            </p:extLst>
          </p:nvPr>
        </p:nvGraphicFramePr>
        <p:xfrm>
          <a:off x="539552" y="1196752"/>
          <a:ext cx="7704856" cy="50405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5"/>
          </p:nvPr>
        </p:nvSpPr>
        <p:spPr/>
        <p:txBody>
          <a:bodyPr/>
          <a:lstStyle/>
          <a:p>
            <a:fld id="{0E360E5C-3726-4759-BF8C-BB8956BC555D}" type="slidenum">
              <a:rPr lang="zh-TW" altLang="en-US" smtClean="0"/>
              <a:t>6</a:t>
            </a:fld>
            <a:endParaRPr lang="zh-TW" altLang="en-US"/>
          </a:p>
        </p:txBody>
      </p:sp>
    </p:spTree>
    <p:extLst>
      <p:ext uri="{BB962C8B-B14F-4D97-AF65-F5344CB8AC3E}">
        <p14:creationId xmlns:p14="http://schemas.microsoft.com/office/powerpoint/2010/main" val="34483452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a:xfrm>
            <a:off x="755576" y="2564904"/>
            <a:ext cx="7467600" cy="724942"/>
          </a:xfrm>
        </p:spPr>
        <p:txBody>
          <a:bodyPr/>
          <a:lstStyle/>
          <a:p>
            <a:pPr algn="ctr"/>
            <a:r>
              <a:rPr lang="zh-TW" altLang="en-US" b="1" dirty="0">
                <a:solidFill>
                  <a:schemeClr val="tx1"/>
                </a:solidFill>
                <a:latin typeface="標楷體" panose="03000509000000000000" pitchFamily="65" charset="-120"/>
                <a:ea typeface="標楷體" panose="03000509000000000000" pitchFamily="65" charset="-120"/>
              </a:rPr>
              <a:t>作業流程檢核重點及常見錯誤</a:t>
            </a:r>
          </a:p>
        </p:txBody>
      </p:sp>
      <p:sp>
        <p:nvSpPr>
          <p:cNvPr id="2" name="投影片編號版面配置區 1"/>
          <p:cNvSpPr>
            <a:spLocks noGrp="1"/>
          </p:cNvSpPr>
          <p:nvPr>
            <p:ph type="sldNum" sz="quarter" idx="11"/>
          </p:nvPr>
        </p:nvSpPr>
        <p:spPr/>
        <p:txBody>
          <a:bodyPr/>
          <a:lstStyle/>
          <a:p>
            <a:fld id="{0E360E5C-3726-4759-BF8C-BB8956BC555D}" type="slidenum">
              <a:rPr lang="zh-TW" altLang="en-US" smtClean="0"/>
              <a:t>7</a:t>
            </a:fld>
            <a:endParaRPr lang="zh-TW" altLang="en-US"/>
          </a:p>
        </p:txBody>
      </p:sp>
    </p:spTree>
    <p:extLst>
      <p:ext uri="{BB962C8B-B14F-4D97-AF65-F5344CB8AC3E}">
        <p14:creationId xmlns:p14="http://schemas.microsoft.com/office/powerpoint/2010/main" val="315842811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b="1" dirty="0" smtClean="0"/>
              <a:t>(</a:t>
            </a:r>
            <a:r>
              <a:rPr lang="zh-TW" altLang="en-US" b="1" dirty="0" smtClean="0"/>
              <a:t>一</a:t>
            </a:r>
            <a:r>
              <a:rPr lang="en-US" altLang="zh-TW" b="1" dirty="0" smtClean="0"/>
              <a:t>)</a:t>
            </a:r>
            <a:r>
              <a:rPr lang="zh-TW" altLang="en-US" b="1" dirty="0" smtClean="0"/>
              <a:t>簽</a:t>
            </a:r>
            <a:r>
              <a:rPr lang="zh-TW" altLang="en-US" b="1" dirty="0"/>
              <a:t>准徵才公告</a:t>
            </a:r>
          </a:p>
        </p:txBody>
      </p:sp>
      <p:sp>
        <p:nvSpPr>
          <p:cNvPr id="3" name="內容版面配置區 2"/>
          <p:cNvSpPr>
            <a:spLocks noGrp="1"/>
          </p:cNvSpPr>
          <p:nvPr>
            <p:ph sz="quarter" idx="1"/>
          </p:nvPr>
        </p:nvSpPr>
        <p:spPr/>
        <p:txBody>
          <a:bodyPr/>
          <a:lstStyle/>
          <a:p>
            <a:r>
              <a:rPr lang="zh-TW" altLang="en-US" dirty="0" smtClean="0"/>
              <a:t>系所是否有缺額？</a:t>
            </a:r>
            <a:r>
              <a:rPr lang="en-US" altLang="zh-TW" dirty="0" smtClean="0"/>
              <a:t>(</a:t>
            </a:r>
            <a:r>
              <a:rPr lang="zh-TW" altLang="en-US" dirty="0" smtClean="0"/>
              <a:t>如教師退離</a:t>
            </a:r>
            <a:r>
              <a:rPr lang="en-US" altLang="zh-TW" dirty="0" smtClean="0"/>
              <a:t>)</a:t>
            </a:r>
          </a:p>
          <a:p>
            <a:r>
              <a:rPr lang="zh-TW" altLang="en-US" dirty="0" smtClean="0"/>
              <a:t>是否有召開</a:t>
            </a:r>
            <a:r>
              <a:rPr lang="zh-TW" altLang="en-US" dirty="0"/>
              <a:t>系務</a:t>
            </a:r>
            <a:r>
              <a:rPr lang="zh-TW" altLang="en-US" dirty="0" smtClean="0"/>
              <a:t>會議討論徵聘啟事？</a:t>
            </a:r>
            <a:endParaRPr lang="en-US" altLang="zh-TW" dirty="0" smtClean="0"/>
          </a:p>
          <a:p>
            <a:r>
              <a:rPr lang="zh-TW" altLang="en-US" dirty="0" smtClean="0"/>
              <a:t>如系所調整工作年限，是否經系務</a:t>
            </a:r>
            <a:r>
              <a:rPr lang="zh-TW" altLang="en-US" dirty="0"/>
              <a:t>會議討論特殊原因</a:t>
            </a:r>
            <a:r>
              <a:rPr lang="zh-TW" altLang="en-US" dirty="0" smtClean="0"/>
              <a:t>及另訂之</a:t>
            </a:r>
            <a:r>
              <a:rPr lang="zh-TW" altLang="en-US" dirty="0"/>
              <a:t>工作</a:t>
            </a:r>
            <a:r>
              <a:rPr lang="zh-TW" altLang="en-US" dirty="0" smtClean="0"/>
              <a:t>年限，並記載於系務會議紀錄？</a:t>
            </a:r>
            <a:endParaRPr lang="en-US" altLang="zh-TW" dirty="0" smtClean="0"/>
          </a:p>
          <a:p>
            <a:pPr marL="0" indent="0">
              <a:buNone/>
            </a:pPr>
            <a:r>
              <a:rPr lang="en-US" altLang="zh-TW" dirty="0" smtClean="0"/>
              <a:t>111</a:t>
            </a:r>
            <a:r>
              <a:rPr lang="zh-TW" altLang="en-US" dirty="0"/>
              <a:t>年</a:t>
            </a:r>
            <a:r>
              <a:rPr lang="en-US" altLang="zh-TW" dirty="0"/>
              <a:t>4</a:t>
            </a:r>
            <a:r>
              <a:rPr lang="zh-TW" altLang="en-US" dirty="0"/>
              <a:t>月</a:t>
            </a:r>
            <a:r>
              <a:rPr lang="en-US" altLang="zh-TW" dirty="0"/>
              <a:t>19</a:t>
            </a:r>
            <a:r>
              <a:rPr lang="zh-TW" altLang="en-US" dirty="0"/>
              <a:t>日</a:t>
            </a:r>
            <a:r>
              <a:rPr lang="en-US" altLang="zh-TW" dirty="0"/>
              <a:t>110</a:t>
            </a:r>
            <a:r>
              <a:rPr lang="zh-TW" altLang="en-US" dirty="0"/>
              <a:t>學年度第</a:t>
            </a:r>
            <a:r>
              <a:rPr lang="en-US" altLang="zh-TW" dirty="0"/>
              <a:t>5</a:t>
            </a:r>
            <a:r>
              <a:rPr lang="zh-TW" altLang="en-US" dirty="0"/>
              <a:t>次校教評會決議略以，本校徵聘專任教師啟事專長條件：</a:t>
            </a:r>
            <a:r>
              <a:rPr lang="zh-TW" altLang="en-US" dirty="0">
                <a:solidFill>
                  <a:srgbClr val="0070C0"/>
                </a:solidFill>
              </a:rPr>
              <a:t>原則依本校統一訂定之</a:t>
            </a:r>
            <a:r>
              <a:rPr lang="en-US" altLang="zh-TW" b="1" dirty="0">
                <a:solidFill>
                  <a:srgbClr val="0070C0"/>
                </a:solidFill>
              </a:rPr>
              <a:t>2</a:t>
            </a:r>
            <a:r>
              <a:rPr lang="zh-TW" altLang="en-US" b="1" dirty="0">
                <a:solidFill>
                  <a:srgbClr val="0070C0"/>
                </a:solidFill>
              </a:rPr>
              <a:t>年工作年限</a:t>
            </a:r>
            <a:r>
              <a:rPr lang="zh-TW" altLang="en-US" dirty="0"/>
              <a:t>，惟得由系所經系務會議討論無法以校訂工作年限標準遴聘之特殊原因及所需之工作年限，擬具公告啟事，簽陳校長核定後公告之</a:t>
            </a:r>
            <a:r>
              <a:rPr lang="zh-TW" altLang="en-US" dirty="0" smtClean="0"/>
              <a:t>。</a:t>
            </a:r>
            <a:endParaRPr lang="en-US" altLang="zh-TW" dirty="0"/>
          </a:p>
          <a:p>
            <a:r>
              <a:rPr lang="zh-TW" altLang="en-US" dirty="0" smtClean="0"/>
              <a:t>系所於系務會議後，是否有會簽教務處</a:t>
            </a:r>
            <a:r>
              <a:rPr lang="zh-TW" altLang="en-US" dirty="0"/>
              <a:t>、人事室，並陳校長</a:t>
            </a:r>
            <a:r>
              <a:rPr lang="zh-TW" altLang="en-US" dirty="0" smtClean="0"/>
              <a:t>核准？</a:t>
            </a:r>
            <a:endParaRPr lang="zh-TW" altLang="en-US" dirty="0"/>
          </a:p>
        </p:txBody>
      </p:sp>
      <p:sp>
        <p:nvSpPr>
          <p:cNvPr id="4" name="投影片編號版面配置區 3"/>
          <p:cNvSpPr>
            <a:spLocks noGrp="1"/>
          </p:cNvSpPr>
          <p:nvPr>
            <p:ph type="sldNum" sz="quarter" idx="15"/>
          </p:nvPr>
        </p:nvSpPr>
        <p:spPr/>
        <p:txBody>
          <a:bodyPr/>
          <a:lstStyle/>
          <a:p>
            <a:fld id="{0E360E5C-3726-4759-BF8C-BB8956BC555D}" type="slidenum">
              <a:rPr lang="zh-TW" altLang="en-US" smtClean="0"/>
              <a:t>8</a:t>
            </a:fld>
            <a:endParaRPr lang="zh-TW" altLang="en-US"/>
          </a:p>
        </p:txBody>
      </p:sp>
    </p:spTree>
    <p:extLst>
      <p:ext uri="{BB962C8B-B14F-4D97-AF65-F5344CB8AC3E}">
        <p14:creationId xmlns:p14="http://schemas.microsoft.com/office/powerpoint/2010/main" val="108309779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a:t>
            </a:r>
            <a:r>
              <a:rPr lang="zh-TW" altLang="en-US" dirty="0" smtClean="0"/>
              <a:t>二</a:t>
            </a:r>
            <a:r>
              <a:rPr lang="en-US" altLang="zh-TW" dirty="0" smtClean="0"/>
              <a:t>)</a:t>
            </a:r>
            <a:r>
              <a:rPr lang="zh-TW" altLang="en-US" dirty="0" smtClean="0"/>
              <a:t>學歷確認：</a:t>
            </a:r>
            <a:r>
              <a:rPr lang="en-US" altLang="zh-TW" dirty="0" smtClean="0"/>
              <a:t>1</a:t>
            </a:r>
            <a:r>
              <a:rPr lang="zh-TW" altLang="en-US" dirty="0" smtClean="0"/>
              <a:t>、國內學歷</a:t>
            </a:r>
            <a:endParaRPr lang="zh-TW" altLang="en-US" dirty="0"/>
          </a:p>
        </p:txBody>
      </p:sp>
      <p:sp>
        <p:nvSpPr>
          <p:cNvPr id="3" name="內容版面配置區 2"/>
          <p:cNvSpPr>
            <a:spLocks noGrp="1"/>
          </p:cNvSpPr>
          <p:nvPr>
            <p:ph sz="quarter" idx="1"/>
          </p:nvPr>
        </p:nvSpPr>
        <p:spPr/>
        <p:txBody>
          <a:bodyPr/>
          <a:lstStyle/>
          <a:p>
            <a:r>
              <a:rPr lang="zh-TW" altLang="en-US" dirty="0" smtClean="0"/>
              <a:t>應徵者是否繳交</a:t>
            </a:r>
            <a:r>
              <a:rPr lang="zh-TW" altLang="en-US" dirty="0"/>
              <a:t>學位證書或文憑影</a:t>
            </a:r>
            <a:r>
              <a:rPr lang="zh-TW" altLang="en-US" dirty="0" smtClean="0"/>
              <a:t>本？</a:t>
            </a:r>
            <a:endParaRPr lang="en-US" altLang="zh-TW" dirty="0" smtClean="0"/>
          </a:p>
          <a:p>
            <a:r>
              <a:rPr lang="zh-TW" altLang="en-US" dirty="0" smtClean="0"/>
              <a:t>如</a:t>
            </a:r>
            <a:r>
              <a:rPr lang="zh-TW" altLang="en-US" dirty="0"/>
              <a:t>應聘者係繳交文憑影本</a:t>
            </a:r>
            <a:r>
              <a:rPr lang="zh-TW" altLang="en-US" dirty="0" smtClean="0"/>
              <a:t>，系所是否已</a:t>
            </a:r>
            <a:r>
              <a:rPr lang="zh-TW" altLang="en-US" dirty="0"/>
              <a:t>查驗與正本</a:t>
            </a:r>
            <a:r>
              <a:rPr lang="zh-TW" altLang="en-US" dirty="0" smtClean="0"/>
              <a:t>相符？</a:t>
            </a:r>
            <a:endParaRPr lang="zh-TW" altLang="en-US" dirty="0"/>
          </a:p>
        </p:txBody>
      </p:sp>
      <p:sp>
        <p:nvSpPr>
          <p:cNvPr id="4" name="投影片編號版面配置區 3"/>
          <p:cNvSpPr>
            <a:spLocks noGrp="1"/>
          </p:cNvSpPr>
          <p:nvPr>
            <p:ph type="sldNum" sz="quarter" idx="15"/>
          </p:nvPr>
        </p:nvSpPr>
        <p:spPr/>
        <p:txBody>
          <a:bodyPr/>
          <a:lstStyle/>
          <a:p>
            <a:fld id="{0E360E5C-3726-4759-BF8C-BB8956BC555D}" type="slidenum">
              <a:rPr lang="zh-TW" altLang="en-US" smtClean="0"/>
              <a:t>9</a:t>
            </a:fld>
            <a:endParaRPr lang="zh-TW" altLang="en-US"/>
          </a:p>
        </p:txBody>
      </p:sp>
    </p:spTree>
    <p:extLst>
      <p:ext uri="{BB962C8B-B14F-4D97-AF65-F5344CB8AC3E}">
        <p14:creationId xmlns:p14="http://schemas.microsoft.com/office/powerpoint/2010/main" val="23507602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a:t>
            </a:r>
            <a:r>
              <a:rPr lang="zh-TW" altLang="en-US" dirty="0" smtClean="0"/>
              <a:t>二</a:t>
            </a:r>
            <a:r>
              <a:rPr lang="en-US" altLang="zh-TW" dirty="0" smtClean="0"/>
              <a:t>)</a:t>
            </a:r>
            <a:r>
              <a:rPr lang="zh-TW" altLang="en-US" dirty="0"/>
              <a:t>學歷確認</a:t>
            </a:r>
            <a:r>
              <a:rPr lang="zh-TW" altLang="en-US" dirty="0" smtClean="0"/>
              <a:t>：</a:t>
            </a:r>
            <a:r>
              <a:rPr lang="en-US" altLang="zh-TW" dirty="0" smtClean="0"/>
              <a:t>2</a:t>
            </a:r>
            <a:r>
              <a:rPr lang="zh-TW" altLang="en-US" dirty="0" smtClean="0"/>
              <a:t>、國外</a:t>
            </a:r>
            <a:r>
              <a:rPr lang="zh-TW" altLang="en-US" dirty="0"/>
              <a:t>學歷</a:t>
            </a:r>
            <a:r>
              <a:rPr lang="zh-TW" altLang="en-US" dirty="0" smtClean="0"/>
              <a:t>驗證</a:t>
            </a:r>
            <a:r>
              <a:rPr lang="zh-TW" altLang="en-US" dirty="0"/>
              <a:t>事宜</a:t>
            </a:r>
          </a:p>
        </p:txBody>
      </p:sp>
      <p:sp>
        <p:nvSpPr>
          <p:cNvPr id="3" name="內容版面配置區 2"/>
          <p:cNvSpPr>
            <a:spLocks noGrp="1"/>
          </p:cNvSpPr>
          <p:nvPr>
            <p:ph sz="quarter" idx="1"/>
          </p:nvPr>
        </p:nvSpPr>
        <p:spPr/>
        <p:txBody>
          <a:bodyPr>
            <a:normAutofit fontScale="92500" lnSpcReduction="10000"/>
          </a:bodyPr>
          <a:lstStyle/>
          <a:p>
            <a:r>
              <a:rPr lang="zh-TW" altLang="en-US" dirty="0"/>
              <a:t>依據</a:t>
            </a:r>
            <a:r>
              <a:rPr lang="zh-TW" altLang="en-US" dirty="0">
                <a:hlinkClick r:id="rId2"/>
              </a:rPr>
              <a:t>大學辦理國外學歷採認辦法</a:t>
            </a:r>
            <a:r>
              <a:rPr lang="zh-TW" altLang="en-US" dirty="0"/>
              <a:t>辦理</a:t>
            </a:r>
            <a:r>
              <a:rPr lang="zh-TW" altLang="en-US" dirty="0" smtClean="0"/>
              <a:t>。</a:t>
            </a:r>
            <a:endParaRPr lang="en-US" altLang="zh-TW" dirty="0" smtClean="0"/>
          </a:p>
          <a:p>
            <a:r>
              <a:rPr lang="zh-TW" altLang="en-US" dirty="0"/>
              <a:t>國外學歷符合下列各款規定者，始得採認：</a:t>
            </a:r>
          </a:p>
          <a:p>
            <a:pPr marL="0" indent="0">
              <a:buNone/>
            </a:pPr>
            <a:r>
              <a:rPr lang="zh-TW" altLang="en-US" sz="2000" dirty="0"/>
              <a:t>（一）畢業學校應為已列入參考名冊者；未列入參考名冊者，應為當地國政府學校權責機關或其認定之教育專業評鑑團體所認可</a:t>
            </a:r>
            <a:r>
              <a:rPr lang="zh-TW" altLang="en-US" sz="2000" dirty="0" smtClean="0"/>
              <a:t>。</a:t>
            </a:r>
            <a:r>
              <a:rPr lang="en-US" altLang="zh-TW" sz="2000" dirty="0" smtClean="0"/>
              <a:t>(</a:t>
            </a:r>
            <a:r>
              <a:rPr lang="zh-TW" altLang="en-US" sz="2000" dirty="0" smtClean="0"/>
              <a:t>區分為查驗與查證</a:t>
            </a:r>
            <a:r>
              <a:rPr lang="en-US" altLang="zh-TW" sz="2000" dirty="0" smtClean="0"/>
              <a:t>)</a:t>
            </a:r>
            <a:endParaRPr lang="zh-TW" altLang="en-US" sz="2000" dirty="0"/>
          </a:p>
          <a:p>
            <a:pPr marL="0" indent="0">
              <a:buNone/>
            </a:pPr>
            <a:r>
              <a:rPr lang="zh-TW" altLang="en-US" sz="2000" dirty="0"/>
              <a:t>（二）修業期限、修習課程，應與國內同級同類學校規定相當</a:t>
            </a:r>
            <a:r>
              <a:rPr lang="zh-TW" altLang="en-US" sz="2000" dirty="0" smtClean="0"/>
              <a:t>。</a:t>
            </a:r>
            <a:endParaRPr lang="en-US" altLang="zh-TW" sz="2000" dirty="0" smtClean="0"/>
          </a:p>
          <a:p>
            <a:r>
              <a:rPr lang="zh-TW" altLang="en-US" dirty="0" smtClean="0"/>
              <a:t>累計</a:t>
            </a:r>
            <a:r>
              <a:rPr lang="zh-TW" altLang="en-US" dirty="0"/>
              <a:t>在當地學校修業期限達大學辦理國外學歷採認辦法第</a:t>
            </a:r>
            <a:r>
              <a:rPr lang="en-US" altLang="zh-TW" dirty="0"/>
              <a:t>6</a:t>
            </a:r>
            <a:r>
              <a:rPr lang="zh-TW" altLang="en-US" dirty="0"/>
              <a:t>條所訂期限</a:t>
            </a:r>
            <a:r>
              <a:rPr lang="en-US" altLang="zh-TW" dirty="0"/>
              <a:t>(</a:t>
            </a:r>
            <a:r>
              <a:rPr lang="zh-TW" altLang="en-US" dirty="0"/>
              <a:t>碩士學位至少須滿</a:t>
            </a:r>
            <a:r>
              <a:rPr lang="en-US" altLang="zh-TW" dirty="0"/>
              <a:t>8</a:t>
            </a:r>
            <a:r>
              <a:rPr lang="zh-TW" altLang="en-US" dirty="0"/>
              <a:t>個月；博士學位至少須滿</a:t>
            </a:r>
            <a:r>
              <a:rPr lang="en-US" altLang="zh-TW" dirty="0"/>
              <a:t>16</a:t>
            </a:r>
            <a:r>
              <a:rPr lang="zh-TW" altLang="en-US" dirty="0"/>
              <a:t>個月；碩士、博士學位同時於同校系（所）修習者至少須滿</a:t>
            </a:r>
            <a:r>
              <a:rPr lang="en-US" altLang="zh-TW" dirty="0"/>
              <a:t>24</a:t>
            </a:r>
            <a:r>
              <a:rPr lang="zh-TW" altLang="en-US" dirty="0"/>
              <a:t>個月</a:t>
            </a:r>
            <a:r>
              <a:rPr lang="en-US" altLang="zh-TW" dirty="0"/>
              <a:t>)</a:t>
            </a:r>
            <a:r>
              <a:rPr lang="zh-TW" altLang="en-US" dirty="0" smtClean="0"/>
              <a:t>。</a:t>
            </a:r>
            <a:r>
              <a:rPr lang="zh-TW" altLang="en-US" dirty="0" smtClean="0">
                <a:hlinkClick r:id="rId3" action="ppaction://hlinksldjump"/>
              </a:rPr>
              <a:t>修業期間計算方式請點超連結詳閱</a:t>
            </a:r>
            <a:r>
              <a:rPr lang="zh-TW" altLang="en-US" dirty="0" smtClean="0"/>
              <a:t>。</a:t>
            </a:r>
            <a:endParaRPr lang="en-US" altLang="zh-TW" dirty="0" smtClean="0"/>
          </a:p>
          <a:p>
            <a:r>
              <a:rPr lang="zh-TW" altLang="en-US" dirty="0" smtClean="0"/>
              <a:t>應聘者應繳交資料：</a:t>
            </a:r>
            <a:r>
              <a:rPr lang="en-US" altLang="zh-TW" dirty="0" smtClean="0"/>
              <a:t>(1)</a:t>
            </a:r>
            <a:r>
              <a:rPr lang="zh-TW" altLang="en-US" dirty="0" smtClean="0"/>
              <a:t>學位</a:t>
            </a:r>
            <a:r>
              <a:rPr lang="zh-TW" altLang="en-US" dirty="0"/>
              <a:t>證書影本</a:t>
            </a:r>
            <a:r>
              <a:rPr lang="en-US" altLang="zh-TW" dirty="0"/>
              <a:t>(</a:t>
            </a:r>
            <a:r>
              <a:rPr lang="zh-TW" altLang="en-US" dirty="0"/>
              <a:t>須經我國駐外館處驗證</a:t>
            </a:r>
            <a:r>
              <a:rPr lang="en-US" altLang="zh-TW" dirty="0"/>
              <a:t>)</a:t>
            </a:r>
            <a:r>
              <a:rPr lang="zh-TW" altLang="en-US" dirty="0" smtClean="0"/>
              <a:t>。</a:t>
            </a:r>
            <a:r>
              <a:rPr lang="en-US" altLang="zh-TW" dirty="0" smtClean="0"/>
              <a:t>(2)</a:t>
            </a:r>
            <a:r>
              <a:rPr lang="en-US" altLang="zh-TW" dirty="0"/>
              <a:t>	</a:t>
            </a:r>
            <a:r>
              <a:rPr lang="zh-TW" altLang="en-US" dirty="0"/>
              <a:t>國外學校歷年成績單影本 </a:t>
            </a:r>
            <a:r>
              <a:rPr lang="en-US" altLang="zh-TW" dirty="0"/>
              <a:t>(</a:t>
            </a:r>
            <a:r>
              <a:rPr lang="zh-TW" altLang="en-US" dirty="0"/>
              <a:t>須經我國駐外館處驗證</a:t>
            </a:r>
            <a:r>
              <a:rPr lang="en-US" altLang="zh-TW" dirty="0"/>
              <a:t>)</a:t>
            </a:r>
            <a:r>
              <a:rPr lang="zh-TW" altLang="en-US" dirty="0" smtClean="0"/>
              <a:t>。</a:t>
            </a:r>
            <a:r>
              <a:rPr lang="en-US" altLang="zh-TW" dirty="0" smtClean="0"/>
              <a:t>(3)</a:t>
            </a:r>
            <a:r>
              <a:rPr lang="zh-TW" altLang="en-US" dirty="0" smtClean="0">
                <a:hlinkClick r:id="rId4" action="ppaction://hlinksldjump"/>
              </a:rPr>
              <a:t>國外</a:t>
            </a:r>
            <a:r>
              <a:rPr lang="zh-TW" altLang="en-US" dirty="0">
                <a:hlinkClick r:id="rId4" action="ppaction://hlinksldjump"/>
              </a:rPr>
              <a:t>修業情形一覽表</a:t>
            </a:r>
            <a:r>
              <a:rPr lang="en-US" altLang="zh-TW" dirty="0"/>
              <a:t>(</a:t>
            </a:r>
            <a:r>
              <a:rPr lang="zh-TW" altLang="en-US" dirty="0"/>
              <a:t>須申請人簽名</a:t>
            </a:r>
            <a:r>
              <a:rPr lang="en-US" altLang="zh-TW" dirty="0" smtClean="0"/>
              <a:t>)(4)</a:t>
            </a:r>
            <a:r>
              <a:rPr lang="zh-TW" altLang="en-US" dirty="0" smtClean="0">
                <a:hlinkClick r:id="rId5" action="ppaction://hlinksldjump"/>
              </a:rPr>
              <a:t>個人</a:t>
            </a:r>
            <a:r>
              <a:rPr lang="zh-TW" altLang="en-US" dirty="0">
                <a:hlinkClick r:id="rId5" action="ppaction://hlinksldjump"/>
              </a:rPr>
              <a:t>出入境</a:t>
            </a:r>
            <a:r>
              <a:rPr lang="zh-TW" altLang="en-US" dirty="0" smtClean="0">
                <a:hlinkClick r:id="rId5" action="ppaction://hlinksldjump"/>
              </a:rPr>
              <a:t>紀錄正本</a:t>
            </a:r>
            <a:r>
              <a:rPr lang="en-US" altLang="zh-TW" dirty="0" smtClean="0"/>
              <a:t>(</a:t>
            </a:r>
            <a:r>
              <a:rPr lang="zh-TW" altLang="en-US" dirty="0"/>
              <a:t>至內政部入出國及移民署申辦</a:t>
            </a:r>
            <a:r>
              <a:rPr lang="en-US" altLang="zh-TW" dirty="0" smtClean="0"/>
              <a:t>)</a:t>
            </a:r>
            <a:endParaRPr lang="en-US" altLang="zh-TW" dirty="0"/>
          </a:p>
          <a:p>
            <a:endParaRPr lang="zh-TW" altLang="en-US" dirty="0"/>
          </a:p>
          <a:p>
            <a:endParaRPr lang="en-US" altLang="zh-TW" dirty="0" smtClean="0"/>
          </a:p>
          <a:p>
            <a:endParaRPr lang="zh-TW" altLang="en-US" dirty="0"/>
          </a:p>
          <a:p>
            <a:endParaRPr lang="zh-TW" altLang="en-US" dirty="0"/>
          </a:p>
          <a:p>
            <a:endParaRPr lang="zh-TW" altLang="en-US" dirty="0"/>
          </a:p>
          <a:p>
            <a:endParaRPr lang="zh-TW" altLang="en-US" dirty="0"/>
          </a:p>
        </p:txBody>
      </p:sp>
      <p:sp>
        <p:nvSpPr>
          <p:cNvPr id="4" name="投影片編號版面配置區 3"/>
          <p:cNvSpPr>
            <a:spLocks noGrp="1"/>
          </p:cNvSpPr>
          <p:nvPr>
            <p:ph type="sldNum" sz="quarter" idx="15"/>
          </p:nvPr>
        </p:nvSpPr>
        <p:spPr/>
        <p:txBody>
          <a:bodyPr/>
          <a:lstStyle/>
          <a:p>
            <a:fld id="{0E360E5C-3726-4759-BF8C-BB8956BC555D}" type="slidenum">
              <a:rPr lang="zh-TW" altLang="en-US" smtClean="0"/>
              <a:t>10</a:t>
            </a:fld>
            <a:endParaRPr lang="zh-TW" altLang="en-US"/>
          </a:p>
        </p:txBody>
      </p:sp>
      <p:sp>
        <p:nvSpPr>
          <p:cNvPr id="5" name="五角星形 4"/>
          <p:cNvSpPr/>
          <p:nvPr/>
        </p:nvSpPr>
        <p:spPr>
          <a:xfrm>
            <a:off x="6948264" y="578653"/>
            <a:ext cx="333751" cy="304955"/>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6482695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國外修業情形一覽表</a:t>
            </a:r>
          </a:p>
        </p:txBody>
      </p:sp>
      <p:sp>
        <p:nvSpPr>
          <p:cNvPr id="4" name="投影片編號版面配置區 3"/>
          <p:cNvSpPr>
            <a:spLocks noGrp="1"/>
          </p:cNvSpPr>
          <p:nvPr>
            <p:ph type="sldNum" sz="quarter" idx="15"/>
          </p:nvPr>
        </p:nvSpPr>
        <p:spPr/>
        <p:txBody>
          <a:bodyPr/>
          <a:lstStyle/>
          <a:p>
            <a:fld id="{0E360E5C-3726-4759-BF8C-BB8956BC555D}" type="slidenum">
              <a:rPr lang="zh-TW" altLang="en-US" smtClean="0"/>
              <a:t>11</a:t>
            </a:fld>
            <a:endParaRPr lang="zh-TW" altLang="en-US"/>
          </a:p>
        </p:txBody>
      </p:sp>
      <p:sp>
        <p:nvSpPr>
          <p:cNvPr id="6" name="矩形 5"/>
          <p:cNvSpPr/>
          <p:nvPr/>
        </p:nvSpPr>
        <p:spPr>
          <a:xfrm>
            <a:off x="6641986" y="6038217"/>
            <a:ext cx="1440160" cy="64727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smtClean="0">
                <a:hlinkClick r:id="rId2" action="ppaction://hlinksldjump"/>
              </a:rPr>
              <a:t>回前一</a:t>
            </a:r>
            <a:r>
              <a:rPr lang="zh-TW" altLang="en-US" dirty="0">
                <a:hlinkClick r:id="rId2" action="ppaction://hlinksldjump"/>
              </a:rPr>
              <a:t>頁</a:t>
            </a:r>
            <a:endParaRPr lang="zh-TW" altLang="en-US" dirty="0"/>
          </a:p>
        </p:txBody>
      </p:sp>
      <p:pic>
        <p:nvPicPr>
          <p:cNvPr id="8" name="內容版面配置區 7"/>
          <p:cNvPicPr>
            <a:picLocks noGrp="1" noChangeAspect="1"/>
          </p:cNvPicPr>
          <p:nvPr>
            <p:ph sz="quarter" idx="1"/>
          </p:nvPr>
        </p:nvPicPr>
        <p:blipFill>
          <a:blip r:embed="rId3"/>
          <a:stretch>
            <a:fillRect/>
          </a:stretch>
        </p:blipFill>
        <p:spPr>
          <a:xfrm>
            <a:off x="1763688" y="1196752"/>
            <a:ext cx="4447519" cy="5265964"/>
          </a:xfrm>
          <a:prstGeom prst="rect">
            <a:avLst/>
          </a:prstGeom>
        </p:spPr>
      </p:pic>
      <p:sp>
        <p:nvSpPr>
          <p:cNvPr id="3" name="圓角矩形 2"/>
          <p:cNvSpPr/>
          <p:nvPr/>
        </p:nvSpPr>
        <p:spPr>
          <a:xfrm>
            <a:off x="6389958" y="1556792"/>
            <a:ext cx="1944216" cy="3528392"/>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zh-TW" altLang="en-US" dirty="0" smtClean="0"/>
              <a:t>註</a:t>
            </a:r>
            <a:r>
              <a:rPr lang="zh-TW" altLang="en-US" dirty="0"/>
              <a:t>：</a:t>
            </a:r>
            <a:r>
              <a:rPr lang="zh-TW" altLang="en-US" dirty="0" smtClean="0"/>
              <a:t>「</a:t>
            </a:r>
            <a:r>
              <a:rPr lang="zh-TW" altLang="en-US" dirty="0"/>
              <a:t>修業情形一覽表」填寫技巧：「各學期修業情形暨起迄年月」及「修業前後及修業期間入出境紀錄」等</a:t>
            </a:r>
            <a:r>
              <a:rPr lang="en-US" altLang="zh-TW" dirty="0"/>
              <a:t>2</a:t>
            </a:r>
            <a:r>
              <a:rPr lang="zh-TW" altLang="en-US" dirty="0"/>
              <a:t>欄內的日期填寫至</a:t>
            </a:r>
            <a:r>
              <a:rPr lang="en-US" altLang="zh-TW" dirty="0"/>
              <a:t>『</a:t>
            </a:r>
            <a:r>
              <a:rPr lang="zh-TW" altLang="en-US" dirty="0"/>
              <a:t>日</a:t>
            </a:r>
            <a:r>
              <a:rPr lang="en-US" altLang="zh-TW" dirty="0"/>
              <a:t>』</a:t>
            </a:r>
            <a:r>
              <a:rPr lang="zh-TW" altLang="en-US" dirty="0"/>
              <a:t>可方便計算修業期限。</a:t>
            </a:r>
          </a:p>
        </p:txBody>
      </p:sp>
    </p:spTree>
    <p:extLst>
      <p:ext uri="{BB962C8B-B14F-4D97-AF65-F5344CB8AC3E}">
        <p14:creationId xmlns:p14="http://schemas.microsoft.com/office/powerpoint/2010/main" val="7943309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個人出入境紀錄正本</a:t>
            </a:r>
          </a:p>
        </p:txBody>
      </p:sp>
      <p:pic>
        <p:nvPicPr>
          <p:cNvPr id="5" name="內容版面配置區 4"/>
          <p:cNvPicPr>
            <a:picLocks noGrp="1" noChangeAspect="1"/>
          </p:cNvPicPr>
          <p:nvPr>
            <p:ph sz="quarter" idx="1"/>
          </p:nvPr>
        </p:nvPicPr>
        <p:blipFill>
          <a:blip r:embed="rId2"/>
          <a:stretch>
            <a:fillRect/>
          </a:stretch>
        </p:blipFill>
        <p:spPr>
          <a:xfrm>
            <a:off x="928232" y="2517563"/>
            <a:ext cx="6525536" cy="3038899"/>
          </a:xfrm>
          <a:prstGeom prst="rect">
            <a:avLst/>
          </a:prstGeom>
        </p:spPr>
      </p:pic>
      <p:sp>
        <p:nvSpPr>
          <p:cNvPr id="4" name="投影片編號版面配置區 3"/>
          <p:cNvSpPr>
            <a:spLocks noGrp="1"/>
          </p:cNvSpPr>
          <p:nvPr>
            <p:ph type="sldNum" sz="quarter" idx="15"/>
          </p:nvPr>
        </p:nvSpPr>
        <p:spPr/>
        <p:txBody>
          <a:bodyPr/>
          <a:lstStyle/>
          <a:p>
            <a:fld id="{0E360E5C-3726-4759-BF8C-BB8956BC555D}" type="slidenum">
              <a:rPr lang="zh-TW" altLang="en-US" smtClean="0"/>
              <a:t>12</a:t>
            </a:fld>
            <a:endParaRPr lang="zh-TW" altLang="en-US"/>
          </a:p>
        </p:txBody>
      </p:sp>
      <p:sp>
        <p:nvSpPr>
          <p:cNvPr id="6" name="矩形 5"/>
          <p:cNvSpPr/>
          <p:nvPr/>
        </p:nvSpPr>
        <p:spPr>
          <a:xfrm>
            <a:off x="6012160" y="6093296"/>
            <a:ext cx="1512168" cy="50405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smtClean="0">
                <a:hlinkClick r:id="rId3" action="ppaction://hlinksldjump"/>
              </a:rPr>
              <a:t>回前</a:t>
            </a:r>
            <a:r>
              <a:rPr lang="zh-TW" altLang="en-US" dirty="0">
                <a:hlinkClick r:id="rId3" action="ppaction://hlinksldjump"/>
              </a:rPr>
              <a:t>頁</a:t>
            </a:r>
            <a:endParaRPr lang="zh-TW" altLang="en-US" dirty="0"/>
          </a:p>
        </p:txBody>
      </p:sp>
    </p:spTree>
    <p:extLst>
      <p:ext uri="{BB962C8B-B14F-4D97-AF65-F5344CB8AC3E}">
        <p14:creationId xmlns:p14="http://schemas.microsoft.com/office/powerpoint/2010/main" val="1709157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2.1</a:t>
            </a:r>
            <a:r>
              <a:rPr lang="zh-TW" altLang="en-US" dirty="0" smtClean="0"/>
              <a:t>國外學歷查驗事宜</a:t>
            </a:r>
            <a:endParaRPr lang="zh-TW" altLang="en-US" dirty="0"/>
          </a:p>
        </p:txBody>
      </p:sp>
      <p:sp>
        <p:nvSpPr>
          <p:cNvPr id="3" name="內容版面配置區 2"/>
          <p:cNvSpPr>
            <a:spLocks noGrp="1"/>
          </p:cNvSpPr>
          <p:nvPr>
            <p:ph sz="quarter" idx="1"/>
          </p:nvPr>
        </p:nvSpPr>
        <p:spPr/>
        <p:txBody>
          <a:bodyPr>
            <a:normAutofit/>
          </a:bodyPr>
          <a:lstStyle/>
          <a:p>
            <a:r>
              <a:rPr lang="zh-TW" altLang="en-US" dirty="0" smtClean="0"/>
              <a:t>屬</a:t>
            </a:r>
            <a:r>
              <a:rPr lang="zh-TW" altLang="en-US" dirty="0"/>
              <a:t>教育部認可之</a:t>
            </a:r>
            <a:r>
              <a:rPr lang="en-US" altLang="zh-TW" dirty="0">
                <a:hlinkClick r:id="rId2" action="ppaction://hlinksldjump"/>
              </a:rPr>
              <a:t>13</a:t>
            </a:r>
            <a:r>
              <a:rPr lang="zh-TW" altLang="en-US" dirty="0">
                <a:hlinkClick r:id="rId2" action="ppaction://hlinksldjump"/>
              </a:rPr>
              <a:t>個國家</a:t>
            </a:r>
            <a:r>
              <a:rPr lang="zh-TW" altLang="en-US" dirty="0" smtClean="0">
                <a:hlinkClick r:id="rId2" action="ppaction://hlinksldjump"/>
              </a:rPr>
              <a:t>學位</a:t>
            </a:r>
            <a:r>
              <a:rPr lang="zh-TW" altLang="en-US" dirty="0" smtClean="0"/>
              <a:t>，且學校已列入參考名冊者，得以</a:t>
            </a:r>
            <a:r>
              <a:rPr lang="zh-TW" altLang="en-US" b="1" dirty="0"/>
              <a:t>查驗</a:t>
            </a:r>
            <a:r>
              <a:rPr lang="zh-TW" altLang="en-US" dirty="0"/>
              <a:t>代替查證之國外學位或文憑：美國、英國、法國、德國、奧地利、澳洲、紐西蘭、西班牙、加拿大、比利時、</a:t>
            </a:r>
            <a:r>
              <a:rPr lang="zh-TW" altLang="en-US" dirty="0" smtClean="0"/>
              <a:t>日本、瑞士、韓國。</a:t>
            </a:r>
            <a:endParaRPr lang="en-US" altLang="zh-TW" dirty="0" smtClean="0"/>
          </a:p>
          <a:p>
            <a:r>
              <a:rPr lang="zh-TW" altLang="en-US" dirty="0"/>
              <a:t>教育部國際及兩岸教育司編印之冊列學校，查詢網址：</a:t>
            </a:r>
            <a:r>
              <a:rPr lang="en-US" altLang="zh-TW" dirty="0">
                <a:hlinkClick r:id="rId3"/>
              </a:rPr>
              <a:t>https://depart.moe.edu.tw/ed2500/News.aspx?n=E8380E03A0E16960&amp;sms=D2E10027BB4EC183</a:t>
            </a:r>
            <a:endParaRPr lang="zh-TW" altLang="en-US" dirty="0"/>
          </a:p>
          <a:p>
            <a:r>
              <a:rPr lang="zh-TW" altLang="en-US" dirty="0" smtClean="0"/>
              <a:t>需</a:t>
            </a:r>
            <a:r>
              <a:rPr lang="zh-TW" altLang="en-US" dirty="0"/>
              <a:t>經外交部駐外單位</a:t>
            </a:r>
            <a:r>
              <a:rPr lang="zh-TW" altLang="en-US" dirty="0">
                <a:hlinkClick r:id="rId4" action="ppaction://hlinksldjump"/>
              </a:rPr>
              <a:t>查驗</a:t>
            </a:r>
            <a:r>
              <a:rPr lang="zh-TW" altLang="en-US" dirty="0"/>
              <a:t>：外交部駐外館處自</a:t>
            </a:r>
            <a:r>
              <a:rPr lang="en-US" altLang="zh-TW" dirty="0"/>
              <a:t>99</a:t>
            </a:r>
            <a:r>
              <a:rPr lang="zh-TW" altLang="en-US" dirty="0"/>
              <a:t>年</a:t>
            </a:r>
            <a:r>
              <a:rPr lang="en-US" altLang="zh-TW" dirty="0"/>
              <a:t>6</a:t>
            </a:r>
            <a:r>
              <a:rPr lang="zh-TW" altLang="en-US" dirty="0"/>
              <a:t>月</a:t>
            </a:r>
            <a:r>
              <a:rPr lang="en-US" altLang="zh-TW" dirty="0"/>
              <a:t>10</a:t>
            </a:r>
            <a:r>
              <a:rPr lang="zh-TW" altLang="en-US" dirty="0"/>
              <a:t>日起使用彩色防偽驗證貼紙辦理文件證明。</a:t>
            </a:r>
          </a:p>
          <a:p>
            <a:endParaRPr lang="zh-TW" altLang="en-US" dirty="0"/>
          </a:p>
        </p:txBody>
      </p:sp>
      <p:sp>
        <p:nvSpPr>
          <p:cNvPr id="4" name="投影片編號版面配置區 3"/>
          <p:cNvSpPr>
            <a:spLocks noGrp="1"/>
          </p:cNvSpPr>
          <p:nvPr>
            <p:ph type="sldNum" sz="quarter" idx="15"/>
          </p:nvPr>
        </p:nvSpPr>
        <p:spPr/>
        <p:txBody>
          <a:bodyPr/>
          <a:lstStyle/>
          <a:p>
            <a:fld id="{0E360E5C-3726-4759-BF8C-BB8956BC555D}" type="slidenum">
              <a:rPr lang="zh-TW" altLang="en-US" smtClean="0"/>
              <a:t>13</a:t>
            </a:fld>
            <a:endParaRPr lang="zh-TW" altLang="en-US"/>
          </a:p>
        </p:txBody>
      </p:sp>
      <p:sp>
        <p:nvSpPr>
          <p:cNvPr id="5" name="五角星形 4"/>
          <p:cNvSpPr/>
          <p:nvPr/>
        </p:nvSpPr>
        <p:spPr>
          <a:xfrm>
            <a:off x="4283968" y="620688"/>
            <a:ext cx="333751" cy="332147"/>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14602498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13</a:t>
            </a:r>
            <a:r>
              <a:rPr lang="zh-TW" altLang="en-US" dirty="0" smtClean="0"/>
              <a:t>個國家</a:t>
            </a:r>
            <a:endParaRPr lang="zh-TW" altLang="en-US" dirty="0"/>
          </a:p>
        </p:txBody>
      </p:sp>
      <p:pic>
        <p:nvPicPr>
          <p:cNvPr id="5" name="內容版面配置區 4"/>
          <p:cNvPicPr>
            <a:picLocks noGrp="1" noChangeAspect="1"/>
          </p:cNvPicPr>
          <p:nvPr>
            <p:ph sz="quarter" idx="1"/>
          </p:nvPr>
        </p:nvPicPr>
        <p:blipFill>
          <a:blip r:embed="rId2"/>
          <a:stretch>
            <a:fillRect/>
          </a:stretch>
        </p:blipFill>
        <p:spPr>
          <a:xfrm>
            <a:off x="766486" y="1600200"/>
            <a:ext cx="6849028" cy="4873625"/>
          </a:xfrm>
          <a:prstGeom prst="rect">
            <a:avLst/>
          </a:prstGeom>
        </p:spPr>
      </p:pic>
      <p:sp>
        <p:nvSpPr>
          <p:cNvPr id="4" name="投影片編號版面配置區 3"/>
          <p:cNvSpPr>
            <a:spLocks noGrp="1"/>
          </p:cNvSpPr>
          <p:nvPr>
            <p:ph type="sldNum" sz="quarter" idx="15"/>
          </p:nvPr>
        </p:nvSpPr>
        <p:spPr/>
        <p:txBody>
          <a:bodyPr/>
          <a:lstStyle/>
          <a:p>
            <a:fld id="{0E360E5C-3726-4759-BF8C-BB8956BC555D}" type="slidenum">
              <a:rPr lang="zh-TW" altLang="en-US" smtClean="0"/>
              <a:t>14</a:t>
            </a:fld>
            <a:endParaRPr lang="zh-TW" altLang="en-US"/>
          </a:p>
        </p:txBody>
      </p:sp>
      <p:sp>
        <p:nvSpPr>
          <p:cNvPr id="6" name="矩形 5"/>
          <p:cNvSpPr/>
          <p:nvPr/>
        </p:nvSpPr>
        <p:spPr>
          <a:xfrm>
            <a:off x="5508104" y="6093296"/>
            <a:ext cx="1368152" cy="50405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smtClean="0">
                <a:hlinkClick r:id="rId3" action="ppaction://hlinksldjump"/>
              </a:rPr>
              <a:t>回前頁</a:t>
            </a:r>
            <a:endParaRPr lang="zh-TW" altLang="en-US" dirty="0"/>
          </a:p>
        </p:txBody>
      </p:sp>
    </p:spTree>
    <p:extLst>
      <p:ext uri="{BB962C8B-B14F-4D97-AF65-F5344CB8AC3E}">
        <p14:creationId xmlns:p14="http://schemas.microsoft.com/office/powerpoint/2010/main" val="13905262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驗證資料範本</a:t>
            </a:r>
            <a:endParaRPr lang="zh-TW" altLang="en-US" dirty="0"/>
          </a:p>
        </p:txBody>
      </p:sp>
      <p:sp>
        <p:nvSpPr>
          <p:cNvPr id="4" name="投影片編號版面配置區 3"/>
          <p:cNvSpPr>
            <a:spLocks noGrp="1"/>
          </p:cNvSpPr>
          <p:nvPr>
            <p:ph type="sldNum" sz="quarter" idx="15"/>
          </p:nvPr>
        </p:nvSpPr>
        <p:spPr/>
        <p:txBody>
          <a:bodyPr/>
          <a:lstStyle/>
          <a:p>
            <a:fld id="{0E360E5C-3726-4759-BF8C-BB8956BC555D}" type="slidenum">
              <a:rPr lang="zh-TW" altLang="en-US" smtClean="0"/>
              <a:t>15</a:t>
            </a:fld>
            <a:endParaRPr lang="zh-TW" altLang="en-US"/>
          </a:p>
        </p:txBody>
      </p:sp>
      <p:pic>
        <p:nvPicPr>
          <p:cNvPr id="10" name="內容版面配置區 9"/>
          <p:cNvPicPr>
            <a:picLocks noGrp="1" noChangeAspect="1"/>
          </p:cNvPicPr>
          <p:nvPr>
            <p:ph sz="quarter" idx="1"/>
          </p:nvPr>
        </p:nvPicPr>
        <p:blipFill>
          <a:blip r:embed="rId2"/>
          <a:stretch>
            <a:fillRect/>
          </a:stretch>
        </p:blipFill>
        <p:spPr>
          <a:xfrm>
            <a:off x="2195737" y="1126308"/>
            <a:ext cx="3960440" cy="5347518"/>
          </a:xfrm>
          <a:prstGeom prst="rect">
            <a:avLst/>
          </a:prstGeom>
        </p:spPr>
      </p:pic>
      <p:sp>
        <p:nvSpPr>
          <p:cNvPr id="11" name="矩形 10"/>
          <p:cNvSpPr/>
          <p:nvPr/>
        </p:nvSpPr>
        <p:spPr>
          <a:xfrm>
            <a:off x="7092280" y="4869160"/>
            <a:ext cx="1224136" cy="576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smtClean="0">
                <a:hlinkClick r:id="rId3" action="ppaction://hlinksldjump"/>
              </a:rPr>
              <a:t>下一頁</a:t>
            </a:r>
            <a:endParaRPr lang="zh-TW" altLang="en-US" dirty="0"/>
          </a:p>
        </p:txBody>
      </p:sp>
    </p:spTree>
    <p:extLst>
      <p:ext uri="{BB962C8B-B14F-4D97-AF65-F5344CB8AC3E}">
        <p14:creationId xmlns:p14="http://schemas.microsoft.com/office/powerpoint/2010/main" val="26991157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修業期間如何計算</a:t>
            </a:r>
            <a:r>
              <a:rPr lang="zh-TW" altLang="en-US" dirty="0" smtClean="0"/>
              <a:t>？</a:t>
            </a:r>
            <a:r>
              <a:rPr lang="en-US" altLang="zh-TW" dirty="0" smtClean="0"/>
              <a:t>(1/3)</a:t>
            </a:r>
            <a:endParaRPr lang="zh-TW" altLang="en-US" dirty="0"/>
          </a:p>
        </p:txBody>
      </p:sp>
      <p:sp>
        <p:nvSpPr>
          <p:cNvPr id="3" name="內容版面配置區 2"/>
          <p:cNvSpPr>
            <a:spLocks noGrp="1"/>
          </p:cNvSpPr>
          <p:nvPr>
            <p:ph sz="quarter" idx="1"/>
          </p:nvPr>
        </p:nvSpPr>
        <p:spPr>
          <a:xfrm>
            <a:off x="467544" y="1268760"/>
            <a:ext cx="7467600" cy="4873752"/>
          </a:xfrm>
        </p:spPr>
        <p:txBody>
          <a:bodyPr>
            <a:normAutofit fontScale="85000" lnSpcReduction="20000"/>
          </a:bodyPr>
          <a:lstStyle/>
          <a:p>
            <a:r>
              <a:rPr lang="zh-TW" altLang="en-US" dirty="0" smtClean="0"/>
              <a:t>修業</a:t>
            </a:r>
            <a:r>
              <a:rPr lang="zh-TW" altLang="en-US" dirty="0"/>
              <a:t>期間計算原則</a:t>
            </a:r>
            <a:r>
              <a:rPr lang="zh-TW" altLang="en-US" dirty="0" smtClean="0"/>
              <a:t>：</a:t>
            </a:r>
            <a:endParaRPr lang="en-US" altLang="zh-TW" dirty="0" smtClean="0"/>
          </a:p>
          <a:p>
            <a:r>
              <a:rPr lang="en-US" altLang="zh-TW" dirty="0" smtClean="0"/>
              <a:t>1</a:t>
            </a:r>
            <a:r>
              <a:rPr lang="zh-TW" altLang="en-US" dirty="0" smtClean="0"/>
              <a:t>、修業</a:t>
            </a:r>
            <a:r>
              <a:rPr lang="zh-TW" altLang="en-US" dirty="0"/>
              <a:t>期限計算方式須以各國學制、學校行事曆、送審者入出境紀錄綜合判斷。依各該國學制規定須修習課程，且學校行事曆所載起迄時間核與送審人駐留於該留學國時間相符者，納入修業期限計算；依各該國學制規定，無須修習課程者，應以學校所載修業起迄時間證明代替。舉例如下</a:t>
            </a:r>
            <a:r>
              <a:rPr lang="zh-TW" altLang="en-US" dirty="0" smtClean="0"/>
              <a:t>：</a:t>
            </a:r>
            <a:endParaRPr lang="en-US" altLang="zh-TW" dirty="0" smtClean="0"/>
          </a:p>
          <a:p>
            <a:pPr marL="0" indent="0">
              <a:buNone/>
            </a:pPr>
            <a:r>
              <a:rPr lang="en-US" altLang="zh-TW" dirty="0" smtClean="0"/>
              <a:t>(1)</a:t>
            </a:r>
            <a:r>
              <a:rPr lang="zh-TW" altLang="en-US" dirty="0" smtClean="0"/>
              <a:t>某</a:t>
            </a:r>
            <a:r>
              <a:rPr lang="zh-TW" altLang="en-US" dirty="0"/>
              <a:t>位送審教師之國外學校某學期</a:t>
            </a:r>
            <a:r>
              <a:rPr lang="en-US" altLang="zh-TW" dirty="0"/>
              <a:t>(Semester)</a:t>
            </a:r>
            <a:r>
              <a:rPr lang="zh-TW" altLang="en-US" dirty="0"/>
              <a:t>起迄日期為</a:t>
            </a:r>
            <a:r>
              <a:rPr lang="en-US" altLang="zh-TW" dirty="0"/>
              <a:t>95</a:t>
            </a:r>
            <a:r>
              <a:rPr lang="zh-TW" altLang="en-US" dirty="0"/>
              <a:t>年</a:t>
            </a:r>
            <a:r>
              <a:rPr lang="en-US" altLang="zh-TW" dirty="0"/>
              <a:t>9</a:t>
            </a:r>
            <a:r>
              <a:rPr lang="zh-TW" altLang="en-US" dirty="0"/>
              <a:t>月</a:t>
            </a:r>
            <a:r>
              <a:rPr lang="en-US" altLang="zh-TW" dirty="0"/>
              <a:t>1</a:t>
            </a:r>
            <a:r>
              <a:rPr lang="zh-TW" altLang="en-US" dirty="0"/>
              <a:t>日至</a:t>
            </a:r>
            <a:r>
              <a:rPr lang="en-US" altLang="zh-TW" dirty="0"/>
              <a:t>95</a:t>
            </a:r>
            <a:r>
              <a:rPr lang="zh-TW" altLang="en-US" dirty="0"/>
              <a:t>年</a:t>
            </a:r>
            <a:r>
              <a:rPr lang="en-US" altLang="zh-TW" dirty="0"/>
              <a:t>12</a:t>
            </a:r>
            <a:r>
              <a:rPr lang="zh-TW" altLang="en-US" dirty="0"/>
              <a:t>月</a:t>
            </a:r>
            <a:r>
              <a:rPr lang="en-US" altLang="zh-TW" dirty="0"/>
              <a:t>21</a:t>
            </a:r>
            <a:r>
              <a:rPr lang="zh-TW" altLang="en-US" dirty="0"/>
              <a:t>日，該師入出境紀錄所載該時段入出境日期分別為：出境：</a:t>
            </a:r>
            <a:r>
              <a:rPr lang="en-US" altLang="zh-TW" dirty="0"/>
              <a:t>95</a:t>
            </a:r>
            <a:r>
              <a:rPr lang="zh-TW" altLang="en-US" dirty="0"/>
              <a:t>年</a:t>
            </a:r>
            <a:r>
              <a:rPr lang="en-US" altLang="zh-TW" dirty="0"/>
              <a:t>9</a:t>
            </a:r>
            <a:r>
              <a:rPr lang="zh-TW" altLang="en-US" dirty="0"/>
              <a:t>月</a:t>
            </a:r>
            <a:r>
              <a:rPr lang="en-US" altLang="zh-TW" dirty="0"/>
              <a:t>5</a:t>
            </a:r>
            <a:r>
              <a:rPr lang="zh-TW" altLang="en-US" dirty="0"/>
              <a:t>日、入境：</a:t>
            </a:r>
            <a:r>
              <a:rPr lang="en-US" altLang="zh-TW" dirty="0"/>
              <a:t>95</a:t>
            </a:r>
            <a:r>
              <a:rPr lang="zh-TW" altLang="en-US" dirty="0"/>
              <a:t>年</a:t>
            </a:r>
            <a:r>
              <a:rPr lang="en-US" altLang="zh-TW" dirty="0"/>
              <a:t>12</a:t>
            </a:r>
            <a:r>
              <a:rPr lang="zh-TW" altLang="en-US" dirty="0"/>
              <a:t>月</a:t>
            </a:r>
            <a:r>
              <a:rPr lang="en-US" altLang="zh-TW" dirty="0"/>
              <a:t>25</a:t>
            </a:r>
            <a:r>
              <a:rPr lang="zh-TW" altLang="en-US" dirty="0"/>
              <a:t>日，則該師該學期修業期限計算如下：</a:t>
            </a:r>
            <a:r>
              <a:rPr lang="en-US" altLang="zh-TW" dirty="0"/>
              <a:t>26</a:t>
            </a:r>
            <a:r>
              <a:rPr lang="zh-TW" altLang="en-US" dirty="0"/>
              <a:t>天</a:t>
            </a:r>
            <a:r>
              <a:rPr lang="en-US" altLang="zh-TW" dirty="0"/>
              <a:t>(9</a:t>
            </a:r>
            <a:r>
              <a:rPr lang="zh-TW" altLang="en-US" dirty="0"/>
              <a:t>月</a:t>
            </a:r>
            <a:r>
              <a:rPr lang="en-US" altLang="zh-TW" dirty="0"/>
              <a:t>)+31</a:t>
            </a:r>
            <a:r>
              <a:rPr lang="zh-TW" altLang="en-US" dirty="0"/>
              <a:t>天</a:t>
            </a:r>
            <a:r>
              <a:rPr lang="en-US" altLang="zh-TW" dirty="0"/>
              <a:t>(10</a:t>
            </a:r>
            <a:r>
              <a:rPr lang="zh-TW" altLang="en-US" dirty="0"/>
              <a:t>月</a:t>
            </a:r>
            <a:r>
              <a:rPr lang="en-US" altLang="zh-TW" dirty="0"/>
              <a:t>)+30</a:t>
            </a:r>
            <a:r>
              <a:rPr lang="zh-TW" altLang="en-US" dirty="0"/>
              <a:t>天</a:t>
            </a:r>
            <a:r>
              <a:rPr lang="en-US" altLang="zh-TW" dirty="0"/>
              <a:t>(11</a:t>
            </a:r>
            <a:r>
              <a:rPr lang="zh-TW" altLang="en-US" dirty="0"/>
              <a:t>月</a:t>
            </a:r>
            <a:r>
              <a:rPr lang="en-US" altLang="zh-TW" dirty="0"/>
              <a:t>)+21</a:t>
            </a:r>
            <a:r>
              <a:rPr lang="zh-TW" altLang="en-US" dirty="0"/>
              <a:t>天</a:t>
            </a:r>
            <a:r>
              <a:rPr lang="en-US" altLang="zh-TW" dirty="0"/>
              <a:t>(12</a:t>
            </a:r>
            <a:r>
              <a:rPr lang="zh-TW" altLang="en-US" dirty="0"/>
              <a:t>月</a:t>
            </a:r>
            <a:r>
              <a:rPr lang="en-US" altLang="zh-TW" dirty="0"/>
              <a:t>)=108</a:t>
            </a:r>
            <a:r>
              <a:rPr lang="zh-TW" altLang="en-US" dirty="0"/>
              <a:t>天</a:t>
            </a:r>
            <a:r>
              <a:rPr lang="zh-TW" altLang="en-US" dirty="0" smtClean="0"/>
              <a:t>。</a:t>
            </a:r>
            <a:endParaRPr lang="en-US" altLang="zh-TW" dirty="0" smtClean="0"/>
          </a:p>
          <a:p>
            <a:pPr marL="0" indent="0">
              <a:buNone/>
            </a:pPr>
            <a:r>
              <a:rPr lang="en-US" altLang="zh-TW" dirty="0" smtClean="0"/>
              <a:t>(2)</a:t>
            </a:r>
            <a:r>
              <a:rPr lang="zh-TW" altLang="en-US" dirty="0" smtClean="0"/>
              <a:t>若</a:t>
            </a:r>
            <a:r>
              <a:rPr lang="zh-TW" altLang="en-US" dirty="0"/>
              <a:t>教師取得學位係屬無需修習課程，以學校所載起迄時間證明代替者，其修業期限計算方式則以學校所載起迄時間</a:t>
            </a:r>
            <a:r>
              <a:rPr lang="en-US" altLang="zh-TW" dirty="0"/>
              <a:t>(</a:t>
            </a:r>
            <a:r>
              <a:rPr lang="zh-TW" altLang="en-US" dirty="0"/>
              <a:t>合計天數</a:t>
            </a:r>
            <a:r>
              <a:rPr lang="en-US" altLang="zh-TW" dirty="0"/>
              <a:t>)</a:t>
            </a:r>
            <a:r>
              <a:rPr lang="zh-TW" altLang="en-US" dirty="0"/>
              <a:t>扣除在台居留天數</a:t>
            </a:r>
            <a:r>
              <a:rPr lang="zh-TW" altLang="en-US" dirty="0" smtClean="0"/>
              <a:t>。</a:t>
            </a:r>
            <a:endParaRPr lang="en-US" altLang="zh-TW" dirty="0" smtClean="0"/>
          </a:p>
          <a:p>
            <a:pPr marL="0" indent="0">
              <a:buNone/>
            </a:pPr>
            <a:r>
              <a:rPr lang="en-US" altLang="zh-TW" dirty="0" smtClean="0"/>
              <a:t>(3)</a:t>
            </a:r>
            <a:r>
              <a:rPr lang="zh-TW" altLang="en-US" dirty="0" smtClean="0"/>
              <a:t>根據</a:t>
            </a:r>
            <a:r>
              <a:rPr lang="zh-TW" altLang="en-US" dirty="0"/>
              <a:t>民法第</a:t>
            </a:r>
            <a:r>
              <a:rPr lang="en-US" altLang="zh-TW" dirty="0"/>
              <a:t>123</a:t>
            </a:r>
            <a:r>
              <a:rPr lang="zh-TW" altLang="en-US" dirty="0"/>
              <a:t>條第</a:t>
            </a:r>
            <a:r>
              <a:rPr lang="en-US" altLang="zh-TW" dirty="0"/>
              <a:t>2</a:t>
            </a:r>
            <a:r>
              <a:rPr lang="zh-TW" altLang="en-US" dirty="0"/>
              <a:t>項規定，月或年非連續計算者，每月為</a:t>
            </a:r>
            <a:r>
              <a:rPr lang="en-US" altLang="zh-TW" dirty="0"/>
              <a:t>30</a:t>
            </a:r>
            <a:r>
              <a:rPr lang="zh-TW" altLang="en-US" dirty="0"/>
              <a:t>日；爰此，所稱碩士學位修業時間需滿</a:t>
            </a:r>
            <a:r>
              <a:rPr lang="en-US" altLang="zh-TW" dirty="0"/>
              <a:t>8</a:t>
            </a:r>
            <a:r>
              <a:rPr lang="zh-TW" altLang="en-US" dirty="0"/>
              <a:t>個月係指應滿</a:t>
            </a:r>
            <a:r>
              <a:rPr lang="en-US" altLang="zh-TW" dirty="0"/>
              <a:t>240</a:t>
            </a:r>
            <a:r>
              <a:rPr lang="zh-TW" altLang="en-US" dirty="0"/>
              <a:t>天，其餘修業期限之採計類推。</a:t>
            </a:r>
          </a:p>
          <a:p>
            <a:endParaRPr lang="zh-TW" altLang="en-US" dirty="0"/>
          </a:p>
        </p:txBody>
      </p:sp>
      <p:sp>
        <p:nvSpPr>
          <p:cNvPr id="4" name="投影片編號版面配置區 3"/>
          <p:cNvSpPr>
            <a:spLocks noGrp="1"/>
          </p:cNvSpPr>
          <p:nvPr>
            <p:ph type="sldNum" sz="quarter" idx="15"/>
          </p:nvPr>
        </p:nvSpPr>
        <p:spPr/>
        <p:txBody>
          <a:bodyPr/>
          <a:lstStyle/>
          <a:p>
            <a:fld id="{0E360E5C-3726-4759-BF8C-BB8956BC555D}" type="slidenum">
              <a:rPr lang="zh-TW" altLang="en-US" smtClean="0"/>
              <a:t>16</a:t>
            </a:fld>
            <a:endParaRPr lang="zh-TW" altLang="en-US"/>
          </a:p>
        </p:txBody>
      </p:sp>
      <p:sp>
        <p:nvSpPr>
          <p:cNvPr id="5" name="矩形 4"/>
          <p:cNvSpPr/>
          <p:nvPr/>
        </p:nvSpPr>
        <p:spPr>
          <a:xfrm>
            <a:off x="5652120" y="5734050"/>
            <a:ext cx="1872208" cy="71928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smtClean="0">
                <a:hlinkClick r:id="rId2" action="ppaction://hlinksldjump"/>
              </a:rPr>
              <a:t>續下頁</a:t>
            </a:r>
            <a:endParaRPr lang="zh-TW" altLang="en-US" dirty="0"/>
          </a:p>
        </p:txBody>
      </p:sp>
    </p:spTree>
    <p:extLst>
      <p:ext uri="{BB962C8B-B14F-4D97-AF65-F5344CB8AC3E}">
        <p14:creationId xmlns:p14="http://schemas.microsoft.com/office/powerpoint/2010/main" val="10585453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修業期間如何計算？</a:t>
            </a:r>
            <a:r>
              <a:rPr lang="en-US" altLang="zh-TW" dirty="0" smtClean="0"/>
              <a:t>(2/3)</a:t>
            </a:r>
            <a:endParaRPr lang="zh-TW" altLang="en-US" dirty="0"/>
          </a:p>
        </p:txBody>
      </p:sp>
      <p:sp>
        <p:nvSpPr>
          <p:cNvPr id="3" name="內容版面配置區 2"/>
          <p:cNvSpPr>
            <a:spLocks noGrp="1"/>
          </p:cNvSpPr>
          <p:nvPr>
            <p:ph sz="quarter" idx="1"/>
          </p:nvPr>
        </p:nvSpPr>
        <p:spPr/>
        <p:txBody>
          <a:bodyPr/>
          <a:lstStyle/>
          <a:p>
            <a:r>
              <a:rPr lang="zh-TW" altLang="en-US" dirty="0"/>
              <a:t>（</a:t>
            </a:r>
            <a:r>
              <a:rPr lang="en-US" altLang="zh-TW" dirty="0"/>
              <a:t>2</a:t>
            </a:r>
            <a:r>
              <a:rPr lang="zh-TW" altLang="en-US" dirty="0"/>
              <a:t>）送審者如無法提供行事曆，部分學校之成績單亦會記載各學期</a:t>
            </a:r>
            <a:r>
              <a:rPr lang="en-US" altLang="zh-TW" dirty="0"/>
              <a:t>(</a:t>
            </a:r>
            <a:r>
              <a:rPr lang="zh-TW" altLang="en-US" dirty="0"/>
              <a:t>季</a:t>
            </a:r>
            <a:r>
              <a:rPr lang="en-US" altLang="zh-TW" dirty="0"/>
              <a:t>)</a:t>
            </a:r>
            <a:r>
              <a:rPr lang="zh-TW" altLang="en-US" dirty="0"/>
              <a:t>起迄時間，亦可作為計算之參考。（如下圖</a:t>
            </a:r>
            <a:r>
              <a:rPr lang="zh-TW" altLang="en-US" dirty="0" smtClean="0"/>
              <a:t>）</a:t>
            </a:r>
            <a:endParaRPr lang="en-US" altLang="zh-TW" dirty="0" smtClean="0"/>
          </a:p>
          <a:p>
            <a:endParaRPr lang="zh-TW" altLang="en-US" dirty="0"/>
          </a:p>
        </p:txBody>
      </p:sp>
      <p:sp>
        <p:nvSpPr>
          <p:cNvPr id="4" name="投影片編號版面配置區 3"/>
          <p:cNvSpPr>
            <a:spLocks noGrp="1"/>
          </p:cNvSpPr>
          <p:nvPr>
            <p:ph type="sldNum" sz="quarter" idx="15"/>
          </p:nvPr>
        </p:nvSpPr>
        <p:spPr/>
        <p:txBody>
          <a:bodyPr/>
          <a:lstStyle/>
          <a:p>
            <a:fld id="{0E360E5C-3726-4759-BF8C-BB8956BC555D}" type="slidenum">
              <a:rPr lang="zh-TW" altLang="en-US" smtClean="0"/>
              <a:t>17</a:t>
            </a:fld>
            <a:endParaRPr lang="zh-TW" altLang="en-US"/>
          </a:p>
        </p:txBody>
      </p:sp>
      <p:pic>
        <p:nvPicPr>
          <p:cNvPr id="5" name="圖片 4"/>
          <p:cNvPicPr>
            <a:picLocks noChangeAspect="1"/>
          </p:cNvPicPr>
          <p:nvPr/>
        </p:nvPicPr>
        <p:blipFill>
          <a:blip r:embed="rId2"/>
          <a:stretch>
            <a:fillRect/>
          </a:stretch>
        </p:blipFill>
        <p:spPr>
          <a:xfrm>
            <a:off x="1331640" y="2780928"/>
            <a:ext cx="4320480" cy="3029715"/>
          </a:xfrm>
          <a:prstGeom prst="rect">
            <a:avLst/>
          </a:prstGeom>
        </p:spPr>
      </p:pic>
      <p:sp>
        <p:nvSpPr>
          <p:cNvPr id="6" name="矩形 5"/>
          <p:cNvSpPr/>
          <p:nvPr/>
        </p:nvSpPr>
        <p:spPr>
          <a:xfrm>
            <a:off x="6228184" y="5301208"/>
            <a:ext cx="1440160" cy="64807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smtClean="0">
                <a:hlinkClick r:id="rId3" action="ppaction://hlinksldjump"/>
              </a:rPr>
              <a:t>續下</a:t>
            </a:r>
            <a:r>
              <a:rPr lang="zh-TW" altLang="en-US" dirty="0">
                <a:hlinkClick r:id="rId3" action="ppaction://hlinksldjump"/>
              </a:rPr>
              <a:t>頁</a:t>
            </a:r>
            <a:endParaRPr lang="zh-TW" altLang="en-US" dirty="0"/>
          </a:p>
        </p:txBody>
      </p:sp>
    </p:spTree>
    <p:extLst>
      <p:ext uri="{BB962C8B-B14F-4D97-AF65-F5344CB8AC3E}">
        <p14:creationId xmlns:p14="http://schemas.microsoft.com/office/powerpoint/2010/main" val="39473795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修業期間如何計算？</a:t>
            </a:r>
            <a:r>
              <a:rPr lang="en-US" altLang="zh-TW" dirty="0" smtClean="0"/>
              <a:t>(3/3</a:t>
            </a:r>
            <a:r>
              <a:rPr lang="en-US" altLang="zh-TW" dirty="0"/>
              <a:t>)</a:t>
            </a:r>
            <a:endParaRPr lang="zh-TW" altLang="en-US" dirty="0"/>
          </a:p>
        </p:txBody>
      </p:sp>
      <p:pic>
        <p:nvPicPr>
          <p:cNvPr id="5" name="內容版面配置區 4"/>
          <p:cNvPicPr>
            <a:picLocks noGrp="1" noChangeAspect="1"/>
          </p:cNvPicPr>
          <p:nvPr>
            <p:ph sz="quarter" idx="1"/>
          </p:nvPr>
        </p:nvPicPr>
        <p:blipFill>
          <a:blip r:embed="rId2"/>
          <a:stretch>
            <a:fillRect/>
          </a:stretch>
        </p:blipFill>
        <p:spPr>
          <a:xfrm>
            <a:off x="2315547" y="1600200"/>
            <a:ext cx="3750905" cy="4873625"/>
          </a:xfrm>
          <a:prstGeom prst="rect">
            <a:avLst/>
          </a:prstGeom>
        </p:spPr>
      </p:pic>
      <p:sp>
        <p:nvSpPr>
          <p:cNvPr id="4" name="投影片編號版面配置區 3"/>
          <p:cNvSpPr>
            <a:spLocks noGrp="1"/>
          </p:cNvSpPr>
          <p:nvPr>
            <p:ph type="sldNum" sz="quarter" idx="15"/>
          </p:nvPr>
        </p:nvSpPr>
        <p:spPr/>
        <p:txBody>
          <a:bodyPr/>
          <a:lstStyle/>
          <a:p>
            <a:fld id="{0E360E5C-3726-4759-BF8C-BB8956BC555D}" type="slidenum">
              <a:rPr lang="zh-TW" altLang="en-US" smtClean="0"/>
              <a:t>18</a:t>
            </a:fld>
            <a:endParaRPr lang="zh-TW" altLang="en-US"/>
          </a:p>
        </p:txBody>
      </p:sp>
      <p:sp>
        <p:nvSpPr>
          <p:cNvPr id="3" name="矩形 2"/>
          <p:cNvSpPr/>
          <p:nvPr/>
        </p:nvSpPr>
        <p:spPr>
          <a:xfrm>
            <a:off x="6516216" y="5301208"/>
            <a:ext cx="1296144" cy="64807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smtClean="0">
                <a:hlinkClick r:id="rId3" action="ppaction://hlinksldjump"/>
              </a:rPr>
              <a:t>回簡報</a:t>
            </a:r>
            <a:endParaRPr lang="zh-TW" altLang="en-US" dirty="0"/>
          </a:p>
        </p:txBody>
      </p:sp>
    </p:spTree>
    <p:extLst>
      <p:ext uri="{BB962C8B-B14F-4D97-AF65-F5344CB8AC3E}">
        <p14:creationId xmlns:p14="http://schemas.microsoft.com/office/powerpoint/2010/main" val="41994255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2.2</a:t>
            </a:r>
            <a:r>
              <a:rPr lang="zh-TW" altLang="en-US" dirty="0" smtClean="0"/>
              <a:t> 國外學歷查證</a:t>
            </a:r>
            <a:r>
              <a:rPr lang="zh-TW" altLang="en-US" dirty="0"/>
              <a:t>事宜</a:t>
            </a:r>
          </a:p>
        </p:txBody>
      </p:sp>
      <p:sp>
        <p:nvSpPr>
          <p:cNvPr id="3" name="內容版面配置區 2"/>
          <p:cNvSpPr>
            <a:spLocks noGrp="1"/>
          </p:cNvSpPr>
          <p:nvPr>
            <p:ph sz="quarter" idx="1"/>
          </p:nvPr>
        </p:nvSpPr>
        <p:spPr/>
        <p:txBody>
          <a:bodyPr>
            <a:normAutofit/>
          </a:bodyPr>
          <a:lstStyle/>
          <a:p>
            <a:endParaRPr lang="en-US" altLang="zh-TW" dirty="0" smtClean="0"/>
          </a:p>
          <a:p>
            <a:r>
              <a:rPr lang="zh-TW" altLang="en-US" dirty="0"/>
              <a:t>非屬教育部認可之</a:t>
            </a:r>
            <a:r>
              <a:rPr lang="en-US" altLang="zh-TW" dirty="0"/>
              <a:t>13</a:t>
            </a:r>
            <a:r>
              <a:rPr lang="zh-TW" altLang="en-US" dirty="0"/>
              <a:t>個國家學位</a:t>
            </a:r>
            <a:r>
              <a:rPr lang="zh-TW" altLang="en-US" dirty="0" smtClean="0"/>
              <a:t>，由</a:t>
            </a:r>
            <a:r>
              <a:rPr lang="zh-TW" altLang="en-US" dirty="0"/>
              <a:t>系</a:t>
            </a:r>
            <a:r>
              <a:rPr lang="en-US" altLang="zh-TW" dirty="0"/>
              <a:t>(</a:t>
            </a:r>
            <a:r>
              <a:rPr lang="zh-TW" altLang="en-US" dirty="0"/>
              <a:t>所</a:t>
            </a:r>
            <a:r>
              <a:rPr lang="en-US" altLang="zh-TW" dirty="0"/>
              <a:t>)</a:t>
            </a:r>
            <a:r>
              <a:rPr lang="zh-TW" altLang="en-US" dirty="0"/>
              <a:t>辦理</a:t>
            </a:r>
            <a:r>
              <a:rPr lang="zh-TW" altLang="en-US" b="1" u="sng" dirty="0" smtClean="0">
                <a:hlinkClick r:id="rId2" action="ppaction://hlinksldjump"/>
              </a:rPr>
              <a:t>查證</a:t>
            </a:r>
            <a:r>
              <a:rPr lang="zh-TW" altLang="en-US" b="1" u="sng" dirty="0">
                <a:hlinkClick r:id="rId2" action="ppaction://hlinksldjump"/>
              </a:rPr>
              <a:t>作業</a:t>
            </a:r>
            <a:r>
              <a:rPr lang="zh-TW" altLang="en-US" dirty="0" smtClean="0"/>
              <a:t>，</a:t>
            </a:r>
            <a:r>
              <a:rPr lang="zh-TW" altLang="en-US" dirty="0"/>
              <a:t>請檢具應徵者相關資料函送教育部駐外單位查證。 </a:t>
            </a:r>
            <a:endParaRPr lang="en-US" altLang="zh-TW" dirty="0" smtClean="0"/>
          </a:p>
          <a:p>
            <a:r>
              <a:rPr lang="zh-TW" altLang="en-US" dirty="0" smtClean="0"/>
              <a:t>國外</a:t>
            </a:r>
            <a:r>
              <a:rPr lang="zh-TW" altLang="en-US" dirty="0"/>
              <a:t>學歷符合下列各款規定者，始得採認：</a:t>
            </a:r>
          </a:p>
          <a:p>
            <a:r>
              <a:rPr lang="zh-TW" altLang="en-US" dirty="0"/>
              <a:t>（一）畢業學校應為已列入參考名冊者；未列入參考名冊者，應為當地國政府學校權責機關或其認定之教育專業評鑑團體所認可。</a:t>
            </a:r>
          </a:p>
          <a:p>
            <a:r>
              <a:rPr lang="zh-TW" altLang="en-US" dirty="0"/>
              <a:t>（二）修業期限、修習課程，應與國內同級同類學校規定相當</a:t>
            </a:r>
            <a:r>
              <a:rPr lang="zh-TW" altLang="en-US" dirty="0" smtClean="0"/>
              <a:t>。</a:t>
            </a:r>
            <a:endParaRPr lang="en-US" altLang="zh-TW" dirty="0" smtClean="0"/>
          </a:p>
        </p:txBody>
      </p:sp>
      <p:sp>
        <p:nvSpPr>
          <p:cNvPr id="4" name="投影片編號版面配置區 3"/>
          <p:cNvSpPr>
            <a:spLocks noGrp="1"/>
          </p:cNvSpPr>
          <p:nvPr>
            <p:ph type="sldNum" sz="quarter" idx="15"/>
          </p:nvPr>
        </p:nvSpPr>
        <p:spPr/>
        <p:txBody>
          <a:bodyPr/>
          <a:lstStyle/>
          <a:p>
            <a:fld id="{0E360E5C-3726-4759-BF8C-BB8956BC555D}" type="slidenum">
              <a:rPr lang="zh-TW" altLang="en-US" smtClean="0"/>
              <a:t>19</a:t>
            </a:fld>
            <a:endParaRPr lang="zh-TW" altLang="en-US"/>
          </a:p>
        </p:txBody>
      </p:sp>
    </p:spTree>
    <p:extLst>
      <p:ext uri="{BB962C8B-B14F-4D97-AF65-F5344CB8AC3E}">
        <p14:creationId xmlns:p14="http://schemas.microsoft.com/office/powerpoint/2010/main" val="427295788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國外學歷查證</a:t>
            </a:r>
            <a:endParaRPr lang="zh-TW" altLang="en-US" dirty="0"/>
          </a:p>
        </p:txBody>
      </p:sp>
      <p:sp>
        <p:nvSpPr>
          <p:cNvPr id="3" name="內容版面配置區 2"/>
          <p:cNvSpPr>
            <a:spLocks noGrp="1"/>
          </p:cNvSpPr>
          <p:nvPr>
            <p:ph sz="quarter" idx="1"/>
          </p:nvPr>
        </p:nvSpPr>
        <p:spPr>
          <a:xfrm>
            <a:off x="467544" y="1196752"/>
            <a:ext cx="7467600" cy="4873752"/>
          </a:xfrm>
        </p:spPr>
        <p:txBody>
          <a:bodyPr>
            <a:normAutofit fontScale="92500"/>
          </a:bodyPr>
          <a:lstStyle/>
          <a:p>
            <a:r>
              <a:rPr lang="zh-TW" altLang="en-US" dirty="0" smtClean="0"/>
              <a:t>檢具應徵者相關資料函送教育部駐外單位查證</a:t>
            </a:r>
            <a:r>
              <a:rPr lang="zh-TW" altLang="en-US" dirty="0" smtClean="0">
                <a:latin typeface="新細明體"/>
                <a:ea typeface="新細明體"/>
              </a:rPr>
              <a:t>。</a:t>
            </a:r>
            <a:endParaRPr lang="en-US" altLang="zh-TW" dirty="0" smtClean="0">
              <a:latin typeface="新細明體"/>
              <a:ea typeface="新細明體"/>
            </a:endParaRPr>
          </a:p>
          <a:p>
            <a:r>
              <a:rPr lang="zh-TW" altLang="en-US" dirty="0" smtClean="0"/>
              <a:t>範例：</a:t>
            </a:r>
            <a:endParaRPr lang="en-US" altLang="zh-TW" dirty="0" smtClean="0"/>
          </a:p>
          <a:p>
            <a:pPr marL="1163638" indent="-890588">
              <a:buNone/>
            </a:pPr>
            <a:r>
              <a:rPr lang="zh-TW" altLang="en-US" dirty="0" smtClean="0"/>
              <a:t>主旨</a:t>
            </a:r>
            <a:r>
              <a:rPr lang="zh-TW" altLang="en-US" dirty="0"/>
              <a:t>：○</a:t>
            </a:r>
            <a:r>
              <a:rPr lang="zh-TW" altLang="zh-TW" dirty="0" smtClean="0"/>
              <a:t>○○</a:t>
            </a:r>
            <a:r>
              <a:rPr lang="zh-TW" altLang="zh-TW" dirty="0"/>
              <a:t>君</a:t>
            </a:r>
            <a:r>
              <a:rPr lang="zh-TW" altLang="zh-TW" dirty="0" smtClean="0"/>
              <a:t>之</a:t>
            </a:r>
            <a:r>
              <a:rPr lang="zh-TW" altLang="en-US" dirty="0"/>
              <a:t>荷蘭鹿特丹伊拉斯姆斯大學</a:t>
            </a:r>
            <a:r>
              <a:rPr lang="en-US" altLang="zh-TW" dirty="0"/>
              <a:t>(Erasmus University Rotterdam)</a:t>
            </a:r>
            <a:r>
              <a:rPr lang="zh-TW" altLang="zh-TW" dirty="0" smtClean="0"/>
              <a:t>學歷</a:t>
            </a:r>
            <a:r>
              <a:rPr lang="zh-TW" altLang="zh-TW" dirty="0"/>
              <a:t>，</a:t>
            </a:r>
            <a:r>
              <a:rPr lang="zh-TW" altLang="zh-TW" dirty="0" smtClean="0"/>
              <a:t>請惠</a:t>
            </a:r>
            <a:r>
              <a:rPr lang="zh-TW" altLang="zh-TW" dirty="0"/>
              <a:t>予</a:t>
            </a:r>
            <a:r>
              <a:rPr lang="zh-TW" altLang="zh-TW" dirty="0" smtClean="0"/>
              <a:t>查證</a:t>
            </a:r>
            <a:r>
              <a:rPr lang="zh-TW" altLang="en-US" dirty="0" smtClean="0"/>
              <a:t>見</a:t>
            </a:r>
            <a:r>
              <a:rPr lang="zh-TW" altLang="zh-TW" dirty="0" smtClean="0"/>
              <a:t>復</a:t>
            </a:r>
            <a:r>
              <a:rPr lang="zh-TW" altLang="zh-TW" dirty="0"/>
              <a:t>。</a:t>
            </a:r>
          </a:p>
          <a:p>
            <a:pPr marL="1163638" lvl="0" indent="-890588">
              <a:buNone/>
            </a:pPr>
            <a:r>
              <a:rPr lang="zh-TW" altLang="en-US" dirty="0" smtClean="0"/>
              <a:t>說明：</a:t>
            </a:r>
            <a:endParaRPr lang="en-US" altLang="zh-TW" dirty="0" smtClean="0"/>
          </a:p>
          <a:p>
            <a:pPr marL="903288" indent="-630238">
              <a:buNone/>
            </a:pPr>
            <a:r>
              <a:rPr lang="zh-TW" altLang="en-US" dirty="0"/>
              <a:t>一、為</a:t>
            </a:r>
            <a:r>
              <a:rPr lang="zh-TW" altLang="zh-TW" dirty="0"/>
              <a:t>辦理</a:t>
            </a:r>
            <a:r>
              <a:rPr lang="zh-TW" altLang="en-US" dirty="0"/>
              <a:t>國外學歷採認等相關事宜</a:t>
            </a:r>
            <a:r>
              <a:rPr lang="zh-TW" altLang="zh-TW" dirty="0"/>
              <a:t>。</a:t>
            </a:r>
          </a:p>
          <a:p>
            <a:pPr marL="903288" lvl="0" indent="-630238">
              <a:buNone/>
            </a:pPr>
            <a:r>
              <a:rPr lang="zh-TW" altLang="en-US" dirty="0" smtClean="0"/>
              <a:t>二</a:t>
            </a:r>
            <a:r>
              <a:rPr lang="zh-TW" altLang="en-US" dirty="0" smtClean="0">
                <a:latin typeface="新細明體"/>
                <a:ea typeface="新細明體"/>
              </a:rPr>
              <a:t>、</a:t>
            </a:r>
            <a:r>
              <a:rPr lang="zh-TW" altLang="en-US" dirty="0"/>
              <a:t>○</a:t>
            </a:r>
            <a:r>
              <a:rPr lang="zh-TW" altLang="zh-TW" dirty="0" smtClean="0"/>
              <a:t>君之</a:t>
            </a:r>
            <a:r>
              <a:rPr lang="zh-TW" altLang="zh-TW" dirty="0"/>
              <a:t>證件性質、入學資格、修業年限、修習課程及該校立案情形等各節並請查復。</a:t>
            </a:r>
          </a:p>
          <a:p>
            <a:pPr marL="903288" lvl="0" indent="-630238">
              <a:buNone/>
            </a:pPr>
            <a:r>
              <a:rPr lang="zh-TW" altLang="en-US" dirty="0" smtClean="0"/>
              <a:t>三</a:t>
            </a:r>
            <a:r>
              <a:rPr lang="zh-TW" altLang="en-US" dirty="0" smtClean="0">
                <a:latin typeface="新細明體"/>
                <a:ea typeface="新細明體"/>
              </a:rPr>
              <a:t>、</a:t>
            </a:r>
            <a:r>
              <a:rPr lang="zh-TW" altLang="zh-TW" dirty="0" smtClean="0"/>
              <a:t>檢附</a:t>
            </a:r>
            <a:r>
              <a:rPr lang="zh-TW" altLang="en-US" dirty="0"/>
              <a:t>○</a:t>
            </a:r>
            <a:r>
              <a:rPr lang="zh-TW" altLang="zh-TW" dirty="0" smtClean="0"/>
              <a:t>君</a:t>
            </a:r>
            <a:r>
              <a:rPr lang="zh-TW" altLang="zh-TW" dirty="0"/>
              <a:t>之學位證書、入出國日期證明書影</a:t>
            </a:r>
            <a:r>
              <a:rPr lang="zh-TW" altLang="zh-TW" dirty="0" smtClean="0"/>
              <a:t>本</a:t>
            </a:r>
            <a:r>
              <a:rPr lang="zh-TW" altLang="en-US" dirty="0" smtClean="0">
                <a:latin typeface="新細明體"/>
                <a:ea typeface="新細明體"/>
              </a:rPr>
              <a:t>、</a:t>
            </a:r>
            <a:r>
              <a:rPr lang="zh-TW" altLang="en-US" dirty="0"/>
              <a:t>護照影本</a:t>
            </a:r>
            <a:r>
              <a:rPr lang="zh-TW" altLang="zh-TW" dirty="0"/>
              <a:t>及授權書各</a:t>
            </a:r>
            <a:r>
              <a:rPr lang="en-US" altLang="zh-TW" dirty="0"/>
              <a:t>1</a:t>
            </a:r>
            <a:r>
              <a:rPr lang="zh-TW" altLang="zh-TW" dirty="0"/>
              <a:t>份</a:t>
            </a:r>
            <a:r>
              <a:rPr lang="zh-TW" altLang="zh-TW" dirty="0" smtClean="0"/>
              <a:t>。</a:t>
            </a:r>
            <a:endParaRPr lang="en-US" altLang="zh-TW" dirty="0" smtClean="0"/>
          </a:p>
          <a:p>
            <a:pPr marL="273050" lvl="0" indent="0">
              <a:buNone/>
            </a:pPr>
            <a:r>
              <a:rPr lang="zh-TW" altLang="en-US" dirty="0" smtClean="0">
                <a:solidFill>
                  <a:srgbClr val="FF0000"/>
                </a:solidFill>
              </a:rPr>
              <a:t>需於送系教評會審議前完成查證事宜，故應注意查證所需時間</a:t>
            </a:r>
            <a:r>
              <a:rPr lang="zh-TW" altLang="en-US" dirty="0" smtClean="0">
                <a:solidFill>
                  <a:srgbClr val="FF0000"/>
                </a:solidFill>
                <a:latin typeface="新細明體"/>
                <a:ea typeface="新細明體"/>
              </a:rPr>
              <a:t>。</a:t>
            </a:r>
            <a:endParaRPr lang="zh-TW" altLang="zh-TW" dirty="0">
              <a:solidFill>
                <a:srgbClr val="FF0000"/>
              </a:solidFill>
            </a:endParaRPr>
          </a:p>
          <a:p>
            <a:endParaRPr lang="zh-TW" altLang="en-US" dirty="0"/>
          </a:p>
        </p:txBody>
      </p:sp>
      <p:sp>
        <p:nvSpPr>
          <p:cNvPr id="4" name="投影片編號版面配置區 3"/>
          <p:cNvSpPr>
            <a:spLocks noGrp="1"/>
          </p:cNvSpPr>
          <p:nvPr>
            <p:ph type="sldNum" sz="quarter" idx="15"/>
          </p:nvPr>
        </p:nvSpPr>
        <p:spPr/>
        <p:txBody>
          <a:bodyPr/>
          <a:lstStyle/>
          <a:p>
            <a:fld id="{0E360E5C-3726-4759-BF8C-BB8956BC555D}" type="slidenum">
              <a:rPr lang="zh-TW" altLang="en-US" smtClean="0"/>
              <a:t>20</a:t>
            </a:fld>
            <a:endParaRPr lang="zh-TW" altLang="en-US"/>
          </a:p>
        </p:txBody>
      </p:sp>
      <p:sp>
        <p:nvSpPr>
          <p:cNvPr id="5" name="矩形 4"/>
          <p:cNvSpPr/>
          <p:nvPr/>
        </p:nvSpPr>
        <p:spPr>
          <a:xfrm>
            <a:off x="755576" y="1988840"/>
            <a:ext cx="7128792" cy="309634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37933871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補充說明</a:t>
            </a:r>
            <a:r>
              <a:rPr lang="en-US" altLang="zh-TW" dirty="0" smtClean="0"/>
              <a:t>-</a:t>
            </a:r>
            <a:r>
              <a:rPr lang="zh-TW" altLang="en-US" dirty="0"/>
              <a:t>藝術文憑</a:t>
            </a:r>
          </a:p>
        </p:txBody>
      </p:sp>
      <p:sp>
        <p:nvSpPr>
          <p:cNvPr id="3" name="內容版面配置區 2"/>
          <p:cNvSpPr>
            <a:spLocks noGrp="1"/>
          </p:cNvSpPr>
          <p:nvPr>
            <p:ph sz="quarter" idx="1"/>
          </p:nvPr>
        </p:nvSpPr>
        <p:spPr/>
        <p:txBody>
          <a:bodyPr/>
          <a:lstStyle/>
          <a:p>
            <a:r>
              <a:rPr lang="zh-TW" altLang="en-US" dirty="0"/>
              <a:t>藝術</a:t>
            </a:r>
            <a:r>
              <a:rPr lang="zh-TW" altLang="en-US" dirty="0" smtClean="0"/>
              <a:t>文憑除上述規定外，請依「境外</a:t>
            </a:r>
            <a:r>
              <a:rPr lang="zh-TW" altLang="en-US" dirty="0"/>
              <a:t>學位或文憑認定</a:t>
            </a:r>
            <a:r>
              <a:rPr lang="zh-TW" altLang="en-US" dirty="0" smtClean="0"/>
              <a:t>原則」查核。</a:t>
            </a:r>
            <a:endParaRPr lang="en-US" altLang="zh-TW" dirty="0" smtClean="0"/>
          </a:p>
          <a:p>
            <a:endParaRPr lang="en-US" altLang="zh-TW" dirty="0" smtClean="0"/>
          </a:p>
          <a:p>
            <a:pPr marL="0" indent="0">
              <a:buNone/>
            </a:pPr>
            <a:r>
              <a:rPr lang="en-US" altLang="zh-TW" dirty="0" smtClean="0"/>
              <a:t>(1)110</a:t>
            </a:r>
            <a:r>
              <a:rPr lang="zh-TW" altLang="en-US" dirty="0"/>
              <a:t>年</a:t>
            </a:r>
            <a:r>
              <a:rPr lang="en-US" altLang="zh-TW" dirty="0"/>
              <a:t>12</a:t>
            </a:r>
            <a:r>
              <a:rPr lang="zh-TW" altLang="en-US" dirty="0"/>
              <a:t>月</a:t>
            </a:r>
            <a:r>
              <a:rPr lang="en-US" altLang="zh-TW" dirty="0"/>
              <a:t>20</a:t>
            </a:r>
            <a:r>
              <a:rPr lang="zh-TW" altLang="en-US" dirty="0" smtClean="0"/>
              <a:t>日前入學就讀的應徵</a:t>
            </a:r>
            <a:r>
              <a:rPr lang="zh-TW" altLang="en-US" dirty="0"/>
              <a:t>者</a:t>
            </a:r>
            <a:r>
              <a:rPr lang="zh-TW" altLang="en-US" dirty="0" smtClean="0"/>
              <a:t>，請依</a:t>
            </a:r>
            <a:r>
              <a:rPr lang="en-US" altLang="zh-TW" dirty="0" smtClean="0"/>
              <a:t>106</a:t>
            </a:r>
            <a:r>
              <a:rPr lang="zh-TW" altLang="en-US" dirty="0" smtClean="0"/>
              <a:t>年</a:t>
            </a:r>
            <a:r>
              <a:rPr lang="en-US" altLang="zh-TW" dirty="0" smtClean="0"/>
              <a:t>5</a:t>
            </a:r>
            <a:r>
              <a:rPr lang="zh-TW" altLang="en-US" dirty="0" smtClean="0"/>
              <a:t>月</a:t>
            </a:r>
            <a:r>
              <a:rPr lang="en-US" altLang="zh-TW" dirty="0" smtClean="0"/>
              <a:t>3</a:t>
            </a:r>
            <a:r>
              <a:rPr lang="zh-TW" altLang="en-US" dirty="0"/>
              <a:t>日修正發布</a:t>
            </a:r>
            <a:r>
              <a:rPr lang="zh-TW" altLang="en-US" dirty="0" smtClean="0"/>
              <a:t>之「境外</a:t>
            </a:r>
            <a:r>
              <a:rPr lang="zh-TW" altLang="en-US" dirty="0"/>
              <a:t>學位或文憑認定</a:t>
            </a:r>
            <a:r>
              <a:rPr lang="zh-TW" altLang="en-US" dirty="0" smtClean="0"/>
              <a:t>原則」查核。</a:t>
            </a:r>
            <a:endParaRPr lang="en-US" altLang="zh-TW" dirty="0" smtClean="0"/>
          </a:p>
          <a:p>
            <a:pPr marL="0" indent="0">
              <a:buNone/>
            </a:pPr>
            <a:r>
              <a:rPr lang="en-US" altLang="zh-TW" dirty="0" smtClean="0"/>
              <a:t>(2)110</a:t>
            </a:r>
            <a:r>
              <a:rPr lang="zh-TW" altLang="en-US" dirty="0"/>
              <a:t>年</a:t>
            </a:r>
            <a:r>
              <a:rPr lang="en-US" altLang="zh-TW" dirty="0"/>
              <a:t>12</a:t>
            </a:r>
            <a:r>
              <a:rPr lang="zh-TW" altLang="en-US" dirty="0"/>
              <a:t>月</a:t>
            </a:r>
            <a:r>
              <a:rPr lang="en-US" altLang="zh-TW" dirty="0"/>
              <a:t>20</a:t>
            </a:r>
            <a:r>
              <a:rPr lang="zh-TW" altLang="en-US" dirty="0" smtClean="0"/>
              <a:t>日後方</a:t>
            </a:r>
            <a:r>
              <a:rPr lang="zh-TW" altLang="en-US" dirty="0"/>
              <a:t>入學就讀的應徵者</a:t>
            </a:r>
            <a:r>
              <a:rPr lang="zh-TW" altLang="en-US" dirty="0" smtClean="0"/>
              <a:t>，則依</a:t>
            </a:r>
            <a:r>
              <a:rPr lang="en-US" altLang="zh-TW" dirty="0" smtClean="0"/>
              <a:t>110</a:t>
            </a:r>
            <a:r>
              <a:rPr lang="zh-TW" altLang="en-US" dirty="0"/>
              <a:t>年</a:t>
            </a:r>
            <a:r>
              <a:rPr lang="en-US" altLang="zh-TW" dirty="0"/>
              <a:t>12</a:t>
            </a:r>
            <a:r>
              <a:rPr lang="zh-TW" altLang="en-US" dirty="0"/>
              <a:t>月</a:t>
            </a:r>
            <a:r>
              <a:rPr lang="en-US" altLang="zh-TW" dirty="0"/>
              <a:t>20</a:t>
            </a:r>
            <a:r>
              <a:rPr lang="zh-TW" altLang="en-US" dirty="0"/>
              <a:t>日修正發布之「境外學位或文憑認定原則</a:t>
            </a:r>
            <a:r>
              <a:rPr lang="zh-TW" altLang="en-US" dirty="0" smtClean="0"/>
              <a:t>」查核。</a:t>
            </a:r>
            <a:endParaRPr lang="zh-TW" altLang="en-US" dirty="0"/>
          </a:p>
          <a:p>
            <a:pPr marL="0" indent="0">
              <a:buNone/>
            </a:pPr>
            <a:endParaRPr lang="zh-TW" altLang="en-US" dirty="0"/>
          </a:p>
        </p:txBody>
      </p:sp>
      <p:sp>
        <p:nvSpPr>
          <p:cNvPr id="4" name="投影片編號版面配置區 3"/>
          <p:cNvSpPr>
            <a:spLocks noGrp="1"/>
          </p:cNvSpPr>
          <p:nvPr>
            <p:ph type="sldNum" sz="quarter" idx="15"/>
          </p:nvPr>
        </p:nvSpPr>
        <p:spPr/>
        <p:txBody>
          <a:bodyPr/>
          <a:lstStyle/>
          <a:p>
            <a:fld id="{0E360E5C-3726-4759-BF8C-BB8956BC555D}" type="slidenum">
              <a:rPr lang="zh-TW" altLang="en-US" smtClean="0"/>
              <a:t>21</a:t>
            </a:fld>
            <a:endParaRPr lang="zh-TW" altLang="en-US"/>
          </a:p>
        </p:txBody>
      </p:sp>
    </p:spTree>
    <p:extLst>
      <p:ext uri="{BB962C8B-B14F-4D97-AF65-F5344CB8AC3E}">
        <p14:creationId xmlns:p14="http://schemas.microsoft.com/office/powerpoint/2010/main" val="138959562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2.3</a:t>
            </a:r>
            <a:r>
              <a:rPr lang="zh-TW" altLang="en-US" dirty="0" smtClean="0"/>
              <a:t> 國外學歷查驗證應辦妥時間</a:t>
            </a:r>
            <a:endParaRPr lang="zh-TW" altLang="en-US" dirty="0"/>
          </a:p>
        </p:txBody>
      </p:sp>
      <p:sp>
        <p:nvSpPr>
          <p:cNvPr id="3" name="內容版面配置區 2"/>
          <p:cNvSpPr>
            <a:spLocks noGrp="1"/>
          </p:cNvSpPr>
          <p:nvPr>
            <p:ph sz="quarter" idx="1"/>
          </p:nvPr>
        </p:nvSpPr>
        <p:spPr/>
        <p:txBody>
          <a:bodyPr/>
          <a:lstStyle/>
          <a:p>
            <a:r>
              <a:rPr lang="zh-TW" altLang="en-US" dirty="0" smtClean="0">
                <a:solidFill>
                  <a:srgbClr val="FF0000"/>
                </a:solidFill>
              </a:rPr>
              <a:t>原則應於系教評會前完成查驗證</a:t>
            </a:r>
            <a:r>
              <a:rPr lang="en-US" altLang="zh-TW" dirty="0" smtClean="0">
                <a:solidFill>
                  <a:srgbClr val="FF0000"/>
                </a:solidFill>
              </a:rPr>
              <a:t>!</a:t>
            </a:r>
          </a:p>
          <a:p>
            <a:r>
              <a:rPr lang="zh-TW" altLang="en-US" dirty="0" smtClean="0"/>
              <a:t>用人</a:t>
            </a:r>
            <a:r>
              <a:rPr lang="zh-TW" altLang="en-US" dirty="0"/>
              <a:t>單位如於校教評會召開前仍無法取得新聘教師學歷文件驗證資料時，應聘</a:t>
            </a:r>
            <a:r>
              <a:rPr lang="zh-TW" altLang="en-US" dirty="0" smtClean="0"/>
              <a:t>人應於</a:t>
            </a:r>
            <a:r>
              <a:rPr lang="zh-TW" altLang="en-US" dirty="0"/>
              <a:t>起聘日前繳交驗證</a:t>
            </a:r>
            <a:r>
              <a:rPr lang="en-US" altLang="zh-TW" dirty="0"/>
              <a:t>(</a:t>
            </a:r>
            <a:r>
              <a:rPr lang="zh-TW" altLang="en-US" dirty="0"/>
              <a:t>查證</a:t>
            </a:r>
            <a:r>
              <a:rPr lang="en-US" altLang="zh-TW" dirty="0"/>
              <a:t>)</a:t>
            </a:r>
            <a:r>
              <a:rPr lang="zh-TW" altLang="en-US" dirty="0"/>
              <a:t>後之學歷證明至</a:t>
            </a:r>
            <a:r>
              <a:rPr lang="zh-TW" altLang="en-US" dirty="0" smtClean="0"/>
              <a:t>人事室，否則應依校教評會附帶決議辦理。</a:t>
            </a:r>
            <a:endParaRPr lang="zh-TW" altLang="en-US" dirty="0"/>
          </a:p>
        </p:txBody>
      </p:sp>
      <p:sp>
        <p:nvSpPr>
          <p:cNvPr id="4" name="投影片編號版面配置區 3"/>
          <p:cNvSpPr>
            <a:spLocks noGrp="1"/>
          </p:cNvSpPr>
          <p:nvPr>
            <p:ph type="sldNum" sz="quarter" idx="15"/>
          </p:nvPr>
        </p:nvSpPr>
        <p:spPr/>
        <p:txBody>
          <a:bodyPr/>
          <a:lstStyle/>
          <a:p>
            <a:fld id="{0E360E5C-3726-4759-BF8C-BB8956BC555D}" type="slidenum">
              <a:rPr lang="zh-TW" altLang="en-US" smtClean="0"/>
              <a:t>22</a:t>
            </a:fld>
            <a:endParaRPr lang="zh-TW" altLang="en-US"/>
          </a:p>
        </p:txBody>
      </p:sp>
    </p:spTree>
    <p:extLst>
      <p:ext uri="{BB962C8B-B14F-4D97-AF65-F5344CB8AC3E}">
        <p14:creationId xmlns:p14="http://schemas.microsoft.com/office/powerpoint/2010/main" val="11723468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a:t>
            </a:r>
            <a:r>
              <a:rPr lang="zh-TW" altLang="en-US" dirty="0" smtClean="0"/>
              <a:t>二</a:t>
            </a:r>
            <a:r>
              <a:rPr lang="en-US" altLang="zh-TW" dirty="0" smtClean="0"/>
              <a:t>)</a:t>
            </a:r>
            <a:r>
              <a:rPr lang="zh-TW" altLang="en-US" dirty="0" smtClean="0"/>
              <a:t>學歷查核重點</a:t>
            </a:r>
            <a:endParaRPr lang="zh-TW" altLang="en-US" dirty="0"/>
          </a:p>
        </p:txBody>
      </p:sp>
      <p:sp>
        <p:nvSpPr>
          <p:cNvPr id="3" name="內容版面配置區 2"/>
          <p:cNvSpPr>
            <a:spLocks noGrp="1"/>
          </p:cNvSpPr>
          <p:nvPr>
            <p:ph sz="quarter" idx="1"/>
          </p:nvPr>
        </p:nvSpPr>
        <p:spPr/>
        <p:txBody>
          <a:bodyPr/>
          <a:lstStyle/>
          <a:p>
            <a:r>
              <a:rPr lang="zh-TW" altLang="en-US" dirty="0"/>
              <a:t>國內學歷者</a:t>
            </a:r>
            <a:r>
              <a:rPr lang="zh-TW" altLang="en-US" dirty="0" smtClean="0"/>
              <a:t>，是否已</a:t>
            </a:r>
            <a:r>
              <a:rPr lang="zh-TW" altLang="en-US" dirty="0"/>
              <a:t>繳交學位證書或文憑影</a:t>
            </a:r>
            <a:r>
              <a:rPr lang="zh-TW" altLang="en-US" dirty="0" smtClean="0"/>
              <a:t>本？如</a:t>
            </a:r>
            <a:r>
              <a:rPr lang="zh-TW" altLang="en-US" dirty="0"/>
              <a:t>應聘者係繳交文憑影本</a:t>
            </a:r>
            <a:r>
              <a:rPr lang="zh-TW" altLang="en-US" dirty="0" smtClean="0"/>
              <a:t>，是否已</a:t>
            </a:r>
            <a:r>
              <a:rPr lang="zh-TW" altLang="en-US" dirty="0"/>
              <a:t>查驗與正本</a:t>
            </a:r>
            <a:r>
              <a:rPr lang="zh-TW" altLang="en-US" dirty="0" smtClean="0"/>
              <a:t>相符？</a:t>
            </a:r>
            <a:endParaRPr lang="en-US" altLang="zh-TW" dirty="0" smtClean="0"/>
          </a:p>
          <a:p>
            <a:r>
              <a:rPr lang="zh-TW" altLang="en-US" dirty="0"/>
              <a:t>國外學歷者</a:t>
            </a:r>
            <a:r>
              <a:rPr lang="zh-TW" altLang="en-US" dirty="0" smtClean="0"/>
              <a:t>，系所是否確認上述各項</a:t>
            </a:r>
            <a:r>
              <a:rPr lang="zh-TW" altLang="en-US" dirty="0"/>
              <a:t>檢核重點均核</a:t>
            </a:r>
            <a:r>
              <a:rPr lang="zh-TW" altLang="en-US" dirty="0" smtClean="0"/>
              <a:t>符？應徵者應</a:t>
            </a:r>
            <a:r>
              <a:rPr lang="zh-TW" altLang="en-US" dirty="0"/>
              <a:t>繳文件均已</a:t>
            </a:r>
            <a:r>
              <a:rPr lang="zh-TW" altLang="en-US" dirty="0" smtClean="0"/>
              <a:t>繳交？應</a:t>
            </a:r>
            <a:r>
              <a:rPr lang="zh-TW" altLang="en-US" dirty="0"/>
              <a:t>驗證</a:t>
            </a:r>
            <a:r>
              <a:rPr lang="zh-TW" altLang="en-US" dirty="0" smtClean="0"/>
              <a:t>文件是否已</a:t>
            </a:r>
            <a:r>
              <a:rPr lang="zh-TW" altLang="en-US" dirty="0"/>
              <a:t>完成</a:t>
            </a:r>
            <a:r>
              <a:rPr lang="zh-TW" altLang="en-US" dirty="0" smtClean="0"/>
              <a:t>驗證？</a:t>
            </a:r>
            <a:endParaRPr lang="en-US" altLang="zh-TW" dirty="0" smtClean="0"/>
          </a:p>
          <a:p>
            <a:endParaRPr lang="en-US" altLang="zh-TW" dirty="0" smtClean="0"/>
          </a:p>
          <a:p>
            <a:endParaRPr lang="zh-TW" altLang="en-US" dirty="0"/>
          </a:p>
        </p:txBody>
      </p:sp>
      <p:sp>
        <p:nvSpPr>
          <p:cNvPr id="4" name="投影片編號版面配置區 3"/>
          <p:cNvSpPr>
            <a:spLocks noGrp="1"/>
          </p:cNvSpPr>
          <p:nvPr>
            <p:ph type="sldNum" sz="quarter" idx="15"/>
          </p:nvPr>
        </p:nvSpPr>
        <p:spPr/>
        <p:txBody>
          <a:bodyPr/>
          <a:lstStyle/>
          <a:p>
            <a:fld id="{0E360E5C-3726-4759-BF8C-BB8956BC555D}" type="slidenum">
              <a:rPr lang="zh-TW" altLang="en-US" smtClean="0"/>
              <a:t>23</a:t>
            </a:fld>
            <a:endParaRPr lang="zh-TW" altLang="en-US"/>
          </a:p>
        </p:txBody>
      </p:sp>
    </p:spTree>
    <p:extLst>
      <p:ext uri="{BB962C8B-B14F-4D97-AF65-F5344CB8AC3E}">
        <p14:creationId xmlns:p14="http://schemas.microsoft.com/office/powerpoint/2010/main" val="349913467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a:t>
            </a:r>
            <a:r>
              <a:rPr lang="zh-TW" altLang="en-US" dirty="0" smtClean="0"/>
              <a:t>三</a:t>
            </a:r>
            <a:r>
              <a:rPr lang="en-US" altLang="zh-TW" dirty="0" smtClean="0"/>
              <a:t>)</a:t>
            </a:r>
            <a:r>
              <a:rPr lang="zh-TW" altLang="en-US" dirty="0" smtClean="0"/>
              <a:t>任用</a:t>
            </a:r>
            <a:r>
              <a:rPr lang="zh-TW" altLang="en-US" dirty="0"/>
              <a:t>資格及公告資格之確認</a:t>
            </a:r>
          </a:p>
        </p:txBody>
      </p:sp>
      <p:sp>
        <p:nvSpPr>
          <p:cNvPr id="3" name="內容版面配置區 2"/>
          <p:cNvSpPr>
            <a:spLocks noGrp="1"/>
          </p:cNvSpPr>
          <p:nvPr>
            <p:ph sz="quarter" idx="1"/>
          </p:nvPr>
        </p:nvSpPr>
        <p:spPr/>
        <p:txBody>
          <a:bodyPr>
            <a:normAutofit fontScale="92500" lnSpcReduction="10000"/>
          </a:bodyPr>
          <a:lstStyle/>
          <a:p>
            <a:r>
              <a:rPr lang="zh-TW" altLang="en-US" b="1" u="sng" dirty="0">
                <a:solidFill>
                  <a:srgbClr val="FF0000"/>
                </a:solidFill>
              </a:rPr>
              <a:t>應同時</a:t>
            </a:r>
            <a:r>
              <a:rPr lang="zh-TW" altLang="en-US" b="1" u="sng" dirty="0" smtClean="0">
                <a:solidFill>
                  <a:srgbClr val="FF0000"/>
                </a:solidFill>
              </a:rPr>
              <a:t>具備教育人員任用條例所訂任用</a:t>
            </a:r>
            <a:r>
              <a:rPr lang="zh-TW" altLang="en-US" b="1" u="sng" dirty="0">
                <a:solidFill>
                  <a:srgbClr val="FF0000"/>
                </a:solidFill>
              </a:rPr>
              <a:t>資格及符合公告條件</a:t>
            </a:r>
            <a:r>
              <a:rPr lang="en-US" altLang="zh-TW" b="1" u="sng" dirty="0" smtClean="0">
                <a:solidFill>
                  <a:srgbClr val="FF0000"/>
                </a:solidFill>
              </a:rPr>
              <a:t>!</a:t>
            </a:r>
          </a:p>
          <a:p>
            <a:r>
              <a:rPr lang="zh-TW" altLang="en-US" dirty="0"/>
              <a:t>工作經歷佐證資料，說明如下</a:t>
            </a:r>
            <a:r>
              <a:rPr lang="zh-TW" altLang="en-US" dirty="0" smtClean="0"/>
              <a:t>：</a:t>
            </a:r>
            <a:endParaRPr lang="en-US" altLang="zh-TW" dirty="0" smtClean="0"/>
          </a:p>
          <a:p>
            <a:pPr marL="0" indent="0">
              <a:buNone/>
            </a:pPr>
            <a:r>
              <a:rPr lang="en-US" altLang="zh-TW" dirty="0"/>
              <a:t>1</a:t>
            </a:r>
            <a:r>
              <a:rPr lang="zh-TW" altLang="zh-TW" dirty="0"/>
              <a:t>、足以採認之工作經歷，包括下列文件之一：</a:t>
            </a:r>
          </a:p>
          <a:p>
            <a:pPr marL="0" indent="0">
              <a:buNone/>
            </a:pPr>
            <a:r>
              <a:rPr lang="en-US" altLang="zh-TW" sz="2200" dirty="0"/>
              <a:t>(1)</a:t>
            </a:r>
            <a:r>
              <a:rPr lang="zh-TW" altLang="zh-TW" sz="2200" dirty="0"/>
              <a:t>教職證明：檢附服務、在職或離職證明、年資加薪證明書。以年資加薪證明書或考核證明書佐證者，須提供符合年資需求之證明書。</a:t>
            </a:r>
            <a:r>
              <a:rPr lang="en-US" altLang="zh-TW" sz="2200" dirty="0"/>
              <a:t>(</a:t>
            </a:r>
            <a:r>
              <a:rPr lang="zh-TW" altLang="zh-TW" sz="2200" dirty="0"/>
              <a:t>舉例：需</a:t>
            </a:r>
            <a:r>
              <a:rPr lang="en-US" altLang="zh-TW" sz="2200" dirty="0"/>
              <a:t>3</a:t>
            </a:r>
            <a:r>
              <a:rPr lang="zh-TW" altLang="zh-TW" sz="2200" dirty="0"/>
              <a:t>年副教授年資者，需提供服務滿</a:t>
            </a:r>
            <a:r>
              <a:rPr lang="en-US" altLang="zh-TW" sz="2200" dirty="0"/>
              <a:t>3</a:t>
            </a:r>
            <a:r>
              <a:rPr lang="zh-TW" altLang="zh-TW" sz="2200" dirty="0"/>
              <a:t>年擔任副教授年資加薪證明書</a:t>
            </a:r>
            <a:r>
              <a:rPr lang="en-US" altLang="zh-TW" sz="2200" dirty="0"/>
              <a:t>)</a:t>
            </a:r>
            <a:r>
              <a:rPr lang="zh-TW" altLang="zh-TW" sz="2200" dirty="0"/>
              <a:t>。</a:t>
            </a:r>
          </a:p>
          <a:p>
            <a:pPr marL="0" indent="0">
              <a:buNone/>
            </a:pPr>
            <a:r>
              <a:rPr lang="en-US" altLang="zh-TW" sz="2200" dirty="0"/>
              <a:t>(2)</a:t>
            </a:r>
            <a:r>
              <a:rPr lang="zh-TW" altLang="zh-TW" sz="2200" dirty="0"/>
              <a:t>博士後證明：檢附服務、在職或離職證明。</a:t>
            </a:r>
            <a:r>
              <a:rPr lang="en-US" altLang="zh-TW" sz="2200" dirty="0"/>
              <a:t>(</a:t>
            </a:r>
            <a:r>
              <a:rPr lang="zh-TW" altLang="zh-TW" sz="2200" dirty="0"/>
              <a:t>職稱無法證明為博士後研究全職工作【如研發替代役、派遺勞工等】不可採。</a:t>
            </a:r>
            <a:r>
              <a:rPr lang="en-US" altLang="zh-TW" sz="2200" dirty="0"/>
              <a:t>)</a:t>
            </a:r>
            <a:endParaRPr lang="zh-TW" altLang="zh-TW" sz="2200" dirty="0"/>
          </a:p>
          <a:p>
            <a:pPr marL="0" indent="0">
              <a:buNone/>
            </a:pPr>
            <a:r>
              <a:rPr lang="en-US" altLang="zh-TW" sz="2200" dirty="0"/>
              <a:t>2</a:t>
            </a:r>
            <a:r>
              <a:rPr lang="zh-TW" altLang="zh-TW" sz="2200" dirty="0"/>
              <a:t>、不足採認為工作經歷文件：個人履歷或自傳自述之經歷、兼行政職務或校內委員會之聘書、聘書</a:t>
            </a:r>
            <a:r>
              <a:rPr lang="en-US" altLang="zh-TW" sz="2200" dirty="0"/>
              <a:t>(</a:t>
            </a:r>
            <a:r>
              <a:rPr lang="zh-TW" altLang="zh-TW" sz="2200" dirty="0"/>
              <a:t>因部分教師未實際任滿聘書期限，故仍以在職或服務證明書為準</a:t>
            </a:r>
            <a:r>
              <a:rPr lang="en-US" altLang="zh-TW" sz="2200" dirty="0"/>
              <a:t>)</a:t>
            </a:r>
            <a:r>
              <a:rPr lang="zh-TW" altLang="zh-TW" sz="2200" dirty="0" smtClean="0"/>
              <a:t>。</a:t>
            </a:r>
            <a:endParaRPr lang="en-US" altLang="zh-TW" sz="2200" dirty="0" smtClean="0"/>
          </a:p>
          <a:p>
            <a:pPr marL="0" indent="0">
              <a:buNone/>
            </a:pPr>
            <a:r>
              <a:rPr lang="en-US" altLang="zh-TW" sz="2200" dirty="0" smtClean="0"/>
              <a:t>3</a:t>
            </a:r>
            <a:r>
              <a:rPr lang="zh-TW" altLang="en-US" sz="2200" dirty="0" smtClean="0"/>
              <a:t>、無論</a:t>
            </a:r>
            <a:r>
              <a:rPr lang="zh-TW" altLang="en-US" sz="2200" dirty="0"/>
              <a:t>擬聘任何職級，</a:t>
            </a:r>
            <a:r>
              <a:rPr lang="zh-TW" altLang="en-US" sz="2200" b="1" dirty="0"/>
              <a:t>均應繳交博士證書。</a:t>
            </a:r>
            <a:endParaRPr lang="zh-TW" altLang="zh-TW" sz="2200" b="1" dirty="0"/>
          </a:p>
          <a:p>
            <a:endParaRPr lang="en-US" altLang="zh-TW" dirty="0" smtClean="0"/>
          </a:p>
          <a:p>
            <a:pPr marL="0" indent="0">
              <a:buNone/>
            </a:pPr>
            <a:endParaRPr lang="zh-TW" altLang="en-US" dirty="0"/>
          </a:p>
        </p:txBody>
      </p:sp>
      <p:sp>
        <p:nvSpPr>
          <p:cNvPr id="4" name="投影片編號版面配置區 3"/>
          <p:cNvSpPr>
            <a:spLocks noGrp="1"/>
          </p:cNvSpPr>
          <p:nvPr>
            <p:ph type="sldNum" sz="quarter" idx="15"/>
          </p:nvPr>
        </p:nvSpPr>
        <p:spPr/>
        <p:txBody>
          <a:bodyPr/>
          <a:lstStyle/>
          <a:p>
            <a:fld id="{0E360E5C-3726-4759-BF8C-BB8956BC555D}" type="slidenum">
              <a:rPr lang="zh-TW" altLang="en-US" smtClean="0"/>
              <a:t>24</a:t>
            </a:fld>
            <a:endParaRPr lang="zh-TW" altLang="en-US"/>
          </a:p>
        </p:txBody>
      </p:sp>
    </p:spTree>
    <p:extLst>
      <p:ext uri="{BB962C8B-B14F-4D97-AF65-F5344CB8AC3E}">
        <p14:creationId xmlns:p14="http://schemas.microsoft.com/office/powerpoint/2010/main" val="294269430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43650" y="188640"/>
            <a:ext cx="7467600" cy="652934"/>
          </a:xfrm>
        </p:spPr>
        <p:txBody>
          <a:bodyPr>
            <a:normAutofit/>
          </a:bodyPr>
          <a:lstStyle/>
          <a:p>
            <a:r>
              <a:rPr lang="zh-TW" altLang="en-US" dirty="0" smtClean="0"/>
              <a:t>教育人員任用條例之任用資格</a:t>
            </a:r>
            <a:endParaRPr lang="zh-TW" altLang="en-US" dirty="0"/>
          </a:p>
        </p:txBody>
      </p:sp>
      <p:graphicFrame>
        <p:nvGraphicFramePr>
          <p:cNvPr id="5" name="內容版面配置區 4"/>
          <p:cNvGraphicFramePr>
            <a:graphicFrameLocks noGrp="1"/>
          </p:cNvGraphicFramePr>
          <p:nvPr>
            <p:ph sz="quarter" idx="1"/>
            <p:extLst>
              <p:ext uri="{D42A27DB-BD31-4B8C-83A1-F6EECF244321}">
                <p14:modId xmlns:p14="http://schemas.microsoft.com/office/powerpoint/2010/main" val="3948554435"/>
              </p:ext>
            </p:extLst>
          </p:nvPr>
        </p:nvGraphicFramePr>
        <p:xfrm>
          <a:off x="467544" y="1057598"/>
          <a:ext cx="8064896" cy="5724595"/>
        </p:xfrm>
        <a:graphic>
          <a:graphicData uri="http://schemas.openxmlformats.org/drawingml/2006/table">
            <a:tbl>
              <a:tblPr firstRow="1" firstCol="1" lastRow="1" lastCol="1" bandRow="1" bandCol="1">
                <a:tableStyleId>{BC89EF96-8CEA-46FF-86C4-4CE0E7609802}</a:tableStyleId>
              </a:tblPr>
              <a:tblGrid>
                <a:gridCol w="1209735">
                  <a:extLst>
                    <a:ext uri="{9D8B030D-6E8A-4147-A177-3AD203B41FA5}">
                      <a16:colId xmlns:a16="http://schemas.microsoft.com/office/drawing/2014/main" val="3717281821"/>
                    </a:ext>
                  </a:extLst>
                </a:gridCol>
                <a:gridCol w="2621364">
                  <a:extLst>
                    <a:ext uri="{9D8B030D-6E8A-4147-A177-3AD203B41FA5}">
                      <a16:colId xmlns:a16="http://schemas.microsoft.com/office/drawing/2014/main" val="2542626952"/>
                    </a:ext>
                  </a:extLst>
                </a:gridCol>
                <a:gridCol w="2862765">
                  <a:extLst>
                    <a:ext uri="{9D8B030D-6E8A-4147-A177-3AD203B41FA5}">
                      <a16:colId xmlns:a16="http://schemas.microsoft.com/office/drawing/2014/main" val="1157037514"/>
                    </a:ext>
                  </a:extLst>
                </a:gridCol>
                <a:gridCol w="1371032">
                  <a:extLst>
                    <a:ext uri="{9D8B030D-6E8A-4147-A177-3AD203B41FA5}">
                      <a16:colId xmlns:a16="http://schemas.microsoft.com/office/drawing/2014/main" val="3545203123"/>
                    </a:ext>
                  </a:extLst>
                </a:gridCol>
              </a:tblGrid>
              <a:tr h="316633">
                <a:tc rowSpan="2">
                  <a:txBody>
                    <a:bodyPr/>
                    <a:lstStyle/>
                    <a:p>
                      <a:pPr algn="ctr">
                        <a:spcAft>
                          <a:spcPts val="0"/>
                        </a:spcAft>
                      </a:pPr>
                      <a:r>
                        <a:rPr lang="zh-TW" sz="2000" kern="100" dirty="0">
                          <a:effectLst/>
                        </a:rPr>
                        <a:t>職級</a:t>
                      </a:r>
                      <a:endParaRPr lang="zh-TW" sz="2000" kern="100" dirty="0">
                        <a:effectLst/>
                        <a:latin typeface="標楷體" panose="03000509000000000000" pitchFamily="65" charset="-120"/>
                        <a:ea typeface="標楷體" panose="03000509000000000000" pitchFamily="65" charset="-120"/>
                      </a:endParaRPr>
                    </a:p>
                  </a:txBody>
                  <a:tcPr marL="47733" marR="47733" marT="0" marB="0" anchor="ctr"/>
                </a:tc>
                <a:tc gridSpan="2">
                  <a:txBody>
                    <a:bodyPr/>
                    <a:lstStyle/>
                    <a:p>
                      <a:pPr algn="ctr">
                        <a:spcAft>
                          <a:spcPts val="0"/>
                        </a:spcAft>
                      </a:pPr>
                      <a:r>
                        <a:rPr lang="zh-TW" sz="2000" kern="100" dirty="0">
                          <a:effectLst/>
                        </a:rPr>
                        <a:t>應具備學經歷要件</a:t>
                      </a:r>
                      <a:endParaRPr lang="zh-TW" sz="2000" kern="100" dirty="0">
                        <a:effectLst/>
                        <a:latin typeface="標楷體" panose="03000509000000000000" pitchFamily="65" charset="-120"/>
                        <a:ea typeface="標楷體" panose="03000509000000000000" pitchFamily="65" charset="-120"/>
                      </a:endParaRPr>
                    </a:p>
                  </a:txBody>
                  <a:tcPr marL="47733" marR="47733" marT="0" marB="0" anchor="ctr"/>
                </a:tc>
                <a:tc hMerge="1">
                  <a:txBody>
                    <a:bodyPr/>
                    <a:lstStyle/>
                    <a:p>
                      <a:endParaRPr lang="zh-TW" altLang="en-US"/>
                    </a:p>
                  </a:txBody>
                  <a:tcPr/>
                </a:tc>
                <a:tc rowSpan="2">
                  <a:txBody>
                    <a:bodyPr/>
                    <a:lstStyle/>
                    <a:p>
                      <a:pPr algn="ctr">
                        <a:spcAft>
                          <a:spcPts val="0"/>
                        </a:spcAft>
                      </a:pPr>
                      <a:r>
                        <a:rPr lang="zh-TW" altLang="en-US" sz="2000" kern="100" dirty="0" smtClean="0">
                          <a:effectLst/>
                          <a:latin typeface="標楷體" panose="03000509000000000000" pitchFamily="65" charset="-120"/>
                          <a:ea typeface="標楷體" panose="03000509000000000000" pitchFamily="65" charset="-120"/>
                        </a:rPr>
                        <a:t>應徵者應繳證明文件</a:t>
                      </a:r>
                      <a:endParaRPr lang="zh-TW" sz="2000" kern="100" dirty="0">
                        <a:effectLst/>
                        <a:latin typeface="標楷體" panose="03000509000000000000" pitchFamily="65" charset="-120"/>
                        <a:ea typeface="標楷體" panose="03000509000000000000" pitchFamily="65" charset="-120"/>
                      </a:endParaRPr>
                    </a:p>
                  </a:txBody>
                  <a:tcPr marL="47733" marR="47733" marT="0" marB="0" anchor="ctr"/>
                </a:tc>
                <a:extLst>
                  <a:ext uri="{0D108BD9-81ED-4DB2-BD59-A6C34878D82A}">
                    <a16:rowId xmlns:a16="http://schemas.microsoft.com/office/drawing/2014/main" val="685088714"/>
                  </a:ext>
                </a:extLst>
              </a:tr>
              <a:tr h="195147">
                <a:tc vMerge="1">
                  <a:txBody>
                    <a:bodyPr/>
                    <a:lstStyle/>
                    <a:p>
                      <a:endParaRPr lang="zh-TW" altLang="en-US"/>
                    </a:p>
                  </a:txBody>
                  <a:tcPr/>
                </a:tc>
                <a:tc>
                  <a:txBody>
                    <a:bodyPr/>
                    <a:lstStyle/>
                    <a:p>
                      <a:pPr algn="ctr">
                        <a:spcAft>
                          <a:spcPts val="0"/>
                        </a:spcAft>
                      </a:pPr>
                      <a:r>
                        <a:rPr lang="zh-TW" sz="2000" kern="100">
                          <a:effectLst/>
                        </a:rPr>
                        <a:t>學歷</a:t>
                      </a:r>
                      <a:endParaRPr lang="zh-TW" sz="2000" kern="100">
                        <a:effectLst/>
                        <a:latin typeface="標楷體" panose="03000509000000000000" pitchFamily="65" charset="-120"/>
                        <a:ea typeface="標楷體" panose="03000509000000000000" pitchFamily="65" charset="-120"/>
                      </a:endParaRPr>
                    </a:p>
                  </a:txBody>
                  <a:tcPr marL="47733" marR="47733" marT="0" marB="0" anchor="ctr"/>
                </a:tc>
                <a:tc>
                  <a:txBody>
                    <a:bodyPr/>
                    <a:lstStyle/>
                    <a:p>
                      <a:pPr algn="ctr">
                        <a:spcAft>
                          <a:spcPts val="0"/>
                        </a:spcAft>
                      </a:pPr>
                      <a:r>
                        <a:rPr lang="zh-TW" sz="2000" kern="100">
                          <a:effectLst/>
                        </a:rPr>
                        <a:t>經歷</a:t>
                      </a:r>
                      <a:endParaRPr lang="zh-TW" sz="2000" kern="100">
                        <a:effectLst/>
                        <a:latin typeface="標楷體" panose="03000509000000000000" pitchFamily="65" charset="-120"/>
                        <a:ea typeface="標楷體" panose="03000509000000000000" pitchFamily="65" charset="-120"/>
                      </a:endParaRPr>
                    </a:p>
                  </a:txBody>
                  <a:tcPr marL="47733" marR="47733" marT="0" marB="0" anchor="ctr"/>
                </a:tc>
                <a:tc vMerge="1">
                  <a:txBody>
                    <a:bodyPr/>
                    <a:lstStyle/>
                    <a:p>
                      <a:endParaRPr lang="zh-TW" altLang="en-US"/>
                    </a:p>
                  </a:txBody>
                  <a:tcPr/>
                </a:tc>
                <a:extLst>
                  <a:ext uri="{0D108BD9-81ED-4DB2-BD59-A6C34878D82A}">
                    <a16:rowId xmlns:a16="http://schemas.microsoft.com/office/drawing/2014/main" val="94394856"/>
                  </a:ext>
                </a:extLst>
              </a:tr>
              <a:tr h="957882">
                <a:tc>
                  <a:txBody>
                    <a:bodyPr/>
                    <a:lstStyle/>
                    <a:p>
                      <a:pPr algn="ctr">
                        <a:lnSpc>
                          <a:spcPct val="150000"/>
                        </a:lnSpc>
                        <a:spcAft>
                          <a:spcPts val="0"/>
                        </a:spcAft>
                      </a:pPr>
                      <a:r>
                        <a:rPr lang="zh-TW" sz="2000" kern="100" dirty="0">
                          <a:effectLst/>
                        </a:rPr>
                        <a:t>助理教授</a:t>
                      </a:r>
                      <a:endParaRPr lang="zh-TW" sz="2000" kern="100" dirty="0">
                        <a:effectLst/>
                        <a:latin typeface="標楷體" panose="03000509000000000000" pitchFamily="65" charset="-120"/>
                        <a:ea typeface="標楷體" panose="03000509000000000000" pitchFamily="65" charset="-120"/>
                      </a:endParaRPr>
                    </a:p>
                  </a:txBody>
                  <a:tcPr marL="47733" marR="47733" marT="0" marB="0" anchor="ctr"/>
                </a:tc>
                <a:tc>
                  <a:txBody>
                    <a:bodyPr/>
                    <a:lstStyle/>
                    <a:p>
                      <a:pPr algn="just">
                        <a:spcAft>
                          <a:spcPts val="0"/>
                        </a:spcAft>
                      </a:pPr>
                      <a:r>
                        <a:rPr lang="zh-TW" sz="1800" kern="100" dirty="0">
                          <a:effectLst/>
                        </a:rPr>
                        <a:t>具有博士學位或其同等學歷證書，成績優良</a:t>
                      </a:r>
                      <a:endParaRPr lang="zh-TW" sz="1800" kern="100" dirty="0">
                        <a:effectLst/>
                        <a:latin typeface="標楷體" panose="03000509000000000000" pitchFamily="65" charset="-120"/>
                        <a:ea typeface="標楷體" panose="03000509000000000000" pitchFamily="65" charset="-120"/>
                      </a:endParaRPr>
                    </a:p>
                  </a:txBody>
                  <a:tcPr marL="47733" marR="47733" marT="0" marB="0" anchor="ctr"/>
                </a:tc>
                <a:tc>
                  <a:txBody>
                    <a:bodyPr/>
                    <a:lstStyle/>
                    <a:p>
                      <a:pPr algn="just">
                        <a:spcAft>
                          <a:spcPts val="0"/>
                        </a:spcAft>
                      </a:pPr>
                      <a:r>
                        <a:rPr lang="en-US" sz="1800" kern="100" dirty="0">
                          <a:effectLst/>
                        </a:rPr>
                        <a:t> </a:t>
                      </a:r>
                      <a:endParaRPr lang="zh-TW" sz="1800" kern="100" dirty="0">
                        <a:effectLst/>
                        <a:latin typeface="標楷體" panose="03000509000000000000" pitchFamily="65" charset="-120"/>
                        <a:ea typeface="標楷體" panose="03000509000000000000" pitchFamily="65" charset="-120"/>
                      </a:endParaRPr>
                    </a:p>
                  </a:txBody>
                  <a:tcPr marL="47733" marR="47733" marT="0" marB="0" anchor="ctr"/>
                </a:tc>
                <a:tc>
                  <a:txBody>
                    <a:bodyPr/>
                    <a:lstStyle/>
                    <a:p>
                      <a:pPr algn="just">
                        <a:spcAft>
                          <a:spcPts val="0"/>
                        </a:spcAft>
                      </a:pPr>
                      <a:r>
                        <a:rPr lang="en-US" altLang="zh-TW" sz="1600" kern="100" dirty="0" smtClean="0">
                          <a:effectLst/>
                          <a:latin typeface="標楷體" panose="03000509000000000000" pitchFamily="65" charset="-120"/>
                          <a:ea typeface="標楷體" panose="03000509000000000000" pitchFamily="65" charset="-120"/>
                        </a:rPr>
                        <a:t>A</a:t>
                      </a:r>
                      <a:r>
                        <a:rPr lang="zh-TW" altLang="en-US" sz="1600" kern="100" dirty="0" smtClean="0">
                          <a:effectLst/>
                          <a:latin typeface="標楷體" panose="03000509000000000000" pitchFamily="65" charset="-120"/>
                          <a:ea typeface="標楷體" panose="03000509000000000000" pitchFamily="65" charset="-120"/>
                        </a:rPr>
                        <a:t>、博士證書</a:t>
                      </a:r>
                      <a:r>
                        <a:rPr lang="en-US" altLang="zh-TW" sz="1600" kern="100" dirty="0" smtClean="0">
                          <a:effectLst/>
                          <a:latin typeface="標楷體" panose="03000509000000000000" pitchFamily="65" charset="-120"/>
                          <a:ea typeface="標楷體" panose="03000509000000000000" pitchFamily="65" charset="-120"/>
                        </a:rPr>
                        <a:t>;</a:t>
                      </a:r>
                      <a:r>
                        <a:rPr lang="zh-TW" altLang="en-US" sz="1600" kern="100" dirty="0" smtClean="0">
                          <a:effectLst/>
                          <a:latin typeface="標楷體" panose="03000509000000000000" pitchFamily="65" charset="-120"/>
                          <a:ea typeface="標楷體" panose="03000509000000000000" pitchFamily="65" charset="-120"/>
                        </a:rPr>
                        <a:t> </a:t>
                      </a:r>
                      <a:r>
                        <a:rPr lang="en-US" altLang="zh-TW" sz="1600" kern="100" dirty="0" smtClean="0">
                          <a:effectLst/>
                          <a:latin typeface="標楷體" panose="03000509000000000000" pitchFamily="65" charset="-120"/>
                          <a:ea typeface="標楷體" panose="03000509000000000000" pitchFamily="65" charset="-120"/>
                        </a:rPr>
                        <a:t>B</a:t>
                      </a:r>
                      <a:r>
                        <a:rPr lang="zh-TW" altLang="en-US" sz="1600" kern="100" dirty="0" smtClean="0">
                          <a:effectLst/>
                          <a:latin typeface="標楷體" panose="03000509000000000000" pitchFamily="65" charset="-120"/>
                          <a:ea typeface="標楷體" panose="03000509000000000000" pitchFamily="65" charset="-120"/>
                        </a:rPr>
                        <a:t>、助理教授證書</a:t>
                      </a:r>
                      <a:endParaRPr lang="zh-TW" sz="1600" kern="100" dirty="0">
                        <a:effectLst/>
                        <a:latin typeface="標楷體" panose="03000509000000000000" pitchFamily="65" charset="-120"/>
                        <a:ea typeface="標楷體" panose="03000509000000000000" pitchFamily="65" charset="-120"/>
                      </a:endParaRPr>
                    </a:p>
                  </a:txBody>
                  <a:tcPr marL="47733" marR="47733" marT="0" marB="0" anchor="ctr"/>
                </a:tc>
                <a:extLst>
                  <a:ext uri="{0D108BD9-81ED-4DB2-BD59-A6C34878D82A}">
                    <a16:rowId xmlns:a16="http://schemas.microsoft.com/office/drawing/2014/main" val="1756923227"/>
                  </a:ext>
                </a:extLst>
              </a:tr>
              <a:tr h="454466">
                <a:tc rowSpan="2">
                  <a:txBody>
                    <a:bodyPr/>
                    <a:lstStyle/>
                    <a:p>
                      <a:pPr algn="ctr">
                        <a:lnSpc>
                          <a:spcPct val="150000"/>
                        </a:lnSpc>
                        <a:spcAft>
                          <a:spcPts val="0"/>
                        </a:spcAft>
                      </a:pPr>
                      <a:r>
                        <a:rPr lang="zh-TW" sz="2000" kern="100" dirty="0">
                          <a:effectLst/>
                        </a:rPr>
                        <a:t>副教授</a:t>
                      </a:r>
                      <a:endParaRPr lang="zh-TW" sz="2000" kern="100" dirty="0">
                        <a:effectLst/>
                        <a:latin typeface="標楷體" panose="03000509000000000000" pitchFamily="65" charset="-120"/>
                        <a:ea typeface="標楷體" panose="03000509000000000000" pitchFamily="65" charset="-120"/>
                      </a:endParaRPr>
                    </a:p>
                  </a:txBody>
                  <a:tcPr marL="47733" marR="47733" marT="0" marB="0" anchor="ctr"/>
                </a:tc>
                <a:tc>
                  <a:txBody>
                    <a:bodyPr/>
                    <a:lstStyle/>
                    <a:p>
                      <a:pPr algn="just">
                        <a:spcAft>
                          <a:spcPts val="0"/>
                        </a:spcAft>
                      </a:pPr>
                      <a:r>
                        <a:rPr lang="zh-TW" sz="1800" kern="100" dirty="0">
                          <a:effectLst/>
                        </a:rPr>
                        <a:t>有博士學位或其同等學歷證書</a:t>
                      </a:r>
                      <a:endParaRPr lang="zh-TW" sz="1800" kern="100" dirty="0">
                        <a:effectLst/>
                        <a:latin typeface="標楷體" panose="03000509000000000000" pitchFamily="65" charset="-120"/>
                        <a:ea typeface="標楷體" panose="03000509000000000000" pitchFamily="65" charset="-120"/>
                      </a:endParaRPr>
                    </a:p>
                  </a:txBody>
                  <a:tcPr marL="47733" marR="47733" marT="0" marB="0" anchor="ctr"/>
                </a:tc>
                <a:tc>
                  <a:txBody>
                    <a:bodyPr/>
                    <a:lstStyle/>
                    <a:p>
                      <a:pPr algn="just">
                        <a:spcAft>
                          <a:spcPts val="0"/>
                        </a:spcAft>
                      </a:pPr>
                      <a:r>
                        <a:rPr lang="zh-TW" sz="1800" kern="100" dirty="0">
                          <a:effectLst/>
                        </a:rPr>
                        <a:t>曾從事與所習學科有關之研究工作、專門職業或職務</a:t>
                      </a:r>
                      <a:r>
                        <a:rPr lang="en-US" sz="1800" kern="100" dirty="0">
                          <a:effectLst/>
                        </a:rPr>
                        <a:t>4</a:t>
                      </a:r>
                      <a:r>
                        <a:rPr lang="zh-TW" sz="1800" kern="100" dirty="0">
                          <a:effectLst/>
                        </a:rPr>
                        <a:t>年以上</a:t>
                      </a:r>
                      <a:endParaRPr lang="zh-TW" sz="1800" kern="100" dirty="0">
                        <a:effectLst/>
                        <a:latin typeface="標楷體" panose="03000509000000000000" pitchFamily="65" charset="-120"/>
                        <a:ea typeface="標楷體" panose="03000509000000000000" pitchFamily="65" charset="-120"/>
                      </a:endParaRPr>
                    </a:p>
                  </a:txBody>
                  <a:tcPr marL="47733" marR="47733" marT="0" marB="0" anchor="ctr"/>
                </a:tc>
                <a:tc rowSpan="2">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altLang="zh-TW" sz="1600" b="1" kern="1200" dirty="0" smtClean="0">
                          <a:solidFill>
                            <a:schemeClr val="tx1"/>
                          </a:solidFill>
                          <a:effectLst/>
                          <a:latin typeface="標楷體" panose="03000509000000000000" pitchFamily="65" charset="-120"/>
                          <a:ea typeface="標楷體" panose="03000509000000000000" pitchFamily="65" charset="-120"/>
                          <a:cs typeface="+mn-cs"/>
                        </a:rPr>
                        <a:t>A</a:t>
                      </a:r>
                      <a:r>
                        <a:rPr kumimoji="0" lang="zh-TW" altLang="zh-TW" sz="1600" b="1" kern="1200" dirty="0" smtClean="0">
                          <a:solidFill>
                            <a:schemeClr val="tx1"/>
                          </a:solidFill>
                          <a:effectLst/>
                          <a:latin typeface="標楷體" panose="03000509000000000000" pitchFamily="65" charset="-120"/>
                          <a:ea typeface="標楷體" panose="03000509000000000000" pitchFamily="65" charset="-120"/>
                          <a:cs typeface="+mn-cs"/>
                        </a:rPr>
                        <a:t>、博士證書及</a:t>
                      </a:r>
                      <a:r>
                        <a:rPr kumimoji="0" lang="en-US" altLang="zh-TW" sz="1600" b="1" kern="1200" dirty="0" smtClean="0">
                          <a:solidFill>
                            <a:schemeClr val="tx1"/>
                          </a:solidFill>
                          <a:effectLst/>
                          <a:latin typeface="標楷體" panose="03000509000000000000" pitchFamily="65" charset="-120"/>
                          <a:ea typeface="標楷體" panose="03000509000000000000" pitchFamily="65" charset="-120"/>
                          <a:cs typeface="+mn-cs"/>
                        </a:rPr>
                        <a:t>4</a:t>
                      </a:r>
                      <a:r>
                        <a:rPr kumimoji="0" lang="zh-TW" altLang="zh-TW" sz="1600" b="1" kern="1200" dirty="0" smtClean="0">
                          <a:solidFill>
                            <a:schemeClr val="tx1"/>
                          </a:solidFill>
                          <a:effectLst/>
                          <a:latin typeface="標楷體" panose="03000509000000000000" pitchFamily="65" charset="-120"/>
                          <a:ea typeface="標楷體" panose="03000509000000000000" pitchFamily="65" charset="-120"/>
                          <a:cs typeface="+mn-cs"/>
                        </a:rPr>
                        <a:t>年職務佐證資料</a:t>
                      </a:r>
                      <a:endParaRPr kumimoji="0" lang="en-US" altLang="zh-TW" sz="1600" b="1" kern="1200" dirty="0" smtClean="0">
                        <a:solidFill>
                          <a:schemeClr val="tx1"/>
                        </a:solidFill>
                        <a:effectLst/>
                        <a:latin typeface="標楷體" panose="03000509000000000000" pitchFamily="65" charset="-120"/>
                        <a:ea typeface="標楷體" panose="03000509000000000000" pitchFamily="65" charset="-120"/>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altLang="zh-TW" sz="1600" b="1" kern="1200" dirty="0" smtClean="0">
                          <a:solidFill>
                            <a:schemeClr val="tx1"/>
                          </a:solidFill>
                          <a:effectLst/>
                          <a:latin typeface="標楷體" panose="03000509000000000000" pitchFamily="65" charset="-120"/>
                          <a:ea typeface="標楷體" panose="03000509000000000000" pitchFamily="65" charset="-120"/>
                          <a:cs typeface="+mn-cs"/>
                        </a:rPr>
                        <a:t>B</a:t>
                      </a:r>
                      <a:r>
                        <a:rPr kumimoji="0" lang="zh-TW" altLang="zh-TW" sz="1600" b="1" kern="1200" dirty="0" smtClean="0">
                          <a:solidFill>
                            <a:schemeClr val="tx1"/>
                          </a:solidFill>
                          <a:effectLst/>
                          <a:latin typeface="標楷體" panose="03000509000000000000" pitchFamily="65" charset="-120"/>
                          <a:ea typeface="標楷體" panose="03000509000000000000" pitchFamily="65" charset="-120"/>
                          <a:cs typeface="+mn-cs"/>
                        </a:rPr>
                        <a:t>、助理教授證書及任教助理教授</a:t>
                      </a:r>
                      <a:r>
                        <a:rPr kumimoji="0" lang="en-US" altLang="zh-TW" sz="1600" b="1" kern="1200" dirty="0" smtClean="0">
                          <a:solidFill>
                            <a:schemeClr val="tx1"/>
                          </a:solidFill>
                          <a:effectLst/>
                          <a:latin typeface="標楷體" panose="03000509000000000000" pitchFamily="65" charset="-120"/>
                          <a:ea typeface="標楷體" panose="03000509000000000000" pitchFamily="65" charset="-120"/>
                          <a:cs typeface="+mn-cs"/>
                        </a:rPr>
                        <a:t>3</a:t>
                      </a:r>
                      <a:r>
                        <a:rPr kumimoji="0" lang="zh-TW" altLang="zh-TW" sz="1600" b="1" kern="1200" dirty="0" smtClean="0">
                          <a:solidFill>
                            <a:schemeClr val="tx1"/>
                          </a:solidFill>
                          <a:effectLst/>
                          <a:latin typeface="標楷體" panose="03000509000000000000" pitchFamily="65" charset="-120"/>
                          <a:ea typeface="標楷體" panose="03000509000000000000" pitchFamily="65" charset="-120"/>
                          <a:cs typeface="+mn-cs"/>
                        </a:rPr>
                        <a:t>年之佐證文件</a:t>
                      </a:r>
                      <a:endParaRPr kumimoji="0" lang="en-US" altLang="zh-TW" sz="1600" b="1" kern="1200" dirty="0" smtClean="0">
                        <a:solidFill>
                          <a:schemeClr val="tx1"/>
                        </a:solidFill>
                        <a:effectLst/>
                        <a:latin typeface="標楷體" panose="03000509000000000000" pitchFamily="65" charset="-120"/>
                        <a:ea typeface="標楷體" panose="03000509000000000000" pitchFamily="65" charset="-120"/>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altLang="zh-TW" sz="1600" b="1" kern="1200" dirty="0" smtClean="0">
                          <a:solidFill>
                            <a:schemeClr val="tx1"/>
                          </a:solidFill>
                          <a:effectLst/>
                          <a:latin typeface="標楷體" panose="03000509000000000000" pitchFamily="65" charset="-120"/>
                          <a:ea typeface="標楷體" panose="03000509000000000000" pitchFamily="65" charset="-120"/>
                          <a:cs typeface="+mn-cs"/>
                        </a:rPr>
                        <a:t>C</a:t>
                      </a:r>
                      <a:r>
                        <a:rPr kumimoji="0" lang="zh-TW" altLang="zh-TW" sz="1600" b="1" kern="1200" dirty="0" smtClean="0">
                          <a:solidFill>
                            <a:schemeClr val="tx1"/>
                          </a:solidFill>
                          <a:effectLst/>
                          <a:latin typeface="標楷體" panose="03000509000000000000" pitchFamily="65" charset="-120"/>
                          <a:ea typeface="標楷體" panose="03000509000000000000" pitchFamily="65" charset="-120"/>
                          <a:cs typeface="+mn-cs"/>
                        </a:rPr>
                        <a:t>、副教授證書。</a:t>
                      </a:r>
                      <a:endParaRPr lang="zh-TW" sz="1600" kern="100" dirty="0">
                        <a:effectLst/>
                        <a:latin typeface="標楷體" panose="03000509000000000000" pitchFamily="65" charset="-120"/>
                        <a:ea typeface="標楷體" panose="03000509000000000000" pitchFamily="65" charset="-120"/>
                      </a:endParaRPr>
                    </a:p>
                  </a:txBody>
                  <a:tcPr marL="47733" marR="47733" marT="0" marB="0" anchor="ctr"/>
                </a:tc>
                <a:extLst>
                  <a:ext uri="{0D108BD9-81ED-4DB2-BD59-A6C34878D82A}">
                    <a16:rowId xmlns:a16="http://schemas.microsoft.com/office/drawing/2014/main" val="3588499126"/>
                  </a:ext>
                </a:extLst>
              </a:tr>
              <a:tr h="302977">
                <a:tc vMerge="1">
                  <a:txBody>
                    <a:bodyPr/>
                    <a:lstStyle/>
                    <a:p>
                      <a:endParaRPr lang="zh-TW" altLang="en-US"/>
                    </a:p>
                  </a:txBody>
                  <a:tcPr/>
                </a:tc>
                <a:tc>
                  <a:txBody>
                    <a:bodyPr/>
                    <a:lstStyle/>
                    <a:p>
                      <a:pPr algn="just">
                        <a:spcAft>
                          <a:spcPts val="0"/>
                        </a:spcAft>
                      </a:pPr>
                      <a:r>
                        <a:rPr lang="en-US" sz="1800" kern="100">
                          <a:effectLst/>
                        </a:rPr>
                        <a:t> </a:t>
                      </a:r>
                      <a:endParaRPr lang="zh-TW" sz="1800" kern="100">
                        <a:effectLst/>
                        <a:latin typeface="標楷體" panose="03000509000000000000" pitchFamily="65" charset="-120"/>
                        <a:ea typeface="標楷體" panose="03000509000000000000" pitchFamily="65" charset="-120"/>
                      </a:endParaRPr>
                    </a:p>
                  </a:txBody>
                  <a:tcPr marL="47733" marR="47733" marT="0" marB="0" anchor="ctr"/>
                </a:tc>
                <a:tc>
                  <a:txBody>
                    <a:bodyPr/>
                    <a:lstStyle/>
                    <a:p>
                      <a:pPr algn="just">
                        <a:spcAft>
                          <a:spcPts val="0"/>
                        </a:spcAft>
                      </a:pPr>
                      <a:r>
                        <a:rPr lang="zh-TW" sz="1800" kern="100" dirty="0">
                          <a:effectLst/>
                        </a:rPr>
                        <a:t>曾任助理教授</a:t>
                      </a:r>
                      <a:r>
                        <a:rPr lang="en-US" sz="1800" kern="100" dirty="0">
                          <a:effectLst/>
                        </a:rPr>
                        <a:t>3</a:t>
                      </a:r>
                      <a:r>
                        <a:rPr lang="zh-TW" sz="1800" kern="100" dirty="0">
                          <a:effectLst/>
                        </a:rPr>
                        <a:t>年以上，成績優良</a:t>
                      </a:r>
                      <a:endParaRPr lang="zh-TW" sz="1800" kern="100" dirty="0">
                        <a:effectLst/>
                        <a:latin typeface="標楷體" panose="03000509000000000000" pitchFamily="65" charset="-120"/>
                        <a:ea typeface="標楷體" panose="03000509000000000000" pitchFamily="65" charset="-120"/>
                      </a:endParaRPr>
                    </a:p>
                  </a:txBody>
                  <a:tcPr marL="47733" marR="47733" marT="0" marB="0" anchor="ctr"/>
                </a:tc>
                <a:tc vMerge="1">
                  <a:txBody>
                    <a:bodyPr/>
                    <a:lstStyle/>
                    <a:p>
                      <a:pPr algn="just">
                        <a:spcAft>
                          <a:spcPts val="0"/>
                        </a:spcAft>
                      </a:pPr>
                      <a:endParaRPr lang="zh-TW" sz="1800" kern="100" dirty="0">
                        <a:effectLst/>
                        <a:latin typeface="標楷體" panose="03000509000000000000" pitchFamily="65" charset="-120"/>
                        <a:ea typeface="標楷體" panose="03000509000000000000" pitchFamily="65" charset="-120"/>
                      </a:endParaRPr>
                    </a:p>
                  </a:txBody>
                  <a:tcPr marL="47733" marR="47733" marT="0" marB="0" anchor="ctr"/>
                </a:tc>
                <a:extLst>
                  <a:ext uri="{0D108BD9-81ED-4DB2-BD59-A6C34878D82A}">
                    <a16:rowId xmlns:a16="http://schemas.microsoft.com/office/drawing/2014/main" val="3731934669"/>
                  </a:ext>
                </a:extLst>
              </a:tr>
              <a:tr h="757443">
                <a:tc rowSpan="2">
                  <a:txBody>
                    <a:bodyPr/>
                    <a:lstStyle/>
                    <a:p>
                      <a:pPr algn="ctr">
                        <a:lnSpc>
                          <a:spcPct val="150000"/>
                        </a:lnSpc>
                        <a:spcAft>
                          <a:spcPts val="0"/>
                        </a:spcAft>
                      </a:pPr>
                      <a:r>
                        <a:rPr lang="zh-TW" sz="2000" kern="100">
                          <a:effectLst/>
                        </a:rPr>
                        <a:t>教授</a:t>
                      </a:r>
                      <a:endParaRPr lang="zh-TW" sz="2000" kern="100">
                        <a:effectLst/>
                        <a:latin typeface="標楷體" panose="03000509000000000000" pitchFamily="65" charset="-120"/>
                        <a:ea typeface="標楷體" panose="03000509000000000000" pitchFamily="65" charset="-120"/>
                      </a:endParaRPr>
                    </a:p>
                  </a:txBody>
                  <a:tcPr marL="47733" marR="47733" marT="0" marB="0" anchor="ctr"/>
                </a:tc>
                <a:tc>
                  <a:txBody>
                    <a:bodyPr/>
                    <a:lstStyle/>
                    <a:p>
                      <a:pPr algn="just" eaLnBrk="1" fontAlgn="auto" hangingPunct="1">
                        <a:spcAft>
                          <a:spcPts val="0"/>
                        </a:spcAft>
                      </a:pPr>
                      <a:r>
                        <a:rPr lang="zh-TW" sz="1800" kern="100">
                          <a:effectLst/>
                        </a:rPr>
                        <a:t>有博士學位或其同等學歷證書</a:t>
                      </a:r>
                      <a:endParaRPr lang="zh-TW" sz="1800">
                        <a:effectLst/>
                        <a:latin typeface="標楷體" panose="03000509000000000000" pitchFamily="65" charset="-120"/>
                        <a:ea typeface="標楷體" panose="03000509000000000000" pitchFamily="65" charset="-120"/>
                        <a:cs typeface="Times New Roman" panose="02020603050405020304" pitchFamily="18" charset="0"/>
                      </a:endParaRPr>
                    </a:p>
                  </a:txBody>
                  <a:tcPr marL="47733" marR="47733" marT="0" marB="0" anchor="ctr"/>
                </a:tc>
                <a:tc>
                  <a:txBody>
                    <a:bodyPr/>
                    <a:lstStyle/>
                    <a:p>
                      <a:pPr algn="just">
                        <a:spcAft>
                          <a:spcPts val="0"/>
                        </a:spcAft>
                      </a:pPr>
                      <a:r>
                        <a:rPr lang="zh-TW" sz="1800" kern="100" dirty="0">
                          <a:effectLst/>
                        </a:rPr>
                        <a:t>曾從事與所習學科有關之研究工作、專門職業或職務</a:t>
                      </a:r>
                      <a:r>
                        <a:rPr lang="en-US" sz="1800" kern="100" dirty="0">
                          <a:effectLst/>
                        </a:rPr>
                        <a:t>8</a:t>
                      </a:r>
                      <a:r>
                        <a:rPr lang="zh-TW" sz="1800" kern="100" dirty="0">
                          <a:effectLst/>
                        </a:rPr>
                        <a:t>年以上</a:t>
                      </a:r>
                      <a:endParaRPr lang="zh-TW" sz="1800" kern="100" dirty="0">
                        <a:effectLst/>
                        <a:latin typeface="標楷體" panose="03000509000000000000" pitchFamily="65" charset="-120"/>
                        <a:ea typeface="標楷體" panose="03000509000000000000" pitchFamily="65" charset="-120"/>
                      </a:endParaRPr>
                    </a:p>
                  </a:txBody>
                  <a:tcPr marL="47733" marR="47733" marT="0" marB="0" anchor="ctr"/>
                </a:tc>
                <a:tc rowSpan="2">
                  <a:txBody>
                    <a:bodyPr/>
                    <a:lstStyle/>
                    <a:p>
                      <a:pPr algn="just">
                        <a:spcAft>
                          <a:spcPts val="0"/>
                        </a:spcAft>
                      </a:pPr>
                      <a:r>
                        <a:rPr kumimoji="0" lang="en-US" altLang="zh-TW" sz="1600" b="1" kern="1200" dirty="0" smtClean="0">
                          <a:solidFill>
                            <a:schemeClr val="tx1"/>
                          </a:solidFill>
                          <a:effectLst/>
                          <a:latin typeface="標楷體" panose="03000509000000000000" pitchFamily="65" charset="-120"/>
                          <a:ea typeface="標楷體" panose="03000509000000000000" pitchFamily="65" charset="-120"/>
                          <a:cs typeface="+mn-cs"/>
                        </a:rPr>
                        <a:t>A</a:t>
                      </a:r>
                      <a:r>
                        <a:rPr kumimoji="0" lang="zh-TW" altLang="zh-TW" sz="1600" b="1" kern="1200" dirty="0" smtClean="0">
                          <a:solidFill>
                            <a:schemeClr val="tx1"/>
                          </a:solidFill>
                          <a:effectLst/>
                          <a:latin typeface="標楷體" panose="03000509000000000000" pitchFamily="65" charset="-120"/>
                          <a:ea typeface="標楷體" panose="03000509000000000000" pitchFamily="65" charset="-120"/>
                          <a:cs typeface="+mn-cs"/>
                        </a:rPr>
                        <a:t>、博士證書及</a:t>
                      </a:r>
                      <a:r>
                        <a:rPr kumimoji="0" lang="en-US" altLang="zh-TW" sz="1600" b="1" kern="1200" dirty="0" smtClean="0">
                          <a:solidFill>
                            <a:schemeClr val="tx1"/>
                          </a:solidFill>
                          <a:effectLst/>
                          <a:latin typeface="標楷體" panose="03000509000000000000" pitchFamily="65" charset="-120"/>
                          <a:ea typeface="標楷體" panose="03000509000000000000" pitchFamily="65" charset="-120"/>
                          <a:cs typeface="+mn-cs"/>
                        </a:rPr>
                        <a:t>8</a:t>
                      </a:r>
                      <a:r>
                        <a:rPr kumimoji="0" lang="zh-TW" altLang="zh-TW" sz="1600" b="1" kern="1200" dirty="0" smtClean="0">
                          <a:solidFill>
                            <a:schemeClr val="tx1"/>
                          </a:solidFill>
                          <a:effectLst/>
                          <a:latin typeface="標楷體" panose="03000509000000000000" pitchFamily="65" charset="-120"/>
                          <a:ea typeface="標楷體" panose="03000509000000000000" pitchFamily="65" charset="-120"/>
                          <a:cs typeface="+mn-cs"/>
                        </a:rPr>
                        <a:t>年職務佐證資料</a:t>
                      </a:r>
                      <a:endParaRPr kumimoji="0" lang="en-US" altLang="zh-TW" sz="1600" b="1" kern="1200" dirty="0" smtClean="0">
                        <a:solidFill>
                          <a:schemeClr val="tx1"/>
                        </a:solidFill>
                        <a:effectLst/>
                        <a:latin typeface="標楷體" panose="03000509000000000000" pitchFamily="65" charset="-120"/>
                        <a:ea typeface="標楷體" panose="03000509000000000000" pitchFamily="65" charset="-120"/>
                        <a:cs typeface="+mn-cs"/>
                      </a:endParaRPr>
                    </a:p>
                    <a:p>
                      <a:pPr algn="just">
                        <a:spcAft>
                          <a:spcPts val="0"/>
                        </a:spcAft>
                      </a:pPr>
                      <a:r>
                        <a:rPr kumimoji="0" lang="en-US" altLang="zh-TW" sz="1600" b="1" kern="1200" dirty="0" smtClean="0">
                          <a:solidFill>
                            <a:schemeClr val="tx1"/>
                          </a:solidFill>
                          <a:effectLst/>
                          <a:latin typeface="標楷體" panose="03000509000000000000" pitchFamily="65" charset="-120"/>
                          <a:ea typeface="標楷體" panose="03000509000000000000" pitchFamily="65" charset="-120"/>
                          <a:cs typeface="+mn-cs"/>
                        </a:rPr>
                        <a:t>B</a:t>
                      </a:r>
                      <a:r>
                        <a:rPr kumimoji="0" lang="zh-TW" altLang="zh-TW" sz="1600" b="1" kern="1200" dirty="0" smtClean="0">
                          <a:solidFill>
                            <a:schemeClr val="tx1"/>
                          </a:solidFill>
                          <a:effectLst/>
                          <a:latin typeface="標楷體" panose="03000509000000000000" pitchFamily="65" charset="-120"/>
                          <a:ea typeface="標楷體" panose="03000509000000000000" pitchFamily="65" charset="-120"/>
                          <a:cs typeface="+mn-cs"/>
                        </a:rPr>
                        <a:t>、副教授證書及任教副教授</a:t>
                      </a:r>
                      <a:r>
                        <a:rPr kumimoji="0" lang="en-US" altLang="zh-TW" sz="1600" b="1" kern="1200" dirty="0" smtClean="0">
                          <a:solidFill>
                            <a:schemeClr val="tx1"/>
                          </a:solidFill>
                          <a:effectLst/>
                          <a:latin typeface="標楷體" panose="03000509000000000000" pitchFamily="65" charset="-120"/>
                          <a:ea typeface="標楷體" panose="03000509000000000000" pitchFamily="65" charset="-120"/>
                          <a:cs typeface="+mn-cs"/>
                        </a:rPr>
                        <a:t>3</a:t>
                      </a:r>
                      <a:r>
                        <a:rPr kumimoji="0" lang="zh-TW" altLang="zh-TW" sz="1600" b="1" kern="1200" dirty="0" smtClean="0">
                          <a:solidFill>
                            <a:schemeClr val="tx1"/>
                          </a:solidFill>
                          <a:effectLst/>
                          <a:latin typeface="標楷體" panose="03000509000000000000" pitchFamily="65" charset="-120"/>
                          <a:ea typeface="標楷體" panose="03000509000000000000" pitchFamily="65" charset="-120"/>
                          <a:cs typeface="+mn-cs"/>
                        </a:rPr>
                        <a:t>年之佐證文件</a:t>
                      </a:r>
                      <a:endParaRPr kumimoji="0" lang="en-US" altLang="zh-TW" sz="1600" b="1" kern="1200" dirty="0" smtClean="0">
                        <a:solidFill>
                          <a:schemeClr val="tx1"/>
                        </a:solidFill>
                        <a:effectLst/>
                        <a:latin typeface="標楷體" panose="03000509000000000000" pitchFamily="65" charset="-120"/>
                        <a:ea typeface="標楷體" panose="03000509000000000000" pitchFamily="65" charset="-120"/>
                        <a:cs typeface="+mn-cs"/>
                      </a:endParaRPr>
                    </a:p>
                    <a:p>
                      <a:pPr algn="just">
                        <a:spcAft>
                          <a:spcPts val="0"/>
                        </a:spcAft>
                      </a:pPr>
                      <a:r>
                        <a:rPr kumimoji="0" lang="en-US" altLang="zh-TW" sz="1600" b="1" kern="1200" dirty="0" smtClean="0">
                          <a:solidFill>
                            <a:schemeClr val="tx1"/>
                          </a:solidFill>
                          <a:effectLst/>
                          <a:latin typeface="標楷體" panose="03000509000000000000" pitchFamily="65" charset="-120"/>
                          <a:ea typeface="標楷體" panose="03000509000000000000" pitchFamily="65" charset="-120"/>
                          <a:cs typeface="+mn-cs"/>
                        </a:rPr>
                        <a:t>C</a:t>
                      </a:r>
                      <a:r>
                        <a:rPr kumimoji="0" lang="zh-TW" altLang="zh-TW" sz="1600" b="1" kern="1200" dirty="0" smtClean="0">
                          <a:solidFill>
                            <a:schemeClr val="tx1"/>
                          </a:solidFill>
                          <a:effectLst/>
                          <a:latin typeface="標楷體" panose="03000509000000000000" pitchFamily="65" charset="-120"/>
                          <a:ea typeface="標楷體" panose="03000509000000000000" pitchFamily="65" charset="-120"/>
                          <a:cs typeface="+mn-cs"/>
                        </a:rPr>
                        <a:t>、教授證書</a:t>
                      </a:r>
                      <a:endParaRPr lang="zh-TW" sz="1600" kern="100" dirty="0">
                        <a:effectLst/>
                        <a:latin typeface="標楷體" panose="03000509000000000000" pitchFamily="65" charset="-120"/>
                        <a:ea typeface="標楷體" panose="03000509000000000000" pitchFamily="65" charset="-120"/>
                      </a:endParaRPr>
                    </a:p>
                  </a:txBody>
                  <a:tcPr marL="47733" marR="47733" marT="0" marB="0" anchor="ctr"/>
                </a:tc>
                <a:extLst>
                  <a:ext uri="{0D108BD9-81ED-4DB2-BD59-A6C34878D82A}">
                    <a16:rowId xmlns:a16="http://schemas.microsoft.com/office/drawing/2014/main" val="3342905056"/>
                  </a:ext>
                </a:extLst>
              </a:tr>
              <a:tr h="302977">
                <a:tc vMerge="1">
                  <a:txBody>
                    <a:bodyPr/>
                    <a:lstStyle/>
                    <a:p>
                      <a:endParaRPr lang="zh-TW" altLang="en-US"/>
                    </a:p>
                  </a:txBody>
                  <a:tcPr/>
                </a:tc>
                <a:tc>
                  <a:txBody>
                    <a:bodyPr/>
                    <a:lstStyle/>
                    <a:p>
                      <a:pPr algn="just">
                        <a:spcAft>
                          <a:spcPts val="0"/>
                        </a:spcAft>
                      </a:pPr>
                      <a:r>
                        <a:rPr lang="en-US" sz="1800" kern="100">
                          <a:effectLst/>
                        </a:rPr>
                        <a:t> </a:t>
                      </a:r>
                      <a:endParaRPr lang="zh-TW" sz="1800" kern="100">
                        <a:effectLst/>
                        <a:latin typeface="標楷體" panose="03000509000000000000" pitchFamily="65" charset="-120"/>
                        <a:ea typeface="標楷體" panose="03000509000000000000" pitchFamily="65" charset="-120"/>
                      </a:endParaRPr>
                    </a:p>
                  </a:txBody>
                  <a:tcPr marL="47733" marR="47733" marT="0" marB="0" anchor="ctr"/>
                </a:tc>
                <a:tc>
                  <a:txBody>
                    <a:bodyPr/>
                    <a:lstStyle/>
                    <a:p>
                      <a:pPr algn="just">
                        <a:spcAft>
                          <a:spcPts val="0"/>
                        </a:spcAft>
                      </a:pPr>
                      <a:r>
                        <a:rPr lang="zh-TW" sz="1800" kern="100" dirty="0">
                          <a:effectLst/>
                        </a:rPr>
                        <a:t>曾任副教授</a:t>
                      </a:r>
                      <a:r>
                        <a:rPr lang="en-US" sz="1800" kern="100" dirty="0">
                          <a:effectLst/>
                        </a:rPr>
                        <a:t>3</a:t>
                      </a:r>
                      <a:r>
                        <a:rPr lang="zh-TW" sz="1800" kern="100" dirty="0">
                          <a:effectLst/>
                        </a:rPr>
                        <a:t>年以上，成績優良</a:t>
                      </a:r>
                      <a:endParaRPr lang="zh-TW" sz="1800" kern="100" dirty="0">
                        <a:effectLst/>
                        <a:latin typeface="標楷體" panose="03000509000000000000" pitchFamily="65" charset="-120"/>
                        <a:ea typeface="標楷體" panose="03000509000000000000" pitchFamily="65" charset="-120"/>
                      </a:endParaRPr>
                    </a:p>
                  </a:txBody>
                  <a:tcPr marL="47733" marR="47733" marT="0" marB="0" anchor="ctr"/>
                </a:tc>
                <a:tc vMerge="1">
                  <a:txBody>
                    <a:bodyPr/>
                    <a:lstStyle/>
                    <a:p>
                      <a:pPr algn="just">
                        <a:spcAft>
                          <a:spcPts val="0"/>
                        </a:spcAft>
                      </a:pPr>
                      <a:endParaRPr lang="zh-TW" sz="1800" kern="100" dirty="0">
                        <a:effectLst/>
                        <a:latin typeface="標楷體" panose="03000509000000000000" pitchFamily="65" charset="-120"/>
                        <a:ea typeface="標楷體" panose="03000509000000000000" pitchFamily="65" charset="-120"/>
                      </a:endParaRPr>
                    </a:p>
                  </a:txBody>
                  <a:tcPr marL="47733" marR="47733" marT="0" marB="0" anchor="ctr"/>
                </a:tc>
                <a:extLst>
                  <a:ext uri="{0D108BD9-81ED-4DB2-BD59-A6C34878D82A}">
                    <a16:rowId xmlns:a16="http://schemas.microsoft.com/office/drawing/2014/main" val="216549302"/>
                  </a:ext>
                </a:extLst>
              </a:tr>
            </a:tbl>
          </a:graphicData>
        </a:graphic>
      </p:graphicFrame>
      <p:sp>
        <p:nvSpPr>
          <p:cNvPr id="4" name="投影片編號版面配置區 3"/>
          <p:cNvSpPr>
            <a:spLocks noGrp="1"/>
          </p:cNvSpPr>
          <p:nvPr>
            <p:ph type="sldNum" sz="quarter" idx="15"/>
          </p:nvPr>
        </p:nvSpPr>
        <p:spPr/>
        <p:txBody>
          <a:bodyPr/>
          <a:lstStyle/>
          <a:p>
            <a:fld id="{0E360E5C-3726-4759-BF8C-BB8956BC555D}" type="slidenum">
              <a:rPr lang="zh-TW" altLang="en-US" smtClean="0"/>
              <a:t>25</a:t>
            </a:fld>
            <a:endParaRPr lang="zh-TW" altLang="en-US"/>
          </a:p>
        </p:txBody>
      </p:sp>
    </p:spTree>
    <p:extLst>
      <p:ext uri="{BB962C8B-B14F-4D97-AF65-F5344CB8AC3E}">
        <p14:creationId xmlns:p14="http://schemas.microsoft.com/office/powerpoint/2010/main" val="363620376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zh-TW" altLang="en-US" dirty="0"/>
              <a:t>須符合系所公告之資格</a:t>
            </a:r>
            <a:r>
              <a:rPr lang="zh-TW" altLang="en-US" dirty="0" smtClean="0"/>
              <a:t>條件</a:t>
            </a:r>
            <a:endParaRPr lang="zh-TW" altLang="en-US" dirty="0"/>
          </a:p>
        </p:txBody>
      </p:sp>
      <p:sp>
        <p:nvSpPr>
          <p:cNvPr id="3" name="內容版面配置區 2"/>
          <p:cNvSpPr>
            <a:spLocks noGrp="1"/>
          </p:cNvSpPr>
          <p:nvPr>
            <p:ph sz="quarter" idx="1"/>
          </p:nvPr>
        </p:nvSpPr>
        <p:spPr/>
        <p:txBody>
          <a:bodyPr/>
          <a:lstStyle/>
          <a:p>
            <a:r>
              <a:rPr lang="en-US" altLang="zh-TW" dirty="0"/>
              <a:t>1</a:t>
            </a:r>
            <a:r>
              <a:rPr lang="zh-TW" altLang="en-US" dirty="0"/>
              <a:t>、以本校範本為例，應徵者須具備以下三項資格條件之一：</a:t>
            </a:r>
          </a:p>
          <a:p>
            <a:pPr marL="0" indent="0">
              <a:buNone/>
            </a:pPr>
            <a:r>
              <a:rPr lang="en-US" altLang="zh-TW" sz="2000" dirty="0"/>
              <a:t>(1)</a:t>
            </a:r>
            <a:r>
              <a:rPr lang="zh-TW" altLang="en-US" sz="2000" b="1" dirty="0"/>
              <a:t>取得博士學位後</a:t>
            </a:r>
            <a:r>
              <a:rPr lang="zh-TW" altLang="en-US" sz="2000" dirty="0"/>
              <a:t>計算至應聘日止，大專以上學校全職教學經驗</a:t>
            </a:r>
            <a:r>
              <a:rPr lang="en-US" altLang="zh-TW" sz="2000" dirty="0"/>
              <a:t>2</a:t>
            </a:r>
            <a:r>
              <a:rPr lang="zh-TW" altLang="en-US" sz="2000" dirty="0"/>
              <a:t>年以上，並至少有一篇該學院所訂一級期刊之著作。</a:t>
            </a:r>
          </a:p>
          <a:p>
            <a:pPr marL="0" indent="0">
              <a:buNone/>
            </a:pPr>
            <a:r>
              <a:rPr lang="en-US" altLang="zh-TW" sz="2000" dirty="0"/>
              <a:t>(2)</a:t>
            </a:r>
            <a:r>
              <a:rPr lang="zh-TW" altLang="en-US" sz="2000" b="1" dirty="0"/>
              <a:t>取得博士學位後</a:t>
            </a:r>
            <a:r>
              <a:rPr lang="zh-TW" altLang="en-US" sz="2000" dirty="0"/>
              <a:t>計算至應聘日止，博士後研究全職工作經驗</a:t>
            </a:r>
            <a:r>
              <a:rPr lang="en-US" altLang="zh-TW" sz="2000" dirty="0"/>
              <a:t>2</a:t>
            </a:r>
            <a:r>
              <a:rPr lang="zh-TW" altLang="en-US" sz="2000" dirty="0"/>
              <a:t>年以上，並至少有一篇該學院所訂一級期刊之著作。</a:t>
            </a:r>
          </a:p>
          <a:p>
            <a:pPr marL="0" indent="0">
              <a:buNone/>
            </a:pPr>
            <a:r>
              <a:rPr lang="en-US" altLang="zh-TW" sz="2000" dirty="0"/>
              <a:t>(3)</a:t>
            </a:r>
            <a:r>
              <a:rPr lang="zh-TW" altLang="en-US" sz="2000" dirty="0"/>
              <a:t>取得博士學位後計算至應聘日止，該領域業界全職工作經驗</a:t>
            </a:r>
            <a:r>
              <a:rPr lang="en-US" altLang="zh-TW" sz="2000" dirty="0"/>
              <a:t>2</a:t>
            </a:r>
            <a:r>
              <a:rPr lang="zh-TW" altLang="en-US" sz="2000" dirty="0"/>
              <a:t>年以上。</a:t>
            </a:r>
          </a:p>
          <a:p>
            <a:r>
              <a:rPr lang="en-US" altLang="zh-TW" dirty="0"/>
              <a:t>2</a:t>
            </a:r>
            <a:r>
              <a:rPr lang="zh-TW" altLang="en-US" dirty="0"/>
              <a:t>、著作目錄一覽表是否有一篇</a:t>
            </a:r>
            <a:r>
              <a:rPr lang="en-US" altLang="zh-TW" dirty="0"/>
              <a:t>(</a:t>
            </a:r>
            <a:r>
              <a:rPr lang="zh-TW" altLang="en-US" dirty="0"/>
              <a:t>或二篇，視公告而定</a:t>
            </a:r>
            <a:r>
              <a:rPr lang="en-US" altLang="zh-TW" dirty="0"/>
              <a:t>)</a:t>
            </a:r>
            <a:r>
              <a:rPr lang="zh-TW" altLang="en-US" dirty="0"/>
              <a:t>該學院所訂一級期刊之著作</a:t>
            </a:r>
            <a:r>
              <a:rPr lang="zh-TW" altLang="en-US" dirty="0" smtClean="0"/>
              <a:t>。</a:t>
            </a:r>
            <a:endParaRPr lang="en-US" altLang="zh-TW" dirty="0" smtClean="0"/>
          </a:p>
          <a:p>
            <a:r>
              <a:rPr lang="en-US" altLang="zh-TW" dirty="0"/>
              <a:t>3</a:t>
            </a:r>
            <a:r>
              <a:rPr lang="zh-TW" altLang="en-US" dirty="0"/>
              <a:t>、如公告有要求</a:t>
            </a:r>
            <a:r>
              <a:rPr lang="en-US" altLang="zh-TW" dirty="0"/>
              <a:t>2</a:t>
            </a:r>
            <a:r>
              <a:rPr lang="zh-TW" altLang="en-US" dirty="0"/>
              <a:t>年工作經驗，則無論應徵任職職級，均應繳交</a:t>
            </a:r>
            <a:r>
              <a:rPr lang="en-US" altLang="zh-TW" dirty="0"/>
              <a:t>2</a:t>
            </a:r>
            <a:r>
              <a:rPr lang="zh-TW" altLang="en-US" dirty="0"/>
              <a:t>年之工作證明文件。</a:t>
            </a:r>
            <a:endParaRPr lang="en-US" altLang="zh-TW" dirty="0" smtClean="0"/>
          </a:p>
          <a:p>
            <a:endParaRPr lang="zh-TW" altLang="en-US" dirty="0"/>
          </a:p>
          <a:p>
            <a:endParaRPr lang="zh-TW" altLang="en-US" dirty="0"/>
          </a:p>
        </p:txBody>
      </p:sp>
      <p:sp>
        <p:nvSpPr>
          <p:cNvPr id="4" name="投影片編號版面配置區 3"/>
          <p:cNvSpPr>
            <a:spLocks noGrp="1"/>
          </p:cNvSpPr>
          <p:nvPr>
            <p:ph type="sldNum" sz="quarter" idx="15"/>
          </p:nvPr>
        </p:nvSpPr>
        <p:spPr/>
        <p:txBody>
          <a:bodyPr/>
          <a:lstStyle/>
          <a:p>
            <a:fld id="{0E360E5C-3726-4759-BF8C-BB8956BC555D}" type="slidenum">
              <a:rPr lang="zh-TW" altLang="en-US" smtClean="0"/>
              <a:t>26</a:t>
            </a:fld>
            <a:endParaRPr lang="zh-TW" altLang="en-US"/>
          </a:p>
        </p:txBody>
      </p:sp>
    </p:spTree>
    <p:extLst>
      <p:ext uri="{BB962C8B-B14F-4D97-AF65-F5344CB8AC3E}">
        <p14:creationId xmlns:p14="http://schemas.microsoft.com/office/powerpoint/2010/main" val="378951598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腦力激盪時間</a:t>
            </a:r>
            <a:endParaRPr lang="zh-TW" altLang="en-US" dirty="0"/>
          </a:p>
        </p:txBody>
      </p:sp>
      <p:sp>
        <p:nvSpPr>
          <p:cNvPr id="3" name="內容版面配置區 2"/>
          <p:cNvSpPr>
            <a:spLocks noGrp="1"/>
          </p:cNvSpPr>
          <p:nvPr>
            <p:ph sz="quarter" idx="1"/>
          </p:nvPr>
        </p:nvSpPr>
        <p:spPr>
          <a:xfrm>
            <a:off x="467544" y="1057598"/>
            <a:ext cx="7467600" cy="5472608"/>
          </a:xfrm>
        </p:spPr>
        <p:txBody>
          <a:bodyPr>
            <a:normAutofit fontScale="92500" lnSpcReduction="20000"/>
          </a:bodyPr>
          <a:lstStyle/>
          <a:p>
            <a:r>
              <a:rPr lang="zh-TW" altLang="en-US" dirty="0" smtClean="0"/>
              <a:t>請問應徵者提供以下文件，得否證明同時符合教育人員任用條例之任用資格及公告啟事資格？</a:t>
            </a:r>
            <a:endParaRPr lang="en-US" altLang="zh-TW" dirty="0" smtClean="0"/>
          </a:p>
          <a:p>
            <a:r>
              <a:rPr lang="en-US" altLang="zh-TW" sz="2200" dirty="0" smtClean="0"/>
              <a:t>Q1</a:t>
            </a:r>
            <a:r>
              <a:rPr lang="zh-TW" altLang="en-US" sz="2200" dirty="0" smtClean="0"/>
              <a:t>：應徵者擬應徵副教授職級，提供博士證書、副教授證書及擔任副教授之</a:t>
            </a:r>
            <a:r>
              <a:rPr lang="en-US" altLang="zh-TW" sz="2200" dirty="0" smtClean="0"/>
              <a:t>2</a:t>
            </a:r>
            <a:r>
              <a:rPr lang="zh-TW" altLang="en-US" sz="2200" dirty="0" smtClean="0"/>
              <a:t>年年資加薪晉級證明書？</a:t>
            </a:r>
            <a:endParaRPr lang="en-US" altLang="zh-TW" sz="2200" dirty="0" smtClean="0"/>
          </a:p>
          <a:p>
            <a:pPr marL="0" indent="0">
              <a:buNone/>
            </a:pPr>
            <a:r>
              <a:rPr lang="en-US" altLang="zh-TW" sz="2200" dirty="0" smtClean="0">
                <a:solidFill>
                  <a:srgbClr val="FF0000"/>
                </a:solidFill>
              </a:rPr>
              <a:t>A</a:t>
            </a:r>
            <a:r>
              <a:rPr lang="zh-TW" altLang="en-US" sz="2200" dirty="0" smtClean="0">
                <a:solidFill>
                  <a:srgbClr val="FF0000"/>
                </a:solidFill>
              </a:rPr>
              <a:t>：</a:t>
            </a:r>
            <a:r>
              <a:rPr lang="en-US" altLang="zh-TW" sz="2200" dirty="0" smtClean="0">
                <a:solidFill>
                  <a:srgbClr val="FF0000"/>
                </a:solidFill>
              </a:rPr>
              <a:t>o</a:t>
            </a:r>
          </a:p>
          <a:p>
            <a:r>
              <a:rPr lang="en-US" altLang="zh-TW" sz="2200" dirty="0" smtClean="0"/>
              <a:t>Q2</a:t>
            </a:r>
            <a:r>
              <a:rPr lang="zh-TW" altLang="en-US" sz="2200" dirty="0"/>
              <a:t>：應徵者擬應徵副教授職級，提供博士證書、副教授證書及擔任副教授</a:t>
            </a:r>
            <a:r>
              <a:rPr lang="zh-TW" altLang="en-US" sz="2200" dirty="0" smtClean="0"/>
              <a:t>之</a:t>
            </a:r>
            <a:r>
              <a:rPr lang="en-US" altLang="zh-TW" sz="2200" dirty="0" smtClean="0"/>
              <a:t>1</a:t>
            </a:r>
            <a:r>
              <a:rPr lang="zh-TW" altLang="en-US" sz="2200" dirty="0" smtClean="0"/>
              <a:t>年聘書？</a:t>
            </a:r>
            <a:endParaRPr lang="en-US" altLang="zh-TW" sz="2200" dirty="0" smtClean="0"/>
          </a:p>
          <a:p>
            <a:pPr marL="0" indent="0">
              <a:buNone/>
            </a:pPr>
            <a:r>
              <a:rPr lang="en-US" altLang="zh-TW" sz="2200" dirty="0">
                <a:solidFill>
                  <a:srgbClr val="FF0000"/>
                </a:solidFill>
              </a:rPr>
              <a:t>A</a:t>
            </a:r>
            <a:r>
              <a:rPr lang="zh-TW" altLang="en-US" sz="2200" dirty="0">
                <a:solidFill>
                  <a:srgbClr val="FF0000"/>
                </a:solidFill>
              </a:rPr>
              <a:t>：</a:t>
            </a:r>
            <a:r>
              <a:rPr lang="en-US" altLang="zh-TW" sz="2200" dirty="0">
                <a:solidFill>
                  <a:srgbClr val="FF0000"/>
                </a:solidFill>
              </a:rPr>
              <a:t>x</a:t>
            </a:r>
            <a:r>
              <a:rPr lang="zh-TW" altLang="en-US" sz="2200" dirty="0">
                <a:solidFill>
                  <a:srgbClr val="FF0000"/>
                </a:solidFill>
              </a:rPr>
              <a:t>，佐證資料不足證明符合公告啟事資格</a:t>
            </a:r>
            <a:r>
              <a:rPr lang="en-US" altLang="zh-TW" sz="2200" dirty="0">
                <a:solidFill>
                  <a:srgbClr val="FF0000"/>
                </a:solidFill>
              </a:rPr>
              <a:t>(2</a:t>
            </a:r>
            <a:r>
              <a:rPr lang="zh-TW" altLang="en-US" sz="2200" dirty="0">
                <a:solidFill>
                  <a:srgbClr val="FF0000"/>
                </a:solidFill>
              </a:rPr>
              <a:t>年工作經驗</a:t>
            </a:r>
            <a:r>
              <a:rPr lang="en-US" altLang="zh-TW" sz="2200" dirty="0">
                <a:solidFill>
                  <a:srgbClr val="FF0000"/>
                </a:solidFill>
              </a:rPr>
              <a:t>)</a:t>
            </a:r>
            <a:r>
              <a:rPr lang="zh-TW" altLang="en-US" sz="2200" dirty="0" smtClean="0">
                <a:solidFill>
                  <a:srgbClr val="FF0000"/>
                </a:solidFill>
              </a:rPr>
              <a:t>。</a:t>
            </a:r>
            <a:endParaRPr lang="en-US" altLang="zh-TW" sz="2200" dirty="0" smtClean="0">
              <a:solidFill>
                <a:srgbClr val="FF0000"/>
              </a:solidFill>
            </a:endParaRPr>
          </a:p>
          <a:p>
            <a:r>
              <a:rPr lang="en-US" altLang="zh-TW" sz="2200" dirty="0" smtClean="0"/>
              <a:t>Q3:</a:t>
            </a:r>
            <a:r>
              <a:rPr lang="zh-TW" altLang="en-US" sz="2200" dirty="0"/>
              <a:t>應徵者擬</a:t>
            </a:r>
            <a:r>
              <a:rPr lang="zh-TW" altLang="en-US" sz="2200" dirty="0" smtClean="0"/>
              <a:t>應徵教授</a:t>
            </a:r>
            <a:r>
              <a:rPr lang="zh-TW" altLang="en-US" sz="2200" dirty="0"/>
              <a:t>職級，提供博士</a:t>
            </a:r>
            <a:r>
              <a:rPr lang="zh-TW" altLang="en-US" sz="2200" dirty="0" smtClean="0"/>
              <a:t>證書及副教授聘書</a:t>
            </a:r>
            <a:r>
              <a:rPr lang="en-US" altLang="zh-TW" sz="2200" dirty="0" smtClean="0"/>
              <a:t>2</a:t>
            </a:r>
            <a:r>
              <a:rPr lang="zh-TW" altLang="en-US" sz="2200" dirty="0" smtClean="0"/>
              <a:t>年。</a:t>
            </a:r>
            <a:endParaRPr lang="en-US" altLang="zh-TW" sz="2200" dirty="0"/>
          </a:p>
          <a:p>
            <a:pPr marL="0" indent="0">
              <a:buNone/>
            </a:pPr>
            <a:r>
              <a:rPr lang="en-US" altLang="zh-TW" sz="2200" dirty="0" smtClean="0">
                <a:solidFill>
                  <a:srgbClr val="FF0000"/>
                </a:solidFill>
              </a:rPr>
              <a:t>A</a:t>
            </a:r>
            <a:r>
              <a:rPr lang="zh-TW" altLang="en-US" sz="2200" dirty="0" smtClean="0">
                <a:solidFill>
                  <a:srgbClr val="FF0000"/>
                </a:solidFill>
              </a:rPr>
              <a:t>：</a:t>
            </a:r>
            <a:r>
              <a:rPr lang="en-US" altLang="zh-TW" sz="2200" dirty="0" smtClean="0">
                <a:solidFill>
                  <a:srgbClr val="FF0000"/>
                </a:solidFill>
              </a:rPr>
              <a:t>x</a:t>
            </a:r>
            <a:r>
              <a:rPr lang="zh-TW" altLang="en-US" sz="2200" dirty="0" smtClean="0">
                <a:solidFill>
                  <a:srgbClr val="FF0000"/>
                </a:solidFill>
              </a:rPr>
              <a:t>，佐證資料不足證明符合教育</a:t>
            </a:r>
            <a:r>
              <a:rPr lang="zh-TW" altLang="en-US" sz="2200" dirty="0">
                <a:solidFill>
                  <a:srgbClr val="FF0000"/>
                </a:solidFill>
              </a:rPr>
              <a:t>人員任用條例之任用</a:t>
            </a:r>
            <a:r>
              <a:rPr lang="zh-TW" altLang="en-US" sz="2200" dirty="0" smtClean="0">
                <a:solidFill>
                  <a:srgbClr val="FF0000"/>
                </a:solidFill>
              </a:rPr>
              <a:t>資格。</a:t>
            </a:r>
            <a:endParaRPr lang="en-US" altLang="zh-TW" sz="2200" dirty="0" smtClean="0">
              <a:solidFill>
                <a:srgbClr val="FF0000"/>
              </a:solidFill>
            </a:endParaRPr>
          </a:p>
          <a:p>
            <a:r>
              <a:rPr lang="en-US" altLang="zh-TW" sz="2200" dirty="0" smtClean="0"/>
              <a:t>Q4</a:t>
            </a:r>
            <a:r>
              <a:rPr lang="zh-TW" altLang="en-US" sz="2200" dirty="0" smtClean="0"/>
              <a:t>：</a:t>
            </a:r>
            <a:r>
              <a:rPr lang="zh-TW" altLang="en-US" sz="2200" dirty="0"/>
              <a:t>應徵者擬應徵副教授職級，</a:t>
            </a:r>
            <a:r>
              <a:rPr lang="zh-TW" altLang="en-US" sz="2200" dirty="0" smtClean="0"/>
              <a:t>提供博士證書及業界</a:t>
            </a:r>
            <a:r>
              <a:rPr lang="zh-TW" altLang="en-US" sz="2200" dirty="0"/>
              <a:t>全職工作經驗</a:t>
            </a:r>
            <a:r>
              <a:rPr lang="en-US" altLang="zh-TW" sz="2200" dirty="0"/>
              <a:t>2</a:t>
            </a:r>
            <a:r>
              <a:rPr lang="zh-TW" altLang="en-US" sz="2200" dirty="0" smtClean="0"/>
              <a:t>年之證明？</a:t>
            </a:r>
            <a:endParaRPr lang="en-US" altLang="zh-TW" sz="2200" dirty="0" smtClean="0"/>
          </a:p>
          <a:p>
            <a:pPr marL="0" indent="0">
              <a:buNone/>
            </a:pPr>
            <a:r>
              <a:rPr lang="en-US" altLang="zh-TW" sz="2200" dirty="0" smtClean="0">
                <a:solidFill>
                  <a:srgbClr val="FF0000"/>
                </a:solidFill>
              </a:rPr>
              <a:t>A</a:t>
            </a:r>
            <a:r>
              <a:rPr lang="zh-TW" altLang="en-US" sz="2200" dirty="0" smtClean="0">
                <a:solidFill>
                  <a:srgbClr val="FF0000"/>
                </a:solidFill>
              </a:rPr>
              <a:t>：</a:t>
            </a:r>
            <a:r>
              <a:rPr lang="en-US" altLang="zh-TW" sz="2200" dirty="0">
                <a:solidFill>
                  <a:srgbClr val="FF0000"/>
                </a:solidFill>
              </a:rPr>
              <a:t>x</a:t>
            </a:r>
            <a:r>
              <a:rPr lang="zh-TW" altLang="en-US" sz="2200" dirty="0">
                <a:solidFill>
                  <a:srgbClr val="FF0000"/>
                </a:solidFill>
              </a:rPr>
              <a:t>，佐證資料不足證明符合教育人員任用條例之任用資格。</a:t>
            </a:r>
            <a:endParaRPr lang="en-US" altLang="zh-TW" sz="2200" dirty="0" smtClean="0">
              <a:solidFill>
                <a:srgbClr val="FF0000"/>
              </a:solidFill>
            </a:endParaRPr>
          </a:p>
          <a:p>
            <a:r>
              <a:rPr lang="en-US" altLang="zh-TW" sz="2200" dirty="0" smtClean="0"/>
              <a:t>Q5:</a:t>
            </a:r>
            <a:r>
              <a:rPr lang="zh-TW" altLang="en-US" sz="2200" dirty="0"/>
              <a:t>應徵者擬</a:t>
            </a:r>
            <a:r>
              <a:rPr lang="zh-TW" altLang="en-US" sz="2200" dirty="0" smtClean="0"/>
              <a:t>應徵助</a:t>
            </a:r>
            <a:r>
              <a:rPr lang="zh-TW" altLang="en-US" sz="2200" dirty="0"/>
              <a:t>理</a:t>
            </a:r>
            <a:r>
              <a:rPr lang="zh-TW" altLang="en-US" sz="2200" dirty="0" smtClean="0"/>
              <a:t>教授</a:t>
            </a:r>
            <a:r>
              <a:rPr lang="zh-TW" altLang="en-US" sz="2200" dirty="0"/>
              <a:t>職級</a:t>
            </a:r>
            <a:r>
              <a:rPr lang="zh-TW" altLang="en-US" sz="2200" dirty="0" smtClean="0"/>
              <a:t>，提供</a:t>
            </a:r>
            <a:r>
              <a:rPr lang="zh-TW" altLang="en-US" sz="2200" dirty="0"/>
              <a:t>博士證書</a:t>
            </a:r>
            <a:r>
              <a:rPr lang="zh-TW" altLang="en-US" sz="2200" dirty="0" smtClean="0"/>
              <a:t>及助理教授證書？</a:t>
            </a:r>
            <a:endParaRPr lang="en-US" altLang="zh-TW" sz="2200" dirty="0" smtClean="0"/>
          </a:p>
          <a:p>
            <a:pPr marL="0" indent="0">
              <a:buNone/>
            </a:pPr>
            <a:r>
              <a:rPr lang="en-US" altLang="zh-TW" sz="2200" dirty="0">
                <a:solidFill>
                  <a:srgbClr val="FF0000"/>
                </a:solidFill>
              </a:rPr>
              <a:t>A</a:t>
            </a:r>
            <a:r>
              <a:rPr lang="zh-TW" altLang="en-US" sz="2200" dirty="0" smtClean="0">
                <a:solidFill>
                  <a:srgbClr val="FF0000"/>
                </a:solidFill>
              </a:rPr>
              <a:t>：</a:t>
            </a:r>
            <a:r>
              <a:rPr lang="en-US" altLang="zh-TW" sz="2200" dirty="0">
                <a:solidFill>
                  <a:srgbClr val="FF0000"/>
                </a:solidFill>
              </a:rPr>
              <a:t>x</a:t>
            </a:r>
            <a:r>
              <a:rPr lang="zh-TW" altLang="en-US" sz="2200" dirty="0">
                <a:solidFill>
                  <a:srgbClr val="FF0000"/>
                </a:solidFill>
              </a:rPr>
              <a:t>，佐證資料不足證明符合公告啟事</a:t>
            </a:r>
            <a:r>
              <a:rPr lang="zh-TW" altLang="en-US" sz="2200" dirty="0" smtClean="0">
                <a:solidFill>
                  <a:srgbClr val="FF0000"/>
                </a:solidFill>
              </a:rPr>
              <a:t>資格</a:t>
            </a:r>
            <a:r>
              <a:rPr lang="en-US" altLang="zh-TW" sz="2200" dirty="0" smtClean="0">
                <a:solidFill>
                  <a:srgbClr val="FF0000"/>
                </a:solidFill>
              </a:rPr>
              <a:t>(2</a:t>
            </a:r>
            <a:r>
              <a:rPr lang="zh-TW" altLang="en-US" sz="2200" dirty="0" smtClean="0">
                <a:solidFill>
                  <a:srgbClr val="FF0000"/>
                </a:solidFill>
              </a:rPr>
              <a:t>年工作經驗</a:t>
            </a:r>
            <a:r>
              <a:rPr lang="en-US" altLang="zh-TW" sz="2200" dirty="0" smtClean="0">
                <a:solidFill>
                  <a:srgbClr val="FF0000"/>
                </a:solidFill>
              </a:rPr>
              <a:t>)</a:t>
            </a:r>
            <a:r>
              <a:rPr lang="zh-TW" altLang="en-US" sz="2200" dirty="0" smtClean="0">
                <a:solidFill>
                  <a:srgbClr val="FF0000"/>
                </a:solidFill>
              </a:rPr>
              <a:t>。</a:t>
            </a:r>
            <a:endParaRPr lang="en-US" altLang="zh-TW" sz="2200" dirty="0" smtClean="0">
              <a:solidFill>
                <a:srgbClr val="FF0000"/>
              </a:solidFill>
            </a:endParaRPr>
          </a:p>
          <a:p>
            <a:r>
              <a:rPr lang="en-US" altLang="zh-TW" sz="2200" dirty="0" smtClean="0"/>
              <a:t>Q6:</a:t>
            </a:r>
            <a:r>
              <a:rPr lang="zh-TW" altLang="en-US" sz="2200" dirty="0"/>
              <a:t>應徵者擬應徵助理教授職級</a:t>
            </a:r>
            <a:r>
              <a:rPr lang="zh-TW" altLang="en-US" sz="2200" dirty="0" smtClean="0"/>
              <a:t>，提供</a:t>
            </a:r>
            <a:r>
              <a:rPr lang="zh-TW" altLang="en-US" sz="2200" dirty="0"/>
              <a:t>博士證書</a:t>
            </a:r>
            <a:r>
              <a:rPr lang="zh-TW" altLang="en-US" sz="2200" dirty="0" smtClean="0"/>
              <a:t>及講師聘書</a:t>
            </a:r>
            <a:r>
              <a:rPr lang="en-US" altLang="zh-TW" sz="2200" dirty="0" smtClean="0"/>
              <a:t>2</a:t>
            </a:r>
            <a:r>
              <a:rPr lang="zh-TW" altLang="en-US" sz="2200" dirty="0" smtClean="0"/>
              <a:t>年？</a:t>
            </a:r>
            <a:endParaRPr lang="en-US" altLang="zh-TW" sz="2200" dirty="0" smtClean="0"/>
          </a:p>
          <a:p>
            <a:pPr marL="0" indent="0">
              <a:buNone/>
            </a:pPr>
            <a:r>
              <a:rPr lang="en-US" altLang="zh-TW" sz="2200" dirty="0">
                <a:solidFill>
                  <a:srgbClr val="FF0000"/>
                </a:solidFill>
              </a:rPr>
              <a:t>A</a:t>
            </a:r>
            <a:r>
              <a:rPr lang="zh-TW" altLang="en-US" sz="2200" dirty="0">
                <a:solidFill>
                  <a:srgbClr val="FF0000"/>
                </a:solidFill>
              </a:rPr>
              <a:t>：</a:t>
            </a:r>
            <a:r>
              <a:rPr lang="en-US" altLang="zh-TW" sz="2200" dirty="0">
                <a:solidFill>
                  <a:srgbClr val="FF0000"/>
                </a:solidFill>
              </a:rPr>
              <a:t>x</a:t>
            </a:r>
            <a:r>
              <a:rPr lang="zh-TW" altLang="en-US" sz="2200" dirty="0">
                <a:solidFill>
                  <a:srgbClr val="FF0000"/>
                </a:solidFill>
              </a:rPr>
              <a:t>，佐證資料不足證明符合教育人員任用條例之任用</a:t>
            </a:r>
            <a:r>
              <a:rPr lang="zh-TW" altLang="en-US" sz="2200" dirty="0" smtClean="0">
                <a:solidFill>
                  <a:srgbClr val="FF0000"/>
                </a:solidFill>
              </a:rPr>
              <a:t>資格</a:t>
            </a:r>
            <a:r>
              <a:rPr lang="en-US" altLang="zh-TW" sz="2200" dirty="0" smtClean="0">
                <a:solidFill>
                  <a:srgbClr val="FF0000"/>
                </a:solidFill>
              </a:rPr>
              <a:t>(</a:t>
            </a:r>
            <a:r>
              <a:rPr lang="zh-TW" altLang="en-US" sz="2200" dirty="0" smtClean="0">
                <a:solidFill>
                  <a:srgbClr val="FF0000"/>
                </a:solidFill>
              </a:rPr>
              <a:t>講師</a:t>
            </a:r>
            <a:r>
              <a:rPr lang="en-US" altLang="zh-TW" sz="2200" dirty="0" smtClean="0">
                <a:solidFill>
                  <a:srgbClr val="FF0000"/>
                </a:solidFill>
              </a:rPr>
              <a:t>3</a:t>
            </a:r>
            <a:r>
              <a:rPr lang="zh-TW" altLang="en-US" sz="2200" dirty="0" smtClean="0">
                <a:solidFill>
                  <a:srgbClr val="FF0000"/>
                </a:solidFill>
              </a:rPr>
              <a:t>年</a:t>
            </a:r>
            <a:r>
              <a:rPr lang="en-US" altLang="zh-TW" sz="2200" dirty="0" smtClean="0">
                <a:solidFill>
                  <a:srgbClr val="FF0000"/>
                </a:solidFill>
              </a:rPr>
              <a:t>)</a:t>
            </a:r>
            <a:r>
              <a:rPr lang="zh-TW" altLang="en-US" sz="2200" dirty="0" smtClean="0">
                <a:solidFill>
                  <a:srgbClr val="FF0000"/>
                </a:solidFill>
              </a:rPr>
              <a:t>及</a:t>
            </a:r>
            <a:r>
              <a:rPr lang="zh-TW" altLang="en-US" sz="2200" dirty="0">
                <a:solidFill>
                  <a:srgbClr val="FF0000"/>
                </a:solidFill>
              </a:rPr>
              <a:t>公告啟事資格</a:t>
            </a:r>
            <a:r>
              <a:rPr lang="en-US" altLang="zh-TW" sz="2200" dirty="0" smtClean="0">
                <a:solidFill>
                  <a:srgbClr val="FF0000"/>
                </a:solidFill>
              </a:rPr>
              <a:t>(</a:t>
            </a:r>
            <a:r>
              <a:rPr lang="zh-TW" altLang="en-US" sz="2200" dirty="0" smtClean="0">
                <a:solidFill>
                  <a:srgbClr val="FF0000"/>
                </a:solidFill>
              </a:rPr>
              <a:t>博士後</a:t>
            </a:r>
            <a:r>
              <a:rPr lang="en-US" altLang="zh-TW" sz="2200" dirty="0" smtClean="0">
                <a:solidFill>
                  <a:srgbClr val="FF0000"/>
                </a:solidFill>
              </a:rPr>
              <a:t>2</a:t>
            </a:r>
            <a:r>
              <a:rPr lang="zh-TW" altLang="en-US" sz="2200" dirty="0">
                <a:solidFill>
                  <a:srgbClr val="FF0000"/>
                </a:solidFill>
              </a:rPr>
              <a:t>年工作經驗</a:t>
            </a:r>
            <a:r>
              <a:rPr lang="en-US" altLang="zh-TW" sz="2200" dirty="0">
                <a:solidFill>
                  <a:srgbClr val="FF0000"/>
                </a:solidFill>
              </a:rPr>
              <a:t>)</a:t>
            </a:r>
            <a:r>
              <a:rPr lang="zh-TW" altLang="en-US" sz="2200" dirty="0" smtClean="0">
                <a:solidFill>
                  <a:srgbClr val="FF0000"/>
                </a:solidFill>
              </a:rPr>
              <a:t>。</a:t>
            </a:r>
            <a:endParaRPr lang="en-US" altLang="zh-TW" sz="2200" dirty="0" smtClean="0">
              <a:solidFill>
                <a:srgbClr val="FF0000"/>
              </a:solidFill>
            </a:endParaRPr>
          </a:p>
          <a:p>
            <a:pPr marL="0" indent="0">
              <a:buNone/>
            </a:pPr>
            <a:endParaRPr lang="zh-TW" altLang="en-US" sz="2200" dirty="0">
              <a:solidFill>
                <a:srgbClr val="FF0000"/>
              </a:solidFill>
            </a:endParaRPr>
          </a:p>
          <a:p>
            <a:pPr marL="0" indent="0">
              <a:buNone/>
            </a:pPr>
            <a:endParaRPr lang="zh-TW" altLang="en-US" sz="2200" dirty="0">
              <a:solidFill>
                <a:srgbClr val="FF0000"/>
              </a:solidFill>
            </a:endParaRPr>
          </a:p>
          <a:p>
            <a:endParaRPr lang="en-US" altLang="zh-TW" sz="2200" dirty="0" smtClean="0"/>
          </a:p>
          <a:p>
            <a:endParaRPr lang="zh-TW" altLang="en-US" sz="2200" dirty="0"/>
          </a:p>
          <a:p>
            <a:endParaRPr lang="en-US" altLang="zh-TW" dirty="0" smtClean="0"/>
          </a:p>
          <a:p>
            <a:endParaRPr lang="zh-TW" altLang="en-US" dirty="0"/>
          </a:p>
          <a:p>
            <a:endParaRPr lang="zh-TW" altLang="en-US" dirty="0"/>
          </a:p>
          <a:p>
            <a:endParaRPr lang="zh-TW" altLang="en-US" dirty="0"/>
          </a:p>
        </p:txBody>
      </p:sp>
      <p:sp>
        <p:nvSpPr>
          <p:cNvPr id="4" name="投影片編號版面配置區 3"/>
          <p:cNvSpPr>
            <a:spLocks noGrp="1"/>
          </p:cNvSpPr>
          <p:nvPr>
            <p:ph type="sldNum" sz="quarter" idx="15"/>
          </p:nvPr>
        </p:nvSpPr>
        <p:spPr/>
        <p:txBody>
          <a:bodyPr/>
          <a:lstStyle/>
          <a:p>
            <a:fld id="{0E360E5C-3726-4759-BF8C-BB8956BC555D}" type="slidenum">
              <a:rPr lang="zh-TW" altLang="en-US" smtClean="0"/>
              <a:t>27</a:t>
            </a:fld>
            <a:endParaRPr lang="zh-TW" altLang="en-US"/>
          </a:p>
        </p:txBody>
      </p:sp>
    </p:spTree>
    <p:extLst>
      <p:ext uri="{BB962C8B-B14F-4D97-AF65-F5344CB8AC3E}">
        <p14:creationId xmlns:p14="http://schemas.microsoft.com/office/powerpoint/2010/main" val="354894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證明文件繳交時間</a:t>
            </a:r>
            <a:endParaRPr lang="zh-TW" altLang="en-US" dirty="0"/>
          </a:p>
        </p:txBody>
      </p:sp>
      <p:sp>
        <p:nvSpPr>
          <p:cNvPr id="3" name="內容版面配置區 2"/>
          <p:cNvSpPr>
            <a:spLocks noGrp="1"/>
          </p:cNvSpPr>
          <p:nvPr>
            <p:ph sz="quarter" idx="1"/>
          </p:nvPr>
        </p:nvSpPr>
        <p:spPr/>
        <p:txBody>
          <a:bodyPr/>
          <a:lstStyle/>
          <a:p>
            <a:r>
              <a:rPr lang="zh-TW" altLang="en-US" b="1" dirty="0">
                <a:solidFill>
                  <a:srgbClr val="FF0000"/>
                </a:solidFill>
              </a:rPr>
              <a:t>原則應於</a:t>
            </a:r>
            <a:r>
              <a:rPr lang="zh-TW" altLang="en-US" b="1" u="sng" dirty="0">
                <a:solidFill>
                  <a:srgbClr val="FF0000"/>
                </a:solidFill>
              </a:rPr>
              <a:t>系教評</a:t>
            </a:r>
            <a:r>
              <a:rPr lang="zh-TW" altLang="en-US" b="1" u="sng" dirty="0" smtClean="0">
                <a:solidFill>
                  <a:srgbClr val="FF0000"/>
                </a:solidFill>
              </a:rPr>
              <a:t>會初審決定前繳交完竣</a:t>
            </a:r>
            <a:r>
              <a:rPr lang="en-US" altLang="zh-TW" b="1" dirty="0" smtClean="0">
                <a:solidFill>
                  <a:srgbClr val="FF0000"/>
                </a:solidFill>
              </a:rPr>
              <a:t>!</a:t>
            </a:r>
            <a:r>
              <a:rPr lang="zh-TW" altLang="en-US" b="1" dirty="0" smtClean="0">
                <a:solidFill>
                  <a:srgbClr val="FF0000"/>
                </a:solidFill>
              </a:rPr>
              <a:t>以確保三級教評會審議資料一致</a:t>
            </a:r>
            <a:r>
              <a:rPr lang="en-US" altLang="zh-TW" b="1" dirty="0" smtClean="0">
                <a:solidFill>
                  <a:srgbClr val="FF0000"/>
                </a:solidFill>
              </a:rPr>
              <a:t>!</a:t>
            </a:r>
          </a:p>
          <a:p>
            <a:r>
              <a:rPr lang="zh-TW" altLang="en-US" dirty="0" smtClean="0"/>
              <a:t>工作</a:t>
            </a:r>
            <a:r>
              <a:rPr lang="zh-TW" altLang="en-US" dirty="0"/>
              <a:t>佐證資料原則於提送系教評會審議前，即應檢具</a:t>
            </a:r>
            <a:r>
              <a:rPr lang="en-US" altLang="zh-TW" dirty="0"/>
              <a:t>2</a:t>
            </a:r>
            <a:r>
              <a:rPr lang="zh-TW" altLang="en-US" dirty="0"/>
              <a:t>年服務年資之官方證明文件</a:t>
            </a:r>
            <a:r>
              <a:rPr lang="en-US" altLang="zh-TW" dirty="0"/>
              <a:t>(</a:t>
            </a:r>
            <a:r>
              <a:rPr lang="zh-TW" altLang="en-US" dirty="0"/>
              <a:t>例如：在職證明書或服務證明書</a:t>
            </a:r>
            <a:r>
              <a:rPr lang="en-US" altLang="zh-TW" dirty="0"/>
              <a:t>)</a:t>
            </a:r>
            <a:r>
              <a:rPr lang="zh-TW" altLang="en-US" dirty="0"/>
              <a:t>，惟若因服務於私人機構或出具有困難時，放寬同意於系教評會初審決定前先出具其他私人佐證資料</a:t>
            </a:r>
            <a:r>
              <a:rPr lang="en-US" altLang="zh-TW" dirty="0"/>
              <a:t>(</a:t>
            </a:r>
            <a:r>
              <a:rPr lang="zh-TW" altLang="en-US" dirty="0"/>
              <a:t>例如投勞保證明、薪資條、契約書</a:t>
            </a:r>
            <a:r>
              <a:rPr lang="en-US" altLang="zh-TW" dirty="0"/>
              <a:t>)</a:t>
            </a:r>
            <a:r>
              <a:rPr lang="zh-TW" altLang="en-US" dirty="0"/>
              <a:t>，並最遲應於提送校教評會審議前，請系確認應徵者已提供具</a:t>
            </a:r>
            <a:r>
              <a:rPr lang="en-US" altLang="zh-TW" dirty="0"/>
              <a:t>2</a:t>
            </a:r>
            <a:r>
              <a:rPr lang="zh-TW" altLang="en-US" dirty="0"/>
              <a:t>年服務年資之官方證明文件，始得列入校教評會會議審認其工作經驗是否符合資格。</a:t>
            </a:r>
          </a:p>
        </p:txBody>
      </p:sp>
      <p:sp>
        <p:nvSpPr>
          <p:cNvPr id="4" name="投影片編號版面配置區 3"/>
          <p:cNvSpPr>
            <a:spLocks noGrp="1"/>
          </p:cNvSpPr>
          <p:nvPr>
            <p:ph type="sldNum" sz="quarter" idx="15"/>
          </p:nvPr>
        </p:nvSpPr>
        <p:spPr/>
        <p:txBody>
          <a:bodyPr/>
          <a:lstStyle/>
          <a:p>
            <a:fld id="{0E360E5C-3726-4759-BF8C-BB8956BC555D}" type="slidenum">
              <a:rPr lang="zh-TW" altLang="en-US" smtClean="0"/>
              <a:t>28</a:t>
            </a:fld>
            <a:endParaRPr lang="zh-TW" altLang="en-US"/>
          </a:p>
        </p:txBody>
      </p:sp>
    </p:spTree>
    <p:extLst>
      <p:ext uri="{BB962C8B-B14F-4D97-AF65-F5344CB8AC3E}">
        <p14:creationId xmlns:p14="http://schemas.microsoft.com/office/powerpoint/2010/main" val="25597652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a:t>
            </a:r>
            <a:r>
              <a:rPr lang="zh-TW" altLang="en-US" dirty="0" smtClean="0"/>
              <a:t>四</a:t>
            </a:r>
            <a:r>
              <a:rPr lang="en-US" altLang="zh-TW" dirty="0" smtClean="0"/>
              <a:t>)</a:t>
            </a:r>
            <a:r>
              <a:rPr lang="zh-TW" altLang="en-US" dirty="0" smtClean="0"/>
              <a:t>英語</a:t>
            </a:r>
            <a:r>
              <a:rPr lang="zh-TW" altLang="en-US" dirty="0"/>
              <a:t>能力確認</a:t>
            </a:r>
          </a:p>
        </p:txBody>
      </p:sp>
      <p:sp>
        <p:nvSpPr>
          <p:cNvPr id="3" name="內容版面配置區 2"/>
          <p:cNvSpPr>
            <a:spLocks noGrp="1"/>
          </p:cNvSpPr>
          <p:nvPr>
            <p:ph sz="quarter" idx="1"/>
          </p:nvPr>
        </p:nvSpPr>
        <p:spPr/>
        <p:txBody>
          <a:bodyPr/>
          <a:lstStyle/>
          <a:p>
            <a:r>
              <a:rPr lang="zh-TW" altLang="en-US" dirty="0"/>
              <a:t>須符合本校徵聘專任教師啟事</a:t>
            </a:r>
            <a:r>
              <a:rPr lang="en-US" altLang="zh-TW" dirty="0"/>
              <a:t>-</a:t>
            </a:r>
            <a:r>
              <a:rPr lang="zh-TW" altLang="en-US" dirty="0"/>
              <a:t>英語能力標準表所列各款條件之一</a:t>
            </a:r>
            <a:r>
              <a:rPr lang="zh-TW" altLang="en-US" dirty="0" smtClean="0"/>
              <a:t>。</a:t>
            </a:r>
            <a:endParaRPr lang="en-US" altLang="zh-TW" dirty="0" smtClean="0"/>
          </a:p>
          <a:p>
            <a:endParaRPr lang="zh-TW" altLang="en-US" dirty="0"/>
          </a:p>
        </p:txBody>
      </p:sp>
      <p:sp>
        <p:nvSpPr>
          <p:cNvPr id="4" name="投影片編號版面配置區 3"/>
          <p:cNvSpPr>
            <a:spLocks noGrp="1"/>
          </p:cNvSpPr>
          <p:nvPr>
            <p:ph type="sldNum" sz="quarter" idx="15"/>
          </p:nvPr>
        </p:nvSpPr>
        <p:spPr/>
        <p:txBody>
          <a:bodyPr/>
          <a:lstStyle/>
          <a:p>
            <a:fld id="{0E360E5C-3726-4759-BF8C-BB8956BC555D}" type="slidenum">
              <a:rPr lang="zh-TW" altLang="en-US" smtClean="0"/>
              <a:t>29</a:t>
            </a:fld>
            <a:endParaRPr lang="zh-TW" altLang="en-US"/>
          </a:p>
        </p:txBody>
      </p:sp>
      <p:pic>
        <p:nvPicPr>
          <p:cNvPr id="6" name="圖片 5"/>
          <p:cNvPicPr>
            <a:picLocks noChangeAspect="1"/>
          </p:cNvPicPr>
          <p:nvPr/>
        </p:nvPicPr>
        <p:blipFill>
          <a:blip r:embed="rId2"/>
          <a:stretch>
            <a:fillRect/>
          </a:stretch>
        </p:blipFill>
        <p:spPr>
          <a:xfrm>
            <a:off x="894836" y="2492896"/>
            <a:ext cx="6592327" cy="4154512"/>
          </a:xfrm>
          <a:prstGeom prst="rect">
            <a:avLst/>
          </a:prstGeom>
        </p:spPr>
      </p:pic>
    </p:spTree>
    <p:extLst>
      <p:ext uri="{BB962C8B-B14F-4D97-AF65-F5344CB8AC3E}">
        <p14:creationId xmlns:p14="http://schemas.microsoft.com/office/powerpoint/2010/main" val="108230039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英語能力檢核</a:t>
            </a:r>
            <a:r>
              <a:rPr lang="zh-TW" altLang="en-US" dirty="0" smtClean="0"/>
              <a:t>重點</a:t>
            </a:r>
            <a:endParaRPr lang="zh-TW" altLang="en-US" dirty="0"/>
          </a:p>
        </p:txBody>
      </p:sp>
      <p:sp>
        <p:nvSpPr>
          <p:cNvPr id="4" name="投影片編號版面配置區 3"/>
          <p:cNvSpPr>
            <a:spLocks noGrp="1"/>
          </p:cNvSpPr>
          <p:nvPr>
            <p:ph type="sldNum" sz="quarter" idx="15"/>
          </p:nvPr>
        </p:nvSpPr>
        <p:spPr/>
        <p:txBody>
          <a:bodyPr/>
          <a:lstStyle/>
          <a:p>
            <a:fld id="{0E360E5C-3726-4759-BF8C-BB8956BC555D}" type="slidenum">
              <a:rPr lang="zh-TW" altLang="en-US" smtClean="0"/>
              <a:t>30</a:t>
            </a:fld>
            <a:endParaRPr lang="zh-TW" altLang="en-US"/>
          </a:p>
        </p:txBody>
      </p:sp>
      <p:sp>
        <p:nvSpPr>
          <p:cNvPr id="8" name="內容版面配置區 7"/>
          <p:cNvSpPr>
            <a:spLocks noGrp="1"/>
          </p:cNvSpPr>
          <p:nvPr>
            <p:ph sz="quarter" idx="1"/>
          </p:nvPr>
        </p:nvSpPr>
        <p:spPr/>
        <p:txBody>
          <a:bodyPr>
            <a:normAutofit fontScale="85000" lnSpcReduction="20000"/>
          </a:bodyPr>
          <a:lstStyle/>
          <a:p>
            <a:r>
              <a:rPr lang="zh-TW" altLang="en-US" dirty="0"/>
              <a:t>檢附英文檢定證書者，應注意檢定證書是否包含聽、說成績，</a:t>
            </a:r>
            <a:r>
              <a:rPr lang="zh-TW" altLang="en-US" dirty="0">
                <a:hlinkClick r:id="rId2" action="ppaction://hlinksldjump"/>
              </a:rPr>
              <a:t>未包含聽、說成績之檢定證書</a:t>
            </a:r>
            <a:r>
              <a:rPr lang="zh-TW" altLang="en-US" dirty="0"/>
              <a:t>，不予採計。</a:t>
            </a:r>
          </a:p>
          <a:p>
            <a:r>
              <a:rPr lang="zh-TW" altLang="en-US" dirty="0" smtClean="0"/>
              <a:t>如</a:t>
            </a:r>
            <a:r>
              <a:rPr lang="zh-TW" altLang="en-US" dirty="0"/>
              <a:t>應徵者檢附「具全英語授課經驗之佐證資料」，佐證資料須為</a:t>
            </a:r>
            <a:r>
              <a:rPr lang="zh-TW" altLang="en-US" dirty="0">
                <a:hlinkClick r:id="rId3" action="ppaction://hlinksldjump"/>
              </a:rPr>
              <a:t>大專校院開授全英文課程</a:t>
            </a:r>
            <a:r>
              <a:rPr lang="en-US" altLang="zh-TW" dirty="0"/>
              <a:t>(</a:t>
            </a:r>
            <a:r>
              <a:rPr lang="zh-TW" altLang="en-US" dirty="0"/>
              <a:t>課程期間至少達一學期</a:t>
            </a:r>
            <a:r>
              <a:rPr lang="en-US" altLang="zh-TW" dirty="0"/>
              <a:t>)</a:t>
            </a:r>
            <a:r>
              <a:rPr lang="zh-TW" altLang="en-US" dirty="0"/>
              <a:t>之授課證明，以官方證明文件尤佳，或授課大綱足可證明有開課之實亦可。</a:t>
            </a:r>
          </a:p>
          <a:p>
            <a:r>
              <a:rPr lang="zh-TW" altLang="en-US" dirty="0" smtClean="0"/>
              <a:t>應徵者</a:t>
            </a:r>
            <a:r>
              <a:rPr lang="zh-TW" altLang="en-US" dirty="0"/>
              <a:t>如檢附雙語教師課程結業證書或接受全英文教學授課、或接受</a:t>
            </a:r>
            <a:r>
              <a:rPr lang="zh-TW" altLang="en-US" dirty="0">
                <a:hlinkClick r:id="rId4" action="ppaction://hlinksldjump"/>
              </a:rPr>
              <a:t>英語教學研習之證明</a:t>
            </a:r>
            <a:r>
              <a:rPr lang="zh-TW" altLang="en-US" dirty="0"/>
              <a:t>，僅足證明曾獲訓練，因未曾實際教學，不足採認為具全英文授課能力。</a:t>
            </a:r>
          </a:p>
          <a:p>
            <a:r>
              <a:rPr lang="zh-TW" altLang="en-US" dirty="0" smtClean="0"/>
              <a:t>應徵者</a:t>
            </a:r>
            <a:r>
              <a:rPr lang="zh-TW" altLang="en-US" dirty="0"/>
              <a:t>檢附英文口試、參加研討會全英文發表等佐證資料，因類此佐證資料全英文演說時間不長，不足採認為具全英文授課能力。</a:t>
            </a:r>
          </a:p>
          <a:p>
            <a:r>
              <a:rPr lang="zh-TW" altLang="en-US" dirty="0" smtClean="0"/>
              <a:t>應徵者</a:t>
            </a:r>
            <a:r>
              <a:rPr lang="zh-TW" altLang="en-US" dirty="0"/>
              <a:t>如未檢附或不符合具可執行</a:t>
            </a:r>
            <a:r>
              <a:rPr lang="en-US" altLang="zh-TW" dirty="0"/>
              <a:t>EMI</a:t>
            </a:r>
            <a:r>
              <a:rPr lang="zh-TW" altLang="en-US" dirty="0"/>
              <a:t>全英語授課能力證明，擬以「通過系教評會面試時全英文簡報</a:t>
            </a:r>
            <a:r>
              <a:rPr lang="en-US" altLang="zh-TW" dirty="0"/>
              <a:t>(</a:t>
            </a:r>
            <a:r>
              <a:rPr lang="zh-TW" altLang="en-US" dirty="0"/>
              <a:t>試教</a:t>
            </a:r>
            <a:r>
              <a:rPr lang="en-US" altLang="zh-TW" dirty="0"/>
              <a:t>)</a:t>
            </a:r>
            <a:r>
              <a:rPr lang="zh-TW" altLang="en-US" dirty="0"/>
              <a:t>及全程答詢，</a:t>
            </a:r>
            <a:r>
              <a:rPr lang="zh-TW" altLang="en-US" b="1" dirty="0">
                <a:solidFill>
                  <a:srgbClr val="FF0000"/>
                </a:solidFill>
              </a:rPr>
              <a:t>面試時應全程錄音、錄影，並留存備查」，請務必於系教評會面試時全英文簡報</a:t>
            </a:r>
            <a:r>
              <a:rPr lang="en-US" altLang="zh-TW" b="1" dirty="0">
                <a:solidFill>
                  <a:srgbClr val="FF0000"/>
                </a:solidFill>
              </a:rPr>
              <a:t>(</a:t>
            </a:r>
            <a:r>
              <a:rPr lang="zh-TW" altLang="en-US" b="1" dirty="0">
                <a:solidFill>
                  <a:srgbClr val="FF0000"/>
                </a:solidFill>
              </a:rPr>
              <a:t>試教</a:t>
            </a:r>
            <a:r>
              <a:rPr lang="en-US" altLang="zh-TW" b="1" dirty="0">
                <a:solidFill>
                  <a:srgbClr val="FF0000"/>
                </a:solidFill>
              </a:rPr>
              <a:t>)</a:t>
            </a:r>
            <a:r>
              <a:rPr lang="zh-TW" altLang="en-US" b="1" dirty="0">
                <a:solidFill>
                  <a:srgbClr val="FF0000"/>
                </a:solidFill>
              </a:rPr>
              <a:t>及全程答詢，面試時應全程錄音、錄影，並留存備查。</a:t>
            </a:r>
          </a:p>
          <a:p>
            <a:endParaRPr lang="zh-TW" altLang="en-US" dirty="0"/>
          </a:p>
        </p:txBody>
      </p:sp>
    </p:spTree>
    <p:extLst>
      <p:ext uri="{BB962C8B-B14F-4D97-AF65-F5344CB8AC3E}">
        <p14:creationId xmlns:p14="http://schemas.microsoft.com/office/powerpoint/2010/main" val="223646022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錯誤案例</a:t>
            </a:r>
            <a:r>
              <a:rPr lang="en-US" altLang="zh-TW" dirty="0" smtClean="0"/>
              <a:t>1</a:t>
            </a:r>
            <a:r>
              <a:rPr lang="zh-TW" altLang="en-US" dirty="0"/>
              <a:t>、未包含聽、說成績之檢定證書</a:t>
            </a:r>
          </a:p>
        </p:txBody>
      </p:sp>
      <p:sp>
        <p:nvSpPr>
          <p:cNvPr id="4" name="投影片編號版面配置區 3"/>
          <p:cNvSpPr>
            <a:spLocks noGrp="1"/>
          </p:cNvSpPr>
          <p:nvPr>
            <p:ph type="sldNum" sz="quarter" idx="15"/>
          </p:nvPr>
        </p:nvSpPr>
        <p:spPr/>
        <p:txBody>
          <a:bodyPr/>
          <a:lstStyle/>
          <a:p>
            <a:fld id="{0E360E5C-3726-4759-BF8C-BB8956BC555D}" type="slidenum">
              <a:rPr lang="zh-TW" altLang="en-US" smtClean="0"/>
              <a:t>31</a:t>
            </a:fld>
            <a:endParaRPr lang="zh-TW" altLang="en-US"/>
          </a:p>
        </p:txBody>
      </p:sp>
      <p:sp>
        <p:nvSpPr>
          <p:cNvPr id="6" name="矩形 5"/>
          <p:cNvSpPr/>
          <p:nvPr/>
        </p:nvSpPr>
        <p:spPr>
          <a:xfrm>
            <a:off x="5220072" y="5734050"/>
            <a:ext cx="2016224" cy="71928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smtClean="0">
                <a:hlinkClick r:id="rId2" action="ppaction://hlinksldjump"/>
              </a:rPr>
              <a:t>回前頁</a:t>
            </a:r>
            <a:endParaRPr lang="zh-TW" altLang="en-US" dirty="0"/>
          </a:p>
        </p:txBody>
      </p:sp>
      <p:pic>
        <p:nvPicPr>
          <p:cNvPr id="7" name="內容版面配置區 6"/>
          <p:cNvPicPr>
            <a:picLocks noGrp="1" noChangeAspect="1"/>
          </p:cNvPicPr>
          <p:nvPr>
            <p:ph sz="quarter" idx="1"/>
          </p:nvPr>
        </p:nvPicPr>
        <p:blipFill>
          <a:blip r:embed="rId3"/>
          <a:stretch>
            <a:fillRect/>
          </a:stretch>
        </p:blipFill>
        <p:spPr>
          <a:xfrm>
            <a:off x="873185" y="2341600"/>
            <a:ext cx="7050124" cy="2383544"/>
          </a:xfrm>
          <a:prstGeom prst="rect">
            <a:avLst/>
          </a:prstGeom>
        </p:spPr>
      </p:pic>
      <p:sp>
        <p:nvSpPr>
          <p:cNvPr id="8" name="雲朵形圖說文字 7"/>
          <p:cNvSpPr/>
          <p:nvPr/>
        </p:nvSpPr>
        <p:spPr>
          <a:xfrm>
            <a:off x="3923928" y="1124744"/>
            <a:ext cx="3240360" cy="720080"/>
          </a:xfrm>
          <a:prstGeom prst="cloudCallout">
            <a:avLst>
              <a:gd name="adj1" fmla="val -24669"/>
              <a:gd name="adj2" fmla="val 13277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b="1" dirty="0" smtClean="0"/>
              <a:t>缺乏口說的成績</a:t>
            </a:r>
            <a:endParaRPr lang="zh-TW" altLang="en-US" b="1" dirty="0"/>
          </a:p>
        </p:txBody>
      </p:sp>
    </p:spTree>
    <p:extLst>
      <p:ext uri="{BB962C8B-B14F-4D97-AF65-F5344CB8AC3E}">
        <p14:creationId xmlns:p14="http://schemas.microsoft.com/office/powerpoint/2010/main" val="21260979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範</a:t>
            </a:r>
            <a:r>
              <a:rPr lang="zh-TW" altLang="en-US" dirty="0" smtClean="0"/>
              <a:t>例</a:t>
            </a:r>
            <a:r>
              <a:rPr lang="en-US" altLang="zh-TW" dirty="0"/>
              <a:t>1</a:t>
            </a:r>
            <a:r>
              <a:rPr lang="zh-TW" altLang="en-US" dirty="0"/>
              <a:t>、全英語授課經驗之佐證資料</a:t>
            </a:r>
          </a:p>
        </p:txBody>
      </p:sp>
      <p:pic>
        <p:nvPicPr>
          <p:cNvPr id="5" name="內容版面配置區 4"/>
          <p:cNvPicPr>
            <a:picLocks noGrp="1" noChangeAspect="1"/>
          </p:cNvPicPr>
          <p:nvPr>
            <p:ph sz="quarter" idx="1"/>
          </p:nvPr>
        </p:nvPicPr>
        <p:blipFill>
          <a:blip r:embed="rId2"/>
          <a:stretch>
            <a:fillRect/>
          </a:stretch>
        </p:blipFill>
        <p:spPr>
          <a:xfrm>
            <a:off x="457200" y="2012966"/>
            <a:ext cx="7467600" cy="4048092"/>
          </a:xfrm>
          <a:prstGeom prst="rect">
            <a:avLst/>
          </a:prstGeom>
        </p:spPr>
      </p:pic>
      <p:sp>
        <p:nvSpPr>
          <p:cNvPr id="4" name="投影片編號版面配置區 3"/>
          <p:cNvSpPr>
            <a:spLocks noGrp="1"/>
          </p:cNvSpPr>
          <p:nvPr>
            <p:ph type="sldNum" sz="quarter" idx="15"/>
          </p:nvPr>
        </p:nvSpPr>
        <p:spPr/>
        <p:txBody>
          <a:bodyPr/>
          <a:lstStyle/>
          <a:p>
            <a:fld id="{0E360E5C-3726-4759-BF8C-BB8956BC555D}" type="slidenum">
              <a:rPr lang="zh-TW" altLang="en-US" smtClean="0"/>
              <a:t>32</a:t>
            </a:fld>
            <a:endParaRPr lang="zh-TW" altLang="en-US"/>
          </a:p>
        </p:txBody>
      </p:sp>
      <p:sp>
        <p:nvSpPr>
          <p:cNvPr id="6" name="矩形 5"/>
          <p:cNvSpPr/>
          <p:nvPr/>
        </p:nvSpPr>
        <p:spPr>
          <a:xfrm>
            <a:off x="5796136" y="5949280"/>
            <a:ext cx="1800200" cy="64807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smtClean="0">
                <a:hlinkClick r:id="rId3" action="ppaction://hlinksldjump"/>
              </a:rPr>
              <a:t>回前頁</a:t>
            </a:r>
            <a:endParaRPr lang="zh-TW" altLang="en-US" dirty="0"/>
          </a:p>
        </p:txBody>
      </p:sp>
    </p:spTree>
    <p:extLst>
      <p:ext uri="{BB962C8B-B14F-4D97-AF65-F5344CB8AC3E}">
        <p14:creationId xmlns:p14="http://schemas.microsoft.com/office/powerpoint/2010/main" val="19068719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錯誤</a:t>
            </a:r>
            <a:r>
              <a:rPr lang="zh-TW" altLang="en-US" dirty="0" smtClean="0"/>
              <a:t>案例</a:t>
            </a:r>
            <a:r>
              <a:rPr lang="en-US" altLang="zh-TW" dirty="0" smtClean="0"/>
              <a:t>2</a:t>
            </a:r>
            <a:r>
              <a:rPr lang="zh-TW" altLang="en-US" dirty="0" smtClean="0"/>
              <a:t>、</a:t>
            </a:r>
            <a:r>
              <a:rPr lang="zh-TW" altLang="en-US" dirty="0"/>
              <a:t>英語教學研習之證明</a:t>
            </a:r>
          </a:p>
        </p:txBody>
      </p:sp>
      <p:pic>
        <p:nvPicPr>
          <p:cNvPr id="5" name="內容版面配置區 4"/>
          <p:cNvPicPr>
            <a:picLocks noGrp="1" noChangeAspect="1"/>
          </p:cNvPicPr>
          <p:nvPr>
            <p:ph sz="quarter" idx="1"/>
          </p:nvPr>
        </p:nvPicPr>
        <p:blipFill>
          <a:blip r:embed="rId2"/>
          <a:stretch>
            <a:fillRect/>
          </a:stretch>
        </p:blipFill>
        <p:spPr>
          <a:xfrm>
            <a:off x="1047311" y="1907878"/>
            <a:ext cx="6287377" cy="4258269"/>
          </a:xfrm>
          <a:prstGeom prst="rect">
            <a:avLst/>
          </a:prstGeom>
        </p:spPr>
      </p:pic>
      <p:sp>
        <p:nvSpPr>
          <p:cNvPr id="4" name="投影片編號版面配置區 3"/>
          <p:cNvSpPr>
            <a:spLocks noGrp="1"/>
          </p:cNvSpPr>
          <p:nvPr>
            <p:ph type="sldNum" sz="quarter" idx="15"/>
          </p:nvPr>
        </p:nvSpPr>
        <p:spPr/>
        <p:txBody>
          <a:bodyPr/>
          <a:lstStyle/>
          <a:p>
            <a:fld id="{0E360E5C-3726-4759-BF8C-BB8956BC555D}" type="slidenum">
              <a:rPr lang="zh-TW" altLang="en-US" smtClean="0"/>
              <a:t>33</a:t>
            </a:fld>
            <a:endParaRPr lang="zh-TW" altLang="en-US"/>
          </a:p>
        </p:txBody>
      </p:sp>
      <p:sp>
        <p:nvSpPr>
          <p:cNvPr id="6" name="橢圓 5"/>
          <p:cNvSpPr/>
          <p:nvPr/>
        </p:nvSpPr>
        <p:spPr>
          <a:xfrm>
            <a:off x="2915816" y="3645024"/>
            <a:ext cx="2736304" cy="64807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7" name="矩形 6"/>
          <p:cNvSpPr/>
          <p:nvPr/>
        </p:nvSpPr>
        <p:spPr>
          <a:xfrm>
            <a:off x="5508104" y="6093296"/>
            <a:ext cx="1656184" cy="576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smtClean="0">
                <a:hlinkClick r:id="rId3" action="ppaction://hlinksldjump"/>
              </a:rPr>
              <a:t>回前頁</a:t>
            </a:r>
            <a:endParaRPr lang="zh-TW" altLang="en-US" dirty="0"/>
          </a:p>
        </p:txBody>
      </p:sp>
    </p:spTree>
    <p:extLst>
      <p:ext uri="{BB962C8B-B14F-4D97-AF65-F5344CB8AC3E}">
        <p14:creationId xmlns:p14="http://schemas.microsoft.com/office/powerpoint/2010/main" val="35871423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a:t>
            </a:r>
            <a:r>
              <a:rPr lang="zh-TW" altLang="en-US" dirty="0" smtClean="0"/>
              <a:t>五</a:t>
            </a:r>
            <a:r>
              <a:rPr lang="en-US" altLang="zh-TW" dirty="0" smtClean="0"/>
              <a:t>)</a:t>
            </a:r>
            <a:r>
              <a:rPr lang="zh-TW" altLang="en-US" dirty="0" smtClean="0"/>
              <a:t>著作</a:t>
            </a:r>
            <a:r>
              <a:rPr lang="zh-TW" altLang="en-US" dirty="0"/>
              <a:t>確認</a:t>
            </a:r>
          </a:p>
        </p:txBody>
      </p:sp>
      <p:sp>
        <p:nvSpPr>
          <p:cNvPr id="3" name="內容版面配置區 2"/>
          <p:cNvSpPr>
            <a:spLocks noGrp="1"/>
          </p:cNvSpPr>
          <p:nvPr>
            <p:ph sz="quarter" idx="1"/>
          </p:nvPr>
        </p:nvSpPr>
        <p:spPr/>
        <p:txBody>
          <a:bodyPr/>
          <a:lstStyle/>
          <a:p>
            <a:r>
              <a:rPr lang="en-US" altLang="zh-TW" dirty="0" smtClean="0"/>
              <a:t>1</a:t>
            </a:r>
            <a:r>
              <a:rPr lang="zh-TW" altLang="en-US" dirty="0" smtClean="0"/>
              <a:t>、須</a:t>
            </a:r>
            <a:r>
              <a:rPr lang="zh-TW" altLang="en-US" dirty="0"/>
              <a:t>符合</a:t>
            </a:r>
            <a:r>
              <a:rPr lang="zh-TW" altLang="en-US" dirty="0">
                <a:hlinkClick r:id="rId2"/>
              </a:rPr>
              <a:t>專科以上學校教師資格審定辦法第</a:t>
            </a:r>
            <a:r>
              <a:rPr lang="en-US" altLang="zh-TW" dirty="0">
                <a:hlinkClick r:id="rId2"/>
              </a:rPr>
              <a:t>21</a:t>
            </a:r>
            <a:r>
              <a:rPr lang="zh-TW" altLang="en-US" dirty="0">
                <a:hlinkClick r:id="rId2"/>
              </a:rPr>
              <a:t>條至第</a:t>
            </a:r>
            <a:r>
              <a:rPr lang="en-US" altLang="zh-TW" dirty="0">
                <a:hlinkClick r:id="rId2"/>
              </a:rPr>
              <a:t>24</a:t>
            </a:r>
            <a:r>
              <a:rPr lang="zh-TW" altLang="en-US" dirty="0">
                <a:hlinkClick r:id="rId2"/>
              </a:rPr>
              <a:t>條</a:t>
            </a:r>
            <a:r>
              <a:rPr lang="zh-TW" altLang="en-US" dirty="0"/>
              <a:t>之</a:t>
            </a:r>
            <a:r>
              <a:rPr lang="zh-TW" altLang="en-US" dirty="0" smtClean="0"/>
              <a:t>規定。</a:t>
            </a:r>
            <a:endParaRPr lang="en-US" altLang="zh-TW" dirty="0" smtClean="0"/>
          </a:p>
          <a:p>
            <a:r>
              <a:rPr lang="en-US" altLang="zh-TW" dirty="0" smtClean="0"/>
              <a:t>2</a:t>
            </a:r>
            <a:r>
              <a:rPr lang="zh-TW" altLang="en-US" dirty="0"/>
              <a:t>、須符合公告所訂資格條件</a:t>
            </a:r>
            <a:r>
              <a:rPr lang="en-US" altLang="zh-TW" dirty="0"/>
              <a:t>(</a:t>
            </a:r>
            <a:r>
              <a:rPr lang="zh-TW" altLang="en-US" dirty="0"/>
              <a:t>依各系公告內容檢核，以下以本校範本為例</a:t>
            </a:r>
            <a:r>
              <a:rPr lang="en-US" altLang="zh-TW" dirty="0"/>
              <a:t>)</a:t>
            </a:r>
            <a:r>
              <a:rPr lang="zh-TW" altLang="en-US" dirty="0" smtClean="0"/>
              <a:t>：</a:t>
            </a:r>
            <a:endParaRPr lang="en-US" altLang="zh-TW" dirty="0" smtClean="0"/>
          </a:p>
          <a:p>
            <a:pPr marL="0" indent="0">
              <a:buNone/>
            </a:pPr>
            <a:r>
              <a:rPr lang="en-US" altLang="zh-TW" dirty="0" smtClean="0"/>
              <a:t>(1)</a:t>
            </a:r>
            <a:r>
              <a:rPr lang="zh-TW" altLang="en-US" dirty="0"/>
              <a:t>至少有一篇該學院所訂一級期刊著作。</a:t>
            </a:r>
            <a:endParaRPr lang="en-US" altLang="zh-TW" dirty="0" smtClean="0"/>
          </a:p>
          <a:p>
            <a:pPr marL="0" indent="0">
              <a:buNone/>
            </a:pPr>
            <a:r>
              <a:rPr lang="en-US" altLang="zh-TW" dirty="0" smtClean="0"/>
              <a:t>(2)</a:t>
            </a:r>
            <a:r>
              <a:rPr lang="zh-TW" altLang="en-US" dirty="0"/>
              <a:t>該學院所訂一級期刊著作，得列入博士學位取得前三年起至收件截止日之著作。</a:t>
            </a:r>
            <a:endParaRPr lang="en-US" altLang="zh-TW" dirty="0" smtClean="0"/>
          </a:p>
          <a:p>
            <a:pPr marL="0" indent="0">
              <a:buNone/>
            </a:pPr>
            <a:r>
              <a:rPr lang="en-US" altLang="zh-TW" dirty="0" smtClean="0"/>
              <a:t>(3)</a:t>
            </a:r>
            <a:r>
              <a:rPr lang="zh-TW" altLang="en-US" dirty="0"/>
              <a:t>擬應聘副教授等級以上者，其送審著作應為徵聘公告截止日前五年內之成果。</a:t>
            </a:r>
          </a:p>
        </p:txBody>
      </p:sp>
      <p:sp>
        <p:nvSpPr>
          <p:cNvPr id="4" name="投影片編號版面配置區 3"/>
          <p:cNvSpPr>
            <a:spLocks noGrp="1"/>
          </p:cNvSpPr>
          <p:nvPr>
            <p:ph type="sldNum" sz="quarter" idx="15"/>
          </p:nvPr>
        </p:nvSpPr>
        <p:spPr/>
        <p:txBody>
          <a:bodyPr/>
          <a:lstStyle/>
          <a:p>
            <a:fld id="{0E360E5C-3726-4759-BF8C-BB8956BC555D}" type="slidenum">
              <a:rPr lang="zh-TW" altLang="en-US" smtClean="0"/>
              <a:t>34</a:t>
            </a:fld>
            <a:endParaRPr lang="zh-TW" altLang="en-US"/>
          </a:p>
        </p:txBody>
      </p:sp>
    </p:spTree>
    <p:extLst>
      <p:ext uri="{BB962C8B-B14F-4D97-AF65-F5344CB8AC3E}">
        <p14:creationId xmlns:p14="http://schemas.microsoft.com/office/powerpoint/2010/main" val="275805708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a:t>(</a:t>
            </a:r>
            <a:r>
              <a:rPr lang="zh-TW" altLang="en-US" dirty="0"/>
              <a:t>五</a:t>
            </a:r>
            <a:r>
              <a:rPr lang="en-US" altLang="zh-TW" dirty="0"/>
              <a:t>)</a:t>
            </a:r>
            <a:r>
              <a:rPr lang="zh-TW" altLang="en-US" dirty="0"/>
              <a:t>著作</a:t>
            </a:r>
            <a:r>
              <a:rPr lang="zh-TW" altLang="en-US" dirty="0" smtClean="0"/>
              <a:t>確認之查核重點</a:t>
            </a:r>
            <a:endParaRPr lang="zh-TW" altLang="en-US" dirty="0"/>
          </a:p>
        </p:txBody>
      </p:sp>
      <p:sp>
        <p:nvSpPr>
          <p:cNvPr id="3" name="內容版面配置區 2"/>
          <p:cNvSpPr>
            <a:spLocks noGrp="1"/>
          </p:cNvSpPr>
          <p:nvPr>
            <p:ph sz="quarter" idx="1"/>
          </p:nvPr>
        </p:nvSpPr>
        <p:spPr/>
        <p:txBody>
          <a:bodyPr>
            <a:normAutofit fontScale="92500" lnSpcReduction="20000"/>
          </a:bodyPr>
          <a:lstStyle/>
          <a:p>
            <a:r>
              <a:rPr lang="en-US" altLang="zh-TW" dirty="0" smtClean="0"/>
              <a:t>1</a:t>
            </a:r>
            <a:r>
              <a:rPr lang="zh-TW" altLang="en-US" dirty="0" smtClean="0"/>
              <a:t>、代表作</a:t>
            </a:r>
            <a:r>
              <a:rPr lang="zh-TW" altLang="en-US" dirty="0"/>
              <a:t>如為合著之期刊論文，應為第一作者或通訊作者，如為合著專書應載明其貢獻度。</a:t>
            </a:r>
            <a:r>
              <a:rPr lang="zh-TW" altLang="en-US" dirty="0">
                <a:solidFill>
                  <a:srgbClr val="FF0000"/>
                </a:solidFill>
              </a:rPr>
              <a:t>又代表作如為合著，應繳交合著人證明</a:t>
            </a:r>
            <a:r>
              <a:rPr lang="zh-TW" altLang="en-US" dirty="0"/>
              <a:t>。</a:t>
            </a:r>
          </a:p>
          <a:p>
            <a:r>
              <a:rPr lang="en-US" altLang="zh-TW" dirty="0"/>
              <a:t>2</a:t>
            </a:r>
            <a:r>
              <a:rPr lang="zh-TW" altLang="en-US" dirty="0" smtClean="0"/>
              <a:t>、如</a:t>
            </a:r>
            <a:r>
              <a:rPr lang="zh-TW" altLang="en-US" dirty="0"/>
              <a:t>代表著作擇選專書或期刊，均</a:t>
            </a:r>
            <a:r>
              <a:rPr lang="zh-TW" altLang="en-US" dirty="0">
                <a:solidFill>
                  <a:srgbClr val="FF0000"/>
                </a:solidFill>
              </a:rPr>
              <a:t>應已出版或已發表</a:t>
            </a:r>
            <a:r>
              <a:rPr lang="zh-TW" altLang="en-US" dirty="0"/>
              <a:t>。</a:t>
            </a:r>
          </a:p>
          <a:p>
            <a:r>
              <a:rPr lang="en-US" altLang="zh-TW" dirty="0"/>
              <a:t>3</a:t>
            </a:r>
            <a:r>
              <a:rPr lang="zh-TW" altLang="en-US" dirty="0" smtClean="0"/>
              <a:t>、請</a:t>
            </a:r>
            <a:r>
              <a:rPr lang="zh-TW" altLang="en-US" dirty="0"/>
              <a:t>檢查應徵者之著作目錄一覽表，擬聘副教授級</a:t>
            </a:r>
            <a:r>
              <a:rPr lang="en-US" altLang="zh-TW" dirty="0"/>
              <a:t>(</a:t>
            </a:r>
            <a:r>
              <a:rPr lang="zh-TW" altLang="en-US" dirty="0"/>
              <a:t>含</a:t>
            </a:r>
            <a:r>
              <a:rPr lang="en-US" altLang="zh-TW" dirty="0"/>
              <a:t>)</a:t>
            </a:r>
            <a:r>
              <a:rPr lang="zh-TW" altLang="en-US" dirty="0"/>
              <a:t>以上所填</a:t>
            </a:r>
            <a:r>
              <a:rPr lang="en-US" altLang="zh-TW" dirty="0"/>
              <a:t>5</a:t>
            </a:r>
            <a:r>
              <a:rPr lang="zh-TW" altLang="en-US" dirty="0"/>
              <a:t>篇著作是否為公告截止日前五年內之</a:t>
            </a:r>
            <a:r>
              <a:rPr lang="zh-TW" altLang="en-US" dirty="0" smtClean="0"/>
              <a:t>成果。</a:t>
            </a:r>
            <a:r>
              <a:rPr lang="zh-TW" altLang="en-US" dirty="0"/>
              <a:t>如有超過該段期間著作，請應徵者於</a:t>
            </a:r>
            <a:r>
              <a:rPr lang="zh-TW" altLang="en-US" dirty="0">
                <a:solidFill>
                  <a:srgbClr val="FF0000"/>
                </a:solidFill>
              </a:rPr>
              <a:t>系教評會審議前</a:t>
            </a:r>
            <a:r>
              <a:rPr lang="zh-TW" altLang="en-US" dirty="0"/>
              <a:t>重行擇定著作並填寫著作目錄一覽表。</a:t>
            </a:r>
          </a:p>
          <a:p>
            <a:r>
              <a:rPr lang="en-US" altLang="zh-TW" dirty="0"/>
              <a:t>4</a:t>
            </a:r>
            <a:r>
              <a:rPr lang="zh-TW" altLang="en-US" dirty="0" smtClean="0"/>
              <a:t>、請</a:t>
            </a:r>
            <a:r>
              <a:rPr lang="zh-TW" altLang="en-US" dirty="0"/>
              <a:t>檢查應徵者之著作目錄一覽表，如擬聘助理教授職級，所填至多</a:t>
            </a:r>
            <a:r>
              <a:rPr lang="en-US" altLang="zh-TW" dirty="0"/>
              <a:t>5</a:t>
            </a:r>
            <a:r>
              <a:rPr lang="zh-TW" altLang="en-US" dirty="0"/>
              <a:t>篇之著作是否取得博士學位前三年起至收件截止日之著作。如有超過該段期間著作，請應徵者於系教評會審議前重行擇定著作並填寫著作目錄一覽表。</a:t>
            </a:r>
          </a:p>
          <a:p>
            <a:r>
              <a:rPr lang="en-US" altLang="zh-TW" dirty="0"/>
              <a:t>5</a:t>
            </a:r>
            <a:r>
              <a:rPr lang="zh-TW" altLang="en-US" dirty="0" smtClean="0"/>
              <a:t>、如</a:t>
            </a:r>
            <a:r>
              <a:rPr lang="zh-TW" altLang="en-US" dirty="0"/>
              <a:t>擬聘助理教授級，得以博士論文送審，請與應聘者確認是否改列博士論文為代表著作，如確定調整改列代表作，請於系教評會重新填寫著作目錄一覽表，並請依重新填寫著作目錄一覽表</a:t>
            </a:r>
            <a:r>
              <a:rPr lang="en-US" altLang="zh-TW" dirty="0"/>
              <a:t>(</a:t>
            </a:r>
            <a:r>
              <a:rPr lang="zh-TW" altLang="en-US" dirty="0"/>
              <a:t>含代表作及參考作</a:t>
            </a:r>
            <a:r>
              <a:rPr lang="en-US" altLang="zh-TW" dirty="0"/>
              <a:t>)</a:t>
            </a:r>
            <a:r>
              <a:rPr lang="zh-TW" altLang="en-US" dirty="0"/>
              <a:t>送外審。</a:t>
            </a:r>
          </a:p>
          <a:p>
            <a:endParaRPr lang="zh-TW" altLang="en-US" dirty="0"/>
          </a:p>
        </p:txBody>
      </p:sp>
      <p:sp>
        <p:nvSpPr>
          <p:cNvPr id="4" name="投影片編號版面配置區 3"/>
          <p:cNvSpPr>
            <a:spLocks noGrp="1"/>
          </p:cNvSpPr>
          <p:nvPr>
            <p:ph type="sldNum" sz="quarter" idx="15"/>
          </p:nvPr>
        </p:nvSpPr>
        <p:spPr/>
        <p:txBody>
          <a:bodyPr/>
          <a:lstStyle/>
          <a:p>
            <a:fld id="{0E360E5C-3726-4759-BF8C-BB8956BC555D}" type="slidenum">
              <a:rPr lang="zh-TW" altLang="en-US" smtClean="0"/>
              <a:t>35</a:t>
            </a:fld>
            <a:endParaRPr lang="zh-TW" altLang="en-US"/>
          </a:p>
        </p:txBody>
      </p:sp>
    </p:spTree>
    <p:extLst>
      <p:ext uri="{BB962C8B-B14F-4D97-AF65-F5344CB8AC3E}">
        <p14:creationId xmlns:p14="http://schemas.microsoft.com/office/powerpoint/2010/main" val="10749953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a:t>(</a:t>
            </a:r>
            <a:r>
              <a:rPr lang="zh-TW" altLang="en-US" dirty="0"/>
              <a:t>六</a:t>
            </a:r>
            <a:r>
              <a:rPr lang="en-US" altLang="zh-TW" dirty="0"/>
              <a:t>)</a:t>
            </a:r>
            <a:r>
              <a:rPr lang="zh-TW" altLang="en-US" dirty="0"/>
              <a:t>辦理外審</a:t>
            </a:r>
          </a:p>
        </p:txBody>
      </p:sp>
      <p:sp>
        <p:nvSpPr>
          <p:cNvPr id="3" name="內容版面配置區 2"/>
          <p:cNvSpPr>
            <a:spLocks noGrp="1"/>
          </p:cNvSpPr>
          <p:nvPr>
            <p:ph sz="quarter" idx="1"/>
          </p:nvPr>
        </p:nvSpPr>
        <p:spPr/>
        <p:txBody>
          <a:bodyPr/>
          <a:lstStyle/>
          <a:p>
            <a:r>
              <a:rPr lang="en-US" altLang="zh-TW" dirty="0" smtClean="0"/>
              <a:t>1</a:t>
            </a:r>
            <a:r>
              <a:rPr lang="zh-TW" altLang="en-US" dirty="0"/>
              <a:t>、須辦理外審</a:t>
            </a:r>
            <a:r>
              <a:rPr lang="zh-TW" altLang="en-US" dirty="0" smtClean="0"/>
              <a:t>：</a:t>
            </a:r>
            <a:endParaRPr lang="en-US" altLang="zh-TW" dirty="0" smtClean="0"/>
          </a:p>
          <a:p>
            <a:pPr marL="0" indent="0">
              <a:buNone/>
            </a:pPr>
            <a:r>
              <a:rPr lang="en-US" altLang="zh-TW" dirty="0" smtClean="0"/>
              <a:t>(1)</a:t>
            </a:r>
            <a:r>
              <a:rPr lang="zh-TW" altLang="en-US" dirty="0"/>
              <a:t>擬聘助理教授級，未具助理教授證書。</a:t>
            </a:r>
            <a:endParaRPr lang="en-US" altLang="zh-TW" dirty="0" smtClean="0"/>
          </a:p>
          <a:p>
            <a:pPr marL="0" indent="0">
              <a:buNone/>
            </a:pPr>
            <a:r>
              <a:rPr lang="en-US" altLang="zh-TW" dirty="0" smtClean="0"/>
              <a:t>(2)</a:t>
            </a:r>
            <a:r>
              <a:rPr lang="zh-TW" altLang="en-US" dirty="0"/>
              <a:t>擬聘</a:t>
            </a:r>
            <a:r>
              <a:rPr lang="zh-TW" altLang="en-US" dirty="0">
                <a:solidFill>
                  <a:schemeClr val="accent1">
                    <a:lumMod val="75000"/>
                  </a:schemeClr>
                </a:solidFill>
              </a:rPr>
              <a:t>副教授</a:t>
            </a:r>
            <a:r>
              <a:rPr lang="en-US" altLang="zh-TW" dirty="0">
                <a:solidFill>
                  <a:schemeClr val="accent1">
                    <a:lumMod val="75000"/>
                  </a:schemeClr>
                </a:solidFill>
              </a:rPr>
              <a:t>(</a:t>
            </a:r>
            <a:r>
              <a:rPr lang="zh-TW" altLang="en-US" dirty="0">
                <a:solidFill>
                  <a:schemeClr val="accent1">
                    <a:lumMod val="75000"/>
                  </a:schemeClr>
                </a:solidFill>
              </a:rPr>
              <a:t>含</a:t>
            </a:r>
            <a:r>
              <a:rPr lang="en-US" altLang="zh-TW" dirty="0">
                <a:solidFill>
                  <a:schemeClr val="accent1">
                    <a:lumMod val="75000"/>
                  </a:schemeClr>
                </a:solidFill>
              </a:rPr>
              <a:t>)</a:t>
            </a:r>
            <a:r>
              <a:rPr lang="zh-TW" altLang="en-US" dirty="0"/>
              <a:t>以上層級</a:t>
            </a:r>
            <a:r>
              <a:rPr lang="en-US" altLang="zh-TW" dirty="0"/>
              <a:t>(</a:t>
            </a:r>
            <a:r>
              <a:rPr lang="zh-TW" altLang="en-US" dirty="0"/>
              <a:t>無論是否具證書，均須辦理外審</a:t>
            </a:r>
            <a:r>
              <a:rPr lang="en-US" altLang="zh-TW" dirty="0"/>
              <a:t>)</a:t>
            </a:r>
            <a:r>
              <a:rPr lang="zh-TW" altLang="en-US" dirty="0" smtClean="0"/>
              <a:t>。</a:t>
            </a:r>
            <a:endParaRPr lang="zh-TW" altLang="en-US" dirty="0"/>
          </a:p>
        </p:txBody>
      </p:sp>
      <p:sp>
        <p:nvSpPr>
          <p:cNvPr id="4" name="投影片編號版面配置區 3"/>
          <p:cNvSpPr>
            <a:spLocks noGrp="1"/>
          </p:cNvSpPr>
          <p:nvPr>
            <p:ph type="sldNum" sz="quarter" idx="15"/>
          </p:nvPr>
        </p:nvSpPr>
        <p:spPr/>
        <p:txBody>
          <a:bodyPr/>
          <a:lstStyle/>
          <a:p>
            <a:fld id="{0E360E5C-3726-4759-BF8C-BB8956BC555D}" type="slidenum">
              <a:rPr lang="zh-TW" altLang="en-US" smtClean="0"/>
              <a:t>36</a:t>
            </a:fld>
            <a:endParaRPr lang="zh-TW" altLang="en-US"/>
          </a:p>
        </p:txBody>
      </p:sp>
    </p:spTree>
    <p:extLst>
      <p:ext uri="{BB962C8B-B14F-4D97-AF65-F5344CB8AC3E}">
        <p14:creationId xmlns:p14="http://schemas.microsoft.com/office/powerpoint/2010/main" val="240471382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a:t>(</a:t>
            </a:r>
            <a:r>
              <a:rPr lang="zh-TW" altLang="en-US" dirty="0"/>
              <a:t>六</a:t>
            </a:r>
            <a:r>
              <a:rPr lang="en-US" altLang="zh-TW" dirty="0"/>
              <a:t>)</a:t>
            </a:r>
            <a:r>
              <a:rPr lang="zh-TW" altLang="en-US" dirty="0"/>
              <a:t>辦理外</a:t>
            </a:r>
            <a:r>
              <a:rPr lang="zh-TW" altLang="en-US" dirty="0" smtClean="0"/>
              <a:t>審注意事項</a:t>
            </a:r>
            <a:endParaRPr lang="zh-TW" altLang="en-US" dirty="0"/>
          </a:p>
        </p:txBody>
      </p:sp>
      <p:sp>
        <p:nvSpPr>
          <p:cNvPr id="3" name="內容版面配置區 2"/>
          <p:cNvSpPr>
            <a:spLocks noGrp="1"/>
          </p:cNvSpPr>
          <p:nvPr>
            <p:ph sz="quarter" idx="1"/>
          </p:nvPr>
        </p:nvSpPr>
        <p:spPr/>
        <p:txBody>
          <a:bodyPr/>
          <a:lstStyle/>
          <a:p>
            <a:r>
              <a:rPr lang="en-US" altLang="zh-TW" dirty="0" smtClean="0"/>
              <a:t>1</a:t>
            </a:r>
            <a:r>
              <a:rPr lang="zh-TW" altLang="en-US" dirty="0" smtClean="0"/>
              <a:t>、請</a:t>
            </a:r>
            <a:r>
              <a:rPr lang="zh-TW" altLang="en-US" dirty="0"/>
              <a:t>依據本校辦理教師著作外審作業注意事項及各系自訂外審規定辦理。</a:t>
            </a:r>
          </a:p>
          <a:p>
            <a:r>
              <a:rPr lang="en-US" altLang="zh-TW" dirty="0" smtClean="0"/>
              <a:t>2</a:t>
            </a:r>
            <a:r>
              <a:rPr lang="zh-TW" altLang="en-US" dirty="0" smtClean="0"/>
              <a:t>、外</a:t>
            </a:r>
            <a:r>
              <a:rPr lang="zh-TW" altLang="en-US" dirty="0"/>
              <a:t>審審查人應符合</a:t>
            </a:r>
            <a:r>
              <a:rPr lang="zh-TW" altLang="en-US" b="1" dirty="0">
                <a:solidFill>
                  <a:srgbClr val="FF0000"/>
                </a:solidFill>
              </a:rPr>
              <a:t>低階不得高審原則</a:t>
            </a:r>
            <a:r>
              <a:rPr lang="zh-TW" altLang="en-US" dirty="0"/>
              <a:t>。舉例：擬聘教授等級者，外審審查人不得為副教授</a:t>
            </a:r>
            <a:r>
              <a:rPr lang="en-US" altLang="zh-TW" dirty="0"/>
              <a:t>(</a:t>
            </a:r>
            <a:r>
              <a:rPr lang="zh-TW" altLang="en-US" dirty="0"/>
              <a:t>含</a:t>
            </a:r>
            <a:r>
              <a:rPr lang="en-US" altLang="zh-TW" dirty="0"/>
              <a:t>)</a:t>
            </a:r>
            <a:r>
              <a:rPr lang="zh-TW" altLang="en-US" dirty="0"/>
              <a:t>以下</a:t>
            </a:r>
            <a:r>
              <a:rPr lang="zh-TW" altLang="en-US" dirty="0" smtClean="0"/>
              <a:t>。</a:t>
            </a:r>
            <a:endParaRPr lang="en-US" altLang="zh-TW" dirty="0" smtClean="0"/>
          </a:p>
          <a:p>
            <a:r>
              <a:rPr lang="en-US" altLang="zh-TW" dirty="0" smtClean="0"/>
              <a:t>3</a:t>
            </a:r>
            <a:r>
              <a:rPr lang="zh-TW" altLang="en-US" dirty="0"/>
              <a:t>、外審審查人具有下列情形之一者，應迴避審查：</a:t>
            </a:r>
          </a:p>
          <a:p>
            <a:pPr marL="0" indent="0">
              <a:buNone/>
            </a:pPr>
            <a:r>
              <a:rPr lang="zh-TW" altLang="en-US" dirty="0"/>
              <a:t>（</a:t>
            </a:r>
            <a:r>
              <a:rPr lang="en-US" altLang="zh-TW" dirty="0"/>
              <a:t>1</a:t>
            </a:r>
            <a:r>
              <a:rPr lang="zh-TW" altLang="en-US" dirty="0"/>
              <a:t>）送審人之研究指導教授。</a:t>
            </a:r>
          </a:p>
          <a:p>
            <a:pPr marL="0" indent="0">
              <a:buNone/>
            </a:pPr>
            <a:r>
              <a:rPr lang="zh-TW" altLang="en-US" dirty="0"/>
              <a:t>（</a:t>
            </a:r>
            <a:r>
              <a:rPr lang="en-US" altLang="zh-TW" dirty="0"/>
              <a:t>2</a:t>
            </a:r>
            <a:r>
              <a:rPr lang="zh-TW" altLang="en-US" dirty="0"/>
              <a:t>）送審人代表作之合著人或共同研究人。</a:t>
            </a:r>
          </a:p>
          <a:p>
            <a:pPr marL="0" indent="0">
              <a:buNone/>
            </a:pPr>
            <a:r>
              <a:rPr lang="zh-TW" altLang="en-US" dirty="0"/>
              <a:t>（</a:t>
            </a:r>
            <a:r>
              <a:rPr lang="en-US" altLang="zh-TW" dirty="0"/>
              <a:t>3</a:t>
            </a:r>
            <a:r>
              <a:rPr lang="zh-TW" altLang="en-US" dirty="0"/>
              <a:t>）現與送審人同校或曾與送審人同一系所服務者。</a:t>
            </a:r>
          </a:p>
          <a:p>
            <a:pPr marL="0" indent="0">
              <a:buNone/>
            </a:pPr>
            <a:r>
              <a:rPr lang="zh-TW" altLang="en-US" dirty="0"/>
              <a:t>（</a:t>
            </a:r>
            <a:r>
              <a:rPr lang="en-US" altLang="zh-TW" dirty="0"/>
              <a:t>4</a:t>
            </a:r>
            <a:r>
              <a:rPr lang="zh-TW" altLang="en-US" dirty="0"/>
              <a:t>）與送審人有親屬關係者或行政程序法第</a:t>
            </a:r>
            <a:r>
              <a:rPr lang="en-US" altLang="zh-TW" dirty="0"/>
              <a:t>32</a:t>
            </a:r>
            <a:r>
              <a:rPr lang="zh-TW" altLang="en-US" dirty="0"/>
              <a:t>條有關規定者。</a:t>
            </a:r>
          </a:p>
          <a:p>
            <a:endParaRPr lang="en-US" altLang="zh-TW" dirty="0" smtClean="0"/>
          </a:p>
          <a:p>
            <a:endParaRPr lang="zh-TW" altLang="en-US" dirty="0"/>
          </a:p>
          <a:p>
            <a:endParaRPr lang="zh-TW" altLang="en-US" dirty="0"/>
          </a:p>
        </p:txBody>
      </p:sp>
      <p:sp>
        <p:nvSpPr>
          <p:cNvPr id="4" name="投影片編號版面配置區 3"/>
          <p:cNvSpPr>
            <a:spLocks noGrp="1"/>
          </p:cNvSpPr>
          <p:nvPr>
            <p:ph type="sldNum" sz="quarter" idx="15"/>
          </p:nvPr>
        </p:nvSpPr>
        <p:spPr/>
        <p:txBody>
          <a:bodyPr/>
          <a:lstStyle/>
          <a:p>
            <a:fld id="{0E360E5C-3726-4759-BF8C-BB8956BC555D}" type="slidenum">
              <a:rPr lang="zh-TW" altLang="en-US" smtClean="0"/>
              <a:t>37</a:t>
            </a:fld>
            <a:endParaRPr lang="zh-TW" altLang="en-US"/>
          </a:p>
        </p:txBody>
      </p:sp>
    </p:spTree>
    <p:extLst>
      <p:ext uri="{BB962C8B-B14F-4D97-AF65-F5344CB8AC3E}">
        <p14:creationId xmlns:p14="http://schemas.microsoft.com/office/powerpoint/2010/main" val="74269279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a:t>(</a:t>
            </a:r>
            <a:r>
              <a:rPr lang="zh-TW" altLang="en-US" dirty="0"/>
              <a:t>六</a:t>
            </a:r>
            <a:r>
              <a:rPr lang="en-US" altLang="zh-TW" dirty="0"/>
              <a:t>)</a:t>
            </a:r>
            <a:r>
              <a:rPr lang="zh-TW" altLang="en-US" dirty="0"/>
              <a:t>辦理外審注意事項</a:t>
            </a:r>
          </a:p>
        </p:txBody>
      </p:sp>
      <p:sp>
        <p:nvSpPr>
          <p:cNvPr id="3" name="內容版面配置區 2"/>
          <p:cNvSpPr>
            <a:spLocks noGrp="1"/>
          </p:cNvSpPr>
          <p:nvPr>
            <p:ph sz="quarter" idx="1"/>
          </p:nvPr>
        </p:nvSpPr>
        <p:spPr/>
        <p:txBody>
          <a:bodyPr>
            <a:normAutofit lnSpcReduction="10000"/>
          </a:bodyPr>
          <a:lstStyle/>
          <a:p>
            <a:r>
              <a:rPr lang="en-US" altLang="zh-TW" dirty="0"/>
              <a:t>4</a:t>
            </a:r>
            <a:r>
              <a:rPr lang="zh-TW" altLang="en-US" dirty="0"/>
              <a:t>、請將</a:t>
            </a:r>
            <a:r>
              <a:rPr lang="zh-TW" altLang="en-US" dirty="0">
                <a:solidFill>
                  <a:srgbClr val="FF0000"/>
                </a:solidFill>
              </a:rPr>
              <a:t>應徵者所填確認版</a:t>
            </a:r>
            <a:r>
              <a:rPr lang="zh-TW" altLang="en-US" dirty="0"/>
              <a:t>之著作目錄一覽表之</a:t>
            </a:r>
            <a:r>
              <a:rPr lang="zh-TW" altLang="en-US" b="1" dirty="0"/>
              <a:t>著作</a:t>
            </a:r>
            <a:r>
              <a:rPr lang="en-US" altLang="zh-TW" b="1" dirty="0">
                <a:solidFill>
                  <a:schemeClr val="accent1">
                    <a:lumMod val="75000"/>
                  </a:schemeClr>
                </a:solidFill>
                <a:hlinkClick r:id="rId2" action="ppaction://hlinksldjump"/>
              </a:rPr>
              <a:t>(</a:t>
            </a:r>
            <a:r>
              <a:rPr lang="zh-TW" altLang="en-US" b="1" dirty="0">
                <a:solidFill>
                  <a:schemeClr val="accent1">
                    <a:lumMod val="75000"/>
                  </a:schemeClr>
                </a:solidFill>
                <a:hlinkClick r:id="rId2" action="ppaction://hlinksldjump"/>
              </a:rPr>
              <a:t>應含代表作及參考作</a:t>
            </a:r>
            <a:r>
              <a:rPr lang="en-US" altLang="zh-TW" b="1" dirty="0">
                <a:solidFill>
                  <a:schemeClr val="accent1">
                    <a:lumMod val="75000"/>
                  </a:schemeClr>
                </a:solidFill>
                <a:hlinkClick r:id="rId2" action="ppaction://hlinksldjump"/>
              </a:rPr>
              <a:t>)</a:t>
            </a:r>
            <a:r>
              <a:rPr lang="zh-TW" altLang="en-US" b="1" dirty="0">
                <a:solidFill>
                  <a:schemeClr val="accent1">
                    <a:lumMod val="75000"/>
                  </a:schemeClr>
                </a:solidFill>
                <a:hlinkClick r:id="rId2" action="ppaction://hlinksldjump"/>
              </a:rPr>
              <a:t>全數送外審</a:t>
            </a:r>
            <a:r>
              <a:rPr lang="zh-TW" altLang="en-US" dirty="0"/>
              <a:t>。</a:t>
            </a:r>
          </a:p>
          <a:p>
            <a:r>
              <a:rPr lang="en-US" altLang="zh-TW" dirty="0"/>
              <a:t>5</a:t>
            </a:r>
            <a:r>
              <a:rPr lang="zh-TW" altLang="en-US" dirty="0"/>
              <a:t>、外審及格成績：</a:t>
            </a:r>
            <a:r>
              <a:rPr lang="en-US" altLang="zh-TW" dirty="0"/>
              <a:t>6</a:t>
            </a:r>
            <a:r>
              <a:rPr lang="zh-TW" altLang="en-US" dirty="0"/>
              <a:t>位校外學者專家審查，外審成績通過者至少須有</a:t>
            </a:r>
            <a:r>
              <a:rPr lang="en-US" altLang="zh-TW" dirty="0"/>
              <a:t>4</a:t>
            </a:r>
            <a:r>
              <a:rPr lang="zh-TW" altLang="en-US" dirty="0"/>
              <a:t>位審查人評定</a:t>
            </a:r>
            <a:r>
              <a:rPr lang="en-US" altLang="zh-TW" dirty="0"/>
              <a:t>70</a:t>
            </a:r>
            <a:r>
              <a:rPr lang="zh-TW" altLang="en-US" dirty="0"/>
              <a:t>分以上，且剔除最高分及最低分之審查分數後之</a:t>
            </a:r>
            <a:r>
              <a:rPr lang="en-US" altLang="zh-TW" dirty="0"/>
              <a:t>4</a:t>
            </a:r>
            <a:r>
              <a:rPr lang="zh-TW" altLang="en-US" dirty="0"/>
              <a:t>位審查人評定成績平均須達</a:t>
            </a:r>
            <a:r>
              <a:rPr lang="en-US" altLang="zh-TW" dirty="0"/>
              <a:t>70</a:t>
            </a:r>
            <a:r>
              <a:rPr lang="zh-TW" altLang="en-US" dirty="0"/>
              <a:t>分以上；惟聘任為教授者，至少須有</a:t>
            </a:r>
            <a:r>
              <a:rPr lang="en-US" altLang="zh-TW" dirty="0"/>
              <a:t>4</a:t>
            </a:r>
            <a:r>
              <a:rPr lang="zh-TW" altLang="en-US" dirty="0"/>
              <a:t>位審查人評定</a:t>
            </a:r>
            <a:r>
              <a:rPr lang="en-US" altLang="zh-TW" dirty="0"/>
              <a:t>75</a:t>
            </a:r>
            <a:r>
              <a:rPr lang="zh-TW" altLang="en-US" dirty="0"/>
              <a:t>分以上，且剔除最高分及最低分之審查分數後之</a:t>
            </a:r>
            <a:r>
              <a:rPr lang="en-US" altLang="zh-TW" dirty="0"/>
              <a:t>4</a:t>
            </a:r>
            <a:r>
              <a:rPr lang="zh-TW" altLang="en-US" dirty="0"/>
              <a:t>位審查人評定成績平均須達</a:t>
            </a:r>
            <a:r>
              <a:rPr lang="en-US" altLang="zh-TW" dirty="0"/>
              <a:t>75</a:t>
            </a:r>
            <a:r>
              <a:rPr lang="zh-TW" altLang="en-US" dirty="0"/>
              <a:t>分以上。</a:t>
            </a:r>
          </a:p>
          <a:p>
            <a:r>
              <a:rPr lang="en-US" altLang="zh-TW" dirty="0"/>
              <a:t>6</a:t>
            </a:r>
            <a:r>
              <a:rPr lang="zh-TW" altLang="en-US" dirty="0"/>
              <a:t>、如外審審查人僅打分數，未填寫評語，應送回原外審審查人確認及填寫。</a:t>
            </a:r>
          </a:p>
          <a:p>
            <a:r>
              <a:rPr lang="en-US" altLang="zh-TW" dirty="0"/>
              <a:t>7</a:t>
            </a:r>
            <a:r>
              <a:rPr lang="zh-TW" altLang="en-US" dirty="0"/>
              <a:t>、為達保密，外審審查人送回之資料，審查意見應加以整理，手寫者重新打字及校對。外審審查人意見提供教評會參考時，應以代號辨別</a:t>
            </a:r>
            <a:r>
              <a:rPr lang="zh-TW" altLang="en-US" dirty="0" smtClean="0"/>
              <a:t>。</a:t>
            </a:r>
            <a:endParaRPr lang="zh-TW" altLang="en-US" dirty="0"/>
          </a:p>
        </p:txBody>
      </p:sp>
      <p:sp>
        <p:nvSpPr>
          <p:cNvPr id="4" name="投影片編號版面配置區 3"/>
          <p:cNvSpPr>
            <a:spLocks noGrp="1"/>
          </p:cNvSpPr>
          <p:nvPr>
            <p:ph type="sldNum" sz="quarter" idx="15"/>
          </p:nvPr>
        </p:nvSpPr>
        <p:spPr/>
        <p:txBody>
          <a:bodyPr/>
          <a:lstStyle/>
          <a:p>
            <a:fld id="{0E360E5C-3726-4759-BF8C-BB8956BC555D}" type="slidenum">
              <a:rPr lang="zh-TW" altLang="en-US" smtClean="0"/>
              <a:t>38</a:t>
            </a:fld>
            <a:endParaRPr lang="zh-TW" altLang="en-US"/>
          </a:p>
        </p:txBody>
      </p:sp>
    </p:spTree>
    <p:extLst>
      <p:ext uri="{BB962C8B-B14F-4D97-AF65-F5344CB8AC3E}">
        <p14:creationId xmlns:p14="http://schemas.microsoft.com/office/powerpoint/2010/main" val="265302866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常見錯誤態樣</a:t>
            </a:r>
            <a:endParaRPr lang="zh-TW" altLang="en-US" dirty="0"/>
          </a:p>
        </p:txBody>
      </p:sp>
      <p:sp>
        <p:nvSpPr>
          <p:cNvPr id="3" name="內容版面配置區 2"/>
          <p:cNvSpPr>
            <a:spLocks noGrp="1"/>
          </p:cNvSpPr>
          <p:nvPr>
            <p:ph sz="quarter" idx="1"/>
          </p:nvPr>
        </p:nvSpPr>
        <p:spPr/>
        <p:txBody>
          <a:bodyPr/>
          <a:lstStyle/>
          <a:p>
            <a:r>
              <a:rPr lang="zh-TW" altLang="en-US" dirty="0"/>
              <a:t>應徵者所填確認版之著作目錄一覽表</a:t>
            </a:r>
            <a:r>
              <a:rPr lang="zh-TW" altLang="en-US" dirty="0" smtClean="0"/>
              <a:t>之代表著作為期刊論文，系所卻以博士論文送外審。</a:t>
            </a:r>
            <a:r>
              <a:rPr lang="en-US" altLang="zh-TW" dirty="0" smtClean="0"/>
              <a:t>(X)</a:t>
            </a:r>
          </a:p>
          <a:p>
            <a:r>
              <a:rPr lang="zh-TW" altLang="en-US" dirty="0"/>
              <a:t>應徵者所填確認版之著作目錄</a:t>
            </a:r>
            <a:r>
              <a:rPr lang="zh-TW" altLang="en-US" dirty="0" smtClean="0"/>
              <a:t>一覽表，代表作及參考作共有</a:t>
            </a:r>
            <a:r>
              <a:rPr lang="en-US" altLang="zh-TW" dirty="0" smtClean="0"/>
              <a:t>3</a:t>
            </a:r>
            <a:r>
              <a:rPr lang="zh-TW" altLang="en-US" dirty="0" smtClean="0"/>
              <a:t>篇，學系僅將代表作送外審。</a:t>
            </a:r>
            <a:r>
              <a:rPr lang="en-US" altLang="zh-TW" dirty="0"/>
              <a:t>(X</a:t>
            </a:r>
            <a:r>
              <a:rPr lang="en-US" altLang="zh-TW" dirty="0" smtClean="0"/>
              <a:t>)</a:t>
            </a:r>
          </a:p>
          <a:p>
            <a:endParaRPr lang="en-US" altLang="zh-TW" dirty="0"/>
          </a:p>
          <a:p>
            <a:endParaRPr lang="en-US" altLang="zh-TW" dirty="0" smtClean="0"/>
          </a:p>
          <a:p>
            <a:endParaRPr lang="zh-TW" altLang="en-US" dirty="0"/>
          </a:p>
        </p:txBody>
      </p:sp>
      <p:sp>
        <p:nvSpPr>
          <p:cNvPr id="4" name="投影片編號版面配置區 3"/>
          <p:cNvSpPr>
            <a:spLocks noGrp="1"/>
          </p:cNvSpPr>
          <p:nvPr>
            <p:ph type="sldNum" sz="quarter" idx="15"/>
          </p:nvPr>
        </p:nvSpPr>
        <p:spPr/>
        <p:txBody>
          <a:bodyPr/>
          <a:lstStyle/>
          <a:p>
            <a:fld id="{0E360E5C-3726-4759-BF8C-BB8956BC555D}" type="slidenum">
              <a:rPr lang="zh-TW" altLang="en-US" smtClean="0"/>
              <a:t>39</a:t>
            </a:fld>
            <a:endParaRPr lang="zh-TW" altLang="en-US"/>
          </a:p>
        </p:txBody>
      </p:sp>
      <p:sp>
        <p:nvSpPr>
          <p:cNvPr id="5" name="矩形 4"/>
          <p:cNvSpPr/>
          <p:nvPr/>
        </p:nvSpPr>
        <p:spPr>
          <a:xfrm>
            <a:off x="5724128" y="5445224"/>
            <a:ext cx="1872208" cy="576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smtClean="0">
                <a:hlinkClick r:id="rId2" action="ppaction://hlinksldjump"/>
              </a:rPr>
              <a:t>回前</a:t>
            </a:r>
            <a:r>
              <a:rPr lang="zh-TW" altLang="en-US" dirty="0">
                <a:hlinkClick r:id="rId2" action="ppaction://hlinksldjump"/>
              </a:rPr>
              <a:t>頁</a:t>
            </a:r>
            <a:endParaRPr lang="zh-TW" altLang="en-US" dirty="0"/>
          </a:p>
        </p:txBody>
      </p:sp>
    </p:spTree>
    <p:extLst>
      <p:ext uri="{BB962C8B-B14F-4D97-AF65-F5344CB8AC3E}">
        <p14:creationId xmlns:p14="http://schemas.microsoft.com/office/powerpoint/2010/main" val="19717511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a:t>(</a:t>
            </a:r>
            <a:r>
              <a:rPr lang="zh-TW" altLang="en-US" dirty="0"/>
              <a:t>七</a:t>
            </a:r>
            <a:r>
              <a:rPr lang="en-US" altLang="zh-TW" dirty="0"/>
              <a:t>)</a:t>
            </a:r>
            <a:r>
              <a:rPr lang="zh-TW" altLang="en-US" dirty="0"/>
              <a:t>教評會</a:t>
            </a:r>
            <a:r>
              <a:rPr lang="zh-TW" altLang="en-US" dirty="0" smtClean="0"/>
              <a:t>組成之查核重點</a:t>
            </a:r>
            <a:endParaRPr lang="zh-TW" altLang="en-US" dirty="0"/>
          </a:p>
        </p:txBody>
      </p:sp>
      <p:sp>
        <p:nvSpPr>
          <p:cNvPr id="3" name="內容版面配置區 2"/>
          <p:cNvSpPr>
            <a:spLocks noGrp="1"/>
          </p:cNvSpPr>
          <p:nvPr>
            <p:ph sz="quarter" idx="1"/>
          </p:nvPr>
        </p:nvSpPr>
        <p:spPr/>
        <p:txBody>
          <a:bodyPr>
            <a:normAutofit/>
          </a:bodyPr>
          <a:lstStyle/>
          <a:p>
            <a:r>
              <a:rPr lang="en-US" altLang="zh-TW" dirty="0"/>
              <a:t>1</a:t>
            </a:r>
            <a:r>
              <a:rPr lang="zh-TW" altLang="en-US" dirty="0"/>
              <a:t>、系級教評會教授人數不少於三分之二。 院級教評會均由教授組成。</a:t>
            </a:r>
          </a:p>
          <a:p>
            <a:r>
              <a:rPr lang="en-US" altLang="zh-TW" dirty="0"/>
              <a:t>2</a:t>
            </a:r>
            <a:r>
              <a:rPr lang="zh-TW" altLang="en-US" dirty="0"/>
              <a:t>、委員無任期中講學、研究、進修、休假研究六個月（含）以上或留職停薪者之</a:t>
            </a:r>
            <a:r>
              <a:rPr lang="zh-TW" altLang="en-US" dirty="0" smtClean="0"/>
              <a:t>情事。</a:t>
            </a:r>
            <a:endParaRPr lang="zh-TW" altLang="en-US" dirty="0"/>
          </a:p>
          <a:p>
            <a:r>
              <a:rPr lang="en-US" altLang="zh-TW" dirty="0"/>
              <a:t>3</a:t>
            </a:r>
            <a:r>
              <a:rPr lang="zh-TW" altLang="en-US" dirty="0"/>
              <a:t>、如有副教授擔任委員</a:t>
            </a:r>
            <a:r>
              <a:rPr lang="en-US" altLang="zh-TW" dirty="0"/>
              <a:t>(</a:t>
            </a:r>
            <a:r>
              <a:rPr lang="zh-TW" altLang="en-US" dirty="0"/>
              <a:t>含當然委員</a:t>
            </a:r>
            <a:r>
              <a:rPr lang="en-US" altLang="zh-TW" dirty="0"/>
              <a:t>)</a:t>
            </a:r>
            <a:r>
              <a:rPr lang="zh-TW" altLang="en-US" dirty="0"/>
              <a:t>時，應迴避教授級之聘任案</a:t>
            </a:r>
            <a:r>
              <a:rPr lang="zh-TW" altLang="en-US" dirty="0" smtClean="0"/>
              <a:t>。</a:t>
            </a:r>
            <a:r>
              <a:rPr lang="en-US" altLang="zh-TW" dirty="0" smtClean="0"/>
              <a:t>(</a:t>
            </a:r>
            <a:r>
              <a:rPr lang="zh-TW" altLang="en-US" dirty="0" smtClean="0"/>
              <a:t>避免低階高審</a:t>
            </a:r>
            <a:r>
              <a:rPr lang="en-US" altLang="zh-TW" dirty="0" smtClean="0"/>
              <a:t>)</a:t>
            </a:r>
            <a:endParaRPr lang="zh-TW" altLang="en-US" dirty="0"/>
          </a:p>
          <a:p>
            <a:endParaRPr lang="zh-TW" altLang="en-US" dirty="0"/>
          </a:p>
        </p:txBody>
      </p:sp>
      <p:sp>
        <p:nvSpPr>
          <p:cNvPr id="4" name="投影片編號版面配置區 3"/>
          <p:cNvSpPr>
            <a:spLocks noGrp="1"/>
          </p:cNvSpPr>
          <p:nvPr>
            <p:ph type="sldNum" sz="quarter" idx="15"/>
          </p:nvPr>
        </p:nvSpPr>
        <p:spPr/>
        <p:txBody>
          <a:bodyPr/>
          <a:lstStyle/>
          <a:p>
            <a:fld id="{0E360E5C-3726-4759-BF8C-BB8956BC555D}" type="slidenum">
              <a:rPr lang="zh-TW" altLang="en-US" smtClean="0"/>
              <a:t>40</a:t>
            </a:fld>
            <a:endParaRPr lang="zh-TW" altLang="en-US"/>
          </a:p>
        </p:txBody>
      </p:sp>
    </p:spTree>
    <p:extLst>
      <p:ext uri="{BB962C8B-B14F-4D97-AF65-F5344CB8AC3E}">
        <p14:creationId xmlns:p14="http://schemas.microsoft.com/office/powerpoint/2010/main" val="32915537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a:t>(</a:t>
            </a:r>
            <a:r>
              <a:rPr lang="zh-TW" altLang="en-US" dirty="0"/>
              <a:t>七</a:t>
            </a:r>
            <a:r>
              <a:rPr lang="en-US" altLang="zh-TW" dirty="0"/>
              <a:t>)</a:t>
            </a:r>
            <a:r>
              <a:rPr lang="zh-TW" altLang="en-US" dirty="0"/>
              <a:t>教評會組成之查核重點</a:t>
            </a:r>
          </a:p>
        </p:txBody>
      </p:sp>
      <p:sp>
        <p:nvSpPr>
          <p:cNvPr id="3" name="內容版面配置區 2"/>
          <p:cNvSpPr>
            <a:spLocks noGrp="1"/>
          </p:cNvSpPr>
          <p:nvPr>
            <p:ph sz="quarter" idx="1"/>
          </p:nvPr>
        </p:nvSpPr>
        <p:spPr/>
        <p:txBody>
          <a:bodyPr>
            <a:normAutofit lnSpcReduction="10000"/>
          </a:bodyPr>
          <a:lstStyle/>
          <a:p>
            <a:r>
              <a:rPr lang="en-US" altLang="zh-TW" dirty="0"/>
              <a:t>4</a:t>
            </a:r>
            <a:r>
              <a:rPr lang="zh-TW" altLang="en-US" dirty="0"/>
              <a:t>、另委員與應聘人有下列情事之一者，應自行迴避：各級教評會委員於審查有關委員本人或其配偶、前配偶、四親等內之血親或三親等內之姻親或曾有此關係者之事項時，或為送審人學位論文之指導教授，或代表作之共同作者，應自行迴避，不得參與評審。</a:t>
            </a:r>
          </a:p>
          <a:p>
            <a:r>
              <a:rPr lang="en-US" altLang="zh-TW" dirty="0"/>
              <a:t>5</a:t>
            </a:r>
            <a:r>
              <a:rPr lang="zh-TW" altLang="en-US" dirty="0"/>
              <a:t>、委員迴避時，不計入該項決議案之出席人數，迴避後之該案委員出席人數仍達全體委員三分之二以上（含）。</a:t>
            </a:r>
          </a:p>
          <a:p>
            <a:r>
              <a:rPr lang="en-US" altLang="zh-TW" dirty="0"/>
              <a:t>6</a:t>
            </a:r>
            <a:r>
              <a:rPr lang="zh-TW" altLang="en-US" dirty="0"/>
              <a:t>、委員迴避後如不足法定應出席人數，得經教評會決議由各該院、系（所）務會議推選符合該教評會所定資格條件之校內外教師，依行政程序簽奉校長核可後聘任，擔任該議案之臨時委員，補足法定應出席人數，以行使委員職務，並應將臨時委員名單於事前通知當事人。</a:t>
            </a:r>
          </a:p>
          <a:p>
            <a:endParaRPr lang="zh-TW" altLang="en-US" dirty="0"/>
          </a:p>
        </p:txBody>
      </p:sp>
      <p:sp>
        <p:nvSpPr>
          <p:cNvPr id="4" name="投影片編號版面配置區 3"/>
          <p:cNvSpPr>
            <a:spLocks noGrp="1"/>
          </p:cNvSpPr>
          <p:nvPr>
            <p:ph type="sldNum" sz="quarter" idx="15"/>
          </p:nvPr>
        </p:nvSpPr>
        <p:spPr/>
        <p:txBody>
          <a:bodyPr/>
          <a:lstStyle/>
          <a:p>
            <a:fld id="{0E360E5C-3726-4759-BF8C-BB8956BC555D}" type="slidenum">
              <a:rPr lang="zh-TW" altLang="en-US" smtClean="0"/>
              <a:t>41</a:t>
            </a:fld>
            <a:endParaRPr lang="zh-TW" altLang="en-US"/>
          </a:p>
        </p:txBody>
      </p:sp>
    </p:spTree>
    <p:extLst>
      <p:ext uri="{BB962C8B-B14F-4D97-AF65-F5344CB8AC3E}">
        <p14:creationId xmlns:p14="http://schemas.microsoft.com/office/powerpoint/2010/main" val="37828595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腦力激盪時間</a:t>
            </a:r>
          </a:p>
        </p:txBody>
      </p:sp>
      <p:sp>
        <p:nvSpPr>
          <p:cNvPr id="3" name="內容版面配置區 2"/>
          <p:cNvSpPr>
            <a:spLocks noGrp="1"/>
          </p:cNvSpPr>
          <p:nvPr>
            <p:ph sz="quarter" idx="1"/>
          </p:nvPr>
        </p:nvSpPr>
        <p:spPr/>
        <p:txBody>
          <a:bodyPr>
            <a:normAutofit fontScale="92500" lnSpcReduction="10000"/>
          </a:bodyPr>
          <a:lstStyle/>
          <a:p>
            <a:r>
              <a:rPr lang="en-US" altLang="zh-TW" dirty="0" smtClean="0"/>
              <a:t>Q:</a:t>
            </a:r>
            <a:r>
              <a:rPr lang="zh-TW" altLang="en-US" dirty="0" smtClean="0"/>
              <a:t>系教評會由</a:t>
            </a:r>
            <a:r>
              <a:rPr lang="en-US" altLang="zh-TW" dirty="0" smtClean="0"/>
              <a:t>5</a:t>
            </a:r>
            <a:r>
              <a:rPr lang="zh-TW" altLang="en-US" dirty="0" smtClean="0"/>
              <a:t>人組成，系主任為副教授，委員中一人為應徵者博士論文指導教授，該系擬新聘</a:t>
            </a:r>
            <a:r>
              <a:rPr lang="en-US" altLang="zh-TW" dirty="0" smtClean="0"/>
              <a:t>1</a:t>
            </a:r>
            <a:r>
              <a:rPr lang="zh-TW" altLang="en-US" dirty="0" smtClean="0"/>
              <a:t>名教授，請問該系系教評會該次會議有無效力？</a:t>
            </a:r>
            <a:endParaRPr lang="en-US" altLang="zh-TW" dirty="0" smtClean="0"/>
          </a:p>
          <a:p>
            <a:pPr marL="0" indent="0">
              <a:buNone/>
            </a:pPr>
            <a:r>
              <a:rPr lang="en-US" altLang="zh-TW" sz="1800" dirty="0" smtClean="0">
                <a:solidFill>
                  <a:srgbClr val="FF0000"/>
                </a:solidFill>
              </a:rPr>
              <a:t>A:</a:t>
            </a:r>
            <a:r>
              <a:rPr lang="zh-TW" altLang="en-US" sz="1800" dirty="0" smtClean="0">
                <a:solidFill>
                  <a:srgbClr val="FF0000"/>
                </a:solidFill>
              </a:rPr>
              <a:t>委員</a:t>
            </a:r>
            <a:r>
              <a:rPr lang="zh-TW" altLang="en-US" sz="1800" dirty="0">
                <a:solidFill>
                  <a:srgbClr val="FF0000"/>
                </a:solidFill>
              </a:rPr>
              <a:t>迴避時，不計入該項決議案之出席人數，</a:t>
            </a:r>
            <a:r>
              <a:rPr lang="zh-TW" altLang="en-US" sz="1800" dirty="0" smtClean="0">
                <a:solidFill>
                  <a:srgbClr val="FF0000"/>
                </a:solidFill>
              </a:rPr>
              <a:t>迴避</a:t>
            </a:r>
            <a:r>
              <a:rPr lang="en-US" altLang="zh-TW" sz="1800" dirty="0" smtClean="0">
                <a:solidFill>
                  <a:srgbClr val="FF0000"/>
                </a:solidFill>
              </a:rPr>
              <a:t>2</a:t>
            </a:r>
            <a:r>
              <a:rPr lang="zh-TW" altLang="en-US" sz="1800" dirty="0" smtClean="0">
                <a:solidFill>
                  <a:srgbClr val="FF0000"/>
                </a:solidFill>
              </a:rPr>
              <a:t>人後</a:t>
            </a:r>
            <a:r>
              <a:rPr lang="en-US" altLang="zh-TW" sz="1800" dirty="0" smtClean="0">
                <a:solidFill>
                  <a:srgbClr val="FF0000"/>
                </a:solidFill>
              </a:rPr>
              <a:t>(</a:t>
            </a:r>
            <a:r>
              <a:rPr lang="zh-TW" altLang="en-US" sz="1800" dirty="0" smtClean="0">
                <a:solidFill>
                  <a:srgbClr val="FF0000"/>
                </a:solidFill>
              </a:rPr>
              <a:t>主任及指導教授</a:t>
            </a:r>
            <a:r>
              <a:rPr lang="en-US" altLang="zh-TW" sz="1800" dirty="0" smtClean="0">
                <a:solidFill>
                  <a:srgbClr val="FF0000"/>
                </a:solidFill>
              </a:rPr>
              <a:t>)</a:t>
            </a:r>
            <a:r>
              <a:rPr lang="zh-TW" altLang="en-US" sz="1800" dirty="0" smtClean="0">
                <a:solidFill>
                  <a:srgbClr val="FF0000"/>
                </a:solidFill>
              </a:rPr>
              <a:t>，委員人數僅剩</a:t>
            </a:r>
            <a:r>
              <a:rPr lang="en-US" altLang="zh-TW" sz="1800" dirty="0" smtClean="0">
                <a:solidFill>
                  <a:srgbClr val="FF0000"/>
                </a:solidFill>
              </a:rPr>
              <a:t>3</a:t>
            </a:r>
            <a:r>
              <a:rPr lang="zh-TW" altLang="en-US" sz="1800" dirty="0" smtClean="0">
                <a:solidFill>
                  <a:srgbClr val="FF0000"/>
                </a:solidFill>
              </a:rPr>
              <a:t>人，未</a:t>
            </a:r>
            <a:r>
              <a:rPr lang="zh-TW" altLang="en-US" sz="1800" dirty="0">
                <a:solidFill>
                  <a:srgbClr val="FF0000"/>
                </a:solidFill>
              </a:rPr>
              <a:t>達三分之二</a:t>
            </a:r>
            <a:r>
              <a:rPr lang="zh-TW" altLang="en-US" sz="1800" dirty="0" smtClean="0">
                <a:solidFill>
                  <a:srgbClr val="FF0000"/>
                </a:solidFill>
              </a:rPr>
              <a:t>以上。</a:t>
            </a:r>
            <a:endParaRPr lang="en-US" altLang="zh-TW" sz="1800" dirty="0" smtClean="0">
              <a:solidFill>
                <a:srgbClr val="FF0000"/>
              </a:solidFill>
            </a:endParaRPr>
          </a:p>
          <a:p>
            <a:r>
              <a:rPr lang="zh-TW" altLang="en-US" dirty="0"/>
              <a:t>系教評會由</a:t>
            </a:r>
            <a:r>
              <a:rPr lang="en-US" altLang="zh-TW" dirty="0"/>
              <a:t>5</a:t>
            </a:r>
            <a:r>
              <a:rPr lang="zh-TW" altLang="en-US" dirty="0"/>
              <a:t>人組成，系主任為副教授，委員中一人為應徵者博士論文指導教授，該系擬新聘</a:t>
            </a:r>
            <a:r>
              <a:rPr lang="en-US" altLang="zh-TW" dirty="0"/>
              <a:t>1</a:t>
            </a:r>
            <a:r>
              <a:rPr lang="zh-TW" altLang="en-US" dirty="0" smtClean="0"/>
              <a:t>名副教授</a:t>
            </a:r>
            <a:r>
              <a:rPr lang="zh-TW" altLang="en-US" dirty="0"/>
              <a:t>，請問該系系教評</a:t>
            </a:r>
            <a:r>
              <a:rPr lang="zh-TW" altLang="en-US" dirty="0" smtClean="0"/>
              <a:t>會</a:t>
            </a:r>
            <a:r>
              <a:rPr lang="zh-TW" altLang="en-US" dirty="0"/>
              <a:t>該次會議</a:t>
            </a:r>
            <a:r>
              <a:rPr lang="zh-TW" altLang="en-US" dirty="0" smtClean="0"/>
              <a:t>有</a:t>
            </a:r>
            <a:r>
              <a:rPr lang="zh-TW" altLang="en-US" dirty="0"/>
              <a:t>無效力</a:t>
            </a:r>
            <a:r>
              <a:rPr lang="zh-TW" altLang="en-US" dirty="0" smtClean="0"/>
              <a:t>？</a:t>
            </a:r>
            <a:endParaRPr lang="en-US" altLang="zh-TW" dirty="0" smtClean="0"/>
          </a:p>
          <a:p>
            <a:pPr marL="0" indent="0">
              <a:buNone/>
            </a:pPr>
            <a:r>
              <a:rPr lang="en-US" altLang="zh-TW" sz="1800" dirty="0">
                <a:solidFill>
                  <a:srgbClr val="FF0000"/>
                </a:solidFill>
              </a:rPr>
              <a:t>A:</a:t>
            </a:r>
            <a:r>
              <a:rPr lang="zh-TW" altLang="en-US" sz="1800" dirty="0">
                <a:solidFill>
                  <a:srgbClr val="FF0000"/>
                </a:solidFill>
              </a:rPr>
              <a:t>委員迴避時，不計入該項決議案之出席人數，</a:t>
            </a:r>
            <a:r>
              <a:rPr lang="zh-TW" altLang="en-US" sz="1800" dirty="0" smtClean="0">
                <a:solidFill>
                  <a:srgbClr val="FF0000"/>
                </a:solidFill>
              </a:rPr>
              <a:t>迴避</a:t>
            </a:r>
            <a:r>
              <a:rPr lang="en-US" altLang="zh-TW" sz="1800" dirty="0" smtClean="0">
                <a:solidFill>
                  <a:srgbClr val="FF0000"/>
                </a:solidFill>
              </a:rPr>
              <a:t>1</a:t>
            </a:r>
            <a:r>
              <a:rPr lang="zh-TW" altLang="en-US" sz="1800" dirty="0" smtClean="0">
                <a:solidFill>
                  <a:srgbClr val="FF0000"/>
                </a:solidFill>
              </a:rPr>
              <a:t>人</a:t>
            </a:r>
            <a:r>
              <a:rPr lang="zh-TW" altLang="en-US" sz="1800" dirty="0">
                <a:solidFill>
                  <a:srgbClr val="FF0000"/>
                </a:solidFill>
              </a:rPr>
              <a:t>後，委員</a:t>
            </a:r>
            <a:r>
              <a:rPr lang="zh-TW" altLang="en-US" sz="1800" dirty="0" smtClean="0">
                <a:solidFill>
                  <a:srgbClr val="FF0000"/>
                </a:solidFill>
              </a:rPr>
              <a:t>人數剩</a:t>
            </a:r>
            <a:r>
              <a:rPr lang="en-US" altLang="zh-TW" sz="1800" dirty="0" smtClean="0">
                <a:solidFill>
                  <a:srgbClr val="FF0000"/>
                </a:solidFill>
              </a:rPr>
              <a:t>4</a:t>
            </a:r>
            <a:r>
              <a:rPr lang="zh-TW" altLang="en-US" sz="1800" dirty="0" smtClean="0">
                <a:solidFill>
                  <a:srgbClr val="FF0000"/>
                </a:solidFill>
              </a:rPr>
              <a:t>人，達</a:t>
            </a:r>
            <a:r>
              <a:rPr lang="zh-TW" altLang="en-US" sz="1800" dirty="0">
                <a:solidFill>
                  <a:srgbClr val="FF0000"/>
                </a:solidFill>
              </a:rPr>
              <a:t>三分之二以上</a:t>
            </a:r>
            <a:r>
              <a:rPr lang="zh-TW" altLang="en-US" sz="1800" dirty="0" smtClean="0">
                <a:solidFill>
                  <a:srgbClr val="FF0000"/>
                </a:solidFill>
              </a:rPr>
              <a:t>。</a:t>
            </a:r>
            <a:endParaRPr lang="en-US" altLang="zh-TW" dirty="0" smtClean="0">
              <a:solidFill>
                <a:srgbClr val="FF0000"/>
              </a:solidFill>
            </a:endParaRPr>
          </a:p>
          <a:p>
            <a:r>
              <a:rPr lang="zh-TW" altLang="en-US" dirty="0" smtClean="0"/>
              <a:t>系教評會由</a:t>
            </a:r>
            <a:r>
              <a:rPr lang="en-US" altLang="zh-TW" dirty="0" smtClean="0"/>
              <a:t>5</a:t>
            </a:r>
            <a:r>
              <a:rPr lang="zh-TW" altLang="en-US" dirty="0" smtClean="0"/>
              <a:t>人</a:t>
            </a:r>
            <a:r>
              <a:rPr lang="zh-TW" altLang="en-US" dirty="0"/>
              <a:t>組成，系主任</a:t>
            </a:r>
            <a:r>
              <a:rPr lang="zh-TW" altLang="en-US" dirty="0" smtClean="0"/>
              <a:t>為教授</a:t>
            </a:r>
            <a:r>
              <a:rPr lang="zh-TW" altLang="en-US" dirty="0"/>
              <a:t>，</a:t>
            </a:r>
            <a:r>
              <a:rPr lang="zh-TW" altLang="en-US" dirty="0" smtClean="0"/>
              <a:t>且為應徵者代表作合著人</a:t>
            </a:r>
            <a:r>
              <a:rPr lang="zh-TW" altLang="en-US" dirty="0"/>
              <a:t>，該系擬新聘</a:t>
            </a:r>
            <a:r>
              <a:rPr lang="en-US" altLang="zh-TW" dirty="0"/>
              <a:t>1</a:t>
            </a:r>
            <a:r>
              <a:rPr lang="zh-TW" altLang="en-US" dirty="0" smtClean="0"/>
              <a:t>名助理教授</a:t>
            </a:r>
            <a:r>
              <a:rPr lang="zh-TW" altLang="en-US" dirty="0"/>
              <a:t>，該</a:t>
            </a:r>
            <a:r>
              <a:rPr lang="zh-TW" altLang="en-US" dirty="0" smtClean="0"/>
              <a:t>系教評會應如何開議？</a:t>
            </a:r>
            <a:endParaRPr lang="en-US" altLang="zh-TW" dirty="0" smtClean="0"/>
          </a:p>
          <a:p>
            <a:pPr marL="0" indent="0">
              <a:buNone/>
            </a:pPr>
            <a:r>
              <a:rPr lang="en-US" altLang="zh-TW" sz="1800" dirty="0" smtClean="0">
                <a:solidFill>
                  <a:srgbClr val="FF0000"/>
                </a:solidFill>
              </a:rPr>
              <a:t>A:</a:t>
            </a:r>
            <a:r>
              <a:rPr lang="zh-TW" altLang="en-US" sz="1800" dirty="0" smtClean="0">
                <a:solidFill>
                  <a:srgbClr val="FF0000"/>
                </a:solidFill>
              </a:rPr>
              <a:t>主任迴避後，由剩餘</a:t>
            </a:r>
            <a:r>
              <a:rPr lang="en-US" altLang="zh-TW" sz="1800" dirty="0" smtClean="0">
                <a:solidFill>
                  <a:srgbClr val="FF0000"/>
                </a:solidFill>
              </a:rPr>
              <a:t>4</a:t>
            </a:r>
            <a:r>
              <a:rPr lang="zh-TW" altLang="en-US" sz="1800" dirty="0" smtClean="0">
                <a:solidFill>
                  <a:srgbClr val="FF0000"/>
                </a:solidFill>
              </a:rPr>
              <a:t>人互推一人為主席開議。</a:t>
            </a:r>
            <a:r>
              <a:rPr lang="en-US" altLang="zh-TW" sz="1800" dirty="0" smtClean="0">
                <a:solidFill>
                  <a:srgbClr val="FF0000"/>
                </a:solidFill>
              </a:rPr>
              <a:t>(</a:t>
            </a:r>
            <a:r>
              <a:rPr lang="zh-TW" altLang="en-US" sz="1800" dirty="0" smtClean="0">
                <a:solidFill>
                  <a:srgbClr val="FF0000"/>
                </a:solidFill>
              </a:rPr>
              <a:t>注意：倘剩餘</a:t>
            </a:r>
            <a:r>
              <a:rPr lang="en-US" altLang="zh-TW" sz="1800" dirty="0" smtClean="0">
                <a:solidFill>
                  <a:srgbClr val="FF0000"/>
                </a:solidFill>
              </a:rPr>
              <a:t>4</a:t>
            </a:r>
            <a:r>
              <a:rPr lang="zh-TW" altLang="en-US" sz="1800" dirty="0" smtClean="0">
                <a:solidFill>
                  <a:srgbClr val="FF0000"/>
                </a:solidFill>
              </a:rPr>
              <a:t>人中有任</a:t>
            </a:r>
            <a:r>
              <a:rPr lang="en-US" altLang="zh-TW" sz="1800" dirty="0" smtClean="0">
                <a:solidFill>
                  <a:srgbClr val="FF0000"/>
                </a:solidFill>
              </a:rPr>
              <a:t>1</a:t>
            </a:r>
            <a:r>
              <a:rPr lang="zh-TW" altLang="en-US" sz="1800" dirty="0" smtClean="0">
                <a:solidFill>
                  <a:srgbClr val="FF0000"/>
                </a:solidFill>
              </a:rPr>
              <a:t>人請假，該次會議仍屬無效。</a:t>
            </a:r>
            <a:r>
              <a:rPr lang="en-US" altLang="zh-TW" sz="1800" dirty="0" smtClean="0">
                <a:solidFill>
                  <a:srgbClr val="FF0000"/>
                </a:solidFill>
              </a:rPr>
              <a:t>)</a:t>
            </a:r>
          </a:p>
          <a:p>
            <a:pPr marL="0" indent="0">
              <a:buNone/>
            </a:pPr>
            <a:endParaRPr lang="en-US" altLang="zh-TW" dirty="0" smtClean="0"/>
          </a:p>
          <a:p>
            <a:endParaRPr lang="zh-TW" altLang="en-US" dirty="0"/>
          </a:p>
          <a:p>
            <a:endParaRPr lang="zh-TW" altLang="en-US" dirty="0"/>
          </a:p>
        </p:txBody>
      </p:sp>
      <p:sp>
        <p:nvSpPr>
          <p:cNvPr id="4" name="投影片編號版面配置區 3"/>
          <p:cNvSpPr>
            <a:spLocks noGrp="1"/>
          </p:cNvSpPr>
          <p:nvPr>
            <p:ph type="sldNum" sz="quarter" idx="15"/>
          </p:nvPr>
        </p:nvSpPr>
        <p:spPr/>
        <p:txBody>
          <a:bodyPr/>
          <a:lstStyle/>
          <a:p>
            <a:fld id="{0E360E5C-3726-4759-BF8C-BB8956BC555D}" type="slidenum">
              <a:rPr lang="zh-TW" altLang="en-US" smtClean="0"/>
              <a:t>42</a:t>
            </a:fld>
            <a:endParaRPr lang="zh-TW" altLang="en-US"/>
          </a:p>
        </p:txBody>
      </p:sp>
    </p:spTree>
    <p:extLst>
      <p:ext uri="{BB962C8B-B14F-4D97-AF65-F5344CB8AC3E}">
        <p14:creationId xmlns:p14="http://schemas.microsoft.com/office/powerpoint/2010/main" val="3216861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a:t>(</a:t>
            </a:r>
            <a:r>
              <a:rPr lang="zh-TW" altLang="en-US" dirty="0"/>
              <a:t>八</a:t>
            </a:r>
            <a:r>
              <a:rPr lang="en-US" altLang="zh-TW" dirty="0"/>
              <a:t>)</a:t>
            </a:r>
            <a:r>
              <a:rPr lang="zh-TW" altLang="en-US" dirty="0"/>
              <a:t>教評會議決</a:t>
            </a:r>
          </a:p>
        </p:txBody>
      </p:sp>
      <p:sp>
        <p:nvSpPr>
          <p:cNvPr id="3" name="內容版面配置區 2"/>
          <p:cNvSpPr>
            <a:spLocks noGrp="1"/>
          </p:cNvSpPr>
          <p:nvPr>
            <p:ph sz="quarter" idx="1"/>
          </p:nvPr>
        </p:nvSpPr>
        <p:spPr/>
        <p:txBody>
          <a:bodyPr/>
          <a:lstStyle/>
          <a:p>
            <a:r>
              <a:rPr lang="en-US" altLang="zh-TW" dirty="0"/>
              <a:t>1</a:t>
            </a:r>
            <a:r>
              <a:rPr lang="zh-TW" altLang="en-US" dirty="0"/>
              <a:t>、應有全體委員三分之二以上（含）之出席，始得開議，且應經出席並參加表決委員三分之二以上（含）同意，始得通過。</a:t>
            </a:r>
          </a:p>
          <a:p>
            <a:r>
              <a:rPr lang="en-US" altLang="zh-TW" dirty="0"/>
              <a:t>2</a:t>
            </a:r>
            <a:r>
              <a:rPr lang="zh-TW" altLang="en-US" dirty="0"/>
              <a:t>、委員迴避時，不計入該項決議案之出席人數，迴避後之該案委員出席人數仍達全體委員三分之二以上（含）。</a:t>
            </a:r>
          </a:p>
          <a:p>
            <a:endParaRPr lang="zh-TW" altLang="en-US" dirty="0"/>
          </a:p>
        </p:txBody>
      </p:sp>
      <p:sp>
        <p:nvSpPr>
          <p:cNvPr id="4" name="投影片編號版面配置區 3"/>
          <p:cNvSpPr>
            <a:spLocks noGrp="1"/>
          </p:cNvSpPr>
          <p:nvPr>
            <p:ph type="sldNum" sz="quarter" idx="15"/>
          </p:nvPr>
        </p:nvSpPr>
        <p:spPr/>
        <p:txBody>
          <a:bodyPr/>
          <a:lstStyle/>
          <a:p>
            <a:fld id="{0E360E5C-3726-4759-BF8C-BB8956BC555D}" type="slidenum">
              <a:rPr lang="zh-TW" altLang="en-US" smtClean="0"/>
              <a:t>43</a:t>
            </a:fld>
            <a:endParaRPr lang="zh-TW" altLang="en-US"/>
          </a:p>
        </p:txBody>
      </p:sp>
    </p:spTree>
    <p:extLst>
      <p:ext uri="{BB962C8B-B14F-4D97-AF65-F5344CB8AC3E}">
        <p14:creationId xmlns:p14="http://schemas.microsoft.com/office/powerpoint/2010/main" val="183767727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en-US" altLang="zh-TW" dirty="0"/>
              <a:t>(</a:t>
            </a:r>
            <a:r>
              <a:rPr lang="zh-TW" altLang="en-US" dirty="0"/>
              <a:t>九</a:t>
            </a:r>
            <a:r>
              <a:rPr lang="en-US" altLang="zh-TW" dirty="0"/>
              <a:t>)</a:t>
            </a:r>
            <a:r>
              <a:rPr lang="zh-TW" altLang="en-US" dirty="0"/>
              <a:t>辦理工作許可之</a:t>
            </a:r>
            <a:r>
              <a:rPr lang="zh-TW" altLang="en-US" dirty="0" smtClean="0"/>
              <a:t>申請 </a:t>
            </a:r>
            <a:r>
              <a:rPr lang="en-US" altLang="zh-TW" dirty="0" smtClean="0"/>
              <a:t>(</a:t>
            </a:r>
            <a:r>
              <a:rPr lang="zh-TW" altLang="en-US" dirty="0" smtClean="0">
                <a:solidFill>
                  <a:srgbClr val="002060"/>
                </a:solidFill>
              </a:rPr>
              <a:t>外籍教師才需要</a:t>
            </a:r>
            <a:r>
              <a:rPr lang="en-US" altLang="zh-TW" dirty="0" smtClean="0"/>
              <a:t>)</a:t>
            </a:r>
            <a:endParaRPr lang="zh-TW" altLang="en-US" dirty="0"/>
          </a:p>
        </p:txBody>
      </p:sp>
      <p:sp>
        <p:nvSpPr>
          <p:cNvPr id="3" name="內容版面配置區 2"/>
          <p:cNvSpPr>
            <a:spLocks noGrp="1"/>
          </p:cNvSpPr>
          <p:nvPr>
            <p:ph sz="quarter" idx="1"/>
          </p:nvPr>
        </p:nvSpPr>
        <p:spPr/>
        <p:txBody>
          <a:bodyPr/>
          <a:lstStyle/>
          <a:p>
            <a:r>
              <a:rPr lang="zh-TW" altLang="en-US" dirty="0"/>
              <a:t>如聘任</a:t>
            </a:r>
            <a:r>
              <a:rPr lang="zh-TW" altLang="en-US" b="1" dirty="0">
                <a:solidFill>
                  <a:srgbClr val="FF0000"/>
                </a:solidFill>
              </a:rPr>
              <a:t>外國籍教師</a:t>
            </a:r>
            <a:r>
              <a:rPr lang="zh-TW" altLang="en-US" dirty="0"/>
              <a:t>，請於三級教評會通過後，聘期開始前，儘速依「各級學校申請外國教師聘僱許可及管理辦法」規定，向教育部完成工作許可之申辦，經教育部核發聘僱許可，本校始得予聘任</a:t>
            </a:r>
            <a:r>
              <a:rPr lang="zh-TW" altLang="en-US" dirty="0" smtClean="0"/>
              <a:t>。</a:t>
            </a:r>
            <a:endParaRPr lang="en-US" altLang="zh-TW" dirty="0" smtClean="0"/>
          </a:p>
          <a:p>
            <a:endParaRPr lang="en-US" altLang="zh-TW" dirty="0" smtClean="0"/>
          </a:p>
          <a:p>
            <a:r>
              <a:rPr lang="zh-TW" altLang="en-US" dirty="0"/>
              <a:t>外籍教師聘僱許可線上申請系統：</a:t>
            </a:r>
            <a:r>
              <a:rPr lang="en-US" altLang="zh-TW" dirty="0" smtClean="0">
                <a:hlinkClick r:id="rId2"/>
              </a:rPr>
              <a:t>https</a:t>
            </a:r>
            <a:r>
              <a:rPr lang="en-US" altLang="zh-TW" dirty="0">
                <a:hlinkClick r:id="rId2"/>
              </a:rPr>
              <a:t>://www.awpft.moe.gov.tw</a:t>
            </a:r>
            <a:r>
              <a:rPr lang="en-US" altLang="zh-TW" dirty="0" smtClean="0">
                <a:hlinkClick r:id="rId2"/>
              </a:rPr>
              <a:t>/</a:t>
            </a:r>
            <a:endParaRPr lang="en-US" altLang="zh-TW" dirty="0" smtClean="0"/>
          </a:p>
          <a:p>
            <a:r>
              <a:rPr lang="zh-TW" altLang="en-US" dirty="0" smtClean="0"/>
              <a:t>線上系統操作說明簡報檔：</a:t>
            </a:r>
            <a:r>
              <a:rPr lang="en-US" altLang="zh-TW" dirty="0" smtClean="0">
                <a:hlinkClick r:id="rId3"/>
              </a:rPr>
              <a:t>https</a:t>
            </a:r>
            <a:r>
              <a:rPr lang="en-US" altLang="zh-TW" dirty="0">
                <a:hlinkClick r:id="rId3"/>
              </a:rPr>
              <a:t>://</a:t>
            </a:r>
            <a:r>
              <a:rPr lang="en-US" altLang="zh-TW" dirty="0" smtClean="0">
                <a:hlinkClick r:id="rId3"/>
              </a:rPr>
              <a:t>www.awpft.moe.gov.tw/File/8f823c71-1f1e-462b-ab5a-49c585639bdc.pdf</a:t>
            </a:r>
            <a:endParaRPr lang="en-US" altLang="zh-TW" dirty="0" smtClean="0"/>
          </a:p>
          <a:p>
            <a:endParaRPr lang="en-US" altLang="zh-TW" dirty="0"/>
          </a:p>
          <a:p>
            <a:r>
              <a:rPr lang="zh-TW" altLang="en-US" dirty="0" smtClean="0"/>
              <a:t>小提醒：外國籍</a:t>
            </a:r>
            <a:r>
              <a:rPr lang="zh-TW" altLang="en-US" dirty="0" smtClean="0">
                <a:solidFill>
                  <a:srgbClr val="FF0000"/>
                </a:solidFill>
              </a:rPr>
              <a:t>兼任</a:t>
            </a:r>
            <a:r>
              <a:rPr lang="zh-TW" altLang="en-US" dirty="0" smtClean="0"/>
              <a:t>教師亦須申辦工作許可</a:t>
            </a:r>
            <a:r>
              <a:rPr lang="en-US" altLang="zh-TW" dirty="0" smtClean="0"/>
              <a:t>!</a:t>
            </a:r>
            <a:endParaRPr lang="zh-TW" altLang="en-US" dirty="0"/>
          </a:p>
        </p:txBody>
      </p:sp>
      <p:sp>
        <p:nvSpPr>
          <p:cNvPr id="4" name="投影片編號版面配置區 3"/>
          <p:cNvSpPr>
            <a:spLocks noGrp="1"/>
          </p:cNvSpPr>
          <p:nvPr>
            <p:ph type="sldNum" sz="quarter" idx="15"/>
          </p:nvPr>
        </p:nvSpPr>
        <p:spPr/>
        <p:txBody>
          <a:bodyPr/>
          <a:lstStyle/>
          <a:p>
            <a:fld id="{0E360E5C-3726-4759-BF8C-BB8956BC555D}" type="slidenum">
              <a:rPr lang="zh-TW" altLang="en-US" smtClean="0"/>
              <a:t>44</a:t>
            </a:fld>
            <a:endParaRPr lang="zh-TW" altLang="en-US"/>
          </a:p>
        </p:txBody>
      </p:sp>
    </p:spTree>
    <p:extLst>
      <p:ext uri="{BB962C8B-B14F-4D97-AF65-F5344CB8AC3E}">
        <p14:creationId xmlns:p14="http://schemas.microsoft.com/office/powerpoint/2010/main" val="156136626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應繳證件清單</a:t>
            </a:r>
            <a:endParaRPr lang="zh-TW" altLang="en-US" dirty="0"/>
          </a:p>
        </p:txBody>
      </p:sp>
      <p:pic>
        <p:nvPicPr>
          <p:cNvPr id="5" name="內容版面配置區 4"/>
          <p:cNvPicPr>
            <a:picLocks noGrp="1" noChangeAspect="1"/>
          </p:cNvPicPr>
          <p:nvPr>
            <p:ph sz="quarter" idx="1"/>
          </p:nvPr>
        </p:nvPicPr>
        <p:blipFill>
          <a:blip r:embed="rId2"/>
          <a:stretch>
            <a:fillRect/>
          </a:stretch>
        </p:blipFill>
        <p:spPr>
          <a:xfrm>
            <a:off x="467544" y="1371831"/>
            <a:ext cx="3699427" cy="4873625"/>
          </a:xfrm>
          <a:prstGeom prst="rect">
            <a:avLst/>
          </a:prstGeom>
        </p:spPr>
      </p:pic>
      <p:sp>
        <p:nvSpPr>
          <p:cNvPr id="4" name="投影片編號版面配置區 3"/>
          <p:cNvSpPr>
            <a:spLocks noGrp="1"/>
          </p:cNvSpPr>
          <p:nvPr>
            <p:ph type="sldNum" sz="quarter" idx="15"/>
          </p:nvPr>
        </p:nvSpPr>
        <p:spPr/>
        <p:txBody>
          <a:bodyPr/>
          <a:lstStyle/>
          <a:p>
            <a:fld id="{0E360E5C-3726-4759-BF8C-BB8956BC555D}" type="slidenum">
              <a:rPr lang="zh-TW" altLang="en-US" smtClean="0"/>
              <a:t>45</a:t>
            </a:fld>
            <a:endParaRPr lang="zh-TW" altLang="en-US"/>
          </a:p>
        </p:txBody>
      </p:sp>
      <p:pic>
        <p:nvPicPr>
          <p:cNvPr id="6" name="圖片 5"/>
          <p:cNvPicPr>
            <a:picLocks noChangeAspect="1"/>
          </p:cNvPicPr>
          <p:nvPr/>
        </p:nvPicPr>
        <p:blipFill>
          <a:blip r:embed="rId3"/>
          <a:stretch>
            <a:fillRect/>
          </a:stretch>
        </p:blipFill>
        <p:spPr>
          <a:xfrm>
            <a:off x="4233897" y="1371831"/>
            <a:ext cx="3004717" cy="2781688"/>
          </a:xfrm>
          <a:prstGeom prst="rect">
            <a:avLst/>
          </a:prstGeom>
        </p:spPr>
      </p:pic>
      <p:pic>
        <p:nvPicPr>
          <p:cNvPr id="7"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1463" y="5608709"/>
            <a:ext cx="2866518" cy="3859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9509515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506522" y="188640"/>
            <a:ext cx="7467600" cy="652934"/>
          </a:xfrm>
        </p:spPr>
        <p:txBody>
          <a:bodyPr/>
          <a:lstStyle/>
          <a:p>
            <a:r>
              <a:rPr lang="zh-TW" altLang="en-US" dirty="0" smtClean="0"/>
              <a:t>甄選人員合格名冊填寫注意事項</a:t>
            </a:r>
            <a:endParaRPr lang="zh-TW" altLang="en-US" dirty="0"/>
          </a:p>
        </p:txBody>
      </p:sp>
      <p:sp>
        <p:nvSpPr>
          <p:cNvPr id="3" name="內容版面配置區 2"/>
          <p:cNvSpPr>
            <a:spLocks noGrp="1"/>
          </p:cNvSpPr>
          <p:nvPr>
            <p:ph sz="quarter" idx="1"/>
          </p:nvPr>
        </p:nvSpPr>
        <p:spPr>
          <a:xfrm>
            <a:off x="661416" y="5011543"/>
            <a:ext cx="7467600" cy="1656184"/>
          </a:xfrm>
        </p:spPr>
        <p:txBody>
          <a:bodyPr>
            <a:normAutofit fontScale="92500" lnSpcReduction="10000"/>
          </a:bodyPr>
          <a:lstStyle/>
          <a:p>
            <a:r>
              <a:rPr lang="zh-TW" altLang="zh-TW" kern="100" dirty="0"/>
              <a:t>符合</a:t>
            </a:r>
            <a:r>
              <a:rPr lang="zh-TW" altLang="zh-TW" kern="100" dirty="0" smtClean="0"/>
              <a:t>資格</a:t>
            </a:r>
            <a:r>
              <a:rPr lang="zh-TW" altLang="en-US" kern="100" dirty="0" smtClean="0"/>
              <a:t>情形，請務必</a:t>
            </a:r>
            <a:r>
              <a:rPr lang="zh-TW" altLang="en-US" b="1" kern="100" dirty="0" smtClean="0">
                <a:solidFill>
                  <a:srgbClr val="FF0000"/>
                </a:solidFill>
              </a:rPr>
              <a:t>繕打</a:t>
            </a:r>
            <a:r>
              <a:rPr lang="zh-TW" altLang="en-US" kern="100" dirty="0" smtClean="0"/>
              <a:t>公告之資格條件並</a:t>
            </a:r>
            <a:r>
              <a:rPr lang="zh-TW" altLang="zh-TW" kern="100" dirty="0" smtClean="0"/>
              <a:t>勾選</a:t>
            </a:r>
            <a:endParaRPr lang="zh-TW" altLang="zh-TW" kern="100" dirty="0"/>
          </a:p>
          <a:p>
            <a:pPr marL="0" indent="0">
              <a:buNone/>
            </a:pPr>
            <a:r>
              <a:rPr lang="zh-TW" altLang="en-US" dirty="0" smtClean="0"/>
              <a:t>（一）大專</a:t>
            </a:r>
            <a:r>
              <a:rPr lang="zh-TW" altLang="en-US" dirty="0"/>
              <a:t>以上學校全職教學經驗</a:t>
            </a:r>
            <a:r>
              <a:rPr lang="en-US" altLang="zh-TW" dirty="0"/>
              <a:t>2</a:t>
            </a:r>
            <a:r>
              <a:rPr lang="zh-TW" altLang="en-US" dirty="0"/>
              <a:t>年以上</a:t>
            </a:r>
            <a:r>
              <a:rPr lang="zh-TW" altLang="en-US" dirty="0" smtClean="0"/>
              <a:t>。</a:t>
            </a:r>
            <a:endParaRPr lang="en-US" altLang="zh-TW" dirty="0" smtClean="0"/>
          </a:p>
          <a:p>
            <a:pPr marL="0" indent="0">
              <a:buNone/>
            </a:pPr>
            <a:r>
              <a:rPr lang="zh-TW" altLang="en-US" dirty="0"/>
              <a:t>（二）博士後研究全職工作經驗</a:t>
            </a:r>
            <a:r>
              <a:rPr lang="en-US" altLang="zh-TW" dirty="0"/>
              <a:t>2</a:t>
            </a:r>
            <a:r>
              <a:rPr lang="zh-TW" altLang="en-US" dirty="0"/>
              <a:t>年以上</a:t>
            </a:r>
            <a:r>
              <a:rPr lang="zh-TW" altLang="en-US" dirty="0" smtClean="0"/>
              <a:t>。</a:t>
            </a:r>
            <a:endParaRPr lang="en-US" altLang="zh-TW" dirty="0" smtClean="0"/>
          </a:p>
          <a:p>
            <a:pPr marL="0" indent="0">
              <a:buNone/>
            </a:pPr>
            <a:r>
              <a:rPr lang="zh-TW" altLang="en-US" dirty="0" smtClean="0"/>
              <a:t>（三）該</a:t>
            </a:r>
            <a:r>
              <a:rPr lang="zh-TW" altLang="en-US" dirty="0"/>
              <a:t>領域業界全職工作</a:t>
            </a:r>
            <a:r>
              <a:rPr lang="zh-TW" altLang="en-US" dirty="0" smtClean="0"/>
              <a:t>經驗</a:t>
            </a:r>
            <a:r>
              <a:rPr lang="en-US" altLang="zh-TW" dirty="0" smtClean="0"/>
              <a:t>2</a:t>
            </a:r>
            <a:r>
              <a:rPr lang="zh-TW" altLang="en-US" dirty="0" smtClean="0"/>
              <a:t>年</a:t>
            </a:r>
            <a:r>
              <a:rPr lang="zh-TW" altLang="en-US" dirty="0"/>
              <a:t>以上。</a:t>
            </a:r>
            <a:endParaRPr lang="en-US" altLang="zh-TW" dirty="0"/>
          </a:p>
          <a:p>
            <a:pPr marL="0" indent="0">
              <a:buNone/>
            </a:pPr>
            <a:endParaRPr lang="en-US" altLang="zh-TW" dirty="0"/>
          </a:p>
          <a:p>
            <a:endParaRPr lang="zh-TW" altLang="en-US" dirty="0"/>
          </a:p>
        </p:txBody>
      </p:sp>
      <p:sp>
        <p:nvSpPr>
          <p:cNvPr id="4" name="投影片編號版面配置區 3"/>
          <p:cNvSpPr>
            <a:spLocks noGrp="1"/>
          </p:cNvSpPr>
          <p:nvPr>
            <p:ph type="sldNum" sz="quarter" idx="15"/>
          </p:nvPr>
        </p:nvSpPr>
        <p:spPr/>
        <p:txBody>
          <a:bodyPr/>
          <a:lstStyle/>
          <a:p>
            <a:fld id="{0E360E5C-3726-4759-BF8C-BB8956BC555D}" type="slidenum">
              <a:rPr lang="zh-TW" altLang="en-US" smtClean="0"/>
              <a:t>46</a:t>
            </a:fld>
            <a:endParaRPr lang="zh-TW" altLang="en-US"/>
          </a:p>
        </p:txBody>
      </p:sp>
      <p:graphicFrame>
        <p:nvGraphicFramePr>
          <p:cNvPr id="5" name="表格 4"/>
          <p:cNvGraphicFramePr>
            <a:graphicFrameLocks noGrp="1"/>
          </p:cNvGraphicFramePr>
          <p:nvPr>
            <p:extLst>
              <p:ext uri="{D42A27DB-BD31-4B8C-83A1-F6EECF244321}">
                <p14:modId xmlns:p14="http://schemas.microsoft.com/office/powerpoint/2010/main" val="2099531784"/>
              </p:ext>
            </p:extLst>
          </p:nvPr>
        </p:nvGraphicFramePr>
        <p:xfrm>
          <a:off x="440927" y="841574"/>
          <a:ext cx="7992889" cy="3942080"/>
        </p:xfrm>
        <a:graphic>
          <a:graphicData uri="http://schemas.openxmlformats.org/drawingml/2006/table">
            <a:tbl>
              <a:tblPr>
                <a:tableStyleId>{5C22544A-7EE6-4342-B048-85BDC9FD1C3A}</a:tableStyleId>
              </a:tblPr>
              <a:tblGrid>
                <a:gridCol w="792088">
                  <a:extLst>
                    <a:ext uri="{9D8B030D-6E8A-4147-A177-3AD203B41FA5}">
                      <a16:colId xmlns:a16="http://schemas.microsoft.com/office/drawing/2014/main" val="20000"/>
                    </a:ext>
                  </a:extLst>
                </a:gridCol>
                <a:gridCol w="1008112">
                  <a:extLst>
                    <a:ext uri="{9D8B030D-6E8A-4147-A177-3AD203B41FA5}">
                      <a16:colId xmlns:a16="http://schemas.microsoft.com/office/drawing/2014/main" val="20001"/>
                    </a:ext>
                  </a:extLst>
                </a:gridCol>
                <a:gridCol w="360040">
                  <a:extLst>
                    <a:ext uri="{9D8B030D-6E8A-4147-A177-3AD203B41FA5}">
                      <a16:colId xmlns:a16="http://schemas.microsoft.com/office/drawing/2014/main" val="20002"/>
                    </a:ext>
                  </a:extLst>
                </a:gridCol>
                <a:gridCol w="1440160">
                  <a:extLst>
                    <a:ext uri="{9D8B030D-6E8A-4147-A177-3AD203B41FA5}">
                      <a16:colId xmlns:a16="http://schemas.microsoft.com/office/drawing/2014/main" val="20003"/>
                    </a:ext>
                  </a:extLst>
                </a:gridCol>
                <a:gridCol w="2232248">
                  <a:extLst>
                    <a:ext uri="{9D8B030D-6E8A-4147-A177-3AD203B41FA5}">
                      <a16:colId xmlns:a16="http://schemas.microsoft.com/office/drawing/2014/main" val="20004"/>
                    </a:ext>
                  </a:extLst>
                </a:gridCol>
                <a:gridCol w="1956885">
                  <a:extLst>
                    <a:ext uri="{9D8B030D-6E8A-4147-A177-3AD203B41FA5}">
                      <a16:colId xmlns:a16="http://schemas.microsoft.com/office/drawing/2014/main" val="20005"/>
                    </a:ext>
                  </a:extLst>
                </a:gridCol>
                <a:gridCol w="203356">
                  <a:extLst>
                    <a:ext uri="{9D8B030D-6E8A-4147-A177-3AD203B41FA5}">
                      <a16:colId xmlns:a16="http://schemas.microsoft.com/office/drawing/2014/main" val="20006"/>
                    </a:ext>
                  </a:extLst>
                </a:gridCol>
              </a:tblGrid>
              <a:tr h="288032">
                <a:tc gridSpan="7">
                  <a:txBody>
                    <a:bodyPr/>
                    <a:lstStyle/>
                    <a:p>
                      <a:pPr>
                        <a:spcAft>
                          <a:spcPts val="0"/>
                        </a:spcAft>
                      </a:pPr>
                      <a:r>
                        <a:rPr lang="zh-TW" sz="1600" kern="100" dirty="0">
                          <a:effectLst/>
                          <a:latin typeface="標楷體" panose="03000509000000000000" pitchFamily="65" charset="-120"/>
                          <a:ea typeface="標楷體" panose="03000509000000000000" pitchFamily="65" charset="-120"/>
                        </a:rPr>
                        <a:t>國立嘉義大學　　學院　　　學系　專任教師甄選人員</a:t>
                      </a:r>
                      <a:r>
                        <a:rPr lang="zh-TW" sz="1600" u="sng" kern="100" dirty="0">
                          <a:effectLst/>
                          <a:latin typeface="標楷體" panose="03000509000000000000" pitchFamily="65" charset="-120"/>
                          <a:ea typeface="標楷體" panose="03000509000000000000" pitchFamily="65" charset="-120"/>
                        </a:rPr>
                        <a:t>合格</a:t>
                      </a:r>
                      <a:r>
                        <a:rPr lang="zh-TW" sz="1600" kern="100" dirty="0">
                          <a:effectLst/>
                          <a:latin typeface="標楷體" panose="03000509000000000000" pitchFamily="65" charset="-120"/>
                          <a:ea typeface="標楷體" panose="03000509000000000000" pitchFamily="65" charset="-120"/>
                        </a:rPr>
                        <a:t>名冊</a:t>
                      </a:r>
                      <a:r>
                        <a:rPr lang="en-US" sz="1600" kern="100" dirty="0">
                          <a:effectLst/>
                          <a:latin typeface="標楷體" panose="03000509000000000000" pitchFamily="65" charset="-120"/>
                          <a:ea typeface="標楷體" panose="03000509000000000000" pitchFamily="65" charset="-120"/>
                        </a:rPr>
                        <a:t>    </a:t>
                      </a:r>
                      <a:endParaRPr lang="zh-TW" sz="1600" kern="100" dirty="0">
                        <a:effectLst/>
                        <a:latin typeface="標楷體" panose="03000509000000000000" pitchFamily="65" charset="-120"/>
                        <a:ea typeface="標楷體" panose="03000509000000000000" pitchFamily="65" charset="-120"/>
                      </a:endParaRPr>
                    </a:p>
                    <a:p>
                      <a:pPr algn="r">
                        <a:spcAft>
                          <a:spcPts val="0"/>
                        </a:spcAft>
                      </a:pPr>
                      <a:r>
                        <a:rPr lang="zh-TW" sz="1600" kern="100" dirty="0">
                          <a:effectLst/>
                          <a:latin typeface="標楷體" panose="03000509000000000000" pitchFamily="65" charset="-120"/>
                          <a:ea typeface="標楷體" panose="03000509000000000000" pitchFamily="65" charset="-120"/>
                        </a:rPr>
                        <a:t>年</a:t>
                      </a:r>
                      <a:r>
                        <a:rPr lang="en-US" sz="1600" kern="100" dirty="0">
                          <a:effectLst/>
                          <a:latin typeface="標楷體" panose="03000509000000000000" pitchFamily="65" charset="-120"/>
                          <a:ea typeface="標楷體" panose="03000509000000000000" pitchFamily="65" charset="-120"/>
                        </a:rPr>
                        <a:t>  </a:t>
                      </a:r>
                      <a:r>
                        <a:rPr lang="zh-TW" sz="1600" kern="100" dirty="0">
                          <a:effectLst/>
                          <a:latin typeface="標楷體" panose="03000509000000000000" pitchFamily="65" charset="-120"/>
                          <a:ea typeface="標楷體" panose="03000509000000000000" pitchFamily="65" charset="-120"/>
                        </a:rPr>
                        <a:t>月</a:t>
                      </a:r>
                      <a:r>
                        <a:rPr lang="en-US" sz="1600" kern="100" dirty="0">
                          <a:effectLst/>
                          <a:latin typeface="標楷體" panose="03000509000000000000" pitchFamily="65" charset="-120"/>
                          <a:ea typeface="標楷體" panose="03000509000000000000" pitchFamily="65" charset="-120"/>
                        </a:rPr>
                        <a:t>  </a:t>
                      </a:r>
                      <a:r>
                        <a:rPr lang="zh-TW" sz="1600" kern="100" dirty="0">
                          <a:effectLst/>
                          <a:latin typeface="標楷體" panose="03000509000000000000" pitchFamily="65" charset="-120"/>
                          <a:ea typeface="標楷體" panose="03000509000000000000" pitchFamily="65" charset="-120"/>
                        </a:rPr>
                        <a:t>日</a:t>
                      </a:r>
                    </a:p>
                  </a:txBody>
                  <a:tcPr marL="16008" marR="1600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val="10000"/>
                  </a:ext>
                </a:extLst>
              </a:tr>
              <a:tr h="914752">
                <a:tc>
                  <a:txBody>
                    <a:bodyPr/>
                    <a:lstStyle/>
                    <a:p>
                      <a:pPr algn="ctr">
                        <a:lnSpc>
                          <a:spcPts val="1600"/>
                        </a:lnSpc>
                        <a:spcAft>
                          <a:spcPts val="0"/>
                        </a:spcAft>
                      </a:pPr>
                      <a:r>
                        <a:rPr lang="zh-TW" sz="1600" kern="100" dirty="0">
                          <a:effectLst/>
                          <a:latin typeface="標楷體" panose="03000509000000000000" pitchFamily="65" charset="-120"/>
                          <a:ea typeface="標楷體" panose="03000509000000000000" pitchFamily="65" charset="-120"/>
                        </a:rPr>
                        <a:t>姓</a:t>
                      </a:r>
                      <a:r>
                        <a:rPr lang="en-US" sz="1600" kern="100" dirty="0">
                          <a:effectLst/>
                          <a:latin typeface="標楷體" panose="03000509000000000000" pitchFamily="65" charset="-120"/>
                          <a:ea typeface="標楷體" panose="03000509000000000000" pitchFamily="65" charset="-120"/>
                        </a:rPr>
                        <a:t>  </a:t>
                      </a:r>
                      <a:r>
                        <a:rPr lang="zh-TW" sz="1600" kern="100" dirty="0">
                          <a:effectLst/>
                          <a:latin typeface="標楷體" panose="03000509000000000000" pitchFamily="65" charset="-120"/>
                          <a:ea typeface="標楷體" panose="03000509000000000000" pitchFamily="65" charset="-120"/>
                        </a:rPr>
                        <a:t>名</a:t>
                      </a:r>
                    </a:p>
                  </a:txBody>
                  <a:tcPr marL="16008" marR="1600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spcAft>
                          <a:spcPts val="0"/>
                        </a:spcAft>
                      </a:pPr>
                      <a:r>
                        <a:rPr lang="zh-TW" sz="1600" kern="100" dirty="0">
                          <a:effectLst/>
                          <a:latin typeface="標楷體" panose="03000509000000000000" pitchFamily="65" charset="-120"/>
                          <a:ea typeface="標楷體" panose="03000509000000000000" pitchFamily="65" charset="-120"/>
                        </a:rPr>
                        <a:t>出生日期</a:t>
                      </a:r>
                    </a:p>
                  </a:txBody>
                  <a:tcPr marL="16008" marR="1600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spcAft>
                          <a:spcPts val="0"/>
                        </a:spcAft>
                      </a:pPr>
                      <a:r>
                        <a:rPr lang="zh-TW" sz="1600" kern="100">
                          <a:effectLst/>
                          <a:latin typeface="標楷體" panose="03000509000000000000" pitchFamily="65" charset="-120"/>
                          <a:ea typeface="標楷體" panose="03000509000000000000" pitchFamily="65" charset="-120"/>
                        </a:rPr>
                        <a:t>性別</a:t>
                      </a:r>
                    </a:p>
                  </a:txBody>
                  <a:tcPr marL="16008" marR="1600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spcAft>
                          <a:spcPts val="0"/>
                        </a:spcAft>
                      </a:pPr>
                      <a:r>
                        <a:rPr lang="zh-TW" sz="1600" kern="100" dirty="0">
                          <a:effectLst/>
                          <a:latin typeface="標楷體" panose="03000509000000000000" pitchFamily="65" charset="-120"/>
                          <a:ea typeface="標楷體" panose="03000509000000000000" pitchFamily="65" charset="-120"/>
                        </a:rPr>
                        <a:t>學</a:t>
                      </a:r>
                      <a:r>
                        <a:rPr lang="en-US" sz="1600" kern="100" dirty="0">
                          <a:effectLst/>
                          <a:latin typeface="標楷體" panose="03000509000000000000" pitchFamily="65" charset="-120"/>
                          <a:ea typeface="標楷體" panose="03000509000000000000" pitchFamily="65" charset="-120"/>
                        </a:rPr>
                        <a:t>  </a:t>
                      </a:r>
                      <a:r>
                        <a:rPr lang="zh-TW" sz="1600" kern="100" dirty="0">
                          <a:effectLst/>
                          <a:latin typeface="標楷體" panose="03000509000000000000" pitchFamily="65" charset="-120"/>
                          <a:ea typeface="標楷體" panose="03000509000000000000" pitchFamily="65" charset="-120"/>
                        </a:rPr>
                        <a:t>歷</a:t>
                      </a:r>
                    </a:p>
                    <a:p>
                      <a:pPr algn="ctr">
                        <a:lnSpc>
                          <a:spcPts val="1600"/>
                        </a:lnSpc>
                        <a:spcAft>
                          <a:spcPts val="0"/>
                        </a:spcAft>
                      </a:pPr>
                      <a:r>
                        <a:rPr lang="en-US" sz="1600" kern="100" dirty="0">
                          <a:effectLst/>
                          <a:latin typeface="標楷體" panose="03000509000000000000" pitchFamily="65" charset="-120"/>
                          <a:ea typeface="標楷體" panose="03000509000000000000" pitchFamily="65" charset="-120"/>
                        </a:rPr>
                        <a:t>(</a:t>
                      </a:r>
                      <a:r>
                        <a:rPr lang="zh-TW" sz="1600" kern="100" dirty="0">
                          <a:effectLst/>
                          <a:latin typeface="標楷體" panose="03000509000000000000" pitchFamily="65" charset="-120"/>
                          <a:ea typeface="標楷體" panose="03000509000000000000" pitchFamily="65" charset="-120"/>
                        </a:rPr>
                        <a:t>請註明最高學歷畢業年月</a:t>
                      </a:r>
                      <a:r>
                        <a:rPr lang="en-US" sz="1600" kern="100" dirty="0">
                          <a:effectLst/>
                          <a:latin typeface="標楷體" panose="03000509000000000000" pitchFamily="65" charset="-120"/>
                          <a:ea typeface="標楷體" panose="03000509000000000000" pitchFamily="65" charset="-120"/>
                        </a:rPr>
                        <a:t>)</a:t>
                      </a:r>
                      <a:endParaRPr lang="zh-TW" sz="1600" kern="100" dirty="0">
                        <a:effectLst/>
                        <a:latin typeface="標楷體" panose="03000509000000000000" pitchFamily="65" charset="-120"/>
                        <a:ea typeface="標楷體" panose="03000509000000000000" pitchFamily="65" charset="-120"/>
                      </a:endParaRPr>
                    </a:p>
                  </a:txBody>
                  <a:tcPr marL="16008" marR="1600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spcAft>
                          <a:spcPts val="0"/>
                        </a:spcAft>
                      </a:pPr>
                      <a:r>
                        <a:rPr lang="zh-TW" sz="1600" kern="100" dirty="0">
                          <a:effectLst/>
                          <a:latin typeface="標楷體" panose="03000509000000000000" pitchFamily="65" charset="-120"/>
                          <a:ea typeface="標楷體" panose="03000509000000000000" pitchFamily="65" charset="-120"/>
                        </a:rPr>
                        <a:t>經</a:t>
                      </a:r>
                      <a:r>
                        <a:rPr lang="en-US" sz="1600" kern="100" dirty="0">
                          <a:effectLst/>
                          <a:latin typeface="標楷體" panose="03000509000000000000" pitchFamily="65" charset="-120"/>
                          <a:ea typeface="標楷體" panose="03000509000000000000" pitchFamily="65" charset="-120"/>
                        </a:rPr>
                        <a:t>  </a:t>
                      </a:r>
                      <a:r>
                        <a:rPr lang="zh-TW" sz="1600" kern="100" dirty="0">
                          <a:effectLst/>
                          <a:latin typeface="標楷體" panose="03000509000000000000" pitchFamily="65" charset="-120"/>
                          <a:ea typeface="標楷體" panose="03000509000000000000" pitchFamily="65" charset="-120"/>
                        </a:rPr>
                        <a:t>歷</a:t>
                      </a:r>
                    </a:p>
                  </a:txBody>
                  <a:tcPr marL="16008" marR="1600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spcAft>
                          <a:spcPts val="0"/>
                        </a:spcAft>
                      </a:pPr>
                      <a:r>
                        <a:rPr lang="zh-TW" sz="1600" kern="100">
                          <a:effectLst/>
                          <a:latin typeface="標楷體" panose="03000509000000000000" pitchFamily="65" charset="-120"/>
                          <a:ea typeface="標楷體" panose="03000509000000000000" pitchFamily="65" charset="-120"/>
                        </a:rPr>
                        <a:t>備</a:t>
                      </a:r>
                      <a:r>
                        <a:rPr lang="en-US" sz="1600" kern="100">
                          <a:effectLst/>
                          <a:latin typeface="標楷體" panose="03000509000000000000" pitchFamily="65" charset="-120"/>
                          <a:ea typeface="標楷體" panose="03000509000000000000" pitchFamily="65" charset="-120"/>
                        </a:rPr>
                        <a:t>  </a:t>
                      </a:r>
                      <a:r>
                        <a:rPr lang="zh-TW" sz="1600" kern="100">
                          <a:effectLst/>
                          <a:latin typeface="標楷體" panose="03000509000000000000" pitchFamily="65" charset="-120"/>
                          <a:ea typeface="標楷體" panose="03000509000000000000" pitchFamily="65" charset="-120"/>
                        </a:rPr>
                        <a:t>註</a:t>
                      </a:r>
                    </a:p>
                    <a:p>
                      <a:pPr>
                        <a:lnSpc>
                          <a:spcPts val="1600"/>
                        </a:lnSpc>
                        <a:spcAft>
                          <a:spcPts val="0"/>
                        </a:spcAft>
                      </a:pPr>
                      <a:r>
                        <a:rPr lang="en-US" sz="1600" kern="100">
                          <a:effectLst/>
                          <a:latin typeface="標楷體" panose="03000509000000000000" pitchFamily="65" charset="-120"/>
                          <a:ea typeface="標楷體" panose="03000509000000000000" pitchFamily="65" charset="-120"/>
                        </a:rPr>
                        <a:t>(</a:t>
                      </a:r>
                      <a:r>
                        <a:rPr lang="zh-TW" sz="1600" kern="100">
                          <a:effectLst/>
                          <a:latin typeface="標楷體" panose="03000509000000000000" pitchFamily="65" charset="-120"/>
                          <a:ea typeface="標楷體" panose="03000509000000000000" pitchFamily="65" charset="-120"/>
                        </a:rPr>
                        <a:t>應徵者如具中華民國以外之國籍者，請註明國籍名稱；如具教師證書者，請詳填教師證書之等級及字號</a:t>
                      </a:r>
                      <a:r>
                        <a:rPr lang="en-US" sz="1600" kern="100">
                          <a:effectLst/>
                          <a:latin typeface="標楷體" panose="03000509000000000000" pitchFamily="65" charset="-120"/>
                          <a:ea typeface="標楷體" panose="03000509000000000000" pitchFamily="65" charset="-120"/>
                        </a:rPr>
                        <a:t>)</a:t>
                      </a:r>
                      <a:endParaRPr lang="zh-TW" sz="1600" kern="100">
                        <a:effectLst/>
                        <a:latin typeface="標楷體" panose="03000509000000000000" pitchFamily="65" charset="-120"/>
                        <a:ea typeface="標楷體" panose="03000509000000000000" pitchFamily="65" charset="-120"/>
                      </a:endParaRPr>
                    </a:p>
                  </a:txBody>
                  <a:tcPr marL="16008" marR="1600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TW" altLang="en-US" sz="1600" dirty="0"/>
                    </a:p>
                  </a:txBody>
                  <a:tcPr marL="82328" marR="82328" marT="41164" marB="4116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990219">
                <a:tc rowSpan="2">
                  <a:txBody>
                    <a:bodyPr/>
                    <a:lstStyle/>
                    <a:p>
                      <a:pPr algn="just">
                        <a:lnSpc>
                          <a:spcPts val="1600"/>
                        </a:lnSpc>
                        <a:spcAft>
                          <a:spcPts val="0"/>
                        </a:spcAft>
                      </a:pPr>
                      <a:r>
                        <a:rPr lang="zh-TW" sz="1600" kern="100" dirty="0">
                          <a:effectLst/>
                          <a:latin typeface="標楷體" panose="03000509000000000000" pitchFamily="65" charset="-120"/>
                          <a:ea typeface="標楷體" panose="03000509000000000000" pitchFamily="65" charset="-120"/>
                        </a:rPr>
                        <a:t>ＯＯＯ</a:t>
                      </a:r>
                    </a:p>
                  </a:txBody>
                  <a:tcPr marL="16008" marR="1600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pPr algn="just">
                        <a:lnSpc>
                          <a:spcPts val="1600"/>
                        </a:lnSpc>
                        <a:spcAft>
                          <a:spcPts val="0"/>
                        </a:spcAft>
                      </a:pPr>
                      <a:r>
                        <a:rPr lang="zh-TW" sz="1600" kern="100" dirty="0">
                          <a:effectLst/>
                          <a:latin typeface="標楷體" panose="03000509000000000000" pitchFamily="65" charset="-120"/>
                          <a:ea typeface="標楷體" panose="03000509000000000000" pitchFamily="65" charset="-120"/>
                        </a:rPr>
                        <a:t>（</a:t>
                      </a:r>
                      <a:r>
                        <a:rPr lang="zh-TW" sz="1600" u="sng" kern="100" dirty="0">
                          <a:effectLst/>
                          <a:latin typeface="標楷體" panose="03000509000000000000" pitchFamily="65" charset="-120"/>
                          <a:ea typeface="標楷體" panose="03000509000000000000" pitchFamily="65" charset="-120"/>
                        </a:rPr>
                        <a:t>民國</a:t>
                      </a:r>
                      <a:r>
                        <a:rPr lang="zh-TW" sz="1600" kern="100" dirty="0">
                          <a:effectLst/>
                          <a:latin typeface="標楷體" panose="03000509000000000000" pitchFamily="65" charset="-120"/>
                          <a:ea typeface="標楷體" panose="03000509000000000000" pitchFamily="65" charset="-120"/>
                        </a:rPr>
                        <a:t>）ＯＯ年ＯＯ月ＯＯ日</a:t>
                      </a:r>
                    </a:p>
                  </a:txBody>
                  <a:tcPr marL="16008" marR="1600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pPr algn="just">
                        <a:lnSpc>
                          <a:spcPts val="1600"/>
                        </a:lnSpc>
                        <a:spcAft>
                          <a:spcPts val="0"/>
                        </a:spcAft>
                      </a:pPr>
                      <a:r>
                        <a:rPr lang="en-US" sz="1600" kern="100">
                          <a:effectLst/>
                          <a:latin typeface="標楷體" panose="03000509000000000000" pitchFamily="65" charset="-120"/>
                          <a:ea typeface="標楷體" panose="03000509000000000000" pitchFamily="65" charset="-120"/>
                        </a:rPr>
                        <a:t> </a:t>
                      </a:r>
                      <a:endParaRPr lang="zh-TW" sz="1600" kern="100">
                        <a:effectLst/>
                        <a:latin typeface="標楷體" panose="03000509000000000000" pitchFamily="65" charset="-120"/>
                        <a:ea typeface="標楷體" panose="03000509000000000000" pitchFamily="65" charset="-120"/>
                      </a:endParaRPr>
                    </a:p>
                  </a:txBody>
                  <a:tcPr marL="16008" marR="1600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pPr algn="just">
                        <a:lnSpc>
                          <a:spcPts val="1600"/>
                        </a:lnSpc>
                        <a:spcAft>
                          <a:spcPts val="0"/>
                        </a:spcAft>
                      </a:pPr>
                      <a:r>
                        <a:rPr lang="zh-TW" sz="1600" kern="100" dirty="0">
                          <a:effectLst/>
                          <a:latin typeface="標楷體" panose="03000509000000000000" pitchFamily="65" charset="-120"/>
                          <a:ea typeface="標楷體" panose="03000509000000000000" pitchFamily="65" charset="-120"/>
                        </a:rPr>
                        <a:t>ＯＯ大學</a:t>
                      </a:r>
                    </a:p>
                    <a:p>
                      <a:pPr algn="just">
                        <a:lnSpc>
                          <a:spcPts val="1600"/>
                        </a:lnSpc>
                        <a:spcAft>
                          <a:spcPts val="0"/>
                        </a:spcAft>
                      </a:pPr>
                      <a:r>
                        <a:rPr lang="zh-TW" sz="1600" kern="100" dirty="0">
                          <a:effectLst/>
                          <a:latin typeface="標楷體" panose="03000509000000000000" pitchFamily="65" charset="-120"/>
                          <a:ea typeface="標楷體" panose="03000509000000000000" pitchFamily="65" charset="-120"/>
                        </a:rPr>
                        <a:t>（</a:t>
                      </a:r>
                      <a:r>
                        <a:rPr lang="zh-TW" sz="1600" u="sng" kern="100" dirty="0">
                          <a:effectLst/>
                          <a:latin typeface="標楷體" panose="03000509000000000000" pitchFamily="65" charset="-120"/>
                          <a:ea typeface="標楷體" panose="03000509000000000000" pitchFamily="65" charset="-120"/>
                        </a:rPr>
                        <a:t>民國</a:t>
                      </a:r>
                      <a:r>
                        <a:rPr lang="zh-TW" sz="1600" kern="100" dirty="0">
                          <a:effectLst/>
                          <a:latin typeface="標楷體" panose="03000509000000000000" pitchFamily="65" charset="-120"/>
                          <a:ea typeface="標楷體" panose="03000509000000000000" pitchFamily="65" charset="-120"/>
                        </a:rPr>
                        <a:t>）ＯＯ年ＯＯ月ＯＯ日博士畢業</a:t>
                      </a:r>
                    </a:p>
                  </a:txBody>
                  <a:tcPr marL="16008" marR="1600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pPr marL="173355" indent="-179705" algn="just">
                        <a:lnSpc>
                          <a:spcPts val="1600"/>
                        </a:lnSpc>
                        <a:spcAft>
                          <a:spcPts val="0"/>
                        </a:spcAft>
                      </a:pPr>
                      <a:r>
                        <a:rPr lang="en-US" sz="1600" kern="100" dirty="0">
                          <a:effectLst/>
                          <a:latin typeface="標楷體" panose="03000509000000000000" pitchFamily="65" charset="-120"/>
                          <a:ea typeface="標楷體" panose="03000509000000000000" pitchFamily="65" charset="-120"/>
                        </a:rPr>
                        <a:t>1</a:t>
                      </a:r>
                      <a:r>
                        <a:rPr lang="zh-TW" sz="1600" kern="100" dirty="0">
                          <a:effectLst/>
                          <a:latin typeface="標楷體" panose="03000509000000000000" pitchFamily="65" charset="-120"/>
                          <a:ea typeface="標楷體" panose="03000509000000000000" pitchFamily="65" charset="-120"/>
                        </a:rPr>
                        <a:t>、（</a:t>
                      </a:r>
                      <a:r>
                        <a:rPr lang="zh-TW" sz="1600" u="sng" kern="100" dirty="0">
                          <a:effectLst/>
                          <a:latin typeface="標楷體" panose="03000509000000000000" pitchFamily="65" charset="-120"/>
                          <a:ea typeface="標楷體" panose="03000509000000000000" pitchFamily="65" charset="-120"/>
                        </a:rPr>
                        <a:t>民國</a:t>
                      </a:r>
                      <a:r>
                        <a:rPr lang="zh-TW" sz="1600" kern="100" dirty="0">
                          <a:effectLst/>
                          <a:latin typeface="標楷體" panose="03000509000000000000" pitchFamily="65" charset="-120"/>
                          <a:ea typeface="標楷體" panose="03000509000000000000" pitchFamily="65" charset="-120"/>
                        </a:rPr>
                        <a:t>）年月日起，迄今</a:t>
                      </a:r>
                      <a:r>
                        <a:rPr lang="en-US" sz="1600" kern="100" dirty="0">
                          <a:effectLst/>
                          <a:latin typeface="標楷體" panose="03000509000000000000" pitchFamily="65" charset="-120"/>
                          <a:ea typeface="標楷體" panose="03000509000000000000" pitchFamily="65" charset="-120"/>
                        </a:rPr>
                        <a:t>(</a:t>
                      </a:r>
                      <a:r>
                        <a:rPr lang="zh-TW" sz="1600" kern="100" dirty="0">
                          <a:effectLst/>
                          <a:latin typeface="標楷體" panose="03000509000000000000" pitchFamily="65" charset="-120"/>
                          <a:ea typeface="標楷體" panose="03000509000000000000" pitchFamily="65" charset="-120"/>
                        </a:rPr>
                        <a:t>共計ＯＯ年</a:t>
                      </a:r>
                      <a:r>
                        <a:rPr lang="en-US" sz="1600" kern="100" dirty="0">
                          <a:effectLst/>
                          <a:latin typeface="標楷體" panose="03000509000000000000" pitchFamily="65" charset="-120"/>
                          <a:ea typeface="標楷體" panose="03000509000000000000" pitchFamily="65" charset="-120"/>
                        </a:rPr>
                        <a:t>)</a:t>
                      </a:r>
                      <a:r>
                        <a:rPr lang="zh-TW" sz="1600" kern="100" dirty="0">
                          <a:effectLst/>
                          <a:latin typeface="標楷體" panose="03000509000000000000" pitchFamily="65" charset="-120"/>
                          <a:ea typeface="標楷體" panose="03000509000000000000" pitchFamily="65" charset="-120"/>
                        </a:rPr>
                        <a:t>擔任ＯＯ</a:t>
                      </a:r>
                      <a:r>
                        <a:rPr lang="en-US" sz="1600" kern="100" dirty="0">
                          <a:effectLst/>
                          <a:latin typeface="標楷體" panose="03000509000000000000" pitchFamily="65" charset="-120"/>
                          <a:ea typeface="標楷體" panose="03000509000000000000" pitchFamily="65" charset="-120"/>
                        </a:rPr>
                        <a:t>(</a:t>
                      </a:r>
                      <a:r>
                        <a:rPr lang="zh-TW" sz="1600" kern="100" dirty="0">
                          <a:effectLst/>
                          <a:latin typeface="標楷體" panose="03000509000000000000" pitchFamily="65" charset="-120"/>
                          <a:ea typeface="標楷體" panose="03000509000000000000" pitchFamily="65" charset="-120"/>
                        </a:rPr>
                        <a:t>職務</a:t>
                      </a:r>
                      <a:r>
                        <a:rPr lang="en-US" sz="1600" kern="100" dirty="0">
                          <a:effectLst/>
                          <a:latin typeface="標楷體" panose="03000509000000000000" pitchFamily="65" charset="-120"/>
                          <a:ea typeface="標楷體" panose="03000509000000000000" pitchFamily="65" charset="-120"/>
                        </a:rPr>
                        <a:t>)</a:t>
                      </a:r>
                      <a:endParaRPr lang="zh-TW" sz="1600" kern="100" dirty="0">
                        <a:effectLst/>
                        <a:latin typeface="標楷體" panose="03000509000000000000" pitchFamily="65" charset="-120"/>
                        <a:ea typeface="標楷體" panose="03000509000000000000" pitchFamily="65" charset="-120"/>
                      </a:endParaRPr>
                    </a:p>
                    <a:p>
                      <a:pPr marL="173355" indent="-179705" algn="just">
                        <a:lnSpc>
                          <a:spcPts val="1600"/>
                        </a:lnSpc>
                        <a:spcAft>
                          <a:spcPts val="0"/>
                        </a:spcAft>
                      </a:pPr>
                      <a:r>
                        <a:rPr lang="en-US" sz="1600" kern="100" dirty="0">
                          <a:effectLst/>
                          <a:latin typeface="標楷體" panose="03000509000000000000" pitchFamily="65" charset="-120"/>
                          <a:ea typeface="標楷體" panose="03000509000000000000" pitchFamily="65" charset="-120"/>
                        </a:rPr>
                        <a:t>2</a:t>
                      </a:r>
                      <a:r>
                        <a:rPr lang="zh-TW" sz="1600" kern="100" dirty="0">
                          <a:effectLst/>
                          <a:latin typeface="標楷體" panose="03000509000000000000" pitchFamily="65" charset="-120"/>
                          <a:ea typeface="標楷體" panose="03000509000000000000" pitchFamily="65" charset="-120"/>
                        </a:rPr>
                        <a:t>、（民國）年月日起至（民國）年月日止迄</a:t>
                      </a:r>
                      <a:r>
                        <a:rPr lang="en-US" sz="1600" kern="100" dirty="0">
                          <a:effectLst/>
                          <a:latin typeface="標楷體" panose="03000509000000000000" pitchFamily="65" charset="-120"/>
                          <a:ea typeface="標楷體" panose="03000509000000000000" pitchFamily="65" charset="-120"/>
                        </a:rPr>
                        <a:t>(</a:t>
                      </a:r>
                      <a:r>
                        <a:rPr lang="zh-TW" sz="1600" kern="100" dirty="0">
                          <a:effectLst/>
                          <a:latin typeface="標楷體" panose="03000509000000000000" pitchFamily="65" charset="-120"/>
                          <a:ea typeface="標楷體" panose="03000509000000000000" pitchFamily="65" charset="-120"/>
                        </a:rPr>
                        <a:t>共計ＯＯ年</a:t>
                      </a:r>
                      <a:r>
                        <a:rPr lang="en-US" sz="1600" kern="100" dirty="0">
                          <a:effectLst/>
                          <a:latin typeface="標楷體" panose="03000509000000000000" pitchFamily="65" charset="-120"/>
                          <a:ea typeface="標楷體" panose="03000509000000000000" pitchFamily="65" charset="-120"/>
                        </a:rPr>
                        <a:t>)</a:t>
                      </a:r>
                      <a:r>
                        <a:rPr lang="zh-TW" sz="1600" kern="100" dirty="0">
                          <a:effectLst/>
                          <a:latin typeface="標楷體" panose="03000509000000000000" pitchFamily="65" charset="-120"/>
                          <a:ea typeface="標楷體" panose="03000509000000000000" pitchFamily="65" charset="-120"/>
                        </a:rPr>
                        <a:t>擔任ＯＯ</a:t>
                      </a:r>
                      <a:r>
                        <a:rPr lang="en-US" sz="1600" kern="100" dirty="0">
                          <a:effectLst/>
                          <a:latin typeface="標楷體" panose="03000509000000000000" pitchFamily="65" charset="-120"/>
                          <a:ea typeface="標楷體" panose="03000509000000000000" pitchFamily="65" charset="-120"/>
                        </a:rPr>
                        <a:t>(</a:t>
                      </a:r>
                      <a:r>
                        <a:rPr lang="zh-TW" sz="1600" kern="100" dirty="0">
                          <a:effectLst/>
                          <a:latin typeface="標楷體" panose="03000509000000000000" pitchFamily="65" charset="-120"/>
                          <a:ea typeface="標楷體" panose="03000509000000000000" pitchFamily="65" charset="-120"/>
                        </a:rPr>
                        <a:t>職務</a:t>
                      </a:r>
                      <a:r>
                        <a:rPr lang="en-US" sz="1600" kern="100" dirty="0">
                          <a:effectLst/>
                          <a:latin typeface="標楷體" panose="03000509000000000000" pitchFamily="65" charset="-120"/>
                          <a:ea typeface="標楷體" panose="03000509000000000000" pitchFamily="65" charset="-120"/>
                        </a:rPr>
                        <a:t>)</a:t>
                      </a:r>
                      <a:endParaRPr lang="zh-TW" sz="1600" kern="100" dirty="0">
                        <a:effectLst/>
                        <a:latin typeface="標楷體" panose="03000509000000000000" pitchFamily="65" charset="-120"/>
                        <a:ea typeface="標楷體" panose="03000509000000000000" pitchFamily="65" charset="-120"/>
                      </a:endParaRPr>
                    </a:p>
                    <a:p>
                      <a:pPr marL="173355" indent="-179705" algn="just">
                        <a:lnSpc>
                          <a:spcPts val="1600"/>
                        </a:lnSpc>
                        <a:spcAft>
                          <a:spcPts val="0"/>
                        </a:spcAft>
                      </a:pPr>
                      <a:r>
                        <a:rPr lang="en-US" sz="1600" kern="100" dirty="0">
                          <a:effectLst/>
                          <a:latin typeface="標楷體" panose="03000509000000000000" pitchFamily="65" charset="-120"/>
                          <a:ea typeface="標楷體" panose="03000509000000000000" pitchFamily="65" charset="-120"/>
                        </a:rPr>
                        <a:t>3</a:t>
                      </a:r>
                      <a:r>
                        <a:rPr lang="zh-TW" sz="1600" kern="100" dirty="0">
                          <a:effectLst/>
                          <a:latin typeface="標楷體" panose="03000509000000000000" pitchFamily="65" charset="-120"/>
                          <a:ea typeface="標楷體" panose="03000509000000000000" pitchFamily="65" charset="-120"/>
                        </a:rPr>
                        <a:t>、</a:t>
                      </a:r>
                      <a:r>
                        <a:rPr lang="en-US" sz="1600" kern="100" dirty="0">
                          <a:effectLst/>
                          <a:latin typeface="標楷體" panose="03000509000000000000" pitchFamily="65" charset="-120"/>
                          <a:ea typeface="標楷體" panose="03000509000000000000" pitchFamily="65" charset="-120"/>
                        </a:rPr>
                        <a:t>(</a:t>
                      </a:r>
                      <a:r>
                        <a:rPr lang="zh-TW" sz="1600" kern="100" dirty="0">
                          <a:effectLst/>
                          <a:latin typeface="標楷體" panose="03000509000000000000" pitchFamily="65" charset="-120"/>
                          <a:ea typeface="標楷體" panose="03000509000000000000" pitchFamily="65" charset="-120"/>
                        </a:rPr>
                        <a:t>以下請自行新增</a:t>
                      </a:r>
                      <a:r>
                        <a:rPr lang="en-US" sz="1600" kern="100" dirty="0">
                          <a:effectLst/>
                          <a:latin typeface="標楷體" panose="03000509000000000000" pitchFamily="65" charset="-120"/>
                          <a:ea typeface="標楷體" panose="03000509000000000000" pitchFamily="65" charset="-120"/>
                        </a:rPr>
                        <a:t>)</a:t>
                      </a:r>
                      <a:endParaRPr lang="zh-TW" sz="1600" kern="100" dirty="0">
                        <a:effectLst/>
                        <a:latin typeface="標楷體" panose="03000509000000000000" pitchFamily="65" charset="-120"/>
                        <a:ea typeface="標楷體" panose="03000509000000000000" pitchFamily="65" charset="-120"/>
                      </a:endParaRPr>
                    </a:p>
                  </a:txBody>
                  <a:tcPr marL="16008" marR="1600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ts val="1600"/>
                        </a:lnSpc>
                        <a:spcAft>
                          <a:spcPts val="0"/>
                        </a:spcAft>
                      </a:pPr>
                      <a:r>
                        <a:rPr lang="zh-TW" altLang="en-US" sz="1600" b="1" kern="100" dirty="0" smtClean="0">
                          <a:solidFill>
                            <a:srgbClr val="FF0000"/>
                          </a:solidFill>
                          <a:effectLst/>
                          <a:latin typeface="標楷體" panose="03000509000000000000" pitchFamily="65" charset="-120"/>
                          <a:ea typeface="標楷體" panose="03000509000000000000" pitchFamily="65" charset="-120"/>
                        </a:rPr>
                        <a:t>具英語能力，並符合下列資格條件之一：</a:t>
                      </a:r>
                      <a:endParaRPr lang="en-US" altLang="zh-TW" sz="1600" b="1" kern="100" dirty="0" smtClean="0">
                        <a:solidFill>
                          <a:srgbClr val="FF0000"/>
                        </a:solidFill>
                        <a:effectLst/>
                        <a:latin typeface="標楷體" panose="03000509000000000000" pitchFamily="65" charset="-120"/>
                        <a:ea typeface="標楷體" panose="03000509000000000000" pitchFamily="65" charset="-120"/>
                      </a:endParaRPr>
                    </a:p>
                    <a:p>
                      <a:pPr algn="just">
                        <a:lnSpc>
                          <a:spcPts val="1600"/>
                        </a:lnSpc>
                        <a:spcAft>
                          <a:spcPts val="0"/>
                        </a:spcAft>
                      </a:pPr>
                      <a:r>
                        <a:rPr lang="zh-TW" sz="1600" kern="100" dirty="0" smtClean="0">
                          <a:effectLst/>
                          <a:latin typeface="標楷體" panose="03000509000000000000" pitchFamily="65" charset="-120"/>
                          <a:ea typeface="標楷體" panose="03000509000000000000" pitchFamily="65" charset="-120"/>
                        </a:rPr>
                        <a:t>符合</a:t>
                      </a:r>
                      <a:r>
                        <a:rPr lang="zh-TW" sz="1600" kern="100" dirty="0">
                          <a:effectLst/>
                          <a:latin typeface="標楷體" panose="03000509000000000000" pitchFamily="65" charset="-120"/>
                          <a:ea typeface="標楷體" panose="03000509000000000000" pitchFamily="65" charset="-120"/>
                        </a:rPr>
                        <a:t>資格（勾選）</a:t>
                      </a:r>
                    </a:p>
                    <a:p>
                      <a:pPr algn="just">
                        <a:lnSpc>
                          <a:spcPts val="1600"/>
                        </a:lnSpc>
                        <a:spcAft>
                          <a:spcPts val="0"/>
                        </a:spcAft>
                      </a:pPr>
                      <a:r>
                        <a:rPr lang="zh-TW" altLang="en-US" sz="1600" kern="100" dirty="0" smtClean="0">
                          <a:solidFill>
                            <a:srgbClr val="FF0000"/>
                          </a:solidFill>
                          <a:effectLst/>
                          <a:latin typeface="標楷體" panose="03000509000000000000" pitchFamily="65" charset="-120"/>
                          <a:ea typeface="標楷體" panose="03000509000000000000" pitchFamily="65" charset="-120"/>
                          <a:sym typeface="Wingdings"/>
                        </a:rPr>
                        <a:t></a:t>
                      </a:r>
                      <a:r>
                        <a:rPr lang="zh-TW" sz="1600" kern="100" dirty="0" smtClean="0">
                          <a:solidFill>
                            <a:srgbClr val="FF0000"/>
                          </a:solidFill>
                          <a:effectLst/>
                          <a:latin typeface="標楷體" panose="03000509000000000000" pitchFamily="65" charset="-120"/>
                          <a:ea typeface="標楷體" panose="03000509000000000000" pitchFamily="65" charset="-120"/>
                        </a:rPr>
                        <a:t>條件</a:t>
                      </a:r>
                      <a:r>
                        <a:rPr lang="zh-TW" sz="1600" kern="100" dirty="0">
                          <a:solidFill>
                            <a:srgbClr val="FF0000"/>
                          </a:solidFill>
                          <a:effectLst/>
                          <a:latin typeface="標楷體" panose="03000509000000000000" pitchFamily="65" charset="-120"/>
                          <a:ea typeface="標楷體" panose="03000509000000000000" pitchFamily="65" charset="-120"/>
                        </a:rPr>
                        <a:t>一（請敘明）</a:t>
                      </a:r>
                    </a:p>
                    <a:p>
                      <a:pPr algn="just">
                        <a:lnSpc>
                          <a:spcPts val="1600"/>
                        </a:lnSpc>
                        <a:spcAft>
                          <a:spcPts val="0"/>
                        </a:spcAft>
                      </a:pPr>
                      <a:r>
                        <a:rPr lang="zh-TW" sz="1600" kern="100" dirty="0">
                          <a:effectLst/>
                          <a:latin typeface="標楷體" panose="03000509000000000000" pitchFamily="65" charset="-120"/>
                          <a:ea typeface="標楷體" panose="03000509000000000000" pitchFamily="65" charset="-120"/>
                        </a:rPr>
                        <a:t>□條件二（請敘明）</a:t>
                      </a:r>
                    </a:p>
                    <a:p>
                      <a:pPr algn="just">
                        <a:lnSpc>
                          <a:spcPts val="1600"/>
                        </a:lnSpc>
                        <a:spcAft>
                          <a:spcPts val="0"/>
                        </a:spcAft>
                      </a:pPr>
                      <a:r>
                        <a:rPr lang="zh-TW" sz="1600" kern="100" dirty="0">
                          <a:effectLst/>
                          <a:latin typeface="標楷體" panose="03000509000000000000" pitchFamily="65" charset="-120"/>
                          <a:ea typeface="標楷體" panose="03000509000000000000" pitchFamily="65" charset="-120"/>
                        </a:rPr>
                        <a:t>□條件三（請敘明）</a:t>
                      </a:r>
                    </a:p>
                  </a:txBody>
                  <a:tcPr marL="16008" marR="1600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TW" altLang="en-US" sz="1600"/>
                    </a:p>
                  </a:txBody>
                  <a:tcPr marL="82328" marR="82328" marT="41164" marB="4116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747026">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just">
                        <a:lnSpc>
                          <a:spcPts val="1600"/>
                        </a:lnSpc>
                        <a:spcAft>
                          <a:spcPts val="0"/>
                        </a:spcAft>
                      </a:pPr>
                      <a:r>
                        <a:rPr lang="zh-TW" sz="1600" kern="100" dirty="0">
                          <a:effectLst/>
                          <a:latin typeface="標楷體" panose="03000509000000000000" pitchFamily="65" charset="-120"/>
                          <a:ea typeface="標楷體" panose="03000509000000000000" pitchFamily="65" charset="-120"/>
                        </a:rPr>
                        <a:t>（擇一勾選）</a:t>
                      </a:r>
                    </a:p>
                    <a:p>
                      <a:pPr algn="just">
                        <a:lnSpc>
                          <a:spcPts val="1600"/>
                        </a:lnSpc>
                        <a:spcAft>
                          <a:spcPts val="0"/>
                        </a:spcAft>
                      </a:pPr>
                      <a:r>
                        <a:rPr lang="zh-TW" sz="1600" kern="100" dirty="0">
                          <a:effectLst/>
                          <a:latin typeface="標楷體" panose="03000509000000000000" pitchFamily="65" charset="-120"/>
                          <a:ea typeface="標楷體" panose="03000509000000000000" pitchFamily="65" charset="-120"/>
                        </a:rPr>
                        <a:t>□獲推薦</a:t>
                      </a:r>
                    </a:p>
                    <a:p>
                      <a:pPr algn="just">
                        <a:lnSpc>
                          <a:spcPts val="1600"/>
                        </a:lnSpc>
                        <a:spcAft>
                          <a:spcPts val="0"/>
                        </a:spcAft>
                      </a:pPr>
                      <a:r>
                        <a:rPr lang="zh-TW" sz="1600" kern="100" dirty="0">
                          <a:effectLst/>
                          <a:latin typeface="標楷體" panose="03000509000000000000" pitchFamily="65" charset="-120"/>
                          <a:ea typeface="標楷體" panose="03000509000000000000" pitchFamily="65" charset="-120"/>
                        </a:rPr>
                        <a:t>□未獲推薦</a:t>
                      </a:r>
                      <a:r>
                        <a:rPr lang="zh-TW" sz="1600" u="sng" kern="100" dirty="0">
                          <a:solidFill>
                            <a:srgbClr val="FF0000"/>
                          </a:solidFill>
                          <a:effectLst/>
                          <a:latin typeface="標楷體" panose="03000509000000000000" pitchFamily="65" charset="-120"/>
                          <a:ea typeface="標楷體" panose="03000509000000000000" pitchFamily="65" charset="-120"/>
                        </a:rPr>
                        <a:t>（請敘明理由</a:t>
                      </a:r>
                      <a:r>
                        <a:rPr lang="zh-TW" sz="1600" kern="100" dirty="0">
                          <a:effectLst/>
                          <a:latin typeface="標楷體" panose="03000509000000000000" pitchFamily="65" charset="-120"/>
                          <a:ea typeface="標楷體" panose="03000509000000000000" pitchFamily="65" charset="-120"/>
                        </a:rPr>
                        <a:t>）</a:t>
                      </a:r>
                    </a:p>
                  </a:txBody>
                  <a:tcPr marL="16008" marR="1600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TW" altLang="en-US" sz="1600" dirty="0"/>
                    </a:p>
                  </a:txBody>
                  <a:tcPr marL="82328" marR="82328" marT="41164" marB="4116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6" name="矩形 5"/>
          <p:cNvSpPr/>
          <p:nvPr/>
        </p:nvSpPr>
        <p:spPr>
          <a:xfrm>
            <a:off x="6228184" y="3571102"/>
            <a:ext cx="1800200" cy="216024"/>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pic>
        <p:nvPicPr>
          <p:cNvPr id="1025"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61466" y="5453690"/>
            <a:ext cx="5040560" cy="3859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8" name="直線單箭頭接點 7"/>
          <p:cNvCxnSpPr/>
          <p:nvPr/>
        </p:nvCxnSpPr>
        <p:spPr>
          <a:xfrm flipV="1">
            <a:off x="6588224" y="3774244"/>
            <a:ext cx="360040" cy="1719936"/>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7233758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514164" y="260648"/>
            <a:ext cx="7467600" cy="652934"/>
          </a:xfrm>
        </p:spPr>
        <p:txBody>
          <a:bodyPr/>
          <a:lstStyle/>
          <a:p>
            <a:r>
              <a:rPr lang="zh-TW" altLang="en-US" dirty="0"/>
              <a:t>甄選</a:t>
            </a:r>
            <a:r>
              <a:rPr lang="zh-TW" altLang="en-US" dirty="0" smtClean="0"/>
              <a:t>人員不合格</a:t>
            </a:r>
            <a:r>
              <a:rPr lang="zh-TW" altLang="en-US" dirty="0"/>
              <a:t>名冊填寫注意事項</a:t>
            </a:r>
          </a:p>
        </p:txBody>
      </p:sp>
      <p:graphicFrame>
        <p:nvGraphicFramePr>
          <p:cNvPr id="5" name="內容版面配置區 4"/>
          <p:cNvGraphicFramePr>
            <a:graphicFrameLocks noGrp="1"/>
          </p:cNvGraphicFramePr>
          <p:nvPr>
            <p:ph sz="quarter" idx="1"/>
            <p:extLst/>
          </p:nvPr>
        </p:nvGraphicFramePr>
        <p:xfrm>
          <a:off x="611560" y="1124744"/>
          <a:ext cx="7467600" cy="3559432"/>
        </p:xfrm>
        <a:graphic>
          <a:graphicData uri="http://schemas.openxmlformats.org/drawingml/2006/table">
            <a:tbl>
              <a:tblPr>
                <a:tableStyleId>{21E4AEA4-8DFA-4A89-87EB-49C32662AFE0}</a:tableStyleId>
              </a:tblPr>
              <a:tblGrid>
                <a:gridCol w="929722">
                  <a:extLst>
                    <a:ext uri="{9D8B030D-6E8A-4147-A177-3AD203B41FA5}">
                      <a16:colId xmlns:a16="http://schemas.microsoft.com/office/drawing/2014/main" val="20000"/>
                    </a:ext>
                  </a:extLst>
                </a:gridCol>
                <a:gridCol w="793704">
                  <a:extLst>
                    <a:ext uri="{9D8B030D-6E8A-4147-A177-3AD203B41FA5}">
                      <a16:colId xmlns:a16="http://schemas.microsoft.com/office/drawing/2014/main" val="20001"/>
                    </a:ext>
                  </a:extLst>
                </a:gridCol>
                <a:gridCol w="422456">
                  <a:extLst>
                    <a:ext uri="{9D8B030D-6E8A-4147-A177-3AD203B41FA5}">
                      <a16:colId xmlns:a16="http://schemas.microsoft.com/office/drawing/2014/main" val="20002"/>
                    </a:ext>
                  </a:extLst>
                </a:gridCol>
                <a:gridCol w="1238494">
                  <a:extLst>
                    <a:ext uri="{9D8B030D-6E8A-4147-A177-3AD203B41FA5}">
                      <a16:colId xmlns:a16="http://schemas.microsoft.com/office/drawing/2014/main" val="20003"/>
                    </a:ext>
                  </a:extLst>
                </a:gridCol>
                <a:gridCol w="1971529">
                  <a:extLst>
                    <a:ext uri="{9D8B030D-6E8A-4147-A177-3AD203B41FA5}">
                      <a16:colId xmlns:a16="http://schemas.microsoft.com/office/drawing/2014/main" val="20004"/>
                    </a:ext>
                  </a:extLst>
                </a:gridCol>
                <a:gridCol w="1910651">
                  <a:extLst>
                    <a:ext uri="{9D8B030D-6E8A-4147-A177-3AD203B41FA5}">
                      <a16:colId xmlns:a16="http://schemas.microsoft.com/office/drawing/2014/main" val="20005"/>
                    </a:ext>
                  </a:extLst>
                </a:gridCol>
                <a:gridCol w="201044">
                  <a:extLst>
                    <a:ext uri="{9D8B030D-6E8A-4147-A177-3AD203B41FA5}">
                      <a16:colId xmlns:a16="http://schemas.microsoft.com/office/drawing/2014/main" val="20006"/>
                    </a:ext>
                  </a:extLst>
                </a:gridCol>
              </a:tblGrid>
              <a:tr h="511432">
                <a:tc gridSpan="7">
                  <a:txBody>
                    <a:bodyPr/>
                    <a:lstStyle/>
                    <a:p>
                      <a:pPr>
                        <a:spcAft>
                          <a:spcPts val="0"/>
                        </a:spcAft>
                      </a:pPr>
                      <a:r>
                        <a:rPr lang="zh-TW" sz="1600" kern="100" dirty="0">
                          <a:effectLst/>
                          <a:latin typeface="標楷體" panose="03000509000000000000" pitchFamily="65" charset="-120"/>
                          <a:ea typeface="標楷體" panose="03000509000000000000" pitchFamily="65" charset="-120"/>
                        </a:rPr>
                        <a:t>國立嘉義大學　　學院　　　學系　專任教師甄選人員</a:t>
                      </a:r>
                      <a:r>
                        <a:rPr lang="zh-TW" sz="1600" u="sng" kern="100" dirty="0">
                          <a:effectLst/>
                          <a:latin typeface="標楷體" panose="03000509000000000000" pitchFamily="65" charset="-120"/>
                          <a:ea typeface="標楷體" panose="03000509000000000000" pitchFamily="65" charset="-120"/>
                        </a:rPr>
                        <a:t>不合格</a:t>
                      </a:r>
                      <a:r>
                        <a:rPr lang="zh-TW" sz="1600" kern="100" dirty="0">
                          <a:effectLst/>
                          <a:latin typeface="標楷體" panose="03000509000000000000" pitchFamily="65" charset="-120"/>
                          <a:ea typeface="標楷體" panose="03000509000000000000" pitchFamily="65" charset="-120"/>
                        </a:rPr>
                        <a:t>名冊</a:t>
                      </a:r>
                      <a:r>
                        <a:rPr lang="en-US" sz="1600" kern="100" dirty="0">
                          <a:effectLst/>
                          <a:latin typeface="標楷體" panose="03000509000000000000" pitchFamily="65" charset="-120"/>
                          <a:ea typeface="標楷體" panose="03000509000000000000" pitchFamily="65" charset="-120"/>
                        </a:rPr>
                        <a:t>     </a:t>
                      </a:r>
                      <a:endParaRPr lang="zh-TW" sz="1600" kern="100" dirty="0">
                        <a:effectLst/>
                        <a:latin typeface="標楷體" panose="03000509000000000000" pitchFamily="65" charset="-120"/>
                        <a:ea typeface="標楷體" panose="03000509000000000000" pitchFamily="65" charset="-120"/>
                      </a:endParaRPr>
                    </a:p>
                    <a:p>
                      <a:pPr indent="127000" algn="r">
                        <a:lnSpc>
                          <a:spcPts val="1600"/>
                        </a:lnSpc>
                        <a:spcAft>
                          <a:spcPts val="0"/>
                        </a:spcAft>
                        <a:tabLst>
                          <a:tab pos="3086100" algn="l"/>
                        </a:tabLst>
                      </a:pPr>
                      <a:r>
                        <a:rPr lang="zh-TW" sz="1600" kern="100" dirty="0">
                          <a:effectLst/>
                          <a:latin typeface="標楷體" panose="03000509000000000000" pitchFamily="65" charset="-120"/>
                          <a:ea typeface="標楷體" panose="03000509000000000000" pitchFamily="65" charset="-120"/>
                        </a:rPr>
                        <a:t>年</a:t>
                      </a:r>
                      <a:r>
                        <a:rPr lang="en-US" sz="1600" kern="100" dirty="0">
                          <a:effectLst/>
                          <a:latin typeface="標楷體" panose="03000509000000000000" pitchFamily="65" charset="-120"/>
                          <a:ea typeface="標楷體" panose="03000509000000000000" pitchFamily="65" charset="-120"/>
                        </a:rPr>
                        <a:t>  </a:t>
                      </a:r>
                      <a:r>
                        <a:rPr lang="zh-TW" sz="1600" kern="100" dirty="0">
                          <a:effectLst/>
                          <a:latin typeface="標楷體" panose="03000509000000000000" pitchFamily="65" charset="-120"/>
                          <a:ea typeface="標楷體" panose="03000509000000000000" pitchFamily="65" charset="-120"/>
                        </a:rPr>
                        <a:t>月</a:t>
                      </a:r>
                      <a:r>
                        <a:rPr lang="en-US" sz="1600" kern="100" dirty="0">
                          <a:effectLst/>
                          <a:latin typeface="標楷體" panose="03000509000000000000" pitchFamily="65" charset="-120"/>
                          <a:ea typeface="標楷體" panose="03000509000000000000" pitchFamily="65" charset="-120"/>
                        </a:rPr>
                        <a:t>  </a:t>
                      </a:r>
                      <a:r>
                        <a:rPr lang="zh-TW" sz="1600" kern="100" dirty="0">
                          <a:effectLst/>
                          <a:latin typeface="標楷體" panose="03000509000000000000" pitchFamily="65" charset="-120"/>
                          <a:ea typeface="標楷體" panose="03000509000000000000" pitchFamily="65" charset="-120"/>
                        </a:rPr>
                        <a:t>日</a:t>
                      </a:r>
                    </a:p>
                  </a:txBody>
                  <a:tcPr marL="16018" marR="160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val="10000"/>
                  </a:ext>
                </a:extLst>
              </a:tr>
              <a:tr h="732252">
                <a:tc>
                  <a:txBody>
                    <a:bodyPr/>
                    <a:lstStyle/>
                    <a:p>
                      <a:pPr algn="ctr">
                        <a:lnSpc>
                          <a:spcPts val="1600"/>
                        </a:lnSpc>
                        <a:spcAft>
                          <a:spcPts val="0"/>
                        </a:spcAft>
                      </a:pPr>
                      <a:r>
                        <a:rPr lang="zh-TW" sz="1600" kern="100" dirty="0">
                          <a:effectLst/>
                          <a:latin typeface="標楷體" panose="03000509000000000000" pitchFamily="65" charset="-120"/>
                          <a:ea typeface="標楷體" panose="03000509000000000000" pitchFamily="65" charset="-120"/>
                        </a:rPr>
                        <a:t>姓</a:t>
                      </a:r>
                      <a:r>
                        <a:rPr lang="en-US" sz="1600" kern="100" dirty="0">
                          <a:effectLst/>
                          <a:latin typeface="標楷體" panose="03000509000000000000" pitchFamily="65" charset="-120"/>
                          <a:ea typeface="標楷體" panose="03000509000000000000" pitchFamily="65" charset="-120"/>
                        </a:rPr>
                        <a:t>  </a:t>
                      </a:r>
                      <a:r>
                        <a:rPr lang="zh-TW" sz="1600" kern="100" dirty="0">
                          <a:effectLst/>
                          <a:latin typeface="標楷體" panose="03000509000000000000" pitchFamily="65" charset="-120"/>
                          <a:ea typeface="標楷體" panose="03000509000000000000" pitchFamily="65" charset="-120"/>
                        </a:rPr>
                        <a:t>名</a:t>
                      </a:r>
                    </a:p>
                  </a:txBody>
                  <a:tcPr marL="16018" marR="160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spcAft>
                          <a:spcPts val="0"/>
                        </a:spcAft>
                      </a:pPr>
                      <a:r>
                        <a:rPr lang="zh-TW" sz="1600" kern="100" dirty="0">
                          <a:effectLst/>
                          <a:latin typeface="標楷體" panose="03000509000000000000" pitchFamily="65" charset="-120"/>
                          <a:ea typeface="標楷體" panose="03000509000000000000" pitchFamily="65" charset="-120"/>
                        </a:rPr>
                        <a:t>出生日期</a:t>
                      </a:r>
                    </a:p>
                  </a:txBody>
                  <a:tcPr marL="16018" marR="160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spcAft>
                          <a:spcPts val="0"/>
                        </a:spcAft>
                      </a:pPr>
                      <a:r>
                        <a:rPr lang="zh-TW" sz="1600" kern="100" dirty="0">
                          <a:effectLst/>
                          <a:latin typeface="標楷體" panose="03000509000000000000" pitchFamily="65" charset="-120"/>
                          <a:ea typeface="標楷體" panose="03000509000000000000" pitchFamily="65" charset="-120"/>
                        </a:rPr>
                        <a:t>性別</a:t>
                      </a:r>
                    </a:p>
                  </a:txBody>
                  <a:tcPr marL="16018" marR="160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spcAft>
                          <a:spcPts val="0"/>
                        </a:spcAft>
                      </a:pPr>
                      <a:r>
                        <a:rPr lang="zh-TW" sz="1600" kern="100" dirty="0">
                          <a:effectLst/>
                          <a:latin typeface="標楷體" panose="03000509000000000000" pitchFamily="65" charset="-120"/>
                          <a:ea typeface="標楷體" panose="03000509000000000000" pitchFamily="65" charset="-120"/>
                        </a:rPr>
                        <a:t>學</a:t>
                      </a:r>
                      <a:r>
                        <a:rPr lang="en-US" sz="1600" kern="100" dirty="0">
                          <a:effectLst/>
                          <a:latin typeface="標楷體" panose="03000509000000000000" pitchFamily="65" charset="-120"/>
                          <a:ea typeface="標楷體" panose="03000509000000000000" pitchFamily="65" charset="-120"/>
                        </a:rPr>
                        <a:t>  </a:t>
                      </a:r>
                      <a:r>
                        <a:rPr lang="zh-TW" sz="1600" kern="100" dirty="0">
                          <a:effectLst/>
                          <a:latin typeface="標楷體" panose="03000509000000000000" pitchFamily="65" charset="-120"/>
                          <a:ea typeface="標楷體" panose="03000509000000000000" pitchFamily="65" charset="-120"/>
                        </a:rPr>
                        <a:t>歷</a:t>
                      </a:r>
                    </a:p>
                    <a:p>
                      <a:pPr algn="ctr">
                        <a:lnSpc>
                          <a:spcPts val="1600"/>
                        </a:lnSpc>
                        <a:spcAft>
                          <a:spcPts val="0"/>
                        </a:spcAft>
                      </a:pPr>
                      <a:r>
                        <a:rPr lang="en-US" sz="1600" kern="100" dirty="0">
                          <a:effectLst/>
                          <a:latin typeface="標楷體" panose="03000509000000000000" pitchFamily="65" charset="-120"/>
                          <a:ea typeface="標楷體" panose="03000509000000000000" pitchFamily="65" charset="-120"/>
                        </a:rPr>
                        <a:t>(</a:t>
                      </a:r>
                      <a:r>
                        <a:rPr lang="zh-TW" sz="1600" kern="100" dirty="0">
                          <a:effectLst/>
                          <a:latin typeface="標楷體" panose="03000509000000000000" pitchFamily="65" charset="-120"/>
                          <a:ea typeface="標楷體" panose="03000509000000000000" pitchFamily="65" charset="-120"/>
                        </a:rPr>
                        <a:t>請註明最高學歷畢業年月</a:t>
                      </a:r>
                      <a:r>
                        <a:rPr lang="en-US" sz="1600" kern="100" dirty="0">
                          <a:effectLst/>
                          <a:latin typeface="標楷體" panose="03000509000000000000" pitchFamily="65" charset="-120"/>
                          <a:ea typeface="標楷體" panose="03000509000000000000" pitchFamily="65" charset="-120"/>
                        </a:rPr>
                        <a:t>)</a:t>
                      </a:r>
                      <a:endParaRPr lang="zh-TW" sz="1600" kern="100" dirty="0">
                        <a:effectLst/>
                        <a:latin typeface="標楷體" panose="03000509000000000000" pitchFamily="65" charset="-120"/>
                        <a:ea typeface="標楷體" panose="03000509000000000000" pitchFamily="65" charset="-120"/>
                      </a:endParaRPr>
                    </a:p>
                  </a:txBody>
                  <a:tcPr marL="16018" marR="160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spcAft>
                          <a:spcPts val="0"/>
                        </a:spcAft>
                      </a:pPr>
                      <a:r>
                        <a:rPr lang="zh-TW" sz="1600" kern="100" dirty="0">
                          <a:effectLst/>
                          <a:latin typeface="標楷體" panose="03000509000000000000" pitchFamily="65" charset="-120"/>
                          <a:ea typeface="標楷體" panose="03000509000000000000" pitchFamily="65" charset="-120"/>
                        </a:rPr>
                        <a:t>經</a:t>
                      </a:r>
                      <a:r>
                        <a:rPr lang="en-US" sz="1600" kern="100" dirty="0">
                          <a:effectLst/>
                          <a:latin typeface="標楷體" panose="03000509000000000000" pitchFamily="65" charset="-120"/>
                          <a:ea typeface="標楷體" panose="03000509000000000000" pitchFamily="65" charset="-120"/>
                        </a:rPr>
                        <a:t>  </a:t>
                      </a:r>
                      <a:r>
                        <a:rPr lang="zh-TW" sz="1600" kern="100" dirty="0">
                          <a:effectLst/>
                          <a:latin typeface="標楷體" panose="03000509000000000000" pitchFamily="65" charset="-120"/>
                          <a:ea typeface="標楷體" panose="03000509000000000000" pitchFamily="65" charset="-120"/>
                        </a:rPr>
                        <a:t>歷</a:t>
                      </a:r>
                    </a:p>
                  </a:txBody>
                  <a:tcPr marL="16018" marR="160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ts val="1600"/>
                        </a:lnSpc>
                        <a:spcAft>
                          <a:spcPts val="0"/>
                        </a:spcAft>
                      </a:pPr>
                      <a:r>
                        <a:rPr lang="zh-TW" sz="1600" kern="100" dirty="0">
                          <a:effectLst/>
                          <a:latin typeface="標楷體" panose="03000509000000000000" pitchFamily="65" charset="-120"/>
                          <a:ea typeface="標楷體" panose="03000509000000000000" pitchFamily="65" charset="-120"/>
                        </a:rPr>
                        <a:t>備</a:t>
                      </a:r>
                      <a:r>
                        <a:rPr lang="en-US" sz="1600" kern="100" dirty="0">
                          <a:effectLst/>
                          <a:latin typeface="標楷體" panose="03000509000000000000" pitchFamily="65" charset="-120"/>
                          <a:ea typeface="標楷體" panose="03000509000000000000" pitchFamily="65" charset="-120"/>
                        </a:rPr>
                        <a:t>  </a:t>
                      </a:r>
                      <a:r>
                        <a:rPr lang="zh-TW" sz="1600" kern="100" dirty="0">
                          <a:effectLst/>
                          <a:latin typeface="標楷體" panose="03000509000000000000" pitchFamily="65" charset="-120"/>
                          <a:ea typeface="標楷體" panose="03000509000000000000" pitchFamily="65" charset="-120"/>
                        </a:rPr>
                        <a:t>註</a:t>
                      </a:r>
                    </a:p>
                    <a:p>
                      <a:pPr>
                        <a:lnSpc>
                          <a:spcPts val="1600"/>
                        </a:lnSpc>
                        <a:spcAft>
                          <a:spcPts val="0"/>
                        </a:spcAft>
                      </a:pPr>
                      <a:r>
                        <a:rPr lang="en-US" sz="1600" kern="100" dirty="0">
                          <a:effectLst/>
                          <a:latin typeface="標楷體" panose="03000509000000000000" pitchFamily="65" charset="-120"/>
                          <a:ea typeface="標楷體" panose="03000509000000000000" pitchFamily="65" charset="-120"/>
                        </a:rPr>
                        <a:t>(</a:t>
                      </a:r>
                      <a:r>
                        <a:rPr lang="zh-TW" sz="1600" kern="100" dirty="0">
                          <a:effectLst/>
                          <a:latin typeface="標楷體" panose="03000509000000000000" pitchFamily="65" charset="-120"/>
                          <a:ea typeface="標楷體" panose="03000509000000000000" pitchFamily="65" charset="-120"/>
                        </a:rPr>
                        <a:t>應徵者如具中華民國以外之國籍者，請註明國籍名稱；如具教師證書者，請詳填教師證書之等級及字號</a:t>
                      </a:r>
                      <a:r>
                        <a:rPr lang="en-US" sz="1600" kern="100" dirty="0">
                          <a:effectLst/>
                          <a:latin typeface="標楷體" panose="03000509000000000000" pitchFamily="65" charset="-120"/>
                          <a:ea typeface="標楷體" panose="03000509000000000000" pitchFamily="65" charset="-120"/>
                        </a:rPr>
                        <a:t>)</a:t>
                      </a:r>
                      <a:endParaRPr lang="zh-TW" sz="1600" kern="100" dirty="0">
                        <a:effectLst/>
                        <a:latin typeface="標楷體" panose="03000509000000000000" pitchFamily="65" charset="-120"/>
                        <a:ea typeface="標楷體" panose="03000509000000000000" pitchFamily="65" charset="-120"/>
                      </a:endParaRPr>
                    </a:p>
                  </a:txBody>
                  <a:tcPr marL="16018" marR="160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TW" altLang="en-US" sz="1600"/>
                    </a:p>
                  </a:txBody>
                  <a:tcPr marL="82378" marR="82378" marT="41189" marB="411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1098378">
                <a:tc>
                  <a:txBody>
                    <a:bodyPr/>
                    <a:lstStyle/>
                    <a:p>
                      <a:pPr algn="just">
                        <a:lnSpc>
                          <a:spcPts val="1600"/>
                        </a:lnSpc>
                        <a:spcAft>
                          <a:spcPts val="0"/>
                        </a:spcAft>
                      </a:pPr>
                      <a:r>
                        <a:rPr lang="zh-TW" sz="1600" kern="100">
                          <a:effectLst/>
                          <a:latin typeface="標楷體" panose="03000509000000000000" pitchFamily="65" charset="-120"/>
                          <a:ea typeface="標楷體" panose="03000509000000000000" pitchFamily="65" charset="-120"/>
                        </a:rPr>
                        <a:t>ＯＯＯ</a:t>
                      </a:r>
                    </a:p>
                  </a:txBody>
                  <a:tcPr marL="16018" marR="160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ts val="1600"/>
                        </a:lnSpc>
                        <a:spcAft>
                          <a:spcPts val="0"/>
                        </a:spcAft>
                      </a:pPr>
                      <a:r>
                        <a:rPr lang="zh-TW" sz="1600" kern="100">
                          <a:effectLst/>
                          <a:latin typeface="標楷體" panose="03000509000000000000" pitchFamily="65" charset="-120"/>
                          <a:ea typeface="標楷體" panose="03000509000000000000" pitchFamily="65" charset="-120"/>
                        </a:rPr>
                        <a:t>（民國）ＯＯ年ＯＯ月ＯＯ日</a:t>
                      </a:r>
                    </a:p>
                  </a:txBody>
                  <a:tcPr marL="16018" marR="160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ts val="1600"/>
                        </a:lnSpc>
                        <a:spcAft>
                          <a:spcPts val="0"/>
                        </a:spcAft>
                      </a:pPr>
                      <a:r>
                        <a:rPr lang="en-US" sz="1600" kern="100">
                          <a:effectLst/>
                          <a:latin typeface="標楷體" panose="03000509000000000000" pitchFamily="65" charset="-120"/>
                          <a:ea typeface="標楷體" panose="03000509000000000000" pitchFamily="65" charset="-120"/>
                        </a:rPr>
                        <a:t> </a:t>
                      </a:r>
                      <a:endParaRPr lang="zh-TW" sz="1600" kern="100">
                        <a:effectLst/>
                        <a:latin typeface="標楷體" panose="03000509000000000000" pitchFamily="65" charset="-120"/>
                        <a:ea typeface="標楷體" panose="03000509000000000000" pitchFamily="65" charset="-120"/>
                      </a:endParaRPr>
                    </a:p>
                  </a:txBody>
                  <a:tcPr marL="16018" marR="160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ts val="1600"/>
                        </a:lnSpc>
                        <a:spcAft>
                          <a:spcPts val="0"/>
                        </a:spcAft>
                      </a:pPr>
                      <a:r>
                        <a:rPr lang="zh-TW" sz="1600" kern="100" dirty="0">
                          <a:effectLst/>
                          <a:latin typeface="標楷體" panose="03000509000000000000" pitchFamily="65" charset="-120"/>
                          <a:ea typeface="標楷體" panose="03000509000000000000" pitchFamily="65" charset="-120"/>
                        </a:rPr>
                        <a:t>ＯＯ大學</a:t>
                      </a:r>
                    </a:p>
                    <a:p>
                      <a:pPr algn="just">
                        <a:lnSpc>
                          <a:spcPts val="1600"/>
                        </a:lnSpc>
                        <a:spcAft>
                          <a:spcPts val="0"/>
                        </a:spcAft>
                      </a:pPr>
                      <a:r>
                        <a:rPr lang="zh-TW" sz="1600" kern="100" dirty="0">
                          <a:effectLst/>
                          <a:latin typeface="標楷體" panose="03000509000000000000" pitchFamily="65" charset="-120"/>
                          <a:ea typeface="標楷體" panose="03000509000000000000" pitchFamily="65" charset="-120"/>
                        </a:rPr>
                        <a:t>（民國）ＯＯ年ＯＯ月ＯＯ日博士畢業</a:t>
                      </a:r>
                    </a:p>
                  </a:txBody>
                  <a:tcPr marL="16018" marR="160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3355" indent="-179705" algn="just">
                        <a:lnSpc>
                          <a:spcPts val="1600"/>
                        </a:lnSpc>
                        <a:spcAft>
                          <a:spcPts val="0"/>
                        </a:spcAft>
                      </a:pPr>
                      <a:r>
                        <a:rPr lang="en-US" sz="1600" kern="100" dirty="0">
                          <a:effectLst/>
                          <a:latin typeface="標楷體" panose="03000509000000000000" pitchFamily="65" charset="-120"/>
                          <a:ea typeface="標楷體" panose="03000509000000000000" pitchFamily="65" charset="-120"/>
                        </a:rPr>
                        <a:t>1</a:t>
                      </a:r>
                      <a:r>
                        <a:rPr lang="zh-TW" sz="1600" kern="100" dirty="0">
                          <a:effectLst/>
                          <a:latin typeface="標楷體" panose="03000509000000000000" pitchFamily="65" charset="-120"/>
                          <a:ea typeface="標楷體" panose="03000509000000000000" pitchFamily="65" charset="-120"/>
                        </a:rPr>
                        <a:t>、（民國）年月日起，迄今</a:t>
                      </a:r>
                      <a:r>
                        <a:rPr lang="en-US" sz="1600" kern="100" dirty="0">
                          <a:effectLst/>
                          <a:latin typeface="標楷體" panose="03000509000000000000" pitchFamily="65" charset="-120"/>
                          <a:ea typeface="標楷體" panose="03000509000000000000" pitchFamily="65" charset="-120"/>
                        </a:rPr>
                        <a:t>(</a:t>
                      </a:r>
                      <a:r>
                        <a:rPr lang="zh-TW" sz="1600" kern="100" dirty="0">
                          <a:effectLst/>
                          <a:latin typeface="標楷體" panose="03000509000000000000" pitchFamily="65" charset="-120"/>
                          <a:ea typeface="標楷體" panose="03000509000000000000" pitchFamily="65" charset="-120"/>
                        </a:rPr>
                        <a:t>共計ＯＯ年</a:t>
                      </a:r>
                      <a:r>
                        <a:rPr lang="en-US" sz="1600" kern="100" dirty="0">
                          <a:effectLst/>
                          <a:latin typeface="標楷體" panose="03000509000000000000" pitchFamily="65" charset="-120"/>
                          <a:ea typeface="標楷體" panose="03000509000000000000" pitchFamily="65" charset="-120"/>
                        </a:rPr>
                        <a:t>)</a:t>
                      </a:r>
                      <a:r>
                        <a:rPr lang="zh-TW" sz="1600" kern="100" dirty="0">
                          <a:effectLst/>
                          <a:latin typeface="標楷體" panose="03000509000000000000" pitchFamily="65" charset="-120"/>
                          <a:ea typeface="標楷體" panose="03000509000000000000" pitchFamily="65" charset="-120"/>
                        </a:rPr>
                        <a:t>擔任ＯＯ</a:t>
                      </a:r>
                      <a:r>
                        <a:rPr lang="en-US" sz="1600" kern="100" dirty="0">
                          <a:effectLst/>
                          <a:latin typeface="標楷體" panose="03000509000000000000" pitchFamily="65" charset="-120"/>
                          <a:ea typeface="標楷體" panose="03000509000000000000" pitchFamily="65" charset="-120"/>
                        </a:rPr>
                        <a:t>(</a:t>
                      </a:r>
                      <a:r>
                        <a:rPr lang="zh-TW" sz="1600" kern="100" dirty="0">
                          <a:effectLst/>
                          <a:latin typeface="標楷體" panose="03000509000000000000" pitchFamily="65" charset="-120"/>
                          <a:ea typeface="標楷體" panose="03000509000000000000" pitchFamily="65" charset="-120"/>
                        </a:rPr>
                        <a:t>職務</a:t>
                      </a:r>
                      <a:r>
                        <a:rPr lang="en-US" sz="1600" kern="100" dirty="0">
                          <a:effectLst/>
                          <a:latin typeface="標楷體" panose="03000509000000000000" pitchFamily="65" charset="-120"/>
                          <a:ea typeface="標楷體" panose="03000509000000000000" pitchFamily="65" charset="-120"/>
                        </a:rPr>
                        <a:t>)</a:t>
                      </a:r>
                      <a:endParaRPr lang="zh-TW" sz="1600" kern="100" dirty="0">
                        <a:effectLst/>
                        <a:latin typeface="標楷體" panose="03000509000000000000" pitchFamily="65" charset="-120"/>
                        <a:ea typeface="標楷體" panose="03000509000000000000" pitchFamily="65" charset="-120"/>
                      </a:endParaRPr>
                    </a:p>
                    <a:p>
                      <a:pPr marL="173355" indent="-179705" algn="just">
                        <a:lnSpc>
                          <a:spcPts val="1600"/>
                        </a:lnSpc>
                        <a:spcAft>
                          <a:spcPts val="0"/>
                        </a:spcAft>
                      </a:pPr>
                      <a:r>
                        <a:rPr lang="en-US" sz="1600" kern="100" dirty="0">
                          <a:effectLst/>
                          <a:latin typeface="標楷體" panose="03000509000000000000" pitchFamily="65" charset="-120"/>
                          <a:ea typeface="標楷體" panose="03000509000000000000" pitchFamily="65" charset="-120"/>
                        </a:rPr>
                        <a:t>2</a:t>
                      </a:r>
                      <a:r>
                        <a:rPr lang="zh-TW" sz="1600" kern="100" dirty="0">
                          <a:effectLst/>
                          <a:latin typeface="標楷體" panose="03000509000000000000" pitchFamily="65" charset="-120"/>
                          <a:ea typeface="標楷體" panose="03000509000000000000" pitchFamily="65" charset="-120"/>
                        </a:rPr>
                        <a:t>、（民國）年月日起至（民國）年月日止迄</a:t>
                      </a:r>
                      <a:r>
                        <a:rPr lang="en-US" sz="1600" kern="100" dirty="0">
                          <a:effectLst/>
                          <a:latin typeface="標楷體" panose="03000509000000000000" pitchFamily="65" charset="-120"/>
                          <a:ea typeface="標楷體" panose="03000509000000000000" pitchFamily="65" charset="-120"/>
                        </a:rPr>
                        <a:t>(</a:t>
                      </a:r>
                      <a:r>
                        <a:rPr lang="zh-TW" sz="1600" kern="100" dirty="0">
                          <a:effectLst/>
                          <a:latin typeface="標楷體" panose="03000509000000000000" pitchFamily="65" charset="-120"/>
                          <a:ea typeface="標楷體" panose="03000509000000000000" pitchFamily="65" charset="-120"/>
                        </a:rPr>
                        <a:t>共計ＯＯ年</a:t>
                      </a:r>
                      <a:r>
                        <a:rPr lang="en-US" sz="1600" kern="100" dirty="0">
                          <a:effectLst/>
                          <a:latin typeface="標楷體" panose="03000509000000000000" pitchFamily="65" charset="-120"/>
                          <a:ea typeface="標楷體" panose="03000509000000000000" pitchFamily="65" charset="-120"/>
                        </a:rPr>
                        <a:t>)</a:t>
                      </a:r>
                      <a:r>
                        <a:rPr lang="zh-TW" sz="1600" kern="100" dirty="0">
                          <a:effectLst/>
                          <a:latin typeface="標楷體" panose="03000509000000000000" pitchFamily="65" charset="-120"/>
                          <a:ea typeface="標楷體" panose="03000509000000000000" pitchFamily="65" charset="-120"/>
                        </a:rPr>
                        <a:t>擔任ＯＯ</a:t>
                      </a:r>
                      <a:r>
                        <a:rPr lang="en-US" sz="1600" kern="100" dirty="0">
                          <a:effectLst/>
                          <a:latin typeface="標楷體" panose="03000509000000000000" pitchFamily="65" charset="-120"/>
                          <a:ea typeface="標楷體" panose="03000509000000000000" pitchFamily="65" charset="-120"/>
                        </a:rPr>
                        <a:t>(</a:t>
                      </a:r>
                      <a:r>
                        <a:rPr lang="zh-TW" sz="1600" kern="100" dirty="0">
                          <a:effectLst/>
                          <a:latin typeface="標楷體" panose="03000509000000000000" pitchFamily="65" charset="-120"/>
                          <a:ea typeface="標楷體" panose="03000509000000000000" pitchFamily="65" charset="-120"/>
                        </a:rPr>
                        <a:t>職務</a:t>
                      </a:r>
                      <a:r>
                        <a:rPr lang="en-US" sz="1600" kern="100" dirty="0">
                          <a:effectLst/>
                          <a:latin typeface="標楷體" panose="03000509000000000000" pitchFamily="65" charset="-120"/>
                          <a:ea typeface="標楷體" panose="03000509000000000000" pitchFamily="65" charset="-120"/>
                        </a:rPr>
                        <a:t>)</a:t>
                      </a:r>
                      <a:endParaRPr lang="zh-TW" sz="1600" kern="100" dirty="0">
                        <a:effectLst/>
                        <a:latin typeface="標楷體" panose="03000509000000000000" pitchFamily="65" charset="-120"/>
                        <a:ea typeface="標楷體" panose="03000509000000000000" pitchFamily="65" charset="-120"/>
                      </a:endParaRPr>
                    </a:p>
                    <a:p>
                      <a:pPr marL="173355" indent="-179705" algn="just">
                        <a:lnSpc>
                          <a:spcPts val="1600"/>
                        </a:lnSpc>
                        <a:spcAft>
                          <a:spcPts val="0"/>
                        </a:spcAft>
                      </a:pPr>
                      <a:r>
                        <a:rPr lang="en-US" sz="1600" kern="100" dirty="0">
                          <a:effectLst/>
                          <a:latin typeface="標楷體" panose="03000509000000000000" pitchFamily="65" charset="-120"/>
                          <a:ea typeface="標楷體" panose="03000509000000000000" pitchFamily="65" charset="-120"/>
                        </a:rPr>
                        <a:t>3</a:t>
                      </a:r>
                      <a:r>
                        <a:rPr lang="zh-TW" sz="1600" kern="100" dirty="0">
                          <a:effectLst/>
                          <a:latin typeface="標楷體" panose="03000509000000000000" pitchFamily="65" charset="-120"/>
                          <a:ea typeface="標楷體" panose="03000509000000000000" pitchFamily="65" charset="-120"/>
                        </a:rPr>
                        <a:t>、</a:t>
                      </a:r>
                      <a:r>
                        <a:rPr lang="en-US" sz="1600" kern="100" dirty="0">
                          <a:effectLst/>
                          <a:latin typeface="標楷體" panose="03000509000000000000" pitchFamily="65" charset="-120"/>
                          <a:ea typeface="標楷體" panose="03000509000000000000" pitchFamily="65" charset="-120"/>
                        </a:rPr>
                        <a:t>(</a:t>
                      </a:r>
                      <a:r>
                        <a:rPr lang="zh-TW" sz="1600" kern="100" dirty="0">
                          <a:effectLst/>
                          <a:latin typeface="標楷體" panose="03000509000000000000" pitchFamily="65" charset="-120"/>
                          <a:ea typeface="標楷體" panose="03000509000000000000" pitchFamily="65" charset="-120"/>
                        </a:rPr>
                        <a:t>以下請自行新增</a:t>
                      </a:r>
                      <a:r>
                        <a:rPr lang="en-US" sz="1600" kern="100" dirty="0">
                          <a:effectLst/>
                          <a:latin typeface="標楷體" panose="03000509000000000000" pitchFamily="65" charset="-120"/>
                          <a:ea typeface="標楷體" panose="03000509000000000000" pitchFamily="65" charset="-120"/>
                        </a:rPr>
                        <a:t>)</a:t>
                      </a:r>
                      <a:endParaRPr lang="zh-TW" sz="1600" kern="100" dirty="0">
                        <a:effectLst/>
                        <a:latin typeface="標楷體" panose="03000509000000000000" pitchFamily="65" charset="-120"/>
                        <a:ea typeface="標楷體" panose="03000509000000000000" pitchFamily="65" charset="-120"/>
                      </a:endParaRPr>
                    </a:p>
                  </a:txBody>
                  <a:tcPr marL="16018" marR="160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ts val="1600"/>
                        </a:lnSpc>
                        <a:spcAft>
                          <a:spcPts val="0"/>
                        </a:spcAft>
                      </a:pPr>
                      <a:r>
                        <a:rPr lang="zh-TW" sz="1600" kern="100" dirty="0">
                          <a:effectLst/>
                          <a:latin typeface="標楷體" panose="03000509000000000000" pitchFamily="65" charset="-120"/>
                          <a:ea typeface="標楷體" panose="03000509000000000000" pitchFamily="65" charset="-120"/>
                        </a:rPr>
                        <a:t>未符合資格</a:t>
                      </a:r>
                    </a:p>
                    <a:p>
                      <a:pPr algn="just">
                        <a:lnSpc>
                          <a:spcPts val="1600"/>
                        </a:lnSpc>
                        <a:spcAft>
                          <a:spcPts val="0"/>
                        </a:spcAft>
                      </a:pPr>
                      <a:r>
                        <a:rPr lang="zh-TW" sz="1600" kern="100" dirty="0">
                          <a:effectLst/>
                          <a:latin typeface="標楷體" panose="03000509000000000000" pitchFamily="65" charset="-120"/>
                          <a:ea typeface="標楷體" panose="03000509000000000000" pitchFamily="65" charset="-120"/>
                        </a:rPr>
                        <a:t>具體理由</a:t>
                      </a:r>
                      <a:r>
                        <a:rPr lang="en-US" sz="1600" kern="100" dirty="0">
                          <a:effectLst/>
                          <a:latin typeface="標楷體" panose="03000509000000000000" pitchFamily="65" charset="-120"/>
                          <a:ea typeface="標楷體" panose="03000509000000000000" pitchFamily="65" charset="-120"/>
                        </a:rPr>
                        <a:t>:__________</a:t>
                      </a:r>
                      <a:endParaRPr lang="zh-TW" sz="1600" kern="100" dirty="0">
                        <a:effectLst/>
                        <a:latin typeface="標楷體" panose="03000509000000000000" pitchFamily="65" charset="-120"/>
                        <a:ea typeface="標楷體" panose="03000509000000000000" pitchFamily="65" charset="-120"/>
                      </a:endParaRPr>
                    </a:p>
                  </a:txBody>
                  <a:tcPr marL="16018" marR="1601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TW" altLang="en-US" sz="1600" dirty="0"/>
                    </a:p>
                  </a:txBody>
                  <a:tcPr marL="82378" marR="82378" marT="41189" marB="411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4" name="投影片編號版面配置區 3"/>
          <p:cNvSpPr>
            <a:spLocks noGrp="1"/>
          </p:cNvSpPr>
          <p:nvPr>
            <p:ph type="sldNum" sz="quarter" idx="15"/>
          </p:nvPr>
        </p:nvSpPr>
        <p:spPr/>
        <p:txBody>
          <a:bodyPr/>
          <a:lstStyle/>
          <a:p>
            <a:fld id="{0E360E5C-3726-4759-BF8C-BB8956BC555D}" type="slidenum">
              <a:rPr lang="zh-TW" altLang="en-US" smtClean="0"/>
              <a:t>47</a:t>
            </a:fld>
            <a:endParaRPr lang="zh-TW" altLang="en-US"/>
          </a:p>
        </p:txBody>
      </p:sp>
      <p:sp>
        <p:nvSpPr>
          <p:cNvPr id="6" name="矩形 5"/>
          <p:cNvSpPr/>
          <p:nvPr/>
        </p:nvSpPr>
        <p:spPr>
          <a:xfrm>
            <a:off x="683568" y="4725144"/>
            <a:ext cx="7128792" cy="1938992"/>
          </a:xfrm>
          <a:prstGeom prst="rect">
            <a:avLst/>
          </a:prstGeom>
        </p:spPr>
        <p:txBody>
          <a:bodyPr wrap="square">
            <a:spAutoFit/>
          </a:bodyPr>
          <a:lstStyle/>
          <a:p>
            <a:r>
              <a:rPr lang="zh-TW" altLang="en-US" sz="2000" dirty="0">
                <a:latin typeface="標楷體" panose="03000509000000000000" pitchFamily="65" charset="-120"/>
                <a:ea typeface="標楷體" panose="03000509000000000000" pitchFamily="65" charset="-120"/>
              </a:rPr>
              <a:t>未符合</a:t>
            </a:r>
            <a:r>
              <a:rPr lang="zh-TW" altLang="en-US" sz="2000" dirty="0" smtClean="0">
                <a:latin typeface="標楷體" panose="03000509000000000000" pitchFamily="65" charset="-120"/>
                <a:ea typeface="標楷體" panose="03000509000000000000" pitchFamily="65" charset="-120"/>
              </a:rPr>
              <a:t>資格或未獲推薦之</a:t>
            </a:r>
            <a:r>
              <a:rPr lang="zh-TW" altLang="en-US" sz="2000" dirty="0">
                <a:latin typeface="標楷體" panose="03000509000000000000" pitchFamily="65" charset="-120"/>
                <a:ea typeface="標楷體" panose="03000509000000000000" pitchFamily="65" charset="-120"/>
              </a:rPr>
              <a:t>理由不具體</a:t>
            </a:r>
            <a:r>
              <a:rPr lang="zh-TW" altLang="en-US" sz="2000" dirty="0" smtClean="0">
                <a:latin typeface="標楷體" panose="03000509000000000000" pitchFamily="65" charset="-120"/>
                <a:ea typeface="標楷體" panose="03000509000000000000" pitchFamily="65" charset="-120"/>
              </a:rPr>
              <a:t>明確</a:t>
            </a:r>
            <a:endParaRPr lang="en-US" altLang="zh-TW" sz="2000" dirty="0">
              <a:latin typeface="標楷體" panose="03000509000000000000" pitchFamily="65" charset="-120"/>
              <a:ea typeface="標楷體" panose="03000509000000000000" pitchFamily="65" charset="-120"/>
            </a:endParaRPr>
          </a:p>
          <a:p>
            <a:pPr marL="273050" indent="-273050"/>
            <a:r>
              <a:rPr lang="zh-TW" altLang="en-US" sz="2000" dirty="0" smtClean="0">
                <a:solidFill>
                  <a:srgbClr val="00B050"/>
                </a:solidFill>
                <a:latin typeface="標楷體" panose="03000509000000000000" pitchFamily="65" charset="-120"/>
                <a:ea typeface="標楷體" panose="03000509000000000000" pitchFamily="65" charset="-120"/>
              </a:rPr>
              <a:t>✔未具大專以上學校全職教學經驗、博士後研究全職工作經驗</a:t>
            </a:r>
            <a:r>
              <a:rPr lang="en-US" altLang="zh-TW" sz="2000" dirty="0" smtClean="0">
                <a:solidFill>
                  <a:srgbClr val="00B050"/>
                </a:solidFill>
                <a:latin typeface="標楷體" panose="03000509000000000000" pitchFamily="65" charset="-120"/>
                <a:ea typeface="標楷體" panose="03000509000000000000" pitchFamily="65" charset="-120"/>
              </a:rPr>
              <a:t>2</a:t>
            </a:r>
            <a:r>
              <a:rPr lang="zh-TW" altLang="en-US" sz="2000" dirty="0" smtClean="0">
                <a:solidFill>
                  <a:srgbClr val="00B050"/>
                </a:solidFill>
                <a:latin typeface="標楷體" panose="03000509000000000000" pitchFamily="65" charset="-120"/>
                <a:ea typeface="標楷體" panose="03000509000000000000" pitchFamily="65" charset="-120"/>
              </a:rPr>
              <a:t>年或該領域業界全職工作經驗</a:t>
            </a:r>
            <a:endParaRPr lang="en-US" altLang="zh-TW" sz="2000" dirty="0" smtClean="0">
              <a:solidFill>
                <a:srgbClr val="00B050"/>
              </a:solidFill>
              <a:latin typeface="標楷體" panose="03000509000000000000" pitchFamily="65" charset="-120"/>
              <a:ea typeface="標楷體" panose="03000509000000000000" pitchFamily="65" charset="-120"/>
            </a:endParaRPr>
          </a:p>
          <a:p>
            <a:r>
              <a:rPr lang="zh-TW" altLang="en-US" sz="2000" dirty="0" smtClean="0">
                <a:solidFill>
                  <a:srgbClr val="FF0000"/>
                </a:solidFill>
                <a:latin typeface="標楷體" panose="03000509000000000000" pitchFamily="65" charset="-120"/>
                <a:ea typeface="標楷體" panose="03000509000000000000" pitchFamily="65" charset="-120"/>
              </a:rPr>
              <a:t>✖</a:t>
            </a:r>
            <a:r>
              <a:rPr lang="zh-TW" altLang="en-US" sz="2000" dirty="0">
                <a:solidFill>
                  <a:srgbClr val="FF0000"/>
                </a:solidFill>
                <a:latin typeface="標楷體" panose="03000509000000000000" pitchFamily="65" charset="-120"/>
                <a:ea typeface="標楷體" panose="03000509000000000000" pitchFamily="65" charset="-120"/>
              </a:rPr>
              <a:t>資格</a:t>
            </a:r>
            <a:r>
              <a:rPr lang="zh-TW" altLang="en-US" sz="2000" dirty="0" smtClean="0">
                <a:solidFill>
                  <a:srgbClr val="FF0000"/>
                </a:solidFill>
                <a:latin typeface="標楷體" panose="03000509000000000000" pitchFamily="65" charset="-120"/>
                <a:ea typeface="標楷體" panose="03000509000000000000" pitchFamily="65" charset="-120"/>
              </a:rPr>
              <a:t>不符</a:t>
            </a:r>
            <a:r>
              <a:rPr lang="zh-TW" altLang="en-US" sz="2000" dirty="0">
                <a:solidFill>
                  <a:srgbClr val="FF0000"/>
                </a:solidFill>
                <a:latin typeface="標楷體" panose="03000509000000000000" pitchFamily="65" charset="-120"/>
                <a:ea typeface="標楷體" panose="03000509000000000000" pitchFamily="65" charset="-120"/>
              </a:rPr>
              <a:t>－</a:t>
            </a:r>
            <a:r>
              <a:rPr lang="en-US" altLang="zh-TW" sz="2000" dirty="0">
                <a:solidFill>
                  <a:srgbClr val="FF0000"/>
                </a:solidFill>
                <a:latin typeface="標楷體" panose="03000509000000000000" pitchFamily="65" charset="-120"/>
                <a:ea typeface="標楷體" panose="03000509000000000000" pitchFamily="65" charset="-120"/>
              </a:rPr>
              <a:t>&gt; </a:t>
            </a:r>
            <a:r>
              <a:rPr lang="zh-TW" altLang="en-US" sz="2000" dirty="0" smtClean="0">
                <a:solidFill>
                  <a:srgbClr val="FF0000"/>
                </a:solidFill>
                <a:latin typeface="標楷體" panose="03000509000000000000" pitchFamily="65" charset="-120"/>
                <a:ea typeface="標楷體" panose="03000509000000000000" pitchFamily="65" charset="-120"/>
              </a:rPr>
              <a:t>應具體說明資格不符之原因。</a:t>
            </a:r>
            <a:endParaRPr lang="en-US" altLang="zh-TW" sz="2000" dirty="0" smtClean="0">
              <a:solidFill>
                <a:srgbClr val="FF0000"/>
              </a:solidFill>
              <a:latin typeface="標楷體" panose="03000509000000000000" pitchFamily="65" charset="-120"/>
              <a:ea typeface="標楷體" panose="03000509000000000000" pitchFamily="65" charset="-120"/>
            </a:endParaRPr>
          </a:p>
          <a:p>
            <a:pPr marL="273050" indent="-273050"/>
            <a:r>
              <a:rPr lang="zh-TW" altLang="en-US" sz="2000" dirty="0" smtClean="0">
                <a:solidFill>
                  <a:srgbClr val="FF0000"/>
                </a:solidFill>
                <a:latin typeface="標楷體" panose="03000509000000000000" pitchFamily="65" charset="-120"/>
                <a:ea typeface="標楷體" panose="03000509000000000000" pitchFamily="65" charset="-120"/>
              </a:rPr>
              <a:t>✖經系教評會審議未</a:t>
            </a:r>
            <a:r>
              <a:rPr lang="zh-TW" altLang="en-US" sz="2000" dirty="0">
                <a:solidFill>
                  <a:srgbClr val="FF0000"/>
                </a:solidFill>
                <a:latin typeface="標楷體" panose="03000509000000000000" pitchFamily="65" charset="-120"/>
                <a:ea typeface="標楷體" panose="03000509000000000000" pitchFamily="65" charset="-120"/>
              </a:rPr>
              <a:t>獲</a:t>
            </a:r>
            <a:r>
              <a:rPr lang="zh-TW" altLang="en-US" sz="2000" dirty="0" smtClean="0">
                <a:solidFill>
                  <a:srgbClr val="FF0000"/>
                </a:solidFill>
                <a:latin typeface="標楷體" panose="03000509000000000000" pitchFamily="65" charset="-120"/>
                <a:ea typeface="標楷體" panose="03000509000000000000" pitchFamily="65" charset="-120"/>
              </a:rPr>
              <a:t>推薦－</a:t>
            </a:r>
            <a:r>
              <a:rPr lang="en-US" altLang="zh-TW" sz="2000" dirty="0" smtClean="0">
                <a:solidFill>
                  <a:srgbClr val="FF0000"/>
                </a:solidFill>
                <a:latin typeface="標楷體" panose="03000509000000000000" pitchFamily="65" charset="-120"/>
                <a:ea typeface="標楷體" panose="03000509000000000000" pitchFamily="65" charset="-120"/>
              </a:rPr>
              <a:t>&gt;</a:t>
            </a:r>
            <a:r>
              <a:rPr lang="zh-TW" altLang="en-US" sz="2000" dirty="0" smtClean="0">
                <a:solidFill>
                  <a:srgbClr val="FF0000"/>
                </a:solidFill>
                <a:latin typeface="標楷體" panose="03000509000000000000" pitchFamily="65" charset="-120"/>
                <a:ea typeface="標楷體" panose="03000509000000000000" pitchFamily="65" charset="-120"/>
              </a:rPr>
              <a:t>應具體說明系教評會審議過程，結果不獲推薦。</a:t>
            </a:r>
            <a:endParaRPr lang="en-US" altLang="zh-TW" sz="2000" dirty="0">
              <a:solidFill>
                <a:srgbClr val="FF0000"/>
              </a:solidFill>
              <a:latin typeface="標楷體" panose="03000509000000000000" pitchFamily="65" charset="-120"/>
              <a:ea typeface="標楷體" panose="03000509000000000000" pitchFamily="65" charset="-120"/>
            </a:endParaRPr>
          </a:p>
        </p:txBody>
      </p:sp>
      <p:pic>
        <p:nvPicPr>
          <p:cNvPr id="2049"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89910" y="3708400"/>
            <a:ext cx="1966466" cy="296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10152906"/>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人事室業務宣</a:t>
            </a:r>
            <a:r>
              <a:rPr lang="zh-TW" altLang="en-US" dirty="0"/>
              <a:t>導</a:t>
            </a:r>
          </a:p>
        </p:txBody>
      </p:sp>
      <p:sp>
        <p:nvSpPr>
          <p:cNvPr id="3" name="內容版面配置區 2"/>
          <p:cNvSpPr>
            <a:spLocks noGrp="1"/>
          </p:cNvSpPr>
          <p:nvPr>
            <p:ph sz="quarter" idx="1"/>
          </p:nvPr>
        </p:nvSpPr>
        <p:spPr/>
        <p:txBody>
          <a:bodyPr/>
          <a:lstStyle/>
          <a:p>
            <a:r>
              <a:rPr lang="zh-TW" altLang="en-US" dirty="0" smtClean="0"/>
              <a:t>性平三法修正，請同仁尊重多元性別意識</a:t>
            </a:r>
            <a:endParaRPr lang="en-US" altLang="zh-TW" dirty="0" smtClean="0"/>
          </a:p>
          <a:p>
            <a:endParaRPr lang="en-US" altLang="zh-TW" dirty="0" smtClean="0"/>
          </a:p>
          <a:p>
            <a:r>
              <a:rPr lang="en-US" altLang="zh-TW" dirty="0" smtClean="0">
                <a:hlinkClick r:id="rId2"/>
              </a:rPr>
              <a:t>https</a:t>
            </a:r>
            <a:r>
              <a:rPr lang="en-US" altLang="zh-TW" dirty="0">
                <a:hlinkClick r:id="rId2"/>
              </a:rPr>
              <a:t>://www.google.com/search?sca_esv=3b07b09e3325eaa7&amp;tbm=vid&amp;sxsrf=ADLYWIJdCueaaSXUIBZGD8mUKAXJWdCHPg:1721647316691&amp;q=%E6%80%A7%E5%B9%B3%E5%AE%A3%E5%B0%8E%E5%BD%B1%E7%89%87&amp;sa=X&amp;ved=2ahUKEwjhqvWFxLqHAxUDc_UHHcPNILMQ8ccDegQIDhAF&amp;biw=1536&amp;bih=729&amp;dpr=1.25#fpstate=ive&amp;vld=cid:21e8f378,vid:paw-Ermt1DE,st:0</a:t>
            </a:r>
            <a:endParaRPr lang="zh-TW" altLang="en-US" dirty="0"/>
          </a:p>
        </p:txBody>
      </p:sp>
      <p:sp>
        <p:nvSpPr>
          <p:cNvPr id="4" name="投影片編號版面配置區 3"/>
          <p:cNvSpPr>
            <a:spLocks noGrp="1"/>
          </p:cNvSpPr>
          <p:nvPr>
            <p:ph type="sldNum" sz="quarter" idx="15"/>
          </p:nvPr>
        </p:nvSpPr>
        <p:spPr/>
        <p:txBody>
          <a:bodyPr/>
          <a:lstStyle/>
          <a:p>
            <a:fld id="{0E360E5C-3726-4759-BF8C-BB8956BC555D}" type="slidenum">
              <a:rPr lang="zh-TW" altLang="en-US" smtClean="0"/>
              <a:t>48</a:t>
            </a:fld>
            <a:endParaRPr lang="zh-TW" altLang="en-US"/>
          </a:p>
        </p:txBody>
      </p:sp>
    </p:spTree>
    <p:extLst>
      <p:ext uri="{BB962C8B-B14F-4D97-AF65-F5344CB8AC3E}">
        <p14:creationId xmlns:p14="http://schemas.microsoft.com/office/powerpoint/2010/main" val="2738065957"/>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979712" y="2204864"/>
            <a:ext cx="3816424" cy="1143000"/>
          </a:xfrm>
        </p:spPr>
        <p:txBody>
          <a:bodyPr/>
          <a:lstStyle/>
          <a:p>
            <a:r>
              <a:rPr lang="zh-TW" altLang="en-US" dirty="0"/>
              <a:t>謝謝聆聽 敬請賜教</a:t>
            </a:r>
            <a:br>
              <a:rPr lang="zh-TW" altLang="en-US" dirty="0"/>
            </a:br>
            <a:endParaRPr lang="zh-TW" altLang="en-US" dirty="0"/>
          </a:p>
        </p:txBody>
      </p:sp>
      <p:sp>
        <p:nvSpPr>
          <p:cNvPr id="4" name="投影片編號版面配置區 3"/>
          <p:cNvSpPr>
            <a:spLocks noGrp="1"/>
          </p:cNvSpPr>
          <p:nvPr>
            <p:ph type="sldNum" sz="quarter" idx="15"/>
          </p:nvPr>
        </p:nvSpPr>
        <p:spPr/>
        <p:txBody>
          <a:bodyPr/>
          <a:lstStyle/>
          <a:p>
            <a:fld id="{0E360E5C-3726-4759-BF8C-BB8956BC555D}" type="slidenum">
              <a:rPr lang="zh-TW" altLang="en-US" smtClean="0"/>
              <a:t>49</a:t>
            </a:fld>
            <a:endParaRPr lang="zh-TW" altLang="en-US"/>
          </a:p>
        </p:txBody>
      </p:sp>
      <p:pic>
        <p:nvPicPr>
          <p:cNvPr id="6148" name="Picture 4" descr="C:\Program Files\Microsoft Office\MEDIA\CAGCAT10\j0157763.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860032" y="3140968"/>
            <a:ext cx="1794967" cy="18114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112529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壁窗">
  <a:themeElements>
    <a:clrScheme name="壁窗">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壁窗">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壁窗">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2490</TotalTime>
  <Words>5230</Words>
  <Application>Microsoft Office PowerPoint</Application>
  <PresentationFormat>如螢幕大小 (4:3)</PresentationFormat>
  <Paragraphs>354</Paragraphs>
  <Slides>49</Slides>
  <Notes>3</Notes>
  <HiddenSlides>12</HiddenSlides>
  <MMClips>0</MMClips>
  <ScaleCrop>false</ScaleCrop>
  <HeadingPairs>
    <vt:vector size="6" baseType="variant">
      <vt:variant>
        <vt:lpstr>使用字型</vt:lpstr>
      </vt:variant>
      <vt:variant>
        <vt:i4>7</vt:i4>
      </vt:variant>
      <vt:variant>
        <vt:lpstr>佈景主題</vt:lpstr>
      </vt:variant>
      <vt:variant>
        <vt:i4>1</vt:i4>
      </vt:variant>
      <vt:variant>
        <vt:lpstr>投影片標題</vt:lpstr>
      </vt:variant>
      <vt:variant>
        <vt:i4>49</vt:i4>
      </vt:variant>
    </vt:vector>
  </HeadingPairs>
  <TitlesOfParts>
    <vt:vector size="57" baseType="lpstr">
      <vt:lpstr>新細明體</vt:lpstr>
      <vt:lpstr>標楷體</vt:lpstr>
      <vt:lpstr>Calibri</vt:lpstr>
      <vt:lpstr>Century Schoolbook</vt:lpstr>
      <vt:lpstr>Times New Roman</vt:lpstr>
      <vt:lpstr>Wingdings</vt:lpstr>
      <vt:lpstr>Wingdings 2</vt:lpstr>
      <vt:lpstr>壁窗</vt:lpstr>
      <vt:lpstr>新聘教師作業流程說明會 </vt:lpstr>
      <vt:lpstr>簡報大綱</vt:lpstr>
      <vt:lpstr>法令依據</vt:lpstr>
      <vt:lpstr>教師聘任作業流程</vt:lpstr>
      <vt:lpstr>專任教師徵聘流程</vt:lpstr>
      <vt:lpstr>專任教師徵聘流程</vt:lpstr>
      <vt:lpstr>作業流程檢核重點及常見錯誤</vt:lpstr>
      <vt:lpstr>(一)簽准徵才公告</vt:lpstr>
      <vt:lpstr>(二)學歷確認：1、國內學歷</vt:lpstr>
      <vt:lpstr>(二)學歷確認：2、國外學歷驗證事宜</vt:lpstr>
      <vt:lpstr>國外修業情形一覽表</vt:lpstr>
      <vt:lpstr>個人出入境紀錄正本</vt:lpstr>
      <vt:lpstr>2.1國外學歷查驗事宜</vt:lpstr>
      <vt:lpstr>13個國家</vt:lpstr>
      <vt:lpstr>驗證資料範本</vt:lpstr>
      <vt:lpstr>修業期間如何計算？(1/3)</vt:lpstr>
      <vt:lpstr>修業期間如何計算？(2/3)</vt:lpstr>
      <vt:lpstr>修業期間如何計算？(3/3)</vt:lpstr>
      <vt:lpstr>2.2 國外學歷查證事宜</vt:lpstr>
      <vt:lpstr>國外學歷查證</vt:lpstr>
      <vt:lpstr>補充說明-藝術文憑</vt:lpstr>
      <vt:lpstr>2.3 國外學歷查驗證應辦妥時間</vt:lpstr>
      <vt:lpstr>(二)學歷查核重點</vt:lpstr>
      <vt:lpstr>(三)任用資格及公告資格之確認</vt:lpstr>
      <vt:lpstr>教育人員任用條例之任用資格</vt:lpstr>
      <vt:lpstr>須符合系所公告之資格條件</vt:lpstr>
      <vt:lpstr>腦力激盪時間</vt:lpstr>
      <vt:lpstr>證明文件繳交時間</vt:lpstr>
      <vt:lpstr>(四)英語能力確認</vt:lpstr>
      <vt:lpstr>英語能力檢核重點</vt:lpstr>
      <vt:lpstr>錯誤案例1、未包含聽、說成績之檢定證書</vt:lpstr>
      <vt:lpstr>範例1、全英語授課經驗之佐證資料</vt:lpstr>
      <vt:lpstr>錯誤案例2、英語教學研習之證明</vt:lpstr>
      <vt:lpstr>(五)著作確認</vt:lpstr>
      <vt:lpstr>(五)著作確認之查核重點</vt:lpstr>
      <vt:lpstr>(六)辦理外審</vt:lpstr>
      <vt:lpstr>(六)辦理外審注意事項</vt:lpstr>
      <vt:lpstr>(六)辦理外審注意事項</vt:lpstr>
      <vt:lpstr>常見錯誤態樣</vt:lpstr>
      <vt:lpstr>(七)教評會組成之查核重點</vt:lpstr>
      <vt:lpstr>(七)教評會組成之查核重點</vt:lpstr>
      <vt:lpstr>腦力激盪時間</vt:lpstr>
      <vt:lpstr>(八)教評會議決</vt:lpstr>
      <vt:lpstr>(九)辦理工作許可之申請 (外籍教師才需要)</vt:lpstr>
      <vt:lpstr>應繳證件清單</vt:lpstr>
      <vt:lpstr>甄選人員合格名冊填寫注意事項</vt:lpstr>
      <vt:lpstr>甄選人員不合格名冊填寫注意事項</vt:lpstr>
      <vt:lpstr>人事室業務宣導</vt:lpstr>
      <vt:lpstr>謝謝聆聽 敬請賜教 </vt:lpstr>
    </vt:vector>
  </TitlesOfParts>
  <Company>OEM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教師聘任及升等審查相關業務注意事項</dc:title>
  <dc:creator>USER</dc:creator>
  <cp:lastModifiedBy>USER</cp:lastModifiedBy>
  <cp:revision>194</cp:revision>
  <cp:lastPrinted>2024-07-22T12:25:49Z</cp:lastPrinted>
  <dcterms:created xsi:type="dcterms:W3CDTF">2016-05-05T00:47:44Z</dcterms:created>
  <dcterms:modified xsi:type="dcterms:W3CDTF">2024-07-23T03:34:01Z</dcterms:modified>
</cp:coreProperties>
</file>