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9" r:id="rId2"/>
    <p:sldMasterId id="2147483734" r:id="rId3"/>
    <p:sldMasterId id="2147483751" r:id="rId4"/>
    <p:sldMasterId id="2147483763" r:id="rId5"/>
    <p:sldMasterId id="2147483809" r:id="rId6"/>
  </p:sldMasterIdLst>
  <p:notesMasterIdLst>
    <p:notesMasterId r:id="rId50"/>
  </p:notesMasterIdLst>
  <p:sldIdLst>
    <p:sldId id="450" r:id="rId7"/>
    <p:sldId id="530" r:id="rId8"/>
    <p:sldId id="470" r:id="rId9"/>
    <p:sldId id="463" r:id="rId10"/>
    <p:sldId id="471" r:id="rId11"/>
    <p:sldId id="351" r:id="rId12"/>
    <p:sldId id="525" r:id="rId13"/>
    <p:sldId id="494" r:id="rId14"/>
    <p:sldId id="501" r:id="rId15"/>
    <p:sldId id="502" r:id="rId16"/>
    <p:sldId id="503" r:id="rId17"/>
    <p:sldId id="476" r:id="rId18"/>
    <p:sldId id="513" r:id="rId19"/>
    <p:sldId id="497" r:id="rId20"/>
    <p:sldId id="512" r:id="rId21"/>
    <p:sldId id="480" r:id="rId22"/>
    <p:sldId id="481" r:id="rId23"/>
    <p:sldId id="496" r:id="rId24"/>
    <p:sldId id="495" r:id="rId25"/>
    <p:sldId id="498" r:id="rId26"/>
    <p:sldId id="482" r:id="rId27"/>
    <p:sldId id="483" r:id="rId28"/>
    <p:sldId id="484" r:id="rId29"/>
    <p:sldId id="485" r:id="rId30"/>
    <p:sldId id="486" r:id="rId31"/>
    <p:sldId id="487" r:id="rId32"/>
    <p:sldId id="488" r:id="rId33"/>
    <p:sldId id="489" r:id="rId34"/>
    <p:sldId id="490" r:id="rId35"/>
    <p:sldId id="491" r:id="rId36"/>
    <p:sldId id="317" r:id="rId37"/>
    <p:sldId id="453" r:id="rId38"/>
    <p:sldId id="533" r:id="rId39"/>
    <p:sldId id="534" r:id="rId40"/>
    <p:sldId id="465" r:id="rId41"/>
    <p:sldId id="535" r:id="rId42"/>
    <p:sldId id="516" r:id="rId43"/>
    <p:sldId id="519" r:id="rId44"/>
    <p:sldId id="538" r:id="rId45"/>
    <p:sldId id="536" r:id="rId46"/>
    <p:sldId id="537" r:id="rId47"/>
    <p:sldId id="522" r:id="rId48"/>
    <p:sldId id="540" r:id="rId4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C72F84E0-1CF5-46C9-91ED-12257339B8EC}">
          <p14:sldIdLst>
            <p14:sldId id="450"/>
            <p14:sldId id="530"/>
            <p14:sldId id="470"/>
            <p14:sldId id="463"/>
            <p14:sldId id="471"/>
            <p14:sldId id="351"/>
            <p14:sldId id="525"/>
            <p14:sldId id="494"/>
            <p14:sldId id="501"/>
            <p14:sldId id="502"/>
            <p14:sldId id="503"/>
            <p14:sldId id="476"/>
            <p14:sldId id="513"/>
            <p14:sldId id="497"/>
            <p14:sldId id="512"/>
            <p14:sldId id="480"/>
            <p14:sldId id="481"/>
            <p14:sldId id="496"/>
            <p14:sldId id="495"/>
            <p14:sldId id="498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317"/>
            <p14:sldId id="453"/>
            <p14:sldId id="533"/>
            <p14:sldId id="534"/>
            <p14:sldId id="465"/>
            <p14:sldId id="535"/>
            <p14:sldId id="516"/>
            <p14:sldId id="519"/>
            <p14:sldId id="538"/>
            <p14:sldId id="536"/>
            <p14:sldId id="537"/>
            <p14:sldId id="522"/>
            <p14:sldId id="5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BC1494"/>
    <a:srgbClr val="0033CC"/>
    <a:srgbClr val="FF6600"/>
    <a:srgbClr val="CC0099"/>
    <a:srgbClr val="92A25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3596" autoAdjust="0"/>
  </p:normalViewPr>
  <p:slideViewPr>
    <p:cSldViewPr>
      <p:cViewPr varScale="1">
        <p:scale>
          <a:sx n="87" d="100"/>
          <a:sy n="87" d="100"/>
        </p:scale>
        <p:origin x="135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37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69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9DD072-D0EE-43A0-8F67-654B9582552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AD4BA407-4A10-4D52-B63E-C927478E2678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銀行</a:t>
          </a:r>
        </a:p>
      </dgm:t>
    </dgm:pt>
    <dgm:pt modelId="{C54E3541-F901-4B47-A900-22F936EE36E7}" type="parTrans" cxnId="{48A20223-0346-4F9F-A8F6-A01FC03F4139}">
      <dgm:prSet/>
      <dgm:spPr/>
      <dgm:t>
        <a:bodyPr/>
        <a:lstStyle/>
        <a:p>
          <a:endParaRPr lang="zh-TW" altLang="en-US"/>
        </a:p>
      </dgm:t>
    </dgm:pt>
    <dgm:pt modelId="{F9EAE74B-1C7C-40FF-8542-C226CF672A3C}" type="sibTrans" cxnId="{48A20223-0346-4F9F-A8F6-A01FC03F4139}">
      <dgm:prSet/>
      <dgm:spPr/>
      <dgm:t>
        <a:bodyPr/>
        <a:lstStyle/>
        <a:p>
          <a:endParaRPr lang="zh-TW" altLang="en-US"/>
        </a:p>
      </dgm:t>
    </dgm:pt>
    <dgm:pt modelId="{F3F0057B-63FE-46DB-8C24-EB24E080F472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學校</a:t>
          </a:r>
        </a:p>
      </dgm:t>
    </dgm:pt>
    <dgm:pt modelId="{D41B7DDE-04FA-4A39-A837-D753B8DA50D8}" type="parTrans" cxnId="{FC14E9D6-04A7-4846-AFA4-15EBF13099ED}">
      <dgm:prSet/>
      <dgm:spPr/>
      <dgm:t>
        <a:bodyPr/>
        <a:lstStyle/>
        <a:p>
          <a:endParaRPr lang="zh-TW" altLang="en-US"/>
        </a:p>
      </dgm:t>
    </dgm:pt>
    <dgm:pt modelId="{14149448-7762-42B0-87E9-CE0947625796}" type="sibTrans" cxnId="{FC14E9D6-04A7-4846-AFA4-15EBF13099ED}">
      <dgm:prSet/>
      <dgm:spPr/>
      <dgm:t>
        <a:bodyPr/>
        <a:lstStyle/>
        <a:p>
          <a:endParaRPr lang="zh-TW" altLang="en-US"/>
        </a:p>
      </dgm:t>
    </dgm:pt>
    <dgm:pt modelId="{EA0D6D21-ED45-4D03-88E4-D8D87BB16247}">
      <dgm:prSet phldrT="[文字]" custT="1"/>
      <dgm:spPr/>
      <dgm:t>
        <a:bodyPr/>
        <a:lstStyle/>
        <a:p>
          <a:r>
            <a: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rPr>
            <a:t>審查資格</a:t>
          </a:r>
        </a:p>
      </dgm:t>
    </dgm:pt>
    <dgm:pt modelId="{1C2393B6-00F9-47F1-B345-A07834321FC1}" type="parTrans" cxnId="{CBBE6F1A-4E5D-4B33-8B7B-C34036BE8F96}">
      <dgm:prSet/>
      <dgm:spPr/>
      <dgm:t>
        <a:bodyPr/>
        <a:lstStyle/>
        <a:p>
          <a:endParaRPr lang="zh-TW" altLang="en-US"/>
        </a:p>
      </dgm:t>
    </dgm:pt>
    <dgm:pt modelId="{89AF1680-293B-472E-91AF-A760A11E0073}" type="sibTrans" cxnId="{CBBE6F1A-4E5D-4B33-8B7B-C34036BE8F96}">
      <dgm:prSet/>
      <dgm:spPr/>
      <dgm:t>
        <a:bodyPr/>
        <a:lstStyle/>
        <a:p>
          <a:endParaRPr lang="zh-TW" altLang="en-US"/>
        </a:p>
      </dgm:t>
    </dgm:pt>
    <dgm:pt modelId="{18DD1167-C68C-472A-981E-E5F86BA933EE}" type="pres">
      <dgm:prSet presAssocID="{2A9DD072-D0EE-43A0-8F67-654B95825524}" presName="Name0" presStyleCnt="0">
        <dgm:presLayoutVars>
          <dgm:dir/>
          <dgm:resizeHandles val="exact"/>
        </dgm:presLayoutVars>
      </dgm:prSet>
      <dgm:spPr/>
    </dgm:pt>
    <dgm:pt modelId="{165C419A-760A-4A5F-800B-806A22D4A284}" type="pres">
      <dgm:prSet presAssocID="{AD4BA407-4A10-4D52-B63E-C927478E2678}" presName="node" presStyleLbl="node1" presStyleIdx="0" presStyleCnt="3" custScaleX="134724" custScaleY="203940" custLinFactNeighborX="24119" custLinFactNeighborY="-53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948FC9-2D6C-4F04-AB99-D36277F3D74C}" type="pres">
      <dgm:prSet presAssocID="{F9EAE74B-1C7C-40FF-8542-C226CF672A3C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6D42A494-55FD-4490-8C87-7DFED2AF7B85}" type="pres">
      <dgm:prSet presAssocID="{F9EAE74B-1C7C-40FF-8542-C226CF672A3C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5286F279-06D3-4FDB-9831-280C7B36FC57}" type="pres">
      <dgm:prSet presAssocID="{F3F0057B-63FE-46DB-8C24-EB24E080F472}" presName="node" presStyleLbl="node1" presStyleIdx="1" presStyleCnt="3" custScaleX="147840" custScaleY="2087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35BC5E-A003-4EF9-A122-238FB5BD8674}" type="pres">
      <dgm:prSet presAssocID="{14149448-7762-42B0-87E9-CE0947625796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34F3CC24-52A5-46F9-BB5C-B4112B08477C}" type="pres">
      <dgm:prSet presAssocID="{14149448-7762-42B0-87E9-CE0947625796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ECFB2A65-929C-4383-A428-4221DFB4DA6E}" type="pres">
      <dgm:prSet presAssocID="{EA0D6D21-ED45-4D03-88E4-D8D87BB16247}" presName="node" presStyleLbl="node1" presStyleIdx="2" presStyleCnt="3" custScaleX="156137" custScaleY="2015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EF83B4B-52E7-43A8-A9FE-58AFEAC15A93}" type="presOf" srcId="{F9EAE74B-1C7C-40FF-8542-C226CF672A3C}" destId="{14948FC9-2D6C-4F04-AB99-D36277F3D74C}" srcOrd="0" destOrd="0" presId="urn:microsoft.com/office/officeart/2005/8/layout/process1"/>
    <dgm:cxn modelId="{48A20223-0346-4F9F-A8F6-A01FC03F4139}" srcId="{2A9DD072-D0EE-43A0-8F67-654B95825524}" destId="{AD4BA407-4A10-4D52-B63E-C927478E2678}" srcOrd="0" destOrd="0" parTransId="{C54E3541-F901-4B47-A900-22F936EE36E7}" sibTransId="{F9EAE74B-1C7C-40FF-8542-C226CF672A3C}"/>
    <dgm:cxn modelId="{FC14E9D6-04A7-4846-AFA4-15EBF13099ED}" srcId="{2A9DD072-D0EE-43A0-8F67-654B95825524}" destId="{F3F0057B-63FE-46DB-8C24-EB24E080F472}" srcOrd="1" destOrd="0" parTransId="{D41B7DDE-04FA-4A39-A837-D753B8DA50D8}" sibTransId="{14149448-7762-42B0-87E9-CE0947625796}"/>
    <dgm:cxn modelId="{D3D8DA04-3730-4083-8A05-2C2C87048D3B}" type="presOf" srcId="{F9EAE74B-1C7C-40FF-8542-C226CF672A3C}" destId="{6D42A494-55FD-4490-8C87-7DFED2AF7B85}" srcOrd="1" destOrd="0" presId="urn:microsoft.com/office/officeart/2005/8/layout/process1"/>
    <dgm:cxn modelId="{69057AE2-F26B-421D-BADF-8B813EE85E8F}" type="presOf" srcId="{14149448-7762-42B0-87E9-CE0947625796}" destId="{34F3CC24-52A5-46F9-BB5C-B4112B08477C}" srcOrd="1" destOrd="0" presId="urn:microsoft.com/office/officeart/2005/8/layout/process1"/>
    <dgm:cxn modelId="{C5C7278C-B1DF-4951-855E-C047C0C859EF}" type="presOf" srcId="{14149448-7762-42B0-87E9-CE0947625796}" destId="{1C35BC5E-A003-4EF9-A122-238FB5BD8674}" srcOrd="0" destOrd="0" presId="urn:microsoft.com/office/officeart/2005/8/layout/process1"/>
    <dgm:cxn modelId="{CBBE6F1A-4E5D-4B33-8B7B-C34036BE8F96}" srcId="{2A9DD072-D0EE-43A0-8F67-654B95825524}" destId="{EA0D6D21-ED45-4D03-88E4-D8D87BB16247}" srcOrd="2" destOrd="0" parTransId="{1C2393B6-00F9-47F1-B345-A07834321FC1}" sibTransId="{89AF1680-293B-472E-91AF-A760A11E0073}"/>
    <dgm:cxn modelId="{6F788200-B354-41E7-B943-2D6E9EAE46B7}" type="presOf" srcId="{AD4BA407-4A10-4D52-B63E-C927478E2678}" destId="{165C419A-760A-4A5F-800B-806A22D4A284}" srcOrd="0" destOrd="0" presId="urn:microsoft.com/office/officeart/2005/8/layout/process1"/>
    <dgm:cxn modelId="{00AC5162-0889-47C2-8578-AF51CE85717A}" type="presOf" srcId="{F3F0057B-63FE-46DB-8C24-EB24E080F472}" destId="{5286F279-06D3-4FDB-9831-280C7B36FC57}" srcOrd="0" destOrd="0" presId="urn:microsoft.com/office/officeart/2005/8/layout/process1"/>
    <dgm:cxn modelId="{1A00DC55-6094-40A8-B030-278626F21B23}" type="presOf" srcId="{EA0D6D21-ED45-4D03-88E4-D8D87BB16247}" destId="{ECFB2A65-929C-4383-A428-4221DFB4DA6E}" srcOrd="0" destOrd="0" presId="urn:microsoft.com/office/officeart/2005/8/layout/process1"/>
    <dgm:cxn modelId="{B56D57D0-53BD-4FFB-A934-B525C4C84437}" type="presOf" srcId="{2A9DD072-D0EE-43A0-8F67-654B95825524}" destId="{18DD1167-C68C-472A-981E-E5F86BA933EE}" srcOrd="0" destOrd="0" presId="urn:microsoft.com/office/officeart/2005/8/layout/process1"/>
    <dgm:cxn modelId="{CF2F733A-E5FB-4C13-8456-47B1418F8F14}" type="presParOf" srcId="{18DD1167-C68C-472A-981E-E5F86BA933EE}" destId="{165C419A-760A-4A5F-800B-806A22D4A284}" srcOrd="0" destOrd="0" presId="urn:microsoft.com/office/officeart/2005/8/layout/process1"/>
    <dgm:cxn modelId="{A1748257-D142-4C3E-89F6-5E9B95B17C9C}" type="presParOf" srcId="{18DD1167-C68C-472A-981E-E5F86BA933EE}" destId="{14948FC9-2D6C-4F04-AB99-D36277F3D74C}" srcOrd="1" destOrd="0" presId="urn:microsoft.com/office/officeart/2005/8/layout/process1"/>
    <dgm:cxn modelId="{DA77DCBA-30CB-4746-914F-DF074BAC5148}" type="presParOf" srcId="{14948FC9-2D6C-4F04-AB99-D36277F3D74C}" destId="{6D42A494-55FD-4490-8C87-7DFED2AF7B85}" srcOrd="0" destOrd="0" presId="urn:microsoft.com/office/officeart/2005/8/layout/process1"/>
    <dgm:cxn modelId="{D514565D-1175-4906-B349-7116F6940702}" type="presParOf" srcId="{18DD1167-C68C-472A-981E-E5F86BA933EE}" destId="{5286F279-06D3-4FDB-9831-280C7B36FC57}" srcOrd="2" destOrd="0" presId="urn:microsoft.com/office/officeart/2005/8/layout/process1"/>
    <dgm:cxn modelId="{EC155D8E-0515-4CC2-96A1-DD36C59D8C21}" type="presParOf" srcId="{18DD1167-C68C-472A-981E-E5F86BA933EE}" destId="{1C35BC5E-A003-4EF9-A122-238FB5BD8674}" srcOrd="3" destOrd="0" presId="urn:microsoft.com/office/officeart/2005/8/layout/process1"/>
    <dgm:cxn modelId="{8BA50143-1297-4858-9873-80AA075257C8}" type="presParOf" srcId="{1C35BC5E-A003-4EF9-A122-238FB5BD8674}" destId="{34F3CC24-52A5-46F9-BB5C-B4112B08477C}" srcOrd="0" destOrd="0" presId="urn:microsoft.com/office/officeart/2005/8/layout/process1"/>
    <dgm:cxn modelId="{92FC9F3E-B556-4899-BA10-989162D6D033}" type="presParOf" srcId="{18DD1167-C68C-472A-981E-E5F86BA933EE}" destId="{ECFB2A65-929C-4383-A428-4221DFB4DA6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9741A3-8575-4EE6-8444-E398672C9D9D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ABF6524-1FAC-4CF0-86BE-B277B4D5870C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臨櫃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初次申請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27C9EFC-5A6B-467B-BDB0-D5E7974D092B}" type="parTrans" cxnId="{BE99BB01-BA23-4ECF-AEC2-1F4F0019EF87}">
      <dgm:prSet/>
      <dgm:spPr/>
      <dgm:t>
        <a:bodyPr/>
        <a:lstStyle/>
        <a:p>
          <a:endParaRPr lang="zh-TW" altLang="en-US"/>
        </a:p>
      </dgm:t>
    </dgm:pt>
    <dgm:pt modelId="{73D05405-C4D0-4FF8-AA09-854D4AC5250B}" type="sibTrans" cxnId="{BE99BB01-BA23-4ECF-AEC2-1F4F0019EF87}">
      <dgm:prSet/>
      <dgm:spPr/>
      <dgm:t>
        <a:bodyPr/>
        <a:lstStyle/>
        <a:p>
          <a:endParaRPr lang="zh-TW" altLang="en-US"/>
        </a:p>
      </dgm:t>
    </dgm:pt>
    <dgm:pt modelId="{D2230A42-C2CB-4388-966B-8CCCC18EB825}">
      <dgm:prSet phldrT="[文字]" custT="1"/>
      <dgm:spPr/>
      <dgm:t>
        <a:bodyPr/>
        <a:lstStyle/>
        <a:p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註冊繳費單可列印日起</a:t>
          </a:r>
        </a:p>
      </dgm:t>
    </dgm:pt>
    <dgm:pt modelId="{AE142AFD-C5EE-47BE-BDF1-F433E911EED4}" type="parTrans" cxnId="{3ED5D155-B4AA-4F5F-A805-3731AAD184C1}">
      <dgm:prSet/>
      <dgm:spPr/>
      <dgm:t>
        <a:bodyPr/>
        <a:lstStyle/>
        <a:p>
          <a:endParaRPr lang="zh-TW" altLang="en-US"/>
        </a:p>
      </dgm:t>
    </dgm:pt>
    <dgm:pt modelId="{C7F3E587-53D0-4ACF-B02C-4787AAD623AD}" type="sibTrans" cxnId="{3ED5D155-B4AA-4F5F-A805-3731AAD184C1}">
      <dgm:prSet/>
      <dgm:spPr/>
      <dgm:t>
        <a:bodyPr/>
        <a:lstStyle/>
        <a:p>
          <a:endParaRPr lang="zh-TW" altLang="en-US"/>
        </a:p>
      </dgm:t>
    </dgm:pt>
    <dgm:pt modelId="{7E3349F5-1142-4227-B60A-CBB91F0B7B3E}">
      <dgm:prSet phldrT="[文字]" custT="1"/>
      <dgm:spPr/>
      <dgm:t>
        <a:bodyPr/>
        <a:lstStyle/>
        <a:p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600" b="1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gm:t>
    </dgm:pt>
    <dgm:pt modelId="{068E31B3-4931-4238-9904-3B8896F07049}" type="parTrans" cxnId="{62D55208-D8C6-49B3-B3A5-35EBD6D19113}">
      <dgm:prSet/>
      <dgm:spPr/>
      <dgm:t>
        <a:bodyPr/>
        <a:lstStyle/>
        <a:p>
          <a:endParaRPr lang="zh-TW" altLang="en-US"/>
        </a:p>
      </dgm:t>
    </dgm:pt>
    <dgm:pt modelId="{ECE521A8-5167-4057-A7DD-079B9B53F0C3}" type="sibTrans" cxnId="{62D55208-D8C6-49B3-B3A5-35EBD6D19113}">
      <dgm:prSet/>
      <dgm:spPr/>
      <dgm:t>
        <a:bodyPr/>
        <a:lstStyle/>
        <a:p>
          <a:endParaRPr lang="zh-TW" altLang="en-US"/>
        </a:p>
      </dgm:t>
    </dgm:pt>
    <dgm:pt modelId="{F0BABE54-A10D-47EA-AC20-D1A91BF81350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線上</a:t>
          </a:r>
        </a:p>
      </dgm:t>
    </dgm:pt>
    <dgm:pt modelId="{F16F84D0-523E-4D8E-950E-8A48FF98B955}" type="parTrans" cxnId="{71587B14-25C8-4D31-9A21-A8BEF36BCE7E}">
      <dgm:prSet/>
      <dgm:spPr/>
      <dgm:t>
        <a:bodyPr/>
        <a:lstStyle/>
        <a:p>
          <a:endParaRPr lang="zh-TW" altLang="en-US"/>
        </a:p>
      </dgm:t>
    </dgm:pt>
    <dgm:pt modelId="{36E48F44-2892-4738-A598-ABAAAAD3970F}" type="sibTrans" cxnId="{71587B14-25C8-4D31-9A21-A8BEF36BCE7E}">
      <dgm:prSet/>
      <dgm:spPr/>
      <dgm:t>
        <a:bodyPr/>
        <a:lstStyle/>
        <a:p>
          <a:endParaRPr lang="zh-TW" altLang="en-US"/>
        </a:p>
      </dgm:t>
    </dgm:pt>
    <dgm:pt modelId="{D7880615-2521-4481-9264-C664478E184D}">
      <dgm:prSet phldrT="[文字]" custT="1"/>
      <dgm:spPr/>
      <dgm:t>
        <a:bodyPr/>
        <a:lstStyle/>
        <a:p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註冊單可列印次日起</a:t>
          </a:r>
          <a:endParaRPr lang="zh-TW" altLang="en-US" sz="3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334599A-71FA-4BF1-BFA2-27D1463F4359}" type="parTrans" cxnId="{39838135-6965-4FD3-8D48-A1C4A9BAD33A}">
      <dgm:prSet/>
      <dgm:spPr/>
      <dgm:t>
        <a:bodyPr/>
        <a:lstStyle/>
        <a:p>
          <a:endParaRPr lang="zh-TW" altLang="en-US"/>
        </a:p>
      </dgm:t>
    </dgm:pt>
    <dgm:pt modelId="{401C6A4D-769B-412C-B4EF-62D7841EFDCA}" type="sibTrans" cxnId="{39838135-6965-4FD3-8D48-A1C4A9BAD33A}">
      <dgm:prSet/>
      <dgm:spPr/>
      <dgm:t>
        <a:bodyPr/>
        <a:lstStyle/>
        <a:p>
          <a:endParaRPr lang="zh-TW" altLang="en-US"/>
        </a:p>
      </dgm:t>
    </dgm:pt>
    <dgm:pt modelId="{A7AACC0B-96EF-4CC7-8241-8F021F9D3286}">
      <dgm:prSet phldrT="[文字]" custT="1"/>
      <dgm:spPr/>
      <dgm:t>
        <a:bodyPr/>
        <a:lstStyle/>
        <a:p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800" b="1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gm:t>
    </dgm:pt>
    <dgm:pt modelId="{49915386-7B3A-405E-BDCA-81D59AB47776}" type="parTrans" cxnId="{51FD630F-7627-417E-868C-C8799556E52C}">
      <dgm:prSet/>
      <dgm:spPr/>
      <dgm:t>
        <a:bodyPr/>
        <a:lstStyle/>
        <a:p>
          <a:endParaRPr lang="zh-TW" altLang="en-US"/>
        </a:p>
      </dgm:t>
    </dgm:pt>
    <dgm:pt modelId="{BBE042C5-4507-41BD-A5FB-1E80CA049B75}" type="sibTrans" cxnId="{51FD630F-7627-417E-868C-C8799556E52C}">
      <dgm:prSet/>
      <dgm:spPr/>
      <dgm:t>
        <a:bodyPr/>
        <a:lstStyle/>
        <a:p>
          <a:endParaRPr lang="zh-TW" altLang="en-US"/>
        </a:p>
      </dgm:t>
    </dgm:pt>
    <dgm:pt modelId="{FE17BB6A-9BB2-45FF-ACFE-9B950A1663CB}">
      <dgm:prSet phldrT="[文字]" custT="1"/>
      <dgm:spPr/>
      <dgm:t>
        <a:bodyPr/>
        <a:lstStyle/>
        <a:p>
          <a:endParaRPr lang="zh-TW" altLang="en-US" sz="2000" dirty="0"/>
        </a:p>
      </dgm:t>
    </dgm:pt>
    <dgm:pt modelId="{4590F84E-59D5-4464-ADCF-8885D64FFFAE}" type="parTrans" cxnId="{B233EA0E-74F6-4F09-A244-920601934079}">
      <dgm:prSet/>
      <dgm:spPr/>
      <dgm:t>
        <a:bodyPr/>
        <a:lstStyle/>
        <a:p>
          <a:endParaRPr lang="zh-TW" altLang="en-US"/>
        </a:p>
      </dgm:t>
    </dgm:pt>
    <dgm:pt modelId="{A0A1BCD6-58D0-4D5D-9BC4-AA5991A70101}" type="sibTrans" cxnId="{B233EA0E-74F6-4F09-A244-920601934079}">
      <dgm:prSet/>
      <dgm:spPr/>
      <dgm:t>
        <a:bodyPr/>
        <a:lstStyle/>
        <a:p>
          <a:endParaRPr lang="zh-TW" altLang="en-US"/>
        </a:p>
      </dgm:t>
    </dgm:pt>
    <dgm:pt modelId="{004E2A5A-E5A5-41DA-AC76-A0445A818A7C}">
      <dgm:prSet custT="1"/>
      <dgm:spPr/>
      <dgm:t>
        <a:bodyPr/>
        <a:lstStyle/>
        <a:p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1FD06D1-7DE3-4914-9355-6D22DF145F0A}" type="parTrans" cxnId="{225FCF76-5AAC-4431-AF99-D907A8FA0742}">
      <dgm:prSet/>
      <dgm:spPr/>
      <dgm:t>
        <a:bodyPr/>
        <a:lstStyle/>
        <a:p>
          <a:endParaRPr lang="zh-TW" altLang="en-US"/>
        </a:p>
      </dgm:t>
    </dgm:pt>
    <dgm:pt modelId="{1FDE66D6-A89A-4ADE-8055-60ED3912809B}" type="sibTrans" cxnId="{225FCF76-5AAC-4431-AF99-D907A8FA0742}">
      <dgm:prSet/>
      <dgm:spPr/>
      <dgm:t>
        <a:bodyPr/>
        <a:lstStyle/>
        <a:p>
          <a:endParaRPr lang="zh-TW" altLang="en-US"/>
        </a:p>
      </dgm:t>
    </dgm:pt>
    <dgm:pt modelId="{406EACF7-F3DF-4321-8117-B4A17248F85A}">
      <dgm:prSet/>
      <dgm:spPr/>
      <dgm:t>
        <a:bodyPr/>
        <a:lstStyle/>
        <a:p>
          <a:endParaRPr lang="zh-TW" altLang="en-US" sz="1800" dirty="0"/>
        </a:p>
      </dgm:t>
    </dgm:pt>
    <dgm:pt modelId="{4427674C-151C-4981-8736-360BC7FCFE73}" type="parTrans" cxnId="{073038EF-A524-4849-BF88-3940DB88FECF}">
      <dgm:prSet/>
      <dgm:spPr/>
      <dgm:t>
        <a:bodyPr/>
        <a:lstStyle/>
        <a:p>
          <a:endParaRPr lang="zh-TW" altLang="en-US"/>
        </a:p>
      </dgm:t>
    </dgm:pt>
    <dgm:pt modelId="{B62CF23C-8123-422F-900E-F4BB114C999D}" type="sibTrans" cxnId="{073038EF-A524-4849-BF88-3940DB88FECF}">
      <dgm:prSet/>
      <dgm:spPr/>
      <dgm:t>
        <a:bodyPr/>
        <a:lstStyle/>
        <a:p>
          <a:endParaRPr lang="zh-TW" altLang="en-US"/>
        </a:p>
      </dgm:t>
    </dgm:pt>
    <dgm:pt modelId="{A13D9232-BF41-4E7B-8F04-731C7BE234F5}" type="pres">
      <dgm:prSet presAssocID="{119741A3-8575-4EE6-8444-E398672C9D9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F40F625-1C6D-45F3-9E2A-89A3885898EC}" type="pres">
      <dgm:prSet presAssocID="{AABF6524-1FAC-4CF0-86BE-B277B4D5870C}" presName="linNode" presStyleCnt="0"/>
      <dgm:spPr/>
    </dgm:pt>
    <dgm:pt modelId="{796B7A55-86DD-4FCA-9637-C4ED34FF5BC1}" type="pres">
      <dgm:prSet presAssocID="{AABF6524-1FAC-4CF0-86BE-B277B4D5870C}" presName="parentShp" presStyleLbl="node1" presStyleIdx="0" presStyleCnt="2" custScaleX="788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3129E5-F3E7-47E5-ACA9-886094F179F4}" type="pres">
      <dgm:prSet presAssocID="{AABF6524-1FAC-4CF0-86BE-B277B4D5870C}" presName="childShp" presStyleLbl="bgAccFollowNode1" presStyleIdx="0" presStyleCnt="2" custScaleX="116878" custScaleY="142041" custLinFactNeighborX="270" custLinFactNeighborY="40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A17928-8E22-4E9A-8136-C11C9EAF9CE9}" type="pres">
      <dgm:prSet presAssocID="{73D05405-C4D0-4FF8-AA09-854D4AC5250B}" presName="spacing" presStyleCnt="0"/>
      <dgm:spPr/>
    </dgm:pt>
    <dgm:pt modelId="{47292711-D6E8-4299-83D8-B3C89BDB023A}" type="pres">
      <dgm:prSet presAssocID="{F0BABE54-A10D-47EA-AC20-D1A91BF81350}" presName="linNode" presStyleCnt="0"/>
      <dgm:spPr/>
    </dgm:pt>
    <dgm:pt modelId="{7F3C41A2-4EC7-4C52-98DD-1B9392DCF695}" type="pres">
      <dgm:prSet presAssocID="{F0BABE54-A10D-47EA-AC20-D1A91BF81350}" presName="parentShp" presStyleLbl="node1" presStyleIdx="1" presStyleCnt="2" custScaleX="82206" custLinFactNeighborX="-2778" custLinFactNeighborY="-8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FA218-EE9E-407A-845A-175B6D4850EB}" type="pres">
      <dgm:prSet presAssocID="{F0BABE54-A10D-47EA-AC20-D1A91BF81350}" presName="childShp" presStyleLbl="bgAccFollowNode1" presStyleIdx="1" presStyleCnt="2" custScaleX="113889" custScaleY="144211" custLinFactNeighborX="1" custLinFactNeighborY="-44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233EA0E-74F6-4F09-A244-920601934079}" srcId="{AABF6524-1FAC-4CF0-86BE-B277B4D5870C}" destId="{FE17BB6A-9BB2-45FF-ACFE-9B950A1663CB}" srcOrd="1" destOrd="0" parTransId="{4590F84E-59D5-4464-ADCF-8885D64FFFAE}" sibTransId="{A0A1BCD6-58D0-4D5D-9BC4-AA5991A70101}"/>
    <dgm:cxn modelId="{74887F53-A048-43BB-89BD-2F70AD853129}" type="presOf" srcId="{A7AACC0B-96EF-4CC7-8241-8F021F9D3286}" destId="{AA6FA218-EE9E-407A-845A-175B6D4850EB}" srcOrd="0" destOrd="2" presId="urn:microsoft.com/office/officeart/2005/8/layout/vList6"/>
    <dgm:cxn modelId="{073038EF-A524-4849-BF88-3940DB88FECF}" srcId="{F0BABE54-A10D-47EA-AC20-D1A91BF81350}" destId="{406EACF7-F3DF-4321-8117-B4A17248F85A}" srcOrd="3" destOrd="0" parTransId="{4427674C-151C-4981-8736-360BC7FCFE73}" sibTransId="{B62CF23C-8123-422F-900E-F4BB114C999D}"/>
    <dgm:cxn modelId="{51FD630F-7627-417E-868C-C8799556E52C}" srcId="{F0BABE54-A10D-47EA-AC20-D1A91BF81350}" destId="{A7AACC0B-96EF-4CC7-8241-8F021F9D3286}" srcOrd="2" destOrd="0" parTransId="{49915386-7B3A-405E-BDCA-81D59AB47776}" sibTransId="{BBE042C5-4507-41BD-A5FB-1E80CA049B75}"/>
    <dgm:cxn modelId="{BE99BB01-BA23-4ECF-AEC2-1F4F0019EF87}" srcId="{119741A3-8575-4EE6-8444-E398672C9D9D}" destId="{AABF6524-1FAC-4CF0-86BE-B277B4D5870C}" srcOrd="0" destOrd="0" parTransId="{A27C9EFC-5A6B-467B-BDB0-D5E7974D092B}" sibTransId="{73D05405-C4D0-4FF8-AA09-854D4AC5250B}"/>
    <dgm:cxn modelId="{D8260505-6A40-4928-B1E0-08F3C8E87DC8}" type="presOf" srcId="{7E3349F5-1142-4227-B60A-CBB91F0B7B3E}" destId="{353129E5-F3E7-47E5-ACA9-886094F179F4}" srcOrd="0" destOrd="2" presId="urn:microsoft.com/office/officeart/2005/8/layout/vList6"/>
    <dgm:cxn modelId="{81F5B173-26E1-426D-9103-333CA67A50B4}" type="presOf" srcId="{D2230A42-C2CB-4388-966B-8CCCC18EB825}" destId="{353129E5-F3E7-47E5-ACA9-886094F179F4}" srcOrd="0" destOrd="0" presId="urn:microsoft.com/office/officeart/2005/8/layout/vList6"/>
    <dgm:cxn modelId="{1019435B-8EB3-44B3-8131-30993BF79EA6}" type="presOf" srcId="{D7880615-2521-4481-9264-C664478E184D}" destId="{AA6FA218-EE9E-407A-845A-175B6D4850EB}" srcOrd="0" destOrd="0" presId="urn:microsoft.com/office/officeart/2005/8/layout/vList6"/>
    <dgm:cxn modelId="{E6418CC7-9120-471E-86DF-E4FE477BEBBE}" type="presOf" srcId="{F0BABE54-A10D-47EA-AC20-D1A91BF81350}" destId="{7F3C41A2-4EC7-4C52-98DD-1B9392DCF695}" srcOrd="0" destOrd="0" presId="urn:microsoft.com/office/officeart/2005/8/layout/vList6"/>
    <dgm:cxn modelId="{6B2DE09B-6F3B-424F-AFE9-0B2EE426E08C}" type="presOf" srcId="{406EACF7-F3DF-4321-8117-B4A17248F85A}" destId="{AA6FA218-EE9E-407A-845A-175B6D4850EB}" srcOrd="0" destOrd="3" presId="urn:microsoft.com/office/officeart/2005/8/layout/vList6"/>
    <dgm:cxn modelId="{6909BAD1-E38B-44D3-83DA-29EB75576309}" type="presOf" srcId="{FE17BB6A-9BB2-45FF-ACFE-9B950A1663CB}" destId="{353129E5-F3E7-47E5-ACA9-886094F179F4}" srcOrd="0" destOrd="1" presId="urn:microsoft.com/office/officeart/2005/8/layout/vList6"/>
    <dgm:cxn modelId="{3ED5D155-B4AA-4F5F-A805-3731AAD184C1}" srcId="{AABF6524-1FAC-4CF0-86BE-B277B4D5870C}" destId="{D2230A42-C2CB-4388-966B-8CCCC18EB825}" srcOrd="0" destOrd="0" parTransId="{AE142AFD-C5EE-47BE-BDF1-F433E911EED4}" sibTransId="{C7F3E587-53D0-4ACF-B02C-4787AAD623AD}"/>
    <dgm:cxn modelId="{225FCF76-5AAC-4431-AF99-D907A8FA0742}" srcId="{F0BABE54-A10D-47EA-AC20-D1A91BF81350}" destId="{004E2A5A-E5A5-41DA-AC76-A0445A818A7C}" srcOrd="1" destOrd="0" parTransId="{A1FD06D1-7DE3-4914-9355-6D22DF145F0A}" sibTransId="{1FDE66D6-A89A-4ADE-8055-60ED3912809B}"/>
    <dgm:cxn modelId="{02211C65-7481-4EE8-A16E-E033AD6A4844}" type="presOf" srcId="{119741A3-8575-4EE6-8444-E398672C9D9D}" destId="{A13D9232-BF41-4E7B-8F04-731C7BE234F5}" srcOrd="0" destOrd="0" presId="urn:microsoft.com/office/officeart/2005/8/layout/vList6"/>
    <dgm:cxn modelId="{22D228BE-5E3F-4FE9-8753-D69ABC3EC4BA}" type="presOf" srcId="{AABF6524-1FAC-4CF0-86BE-B277B4D5870C}" destId="{796B7A55-86DD-4FCA-9637-C4ED34FF5BC1}" srcOrd="0" destOrd="0" presId="urn:microsoft.com/office/officeart/2005/8/layout/vList6"/>
    <dgm:cxn modelId="{39838135-6965-4FD3-8D48-A1C4A9BAD33A}" srcId="{F0BABE54-A10D-47EA-AC20-D1A91BF81350}" destId="{D7880615-2521-4481-9264-C664478E184D}" srcOrd="0" destOrd="0" parTransId="{D334599A-71FA-4BF1-BFA2-27D1463F4359}" sibTransId="{401C6A4D-769B-412C-B4EF-62D7841EFDCA}"/>
    <dgm:cxn modelId="{71587B14-25C8-4D31-9A21-A8BEF36BCE7E}" srcId="{119741A3-8575-4EE6-8444-E398672C9D9D}" destId="{F0BABE54-A10D-47EA-AC20-D1A91BF81350}" srcOrd="1" destOrd="0" parTransId="{F16F84D0-523E-4D8E-950E-8A48FF98B955}" sibTransId="{36E48F44-2892-4738-A598-ABAAAAD3970F}"/>
    <dgm:cxn modelId="{62D55208-D8C6-49B3-B3A5-35EBD6D19113}" srcId="{AABF6524-1FAC-4CF0-86BE-B277B4D5870C}" destId="{7E3349F5-1142-4227-B60A-CBB91F0B7B3E}" srcOrd="2" destOrd="0" parTransId="{068E31B3-4931-4238-9904-3B8896F07049}" sibTransId="{ECE521A8-5167-4057-A7DD-079B9B53F0C3}"/>
    <dgm:cxn modelId="{0B7BC2F1-94D2-4F4B-A649-FA1A2C700614}" type="presOf" srcId="{004E2A5A-E5A5-41DA-AC76-A0445A818A7C}" destId="{AA6FA218-EE9E-407A-845A-175B6D4850EB}" srcOrd="0" destOrd="1" presId="urn:microsoft.com/office/officeart/2005/8/layout/vList6"/>
    <dgm:cxn modelId="{8A0C5706-D970-4633-B215-1BDBCB5FB85C}" type="presParOf" srcId="{A13D9232-BF41-4E7B-8F04-731C7BE234F5}" destId="{1F40F625-1C6D-45F3-9E2A-89A3885898EC}" srcOrd="0" destOrd="0" presId="urn:microsoft.com/office/officeart/2005/8/layout/vList6"/>
    <dgm:cxn modelId="{EFE1D0A5-9889-43AE-9B78-2F7A486EB3A2}" type="presParOf" srcId="{1F40F625-1C6D-45F3-9E2A-89A3885898EC}" destId="{796B7A55-86DD-4FCA-9637-C4ED34FF5BC1}" srcOrd="0" destOrd="0" presId="urn:microsoft.com/office/officeart/2005/8/layout/vList6"/>
    <dgm:cxn modelId="{E3D6314B-13C6-4D78-8DAD-2F4B0291001E}" type="presParOf" srcId="{1F40F625-1C6D-45F3-9E2A-89A3885898EC}" destId="{353129E5-F3E7-47E5-ACA9-886094F179F4}" srcOrd="1" destOrd="0" presId="urn:microsoft.com/office/officeart/2005/8/layout/vList6"/>
    <dgm:cxn modelId="{A2DD6786-CE90-451C-9E73-B97178B48E6A}" type="presParOf" srcId="{A13D9232-BF41-4E7B-8F04-731C7BE234F5}" destId="{E7A17928-8E22-4E9A-8136-C11C9EAF9CE9}" srcOrd="1" destOrd="0" presId="urn:microsoft.com/office/officeart/2005/8/layout/vList6"/>
    <dgm:cxn modelId="{C869DDE0-1BB6-4826-91C3-B39E1AC19E35}" type="presParOf" srcId="{A13D9232-BF41-4E7B-8F04-731C7BE234F5}" destId="{47292711-D6E8-4299-83D8-B3C89BDB023A}" srcOrd="2" destOrd="0" presId="urn:microsoft.com/office/officeart/2005/8/layout/vList6"/>
    <dgm:cxn modelId="{67DA2CE2-54DE-4118-A907-EF332444C98E}" type="presParOf" srcId="{47292711-D6E8-4299-83D8-B3C89BDB023A}" destId="{7F3C41A2-4EC7-4C52-98DD-1B9392DCF695}" srcOrd="0" destOrd="0" presId="urn:microsoft.com/office/officeart/2005/8/layout/vList6"/>
    <dgm:cxn modelId="{0737E271-7F71-4F55-BD94-8A626EDB5410}" type="presParOf" srcId="{47292711-D6E8-4299-83D8-B3C89BDB023A}" destId="{AA6FA218-EE9E-407A-845A-175B6D4850E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2CA01A-3788-4A41-B6A1-6C7BA6E51C5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F15E8E5-0250-4A54-94F1-F00680C0F371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不合格</a:t>
          </a:r>
        </a:p>
      </dgm:t>
    </dgm:pt>
    <dgm:pt modelId="{4A6F5BA5-13F8-44ED-B05D-9E4B799A1250}" type="parTrans" cxnId="{1D53C5DC-3D1A-4FEC-AE52-3224D9A77F80}">
      <dgm:prSet/>
      <dgm:spPr/>
      <dgm:t>
        <a:bodyPr/>
        <a:lstStyle/>
        <a:p>
          <a:endParaRPr lang="zh-TW" altLang="en-US"/>
        </a:p>
      </dgm:t>
    </dgm:pt>
    <dgm:pt modelId="{449985B1-48EB-41CE-A57A-9897E6179484}" type="sibTrans" cxnId="{1D53C5DC-3D1A-4FEC-AE52-3224D9A77F80}">
      <dgm:prSet/>
      <dgm:spPr/>
      <dgm:t>
        <a:bodyPr/>
        <a:lstStyle/>
        <a:p>
          <a:endParaRPr lang="zh-TW" altLang="en-US"/>
        </a:p>
      </dgm:t>
    </dgm:pt>
    <dgm:pt modelId="{6F3B4F70-1019-431C-BB66-34704BD41D46}">
      <dgm:prSet phldrT="[文字]" custT="1"/>
      <dgm:spPr/>
      <dgm:t>
        <a:bodyPr/>
        <a:lstStyle/>
        <a:p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學校通知學生</a:t>
          </a:r>
        </a:p>
      </dgm:t>
    </dgm:pt>
    <dgm:pt modelId="{2C8E9045-88DE-48AD-9D98-5D7683058A42}" type="parTrans" cxnId="{74BBEDED-7722-4EED-91D9-0E9BD0E3751E}">
      <dgm:prSet/>
      <dgm:spPr/>
      <dgm:t>
        <a:bodyPr/>
        <a:lstStyle/>
        <a:p>
          <a:endParaRPr lang="zh-TW" altLang="en-US"/>
        </a:p>
      </dgm:t>
    </dgm:pt>
    <dgm:pt modelId="{6A526E58-9180-4EF4-B487-162EB19A610C}" type="sibTrans" cxnId="{74BBEDED-7722-4EED-91D9-0E9BD0E3751E}">
      <dgm:prSet/>
      <dgm:spPr/>
      <dgm:t>
        <a:bodyPr/>
        <a:lstStyle/>
        <a:p>
          <a:endParaRPr lang="zh-TW" altLang="en-US"/>
        </a:p>
      </dgm:t>
    </dgm:pt>
    <dgm:pt modelId="{D819A78C-74DE-4AAF-87D9-EB52E73EFE3F}">
      <dgm:prSet phldrT="[文字]" custT="1"/>
      <dgm:spPr/>
      <dgm:t>
        <a:bodyPr/>
        <a:lstStyle/>
        <a:p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補繳各項學雜費</a:t>
          </a:r>
        </a:p>
      </dgm:t>
    </dgm:pt>
    <dgm:pt modelId="{1B3CC422-CAB2-4DBD-B628-35C34A1F34B7}" type="parTrans" cxnId="{60DCA99C-8494-44B0-85C5-F14CDF5AEAD9}">
      <dgm:prSet/>
      <dgm:spPr/>
      <dgm:t>
        <a:bodyPr/>
        <a:lstStyle/>
        <a:p>
          <a:endParaRPr lang="zh-TW" altLang="en-US"/>
        </a:p>
      </dgm:t>
    </dgm:pt>
    <dgm:pt modelId="{56436681-7755-472E-B706-B5DF3F837786}" type="sibTrans" cxnId="{60DCA99C-8494-44B0-85C5-F14CDF5AEAD9}">
      <dgm:prSet/>
      <dgm:spPr/>
      <dgm:t>
        <a:bodyPr/>
        <a:lstStyle/>
        <a:p>
          <a:endParaRPr lang="zh-TW" altLang="en-US"/>
        </a:p>
      </dgm:t>
    </dgm:pt>
    <dgm:pt modelId="{8C9CDE78-588D-4AAE-AF5A-0DB52985896E}">
      <dgm:prSet phldrT="[文字]"/>
      <dgm:spPr/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合格</a:t>
          </a:r>
        </a:p>
      </dgm:t>
    </dgm:pt>
    <dgm:pt modelId="{0CA95CE3-6310-47AE-A380-2AB2CD020B45}" type="parTrans" cxnId="{FEDA96EA-C822-4421-B32A-A4F93908561D}">
      <dgm:prSet/>
      <dgm:spPr/>
      <dgm:t>
        <a:bodyPr/>
        <a:lstStyle/>
        <a:p>
          <a:endParaRPr lang="zh-TW" altLang="en-US"/>
        </a:p>
      </dgm:t>
    </dgm:pt>
    <dgm:pt modelId="{14D346B6-68B7-4526-BFF1-B7BFFC9D9D8E}" type="sibTrans" cxnId="{FEDA96EA-C822-4421-B32A-A4F93908561D}">
      <dgm:prSet/>
      <dgm:spPr/>
      <dgm:t>
        <a:bodyPr/>
        <a:lstStyle/>
        <a:p>
          <a:endParaRPr lang="zh-TW" altLang="en-US"/>
        </a:p>
      </dgm:t>
    </dgm:pt>
    <dgm:pt modelId="{A33707BB-288A-4E41-A681-BCE9A3466337}">
      <dgm:prSet phldrT="[文字]" custT="1"/>
      <dgm:spPr/>
      <dgm:t>
        <a:bodyPr/>
        <a:lstStyle/>
        <a:p>
          <a:pPr algn="l"/>
          <a:r>
            <a:rPr lang="zh-TW" altLang="en-US" sz="3500" dirty="0">
              <a:latin typeface="標楷體" panose="03000509000000000000" pitchFamily="65" charset="-120"/>
              <a:ea typeface="標楷體" panose="03000509000000000000" pitchFamily="65" charset="-120"/>
            </a:rPr>
            <a:t>學校通知銀行 </a:t>
          </a:r>
          <a:r>
            <a:rPr lang="zh-TW" altLang="en-US" sz="3500" b="1" dirty="0">
              <a:latin typeface="標楷體" panose="03000509000000000000" pitchFamily="65" charset="-120"/>
              <a:ea typeface="標楷體" panose="03000509000000000000" pitchFamily="65" charset="-120"/>
            </a:rPr>
            <a:t>撥款</a:t>
          </a:r>
        </a:p>
      </dgm:t>
    </dgm:pt>
    <dgm:pt modelId="{B590B679-86BC-4BE5-9EFF-383F355E1CFF}" type="parTrans" cxnId="{BB4B651C-97FA-47A0-AF81-F739DCF6E090}">
      <dgm:prSet/>
      <dgm:spPr/>
      <dgm:t>
        <a:bodyPr/>
        <a:lstStyle/>
        <a:p>
          <a:endParaRPr lang="zh-TW" altLang="en-US"/>
        </a:p>
      </dgm:t>
    </dgm:pt>
    <dgm:pt modelId="{BB373298-6EF0-4FDE-964D-6632523345A3}" type="sibTrans" cxnId="{BB4B651C-97FA-47A0-AF81-F739DCF6E090}">
      <dgm:prSet/>
      <dgm:spPr/>
      <dgm:t>
        <a:bodyPr/>
        <a:lstStyle/>
        <a:p>
          <a:endParaRPr lang="zh-TW" altLang="en-US"/>
        </a:p>
      </dgm:t>
    </dgm:pt>
    <dgm:pt modelId="{F1DF4A93-78BC-49A5-BEA7-047DE98005B7}" type="pres">
      <dgm:prSet presAssocID="{472CA01A-3788-4A41-B6A1-6C7BA6E51C5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BCE42C4-76DF-4716-A014-808B0CDF704A}" type="pres">
      <dgm:prSet presAssocID="{DF15E8E5-0250-4A54-94F1-F00680C0F371}" presName="linNode" presStyleCnt="0"/>
      <dgm:spPr/>
    </dgm:pt>
    <dgm:pt modelId="{058818D4-DDB3-4564-876E-018EF1C72767}" type="pres">
      <dgm:prSet presAssocID="{DF15E8E5-0250-4A54-94F1-F00680C0F37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BFBD30-B122-447E-88A7-D459CF3027C6}" type="pres">
      <dgm:prSet presAssocID="{DF15E8E5-0250-4A54-94F1-F00680C0F371}" presName="childShp" presStyleLbl="bgAccFollowNode1" presStyleIdx="0" presStyleCnt="2" custScaleX="1117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0F8A18-A7EB-4B81-83CF-9CE83FFD2BD1}" type="pres">
      <dgm:prSet presAssocID="{449985B1-48EB-41CE-A57A-9897E6179484}" presName="spacing" presStyleCnt="0"/>
      <dgm:spPr/>
    </dgm:pt>
    <dgm:pt modelId="{645C52A7-D104-45AB-A9CA-3F448FA0FFB0}" type="pres">
      <dgm:prSet presAssocID="{8C9CDE78-588D-4AAE-AF5A-0DB52985896E}" presName="linNode" presStyleCnt="0"/>
      <dgm:spPr/>
    </dgm:pt>
    <dgm:pt modelId="{8C2248AE-5A4E-45C8-BC18-758A6B192550}" type="pres">
      <dgm:prSet presAssocID="{8C9CDE78-588D-4AAE-AF5A-0DB52985896E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12DF0B-A39E-49EF-8180-EAA408210D3D}" type="pres">
      <dgm:prSet presAssocID="{8C9CDE78-588D-4AAE-AF5A-0DB52985896E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B4B651C-97FA-47A0-AF81-F739DCF6E090}" srcId="{8C9CDE78-588D-4AAE-AF5A-0DB52985896E}" destId="{A33707BB-288A-4E41-A681-BCE9A3466337}" srcOrd="0" destOrd="0" parTransId="{B590B679-86BC-4BE5-9EFF-383F355E1CFF}" sibTransId="{BB373298-6EF0-4FDE-964D-6632523345A3}"/>
    <dgm:cxn modelId="{88FF335A-9532-4E8E-92F3-9FB0CC03E807}" type="presOf" srcId="{8C9CDE78-588D-4AAE-AF5A-0DB52985896E}" destId="{8C2248AE-5A4E-45C8-BC18-758A6B192550}" srcOrd="0" destOrd="0" presId="urn:microsoft.com/office/officeart/2005/8/layout/vList6"/>
    <dgm:cxn modelId="{4B41532B-C537-4AE1-8580-BF67311FCD72}" type="presOf" srcId="{DF15E8E5-0250-4A54-94F1-F00680C0F371}" destId="{058818D4-DDB3-4564-876E-018EF1C72767}" srcOrd="0" destOrd="0" presId="urn:microsoft.com/office/officeart/2005/8/layout/vList6"/>
    <dgm:cxn modelId="{1D53C5DC-3D1A-4FEC-AE52-3224D9A77F80}" srcId="{472CA01A-3788-4A41-B6A1-6C7BA6E51C50}" destId="{DF15E8E5-0250-4A54-94F1-F00680C0F371}" srcOrd="0" destOrd="0" parTransId="{4A6F5BA5-13F8-44ED-B05D-9E4B799A1250}" sibTransId="{449985B1-48EB-41CE-A57A-9897E6179484}"/>
    <dgm:cxn modelId="{74BBEDED-7722-4EED-91D9-0E9BD0E3751E}" srcId="{DF15E8E5-0250-4A54-94F1-F00680C0F371}" destId="{6F3B4F70-1019-431C-BB66-34704BD41D46}" srcOrd="0" destOrd="0" parTransId="{2C8E9045-88DE-48AD-9D98-5D7683058A42}" sibTransId="{6A526E58-9180-4EF4-B487-162EB19A610C}"/>
    <dgm:cxn modelId="{60DCA99C-8494-44B0-85C5-F14CDF5AEAD9}" srcId="{DF15E8E5-0250-4A54-94F1-F00680C0F371}" destId="{D819A78C-74DE-4AAF-87D9-EB52E73EFE3F}" srcOrd="1" destOrd="0" parTransId="{1B3CC422-CAB2-4DBD-B628-35C34A1F34B7}" sibTransId="{56436681-7755-472E-B706-B5DF3F837786}"/>
    <dgm:cxn modelId="{FEDA96EA-C822-4421-B32A-A4F93908561D}" srcId="{472CA01A-3788-4A41-B6A1-6C7BA6E51C50}" destId="{8C9CDE78-588D-4AAE-AF5A-0DB52985896E}" srcOrd="1" destOrd="0" parTransId="{0CA95CE3-6310-47AE-A380-2AB2CD020B45}" sibTransId="{14D346B6-68B7-4526-BFF1-B7BFFC9D9D8E}"/>
    <dgm:cxn modelId="{BF1F5E44-015F-4E3E-B611-A1A147F65D6C}" type="presOf" srcId="{6F3B4F70-1019-431C-BB66-34704BD41D46}" destId="{D7BFBD30-B122-447E-88A7-D459CF3027C6}" srcOrd="0" destOrd="0" presId="urn:microsoft.com/office/officeart/2005/8/layout/vList6"/>
    <dgm:cxn modelId="{5F0F3289-2FF3-409E-80CA-03F6908A8221}" type="presOf" srcId="{A33707BB-288A-4E41-A681-BCE9A3466337}" destId="{5D12DF0B-A39E-49EF-8180-EAA408210D3D}" srcOrd="0" destOrd="0" presId="urn:microsoft.com/office/officeart/2005/8/layout/vList6"/>
    <dgm:cxn modelId="{35D14A6F-2C6C-415B-9902-65D1BA6FD63F}" type="presOf" srcId="{D819A78C-74DE-4AAF-87D9-EB52E73EFE3F}" destId="{D7BFBD30-B122-447E-88A7-D459CF3027C6}" srcOrd="0" destOrd="1" presId="urn:microsoft.com/office/officeart/2005/8/layout/vList6"/>
    <dgm:cxn modelId="{901CD224-157C-4126-A55F-9181082686D1}" type="presOf" srcId="{472CA01A-3788-4A41-B6A1-6C7BA6E51C50}" destId="{F1DF4A93-78BC-49A5-BEA7-047DE98005B7}" srcOrd="0" destOrd="0" presId="urn:microsoft.com/office/officeart/2005/8/layout/vList6"/>
    <dgm:cxn modelId="{10B0AC11-84EF-4A93-AE71-4D1DEDAB0519}" type="presParOf" srcId="{F1DF4A93-78BC-49A5-BEA7-047DE98005B7}" destId="{BBCE42C4-76DF-4716-A014-808B0CDF704A}" srcOrd="0" destOrd="0" presId="urn:microsoft.com/office/officeart/2005/8/layout/vList6"/>
    <dgm:cxn modelId="{7FE113A5-6B3D-4153-AC36-827A0AF16CF8}" type="presParOf" srcId="{BBCE42C4-76DF-4716-A014-808B0CDF704A}" destId="{058818D4-DDB3-4564-876E-018EF1C72767}" srcOrd="0" destOrd="0" presId="urn:microsoft.com/office/officeart/2005/8/layout/vList6"/>
    <dgm:cxn modelId="{227F5118-F1A4-4015-8DB1-3E4C11F6897D}" type="presParOf" srcId="{BBCE42C4-76DF-4716-A014-808B0CDF704A}" destId="{D7BFBD30-B122-447E-88A7-D459CF3027C6}" srcOrd="1" destOrd="0" presId="urn:microsoft.com/office/officeart/2005/8/layout/vList6"/>
    <dgm:cxn modelId="{E3B3688A-F586-409A-9F1A-49D63CE34BE3}" type="presParOf" srcId="{F1DF4A93-78BC-49A5-BEA7-047DE98005B7}" destId="{580F8A18-A7EB-4B81-83CF-9CE83FFD2BD1}" srcOrd="1" destOrd="0" presId="urn:microsoft.com/office/officeart/2005/8/layout/vList6"/>
    <dgm:cxn modelId="{2396F60E-F486-4CE8-961C-18EB42638030}" type="presParOf" srcId="{F1DF4A93-78BC-49A5-BEA7-047DE98005B7}" destId="{645C52A7-D104-45AB-A9CA-3F448FA0FFB0}" srcOrd="2" destOrd="0" presId="urn:microsoft.com/office/officeart/2005/8/layout/vList6"/>
    <dgm:cxn modelId="{EB309C00-9876-4720-A51D-326203BE6FEC}" type="presParOf" srcId="{645C52A7-D104-45AB-A9CA-3F448FA0FFB0}" destId="{8C2248AE-5A4E-45C8-BC18-758A6B192550}" srcOrd="0" destOrd="0" presId="urn:microsoft.com/office/officeart/2005/8/layout/vList6"/>
    <dgm:cxn modelId="{BD6B93C0-A97A-4EB6-B439-D2E0BC1E0C19}" type="presParOf" srcId="{645C52A7-D104-45AB-A9CA-3F448FA0FFB0}" destId="{5D12DF0B-A39E-49EF-8180-EAA408210D3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5C419A-760A-4A5F-800B-806A22D4A284}">
      <dsp:nvSpPr>
        <dsp:cNvPr id="0" name=""/>
        <dsp:cNvSpPr/>
      </dsp:nvSpPr>
      <dsp:spPr>
        <a:xfrm>
          <a:off x="147467" y="1153516"/>
          <a:ext cx="2013685" cy="20861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銀行</a:t>
          </a:r>
        </a:p>
      </dsp:txBody>
      <dsp:txXfrm>
        <a:off x="206446" y="1212495"/>
        <a:ext cx="1895727" cy="1968180"/>
      </dsp:txXfrm>
    </dsp:sp>
    <dsp:sp modelId="{14948FC9-2D6C-4F04-AB99-D36277F3D74C}">
      <dsp:nvSpPr>
        <dsp:cNvPr id="0" name=""/>
        <dsp:cNvSpPr/>
      </dsp:nvSpPr>
      <dsp:spPr>
        <a:xfrm rot="72791">
          <a:off x="2274543" y="2037516"/>
          <a:ext cx="240498" cy="3706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2274551" y="2110888"/>
        <a:ext cx="168349" cy="222407"/>
      </dsp:txXfrm>
    </dsp:sp>
    <dsp:sp modelId="{5286F279-06D3-4FDB-9831-280C7B36FC57}">
      <dsp:nvSpPr>
        <dsp:cNvPr id="0" name=""/>
        <dsp:cNvSpPr/>
      </dsp:nvSpPr>
      <dsp:spPr>
        <a:xfrm>
          <a:off x="2614822" y="1183222"/>
          <a:ext cx="2209726" cy="21353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</a:t>
          </a:r>
        </a:p>
      </dsp:txBody>
      <dsp:txXfrm>
        <a:off x="2677365" y="1245765"/>
        <a:ext cx="2084640" cy="2010296"/>
      </dsp:txXfrm>
    </dsp:sp>
    <dsp:sp modelId="{1C35BC5E-A003-4EF9-A122-238FB5BD8674}">
      <dsp:nvSpPr>
        <dsp:cNvPr id="0" name=""/>
        <dsp:cNvSpPr/>
      </dsp:nvSpPr>
      <dsp:spPr>
        <a:xfrm>
          <a:off x="4974016" y="2065573"/>
          <a:ext cx="316871" cy="3706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4974016" y="2139709"/>
        <a:ext cx="221810" cy="222407"/>
      </dsp:txXfrm>
    </dsp:sp>
    <dsp:sp modelId="{ECFB2A65-929C-4383-A428-4221DFB4DA6E}">
      <dsp:nvSpPr>
        <dsp:cNvPr id="0" name=""/>
        <dsp:cNvSpPr/>
      </dsp:nvSpPr>
      <dsp:spPr>
        <a:xfrm>
          <a:off x="5422418" y="1220293"/>
          <a:ext cx="2333740" cy="20612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>
              <a:latin typeface="標楷體" panose="03000509000000000000" pitchFamily="65" charset="-120"/>
              <a:ea typeface="標楷體" panose="03000509000000000000" pitchFamily="65" charset="-120"/>
            </a:rPr>
            <a:t>審查資格</a:t>
          </a:r>
        </a:p>
      </dsp:txBody>
      <dsp:txXfrm>
        <a:off x="5482790" y="1280665"/>
        <a:ext cx="2212996" cy="19404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129E5-F3E7-47E5-ACA9-886094F179F4}">
      <dsp:nvSpPr>
        <dsp:cNvPr id="0" name=""/>
        <dsp:cNvSpPr/>
      </dsp:nvSpPr>
      <dsp:spPr>
        <a:xfrm>
          <a:off x="2681930" y="7667"/>
          <a:ext cx="5959029" cy="23023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註冊繳費單可列印日起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600" b="1" kern="1200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</dsp:txBody>
      <dsp:txXfrm>
        <a:off x="2681930" y="295456"/>
        <a:ext cx="5095661" cy="1726736"/>
      </dsp:txXfrm>
    </dsp:sp>
    <dsp:sp modelId="{796B7A55-86DD-4FCA-9637-C4ED34FF5BC1}">
      <dsp:nvSpPr>
        <dsp:cNvPr id="0" name=""/>
        <dsp:cNvSpPr/>
      </dsp:nvSpPr>
      <dsp:spPr>
        <a:xfrm>
          <a:off x="585" y="341771"/>
          <a:ext cx="2680759" cy="162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臨櫃</a:t>
          </a:r>
          <a:endParaRPr lang="en-US" altLang="zh-TW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初次申請</a:t>
          </a:r>
          <a:r>
            <a:rPr lang="en-US" altLang="zh-TW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9710" y="420896"/>
        <a:ext cx="2522509" cy="1462630"/>
      </dsp:txXfrm>
    </dsp:sp>
    <dsp:sp modelId="{AA6FA218-EE9E-407A-845A-175B6D4850EB}">
      <dsp:nvSpPr>
        <dsp:cNvPr id="0" name=""/>
        <dsp:cNvSpPr/>
      </dsp:nvSpPr>
      <dsp:spPr>
        <a:xfrm>
          <a:off x="2808305" y="2393894"/>
          <a:ext cx="5829700" cy="233748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註冊單可列印次日起</a:t>
          </a:r>
          <a:endParaRPr lang="zh-TW" altLang="en-US" sz="3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註冊</a:t>
          </a:r>
          <a:r>
            <a:rPr lang="zh-TW" altLang="en-US" sz="3800" b="1" kern="1200" dirty="0">
              <a:solidFill>
                <a:srgbClr val="99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繳費截止日</a:t>
          </a:r>
          <a:r>
            <a:rPr lang="zh-TW" altLang="en-US" sz="3800" kern="1200" dirty="0">
              <a:latin typeface="標楷體" panose="03000509000000000000" pitchFamily="65" charset="-120"/>
              <a:ea typeface="標楷體" panose="03000509000000000000" pitchFamily="65" charset="-120"/>
            </a:rPr>
            <a:t>止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800" kern="1200" dirty="0"/>
        </a:p>
      </dsp:txBody>
      <dsp:txXfrm>
        <a:off x="2808305" y="2686080"/>
        <a:ext cx="4953142" cy="1753115"/>
      </dsp:txXfrm>
    </dsp:sp>
    <dsp:sp modelId="{7F3C41A2-4EC7-4C52-98DD-1B9392DCF695}">
      <dsp:nvSpPr>
        <dsp:cNvPr id="0" name=""/>
        <dsp:cNvSpPr/>
      </dsp:nvSpPr>
      <dsp:spPr>
        <a:xfrm>
          <a:off x="0" y="2809204"/>
          <a:ext cx="2805283" cy="162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>
              <a:latin typeface="標楷體" panose="03000509000000000000" pitchFamily="65" charset="-120"/>
              <a:ea typeface="標楷體" panose="03000509000000000000" pitchFamily="65" charset="-120"/>
            </a:rPr>
            <a:t>線上</a:t>
          </a:r>
        </a:p>
      </dsp:txBody>
      <dsp:txXfrm>
        <a:off x="79125" y="2888329"/>
        <a:ext cx="2647033" cy="1462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FBD30-B122-447E-88A7-D459CF3027C6}">
      <dsp:nvSpPr>
        <dsp:cNvPr id="0" name=""/>
        <dsp:cNvSpPr/>
      </dsp:nvSpPr>
      <dsp:spPr>
        <a:xfrm>
          <a:off x="2665537" y="505"/>
          <a:ext cx="4462977" cy="19717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25" tIns="22225" rIns="22225" bIns="2222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學校通知學生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補繳各項學雜費</a:t>
          </a:r>
        </a:p>
      </dsp:txBody>
      <dsp:txXfrm>
        <a:off x="2665537" y="246980"/>
        <a:ext cx="3723553" cy="1478848"/>
      </dsp:txXfrm>
    </dsp:sp>
    <dsp:sp modelId="{058818D4-DDB3-4564-876E-018EF1C72767}">
      <dsp:nvSpPr>
        <dsp:cNvPr id="0" name=""/>
        <dsp:cNvSpPr/>
      </dsp:nvSpPr>
      <dsp:spPr>
        <a:xfrm>
          <a:off x="2535" y="505"/>
          <a:ext cx="2663001" cy="1971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latin typeface="標楷體" panose="03000509000000000000" pitchFamily="65" charset="-120"/>
              <a:ea typeface="標楷體" panose="03000509000000000000" pitchFamily="65" charset="-120"/>
            </a:rPr>
            <a:t>不合格</a:t>
          </a:r>
        </a:p>
      </dsp:txBody>
      <dsp:txXfrm>
        <a:off x="98790" y="96760"/>
        <a:ext cx="2470491" cy="1779288"/>
      </dsp:txXfrm>
    </dsp:sp>
    <dsp:sp modelId="{5D12DF0B-A39E-49EF-8180-EAA408210D3D}">
      <dsp:nvSpPr>
        <dsp:cNvPr id="0" name=""/>
        <dsp:cNvSpPr/>
      </dsp:nvSpPr>
      <dsp:spPr>
        <a:xfrm>
          <a:off x="2852419" y="2169483"/>
          <a:ext cx="4278630" cy="197179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225" tIns="22225" rIns="22225" bIns="2222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500" kern="1200" dirty="0">
              <a:latin typeface="標楷體" panose="03000509000000000000" pitchFamily="65" charset="-120"/>
              <a:ea typeface="標楷體" panose="03000509000000000000" pitchFamily="65" charset="-120"/>
            </a:rPr>
            <a:t>學校通知銀行 </a:t>
          </a:r>
          <a:r>
            <a:rPr lang="zh-TW" altLang="en-US" sz="3500" b="1" kern="1200" dirty="0">
              <a:latin typeface="標楷體" panose="03000509000000000000" pitchFamily="65" charset="-120"/>
              <a:ea typeface="標楷體" panose="03000509000000000000" pitchFamily="65" charset="-120"/>
            </a:rPr>
            <a:t>撥款</a:t>
          </a:r>
        </a:p>
      </dsp:txBody>
      <dsp:txXfrm>
        <a:off x="2852419" y="2415958"/>
        <a:ext cx="3539206" cy="1478848"/>
      </dsp:txXfrm>
    </dsp:sp>
    <dsp:sp modelId="{8C2248AE-5A4E-45C8-BC18-758A6B192550}">
      <dsp:nvSpPr>
        <dsp:cNvPr id="0" name=""/>
        <dsp:cNvSpPr/>
      </dsp:nvSpPr>
      <dsp:spPr>
        <a:xfrm>
          <a:off x="0" y="2169483"/>
          <a:ext cx="2852420" cy="19717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latin typeface="標楷體" panose="03000509000000000000" pitchFamily="65" charset="-120"/>
              <a:ea typeface="標楷體" panose="03000509000000000000" pitchFamily="65" charset="-120"/>
            </a:rPr>
            <a:t>合格</a:t>
          </a:r>
        </a:p>
      </dsp:txBody>
      <dsp:txXfrm>
        <a:off x="96255" y="2265738"/>
        <a:ext cx="2659910" cy="1779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3443D4-8550-42E4-85EB-3077F41808EC}" type="datetimeFigureOut">
              <a:rPr lang="zh-TW" altLang="en-US" smtClean="0"/>
              <a:t>2025/9/3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D8441-319F-4934-9571-F7B64A007C4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21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156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255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7949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3574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若原償還期起算日前，有依規定可緩繳之情事者，得檢附證明</a:t>
            </a:r>
            <a:endParaRPr lang="en-US" altLang="zh-TW" sz="1200" dirty="0"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    文件，向承貸銀行申請延後償還。有還款困難者，得洽承貸分行協商</a:t>
            </a:r>
            <a:endParaRPr lang="en-US" altLang="zh-TW" sz="12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2048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67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188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0025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5326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D8441-319F-4934-9571-F7B64A007C4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2747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600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4610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6692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83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665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048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859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50372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606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39306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137C-A604-4F54-8982-F737290FA7E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1869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52137C-A604-4F54-8982-F737290FA7EF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0601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8441-319F-4934-9571-F7B64A007C4E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804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2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1270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5" name="圖片 6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11150"/>
            <a:ext cx="64801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圖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31813"/>
            <a:ext cx="2392363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3" name="標題版面配置區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mtClean="0"/>
            </a:lvl1pPr>
          </a:lstStyle>
          <a:p>
            <a:pPr lvl="0"/>
            <a:r>
              <a:rPr lang="zh-TW" altLang="en-US" noProof="0"/>
              <a:t>按一下以編輯母片標題樣式</a:t>
            </a:r>
          </a:p>
        </p:txBody>
      </p:sp>
      <p:sp>
        <p:nvSpPr>
          <p:cNvPr id="111624" name="文字版面配置區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 smtClean="0"/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22DB8D67-3037-4174-8FC3-F35BD8C8B063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68F1B4F8-E801-4A02-B063-2A6C5A7E102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3491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15513-C27C-4912-BCBF-CC0FE3CD43CB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2BBE9-D51C-485E-97DC-A01E28EDE2D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03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6D567-A318-4118-82A8-2D043D6F9499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909E6-4A28-4164-B122-06C5B738C068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29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F18A7-8F37-4B88-8C77-16E080F2BB64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ED19-254F-42B5-90E7-CC59D98EB35C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8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DE50D-EF88-413C-AB41-F476315BD46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D8B6A-3EEC-4989-AAEC-B204BCC5800B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339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EA80C-7AD0-43B2-BC29-007B7DF1407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3AEE8-591B-4B18-83F8-A33F4F508915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841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312D0-08D6-47BF-8FEE-9FD30734E5F0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7DC5E-03FF-4713-AFA1-98C5438B8572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796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7DD40-029B-4F4C-9145-0D7ADE0AA36B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5A280-46DD-46EE-85E4-C076F576E1C2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90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1F829-4996-4543-B6AC-40DCB64CE32A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BE58D-7F87-476F-9A9B-0A8988CF66F9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265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F7A3-6BC7-427E-909C-DDAB552018E9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617DA-1B8D-4A6D-A5E8-62D41561113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99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B7B19-3384-4728-97CA-0B4A95DBB7DD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00B46-2A0D-43D9-AA71-E757F65C4AA1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75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9D532-5335-41FD-B186-EDFA9D0D8274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745C1-9F12-48D0-BE16-820FB3662638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66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71E81-7670-4135-8912-A3591EB0EE1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F42E7-B0D0-407E-830C-FA5A6062B509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0950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89AB0-A92A-475C-9432-76A6C0778EA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48452-5384-4E90-9776-5BCC3C32983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72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0050E-51A8-40BE-B592-FA26B05C26F7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776E2-2B7E-4F3B-93B8-1BD7990A28C6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14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FCE66-FE73-45CF-873E-89A22BD7B71F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C5052-B001-4B18-873A-86891F268679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53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D7703-A83E-4A1E-ADF2-34F3121B07DE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D2C65-AC52-4E08-B2DC-24BE7B66CA3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662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32DFF-A74D-44C3-A743-D1D68C5AC04F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18459-5BC6-4737-A8E0-26564980DBD8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9992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81C0A-ED25-48FB-A781-9863A4162E2B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ADD54-F3EA-4376-9654-AEBB82874973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854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0832D-2FF3-43FB-B15B-88D726852BE2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3979-B70D-48CF-AAA2-021A63A5D8AE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5562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63688" y="16288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F6184-660E-4468-B19E-5C4DB70A8246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62434-ECFD-4B0A-AD4A-2B9DAA8A7B64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8924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A6DC6-718C-4D34-A206-B1B8BAE34042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DB16F-E5EA-44AE-8795-EB304C7FA9F5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1546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41064-D7C4-4D03-AA63-FA4D8A5D6631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723D4-94B8-45F6-AB4E-00A253CC8E2D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855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68313" y="1773238"/>
            <a:ext cx="4038600" cy="452596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773238"/>
            <a:ext cx="4038600" cy="452596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FD08-3D21-4FA2-9F21-903D355C1A91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6D9C3-E7AD-4F21-9A6E-005B7E777E52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75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5745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51526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36582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5562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7240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2078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54437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0610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22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18849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08527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56448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15963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93460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12871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739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rtlCol="0" anchor="b">
            <a:noAutofit/>
          </a:bodyPr>
          <a:lstStyle>
            <a:lvl1pPr algn="ctr">
              <a:defRPr sz="45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35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8003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96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rtlCol="0" anchor="b">
            <a:normAutofit/>
          </a:bodyPr>
          <a:lstStyle>
            <a:lvl1pPr algn="ctr">
              <a:defRPr sz="45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15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36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29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1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6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33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1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9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rtlCol="0" anchor="b">
            <a:noAutofit/>
          </a:bodyPr>
          <a:lstStyle>
            <a:lvl1pPr algn="ctr">
              <a:defRPr sz="45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35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7480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rtlCol="0" anchor="b">
            <a:normAutofit/>
          </a:bodyPr>
          <a:lstStyle>
            <a:lvl1pPr algn="ctr">
              <a:defRPr sz="45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15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4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84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73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2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1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2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85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9/3/2025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331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6.jpe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10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image" Target="../media/image10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gGrid">
          <a:fgClr>
            <a:srgbClr val="DCE6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82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1270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2053" name="圖片 6"/>
          <p:cNvPicPr>
            <a:picLocks noChangeAspect="1"/>
          </p:cNvPicPr>
          <p:nvPr userDrawn="1"/>
        </p:nvPicPr>
        <p:blipFill>
          <a:blip r:embed="rId1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11150"/>
            <a:ext cx="64801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圖片 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31813"/>
            <a:ext cx="2392363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382713" y="260350"/>
            <a:ext cx="729297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6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7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297738" y="6376988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F0DE6FB7-6357-4BF2-A266-DD1E7269A05D}" type="datetime1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1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27988" y="6356350"/>
            <a:ext cx="6588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CA759CD9-1B27-4E54-B10D-6E5C829E5057}" type="slidenum">
              <a:rPr lang="zh-TW" altLang="en-US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22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+mj-lt"/>
          <a:ea typeface="標楷體" panose="03000509000000000000" pitchFamily="65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>
          <a:solidFill>
            <a:schemeClr val="tx1"/>
          </a:solidFill>
          <a:latin typeface="+mn-lt"/>
          <a:ea typeface="標楷體" panose="03000509000000000000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>
          <a:solidFill>
            <a:schemeClr val="tx1"/>
          </a:solidFill>
          <a:latin typeface="+mn-lt"/>
          <a:ea typeface="標楷體" panose="03000509000000000000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矩形 6"/>
          <p:cNvGrpSpPr>
            <a:grpSpLocks/>
          </p:cNvGrpSpPr>
          <p:nvPr userDrawn="1"/>
        </p:nvGrpSpPr>
        <p:grpSpPr bwMode="auto">
          <a:xfrm>
            <a:off x="0" y="109538"/>
            <a:ext cx="9045575" cy="6748462"/>
            <a:chOff x="31" y="46"/>
            <a:chExt cx="5698" cy="4251"/>
          </a:xfrm>
        </p:grpSpPr>
        <p:pic>
          <p:nvPicPr>
            <p:cNvPr id="1038" name="矩形 6"/>
            <p:cNvPicPr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" y="46"/>
              <a:ext cx="5698" cy="4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 Box 3"/>
            <p:cNvSpPr txBox="1">
              <a:spLocks noChangeArrowheads="1"/>
            </p:cNvSpPr>
            <p:nvPr/>
          </p:nvSpPr>
          <p:spPr bwMode="auto">
            <a:xfrm>
              <a:off x="68" y="73"/>
              <a:ext cx="5624" cy="4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en-US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</p:grp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773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164388" y="6381750"/>
            <a:ext cx="8747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aseline="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45F18DE6-D0A4-46DB-A3A4-4DEF2570BE74}" type="datetime1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073E87">
                  <a:lumMod val="75000"/>
                </a:srgb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027988" y="6356350"/>
            <a:ext cx="6588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baseline="0">
                <a:solidFill>
                  <a:schemeClr val="tx2">
                    <a:lumMod val="75000"/>
                  </a:scheme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A0C096A2-A1BC-4490-ABBC-E87AFDCE2B0C}" type="slidenum">
              <a:rPr lang="zh-TW" altLang="en-US">
                <a:solidFill>
                  <a:srgbClr val="073E87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73E87">
                  <a:lumMod val="75000"/>
                </a:srgbClr>
              </a:solidFill>
            </a:endParaRPr>
          </a:p>
        </p:txBody>
      </p:sp>
      <p:pic>
        <p:nvPicPr>
          <p:cNvPr id="1030" name="圖片 7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35088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1" name="群組 4"/>
          <p:cNvGrpSpPr>
            <a:grpSpLocks/>
          </p:cNvGrpSpPr>
          <p:nvPr userDrawn="1"/>
        </p:nvGrpSpPr>
        <p:grpSpPr bwMode="auto">
          <a:xfrm>
            <a:off x="1511300" y="981075"/>
            <a:ext cx="7632700" cy="738188"/>
            <a:chOff x="1403648" y="941896"/>
            <a:chExt cx="7632848" cy="738600"/>
          </a:xfrm>
        </p:grpSpPr>
        <p:cxnSp>
          <p:nvCxnSpPr>
            <p:cNvPr id="11" name="直線接點 10"/>
            <p:cNvCxnSpPr/>
            <p:nvPr userDrawn="1"/>
          </p:nvCxnSpPr>
          <p:spPr>
            <a:xfrm>
              <a:off x="1403648" y="1556602"/>
              <a:ext cx="7272479" cy="0"/>
            </a:xfrm>
            <a:prstGeom prst="line">
              <a:avLst/>
            </a:prstGeom>
            <a:ln w="38100" cmpd="thinThick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035" name="群組 13"/>
            <p:cNvGrpSpPr>
              <a:grpSpLocks/>
            </p:cNvGrpSpPr>
            <p:nvPr userDrawn="1"/>
          </p:nvGrpSpPr>
          <p:grpSpPr bwMode="auto">
            <a:xfrm>
              <a:off x="8172400" y="941896"/>
              <a:ext cx="864096" cy="738600"/>
              <a:chOff x="7873996" y="744598"/>
              <a:chExt cx="1157394" cy="935897"/>
            </a:xfrm>
          </p:grpSpPr>
          <p:pic>
            <p:nvPicPr>
              <p:cNvPr id="1036" name="圖片 11"/>
              <p:cNvPicPr>
                <a:picLocks noChangeAspect="1"/>
              </p:cNvPicPr>
              <p:nvPr userDrawn="1"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87" t="15710" r="16162" b="6358"/>
              <a:stretch>
                <a:fillRect/>
              </a:stretch>
            </p:blipFill>
            <p:spPr bwMode="auto">
              <a:xfrm rot="-4603974">
                <a:off x="8246017" y="834090"/>
                <a:ext cx="874865" cy="6958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圖片 12"/>
              <p:cNvPicPr>
                <a:picLocks noChangeAspect="1"/>
              </p:cNvPicPr>
              <p:nvPr userDrawn="1"/>
            </p:nvPicPr>
            <p:blipFill>
              <a:blip r:embed="rId17">
                <a:clrChange>
                  <a:clrFrom>
                    <a:srgbClr val="F6F6F6"/>
                  </a:clrFrom>
                  <a:clrTo>
                    <a:srgbClr val="F6F6F6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587" t="15710" r="16162" b="6358"/>
              <a:stretch>
                <a:fillRect/>
              </a:stretch>
            </p:blipFill>
            <p:spPr bwMode="auto">
              <a:xfrm rot="13904825" flipV="1">
                <a:off x="7815595" y="1104476"/>
                <a:ext cx="634420" cy="517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041" name="Rectangle 17"/>
          <p:cNvSpPr>
            <a:spLocks/>
          </p:cNvSpPr>
          <p:nvPr userDrawn="1"/>
        </p:nvSpPr>
        <p:spPr bwMode="auto">
          <a:xfrm>
            <a:off x="1658938" y="677863"/>
            <a:ext cx="626586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1pPr>
            <a:lvl2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eaLnBrk="0" hangingPunct="0"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4A452A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dirty="0"/>
              <a:t>經驗分享</a:t>
            </a:r>
            <a:r>
              <a:rPr lang="en-US" altLang="zh-TW" dirty="0"/>
              <a:t>—</a:t>
            </a:r>
            <a:r>
              <a:rPr lang="zh-TW" altLang="en-US" dirty="0"/>
              <a:t>學生事務</a:t>
            </a:r>
          </a:p>
        </p:txBody>
      </p:sp>
      <p:sp>
        <p:nvSpPr>
          <p:cNvPr id="14" name="Text Box 207"/>
          <p:cNvSpPr txBox="1">
            <a:spLocks noChangeArrowheads="1"/>
          </p:cNvSpPr>
          <p:nvPr userDrawn="1"/>
        </p:nvSpPr>
        <p:spPr bwMode="auto">
          <a:xfrm>
            <a:off x="323850" y="6281738"/>
            <a:ext cx="2160588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0" rIns="7200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dist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TW" altLang="en-US" sz="1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國 立 嘉 義 大 學</a:t>
            </a:r>
          </a:p>
          <a:p>
            <a:pPr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0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NATIONAL CHIAYI UNIVERSITY</a:t>
            </a:r>
            <a:endParaRPr lang="zh-TW" altLang="en-US" sz="1000" b="1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10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+mj-lt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rgbClr val="4A452A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rgbClr val="4A452A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8"/>
        </a:buBlip>
        <a:defRPr kumimoji="1" sz="3000" b="1">
          <a:solidFill>
            <a:srgbClr val="FF0000"/>
          </a:solidFill>
          <a:latin typeface="+mn-lt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9"/>
        </a:buBlip>
        <a:defRPr kumimoji="1" sz="2600" b="1">
          <a:solidFill>
            <a:srgbClr val="0000FF"/>
          </a:solidFill>
          <a:latin typeface="+mn-lt"/>
          <a:ea typeface="標楷體" panose="03000509000000000000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─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標楷體" panose="03000509000000000000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A7F4B-333E-4460-8306-56B5A8FFEF6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2025/9/3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6447C05-462A-4B22-B0D8-28276DEF0F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7096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8809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04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•"/>
        <a:defRPr sz="15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750"/>
        </a:spcBef>
        <a:buSzPct val="100000"/>
        <a:buFont typeface="Arial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2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82296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02870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23444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44018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1680210" indent="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None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0"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>
              <a:solidFill>
                <a:prstClr val="white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8809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>
                <a:solidFill>
                  <a:prstClr val="black"/>
                </a:solidFill>
              </a:rPr>
              <a:pPr/>
              <a:t>2025年9月3日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•"/>
        <a:defRPr sz="15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411480" indent="-171450" algn="l" defTabSz="685800" rtl="0" eaLnBrk="1" latinLnBrk="0" hangingPunct="1">
        <a:lnSpc>
          <a:spcPct val="90000"/>
        </a:lnSpc>
        <a:spcBef>
          <a:spcPts val="750"/>
        </a:spcBef>
        <a:buSzPct val="100000"/>
        <a:buFont typeface="Arial" pitchFamily="34" charset="0"/>
        <a:buChar char="•"/>
        <a:defRPr sz="13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6172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2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82296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02870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23444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44018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•"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1680210" indent="0" algn="l" defTabSz="6858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None/>
        <a:defRPr sz="105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0DE6FB7-6357-4BF2-A266-DD1E7269A05D}" type="datetime1">
              <a:rPr lang="zh-TW" altLang="en-US" smtClean="0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2025/9/3</a:t>
            </a:fld>
            <a:endParaRPr lang="zh-TW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A759CD9-1B27-4E54-B10D-6E5C829E5057}" type="slidenum">
              <a:rPr lang="zh-TW" altLang="en-US" smtClean="0">
                <a:solidFill>
                  <a:srgbClr val="1F497D">
                    <a:lumMod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66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loan.bot.com.tw/newsloan/portal/PorFAQShow.acti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yu.edu.tw/life/Contents?nodeId=41528" TargetMode="External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3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1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s://www.ncyu.edu.tw/life/Subject?nodeId=55082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ebsite.ncyu.edu.tw/life/Subject?nodeId=55082" TargetMode="External"/><Relationship Id="rId2" Type="http://schemas.openxmlformats.org/officeDocument/2006/relationships/hyperlink" Target="http://www1.ncyu.edu.tw/life/content.aspx?site_content_sn=52502" TargetMode="Externa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>
                <a:alpha val="65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79512" y="307290"/>
            <a:ext cx="8784976" cy="961470"/>
          </a:xfrm>
        </p:spPr>
        <p:txBody>
          <a:bodyPr anchor="ctr">
            <a:noAutofit/>
          </a:bodyPr>
          <a:lstStyle/>
          <a:p>
            <a:r>
              <a:rPr lang="zh-TW" altLang="en-US" sz="6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60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助學措施項目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03548" y="1628800"/>
            <a:ext cx="8136904" cy="4608512"/>
          </a:xfrm>
        </p:spPr>
        <p:txBody>
          <a:bodyPr>
            <a:noAutofit/>
          </a:bodyPr>
          <a:lstStyle/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就學貸款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學雜費減免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弱勢學生助學金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校內外各項獎助學金</a:t>
            </a:r>
            <a:endParaRPr lang="en-US" altLang="zh-TW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高教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深耕</a:t>
            </a:r>
            <a:r>
              <a:rPr lang="zh-TW" altLang="en-US" sz="4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安心就學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奬助學金</a:t>
            </a:r>
            <a:endParaRPr lang="en-US" altLang="zh-TW" sz="4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0" lvl="2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原委會大專校院獎助學金</a:t>
            </a:r>
            <a:endParaRPr lang="zh-TW" altLang="en-US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6753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-315416"/>
            <a:ext cx="7132319" cy="1088136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就學貸款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157309"/>
              </p:ext>
            </p:extLst>
          </p:nvPr>
        </p:nvGraphicFramePr>
        <p:xfrm>
          <a:off x="251520" y="980728"/>
          <a:ext cx="8784976" cy="57810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val="1520743717"/>
                    </a:ext>
                  </a:extLst>
                </a:gridCol>
                <a:gridCol w="6552728">
                  <a:extLst>
                    <a:ext uri="{9D8B030D-6E8A-4147-A177-3AD203B41FA5}">
                      <a16:colId xmlns:a16="http://schemas.microsoft.com/office/drawing/2014/main" val="1185885460"/>
                    </a:ext>
                  </a:extLst>
                </a:gridCol>
              </a:tblGrid>
              <a:tr h="594661">
                <a:tc>
                  <a:txBody>
                    <a:bodyPr/>
                    <a:lstStyle/>
                    <a:p>
                      <a:pPr marL="355600" marR="32385" indent="-355600"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家庭年收入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55600" marR="32385" indent="-355600" algn="ct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申貸條件與付息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5093014"/>
                  </a:ext>
                </a:extLst>
              </a:tr>
              <a:tr h="510202">
                <a:tc>
                  <a:txBody>
                    <a:bodyPr/>
                    <a:lstStyle/>
                    <a:p>
                      <a:pPr marR="32385" indent="-355600" algn="r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萬以下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55600" marR="32385" indent="-355600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可申貸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免息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800" kern="15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39929805"/>
                  </a:ext>
                </a:extLst>
              </a:tr>
              <a:tr h="3786814">
                <a:tc>
                  <a:txBody>
                    <a:bodyPr/>
                    <a:lstStyle/>
                    <a:p>
                      <a:pPr marL="355600" marR="32385" indent="-355600">
                        <a:lnSpc>
                          <a:spcPts val="26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萬以上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55600" marR="32385" indent="-355600">
                        <a:lnSpc>
                          <a:spcPts val="3200"/>
                        </a:lnSpc>
                        <a:spcAft>
                          <a:spcPts val="0"/>
                        </a:spcAft>
                      </a:pP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★無兄弟姊妹及子女：不可申貸 </a:t>
                      </a:r>
                    </a:p>
                    <a:p>
                      <a:pPr marL="355600" marR="32385" indent="-355600">
                        <a:lnSpc>
                          <a:spcPts val="32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⚫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家庭年所得為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120~148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萬元： </a:t>
                      </a:r>
                      <a:endParaRPr lang="en-US" altLang="zh-TW" sz="2800" kern="15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55600" marR="32385" indent="-355600">
                        <a:lnSpc>
                          <a:spcPts val="32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(1)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學生</a:t>
                      </a:r>
                      <a:r>
                        <a:rPr lang="zh-TW" alt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本人</a:t>
                      </a:r>
                      <a:r>
                        <a:rPr lang="en-US" altLang="zh-TW" sz="2800" b="1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+1</a:t>
                      </a:r>
                      <a:r>
                        <a:rPr lang="zh-TW" altLang="en-US" sz="2800" b="1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位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兄弟姊妹或子女：可申貸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免息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 </a:t>
                      </a:r>
                      <a:endParaRPr lang="zh-TW" sz="2800" kern="15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55600" marR="32385" indent="-355600">
                        <a:lnSpc>
                          <a:spcPts val="32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⚫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家庭年所得為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148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萬元以上：</a:t>
                      </a:r>
                    </a:p>
                    <a:p>
                      <a:pPr marL="355600" marR="32385">
                        <a:lnSpc>
                          <a:spcPts val="32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(1)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學生</a:t>
                      </a:r>
                      <a:r>
                        <a:rPr lang="zh-TW" alt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本人</a:t>
                      </a:r>
                      <a:r>
                        <a:rPr lang="en-US" altLang="zh-TW" sz="2800" b="1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+1</a:t>
                      </a:r>
                      <a:r>
                        <a:rPr lang="zh-TW" altLang="en-US" sz="2800" b="1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位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兄弟姊妹或子女：可申貸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 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</a:t>
                      </a:r>
                      <a:r>
                        <a:rPr lang="zh-TW" alt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負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全息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 </a:t>
                      </a:r>
                      <a:endParaRPr lang="zh-TW" sz="2800" kern="15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55600" marR="32385">
                        <a:lnSpc>
                          <a:spcPts val="3200"/>
                        </a:lnSpc>
                        <a:spcAft>
                          <a:spcPts val="0"/>
                        </a:spcAft>
                      </a:pP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(2)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學生</a:t>
                      </a:r>
                      <a:r>
                        <a:rPr lang="zh-TW" alt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本人</a:t>
                      </a:r>
                      <a:r>
                        <a:rPr lang="en-US" altLang="zh-TW" sz="2800" b="1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+2</a:t>
                      </a:r>
                      <a:r>
                        <a:rPr lang="zh-TW" altLang="en-US" sz="2800" b="1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位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兄弟姊妹或子女：可申貸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免息</a:t>
                      </a:r>
                      <a:r>
                        <a:rPr lang="en-US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800" kern="15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99689777"/>
                  </a:ext>
                </a:extLst>
              </a:tr>
              <a:tr h="889407">
                <a:tc>
                  <a:txBody>
                    <a:bodyPr/>
                    <a:lstStyle/>
                    <a:p>
                      <a:pPr marL="355600" marR="32385" indent="-355600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★定義說明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55600" marR="32385" indent="-355600">
                        <a:lnSpc>
                          <a:spcPts val="2800"/>
                        </a:lnSpc>
                        <a:spcAft>
                          <a:spcPts val="0"/>
                        </a:spcAft>
                      </a:pPr>
                      <a:r>
                        <a:rPr lang="zh-TW" sz="2800" kern="15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「兄弟姊妹」和「子女」：為未成年或已成年且在學具正式學籍的學生。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8826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77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申辦流程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9177235"/>
              </p:ext>
            </p:extLst>
          </p:nvPr>
        </p:nvGraphicFramePr>
        <p:xfrm>
          <a:off x="539553" y="1268760"/>
          <a:ext cx="7759426" cy="4501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270016" y="5445224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有學雜費減免身份者，需先申請學雜費減免後再辦理就學貸款</a:t>
            </a:r>
            <a:r>
              <a:rPr lang="zh-TW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8795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319179"/>
              </p:ext>
            </p:extLst>
          </p:nvPr>
        </p:nvGraphicFramePr>
        <p:xfrm>
          <a:off x="323528" y="1268760"/>
          <a:ext cx="8640960" cy="4803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向下箭號 7"/>
          <p:cNvSpPr/>
          <p:nvPr/>
        </p:nvSpPr>
        <p:spPr>
          <a:xfrm>
            <a:off x="5220072" y="2132856"/>
            <a:ext cx="246580" cy="2928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solidFill>
                <a:prstClr val="white"/>
              </a:solidFill>
            </a:endParaRPr>
          </a:p>
        </p:txBody>
      </p:sp>
      <p:sp>
        <p:nvSpPr>
          <p:cNvPr id="9" name="向下箭號 8"/>
          <p:cNvSpPr/>
          <p:nvPr/>
        </p:nvSpPr>
        <p:spPr>
          <a:xfrm>
            <a:off x="5436096" y="4509120"/>
            <a:ext cx="215757" cy="3236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87624" y="218606"/>
            <a:ext cx="6408712" cy="90024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TW" alt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申請（對保）時間</a:t>
            </a:r>
          </a:p>
        </p:txBody>
      </p:sp>
    </p:spTree>
    <p:extLst>
      <p:ext uri="{BB962C8B-B14F-4D97-AF65-F5344CB8AC3E}">
        <p14:creationId xmlns:p14="http://schemas.microsoft.com/office/powerpoint/2010/main" val="179548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財稅中心審核結果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889673"/>
              </p:ext>
            </p:extLst>
          </p:nvPr>
        </p:nvGraphicFramePr>
        <p:xfrm>
          <a:off x="1006475" y="1573213"/>
          <a:ext cx="7131050" cy="4141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79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2899" y="718537"/>
            <a:ext cx="8229600" cy="504056"/>
          </a:xfrm>
        </p:spPr>
        <p:txBody>
          <a:bodyPr>
            <a:noAutofit/>
          </a:bodyPr>
          <a:lstStyle/>
          <a:p>
            <a:pPr algn="ctr"/>
            <a:r>
              <a:rPr lang="zh-TW" altLang="en-US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還款期程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5393" y="1556792"/>
            <a:ext cx="8153072" cy="5400600"/>
          </a:xfrm>
        </p:spPr>
        <p:txBody>
          <a:bodyPr>
            <a:noAutofit/>
          </a:bodyPr>
          <a:lstStyle/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zh-TW" altLang="en-US" sz="2200" b="1" dirty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畢業後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或役畢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滿一年開始償還。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lnSpc>
                <a:spcPts val="3600"/>
              </a:lnSpc>
              <a:spcBef>
                <a:spcPts val="0"/>
              </a:spcBef>
              <a:buNone/>
            </a:pP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在職專班的學生於畢業後之</a:t>
            </a:r>
            <a:r>
              <a:rPr lang="zh-TW" altLang="en-US" sz="3200" b="1" u="sng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次日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起還款。</a:t>
            </a:r>
            <a:endParaRPr lang="en-US" altLang="zh-TW" sz="3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en-US" altLang="zh-TW" sz="20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sz="2000" dirty="0"/>
          </a:p>
        </p:txBody>
      </p:sp>
      <p:sp>
        <p:nvSpPr>
          <p:cNvPr id="4" name="矩形 3"/>
          <p:cNvSpPr/>
          <p:nvPr/>
        </p:nvSpPr>
        <p:spPr>
          <a:xfrm>
            <a:off x="1907704" y="4123742"/>
            <a:ext cx="512863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緩繳本金</a:t>
            </a:r>
            <a:endParaRPr lang="en-US" altLang="zh-TW" sz="3600" b="1" dirty="0">
              <a:ln/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延長還款期限</a:t>
            </a:r>
            <a:endParaRPr lang="en-US" altLang="zh-TW" sz="3600" b="1" dirty="0">
              <a:ln/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ln/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利息補貼</a:t>
            </a:r>
          </a:p>
          <a:p>
            <a:pPr algn="ctr"/>
            <a:endParaRPr lang="zh-TW" altLang="en-US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52120" y="3282234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寛緩措施</a:t>
            </a:r>
            <a:endParaRPr lang="zh-TW" altLang="en-US" sz="3600" b="1" cap="none" spc="0" dirty="0">
              <a:ln/>
              <a:solidFill>
                <a:srgbClr val="0000FF"/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5393" y="3282235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二、所有貸款人均可申請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08277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394084" y="699430"/>
            <a:ext cx="8062912" cy="1470025"/>
          </a:xfrm>
        </p:spPr>
        <p:txBody>
          <a:bodyPr anchor="ctr">
            <a:normAutofit/>
          </a:bodyPr>
          <a:lstStyle/>
          <a:p>
            <a:pPr marL="0" algn="ctr"/>
            <a:r>
              <a:rPr lang="zh-TW" altLang="en-US" sz="60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學雜費減免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221934" y="1489247"/>
            <a:ext cx="8352928" cy="3744416"/>
          </a:xfrm>
        </p:spPr>
        <p:txBody>
          <a:bodyPr anchor="ctr">
            <a:noAutofit/>
          </a:bodyPr>
          <a:lstStyle/>
          <a:p>
            <a:pPr>
              <a:lnSpc>
                <a:spcPct val="70000"/>
              </a:lnSpc>
            </a:pPr>
            <a:endParaRPr lang="en-US" altLang="zh-TW" sz="34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>
              <a:lnSpc>
                <a:spcPct val="70000"/>
              </a:lnSpc>
            </a:pPr>
            <a:endParaRPr lang="zh-TW" altLang="en-US" sz="4800" dirty="0"/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534089" y="5132348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70723" y="362520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副標題 4"/>
          <p:cNvSpPr txBox="1">
            <a:spLocks/>
          </p:cNvSpPr>
          <p:nvPr/>
        </p:nvSpPr>
        <p:spPr>
          <a:xfrm>
            <a:off x="2555776" y="2169455"/>
            <a:ext cx="6396720" cy="48499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申請資格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申請時間</a:t>
            </a:r>
            <a:endParaRPr lang="en-US" altLang="zh-TW" sz="5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algn="l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</a:p>
        </p:txBody>
      </p:sp>
    </p:spTree>
    <p:extLst>
      <p:ext uri="{BB962C8B-B14F-4D97-AF65-F5344CB8AC3E}">
        <p14:creationId xmlns:p14="http://schemas.microsoft.com/office/powerpoint/2010/main" val="242251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274100" cy="1486766"/>
          </a:xfrm>
        </p:spPr>
        <p:txBody>
          <a:bodyPr anchor="ctr">
            <a:noAutofit/>
          </a:bodyPr>
          <a:lstStyle/>
          <a:p>
            <a:r>
              <a:rPr lang="zh-TW" altLang="en-US" sz="4400" b="1" spc="-20" dirty="0">
                <a:solidFill>
                  <a:srgbClr val="203864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/>
                <a:hlinkClick r:id="rId3"/>
              </a:rPr>
              <a:t>學雜費減免申請資格及額度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object 20">
            <a:extLst>
              <a:ext uri="{FF2B5EF4-FFF2-40B4-BE49-F238E27FC236}">
                <a16:creationId xmlns:a16="http://schemas.microsoft.com/office/drawing/2014/main" id="{29481B74-0AF0-4929-8ED1-9D17C048FDCB}"/>
              </a:ext>
            </a:extLst>
          </p:cNvPr>
          <p:cNvSpPr/>
          <p:nvPr/>
        </p:nvSpPr>
        <p:spPr>
          <a:xfrm>
            <a:off x="6152849" y="3421087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666" y="422"/>
                </a:lnTo>
                <a:lnTo>
                  <a:pt x="73582" y="10784"/>
                </a:lnTo>
                <a:lnTo>
                  <a:pt x="39690" y="33261"/>
                </a:lnTo>
                <a:lnTo>
                  <a:pt x="14750" y="65502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5044" y="715926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92" y="724126"/>
                </a:lnTo>
                <a:lnTo>
                  <a:pt x="965740" y="720904"/>
                </a:lnTo>
                <a:lnTo>
                  <a:pt x="976382" y="717041"/>
                </a:lnTo>
                <a:lnTo>
                  <a:pt x="124205" y="717041"/>
                </a:lnTo>
                <a:lnTo>
                  <a:pt x="118110" y="716279"/>
                </a:lnTo>
                <a:lnTo>
                  <a:pt x="112776" y="716279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4272" y="683513"/>
                </a:lnTo>
                <a:lnTo>
                  <a:pt x="43434" y="683513"/>
                </a:lnTo>
                <a:lnTo>
                  <a:pt x="35814" y="675131"/>
                </a:lnTo>
                <a:lnTo>
                  <a:pt x="28956" y="665987"/>
                </a:lnTo>
                <a:lnTo>
                  <a:pt x="29249" y="665987"/>
                </a:lnTo>
                <a:lnTo>
                  <a:pt x="23622" y="656843"/>
                </a:lnTo>
                <a:lnTo>
                  <a:pt x="18288" y="646175"/>
                </a:lnTo>
                <a:lnTo>
                  <a:pt x="18723" y="646175"/>
                </a:lnTo>
                <a:lnTo>
                  <a:pt x="14478" y="636269"/>
                </a:lnTo>
                <a:lnTo>
                  <a:pt x="15240" y="636269"/>
                </a:lnTo>
                <a:lnTo>
                  <a:pt x="12395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5036" y="90677"/>
                </a:lnTo>
                <a:lnTo>
                  <a:pt x="14478" y="90677"/>
                </a:lnTo>
                <a:lnTo>
                  <a:pt x="18745" y="80009"/>
                </a:lnTo>
                <a:lnTo>
                  <a:pt x="18288" y="80009"/>
                </a:lnTo>
                <a:lnTo>
                  <a:pt x="23622" y="69341"/>
                </a:lnTo>
                <a:lnTo>
                  <a:pt x="24090" y="69341"/>
                </a:lnTo>
                <a:lnTo>
                  <a:pt x="29718" y="60197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3434" y="42671"/>
                </a:lnTo>
                <a:lnTo>
                  <a:pt x="44272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80" y="9905"/>
                </a:lnTo>
                <a:lnTo>
                  <a:pt x="977470" y="9519"/>
                </a:lnTo>
                <a:lnTo>
                  <a:pt x="964452" y="4962"/>
                </a:lnTo>
                <a:lnTo>
                  <a:pt x="950769" y="1766"/>
                </a:lnTo>
                <a:lnTo>
                  <a:pt x="936497" y="0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7166" y="715517"/>
                </a:lnTo>
                <a:lnTo>
                  <a:pt x="941832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382" y="717041"/>
                </a:lnTo>
                <a:lnTo>
                  <a:pt x="978734" y="716188"/>
                </a:lnTo>
                <a:lnTo>
                  <a:pt x="991062" y="710077"/>
                </a:lnTo>
                <a:lnTo>
                  <a:pt x="1001594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594" y="703325"/>
                </a:lnTo>
                <a:lnTo>
                  <a:pt x="1002616" y="702671"/>
                </a:lnTo>
                <a:lnTo>
                  <a:pt x="1013283" y="694071"/>
                </a:lnTo>
                <a:lnTo>
                  <a:pt x="1022953" y="684376"/>
                </a:lnTo>
                <a:lnTo>
                  <a:pt x="1023644" y="683513"/>
                </a:lnTo>
                <a:lnTo>
                  <a:pt x="1011174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3434" y="682751"/>
                </a:moveTo>
                <a:lnTo>
                  <a:pt x="43434" y="683513"/>
                </a:lnTo>
                <a:lnTo>
                  <a:pt x="44272" y="683513"/>
                </a:lnTo>
                <a:lnTo>
                  <a:pt x="43434" y="682751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1174" y="683513"/>
                </a:lnTo>
                <a:lnTo>
                  <a:pt x="1023644" y="683513"/>
                </a:lnTo>
                <a:lnTo>
                  <a:pt x="1031516" y="673688"/>
                </a:lnTo>
                <a:lnTo>
                  <a:pt x="1035916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29249" y="665987"/>
                </a:moveTo>
                <a:lnTo>
                  <a:pt x="28956" y="665987"/>
                </a:lnTo>
                <a:lnTo>
                  <a:pt x="29718" y="666749"/>
                </a:lnTo>
                <a:lnTo>
                  <a:pt x="29249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986" y="656843"/>
                </a:lnTo>
                <a:lnTo>
                  <a:pt x="1024890" y="666749"/>
                </a:lnTo>
                <a:lnTo>
                  <a:pt x="1035916" y="666749"/>
                </a:lnTo>
                <a:lnTo>
                  <a:pt x="1038861" y="662105"/>
                </a:lnTo>
                <a:lnTo>
                  <a:pt x="1044877" y="649729"/>
                </a:lnTo>
                <a:lnTo>
                  <a:pt x="1045854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723" y="646175"/>
                </a:moveTo>
                <a:lnTo>
                  <a:pt x="18288" y="646175"/>
                </a:lnTo>
                <a:lnTo>
                  <a:pt x="19050" y="646937"/>
                </a:lnTo>
                <a:lnTo>
                  <a:pt x="18723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854" y="646937"/>
                </a:lnTo>
                <a:lnTo>
                  <a:pt x="1049453" y="636658"/>
                </a:lnTo>
                <a:lnTo>
                  <a:pt x="1051902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95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2152" y="112013"/>
                </a:moveTo>
                <a:lnTo>
                  <a:pt x="1043940" y="112013"/>
                </a:lnTo>
                <a:lnTo>
                  <a:pt x="1044702" y="118109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902" y="625601"/>
                </a:lnTo>
                <a:lnTo>
                  <a:pt x="1052480" y="622995"/>
                </a:lnTo>
                <a:lnTo>
                  <a:pt x="1053846" y="608837"/>
                </a:lnTo>
                <a:lnTo>
                  <a:pt x="1052152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295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2152" y="112013"/>
                </a:lnTo>
                <a:lnTo>
                  <a:pt x="1052113" y="100714"/>
                </a:lnTo>
                <a:lnTo>
                  <a:pt x="1049295" y="89915"/>
                </a:lnTo>
                <a:close/>
              </a:path>
              <a:path w="1054100" h="726439">
                <a:moveTo>
                  <a:pt x="15240" y="89915"/>
                </a:moveTo>
                <a:lnTo>
                  <a:pt x="14478" y="90677"/>
                </a:lnTo>
                <a:lnTo>
                  <a:pt x="15036" y="90677"/>
                </a:lnTo>
                <a:lnTo>
                  <a:pt x="15240" y="89915"/>
                </a:lnTo>
                <a:close/>
              </a:path>
              <a:path w="1054100" h="726439">
                <a:moveTo>
                  <a:pt x="1045598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295" y="89915"/>
                </a:lnTo>
                <a:lnTo>
                  <a:pt x="1048516" y="86929"/>
                </a:lnTo>
                <a:lnTo>
                  <a:pt x="1045598" y="79247"/>
                </a:lnTo>
                <a:close/>
              </a:path>
              <a:path w="1054100" h="726439">
                <a:moveTo>
                  <a:pt x="19050" y="79247"/>
                </a:moveTo>
                <a:lnTo>
                  <a:pt x="18288" y="80009"/>
                </a:lnTo>
                <a:lnTo>
                  <a:pt x="18745" y="80009"/>
                </a:lnTo>
                <a:lnTo>
                  <a:pt x="19050" y="79247"/>
                </a:lnTo>
                <a:close/>
              </a:path>
              <a:path w="1054100" h="726439">
                <a:moveTo>
                  <a:pt x="1041241" y="69341"/>
                </a:moveTo>
                <a:lnTo>
                  <a:pt x="1030986" y="69341"/>
                </a:lnTo>
                <a:lnTo>
                  <a:pt x="1035558" y="80009"/>
                </a:lnTo>
                <a:lnTo>
                  <a:pt x="1035558" y="79247"/>
                </a:lnTo>
                <a:lnTo>
                  <a:pt x="1045598" y="79247"/>
                </a:lnTo>
                <a:lnTo>
                  <a:pt x="1043566" y="73900"/>
                </a:lnTo>
                <a:lnTo>
                  <a:pt x="1041241" y="69341"/>
                </a:lnTo>
                <a:close/>
              </a:path>
              <a:path w="1054100" h="726439">
                <a:moveTo>
                  <a:pt x="24090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90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30986" y="69341"/>
                </a:lnTo>
                <a:lnTo>
                  <a:pt x="1041241" y="69341"/>
                </a:lnTo>
                <a:lnTo>
                  <a:pt x="1037341" y="61695"/>
                </a:lnTo>
                <a:lnTo>
                  <a:pt x="1030858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554" y="42671"/>
                </a:moveTo>
                <a:lnTo>
                  <a:pt x="1011174" y="42671"/>
                </a:lnTo>
                <a:lnTo>
                  <a:pt x="1018794" y="51815"/>
                </a:lnTo>
                <a:lnTo>
                  <a:pt x="1030858" y="51815"/>
                </a:lnTo>
                <a:lnTo>
                  <a:pt x="1029916" y="50380"/>
                </a:lnTo>
                <a:lnTo>
                  <a:pt x="1023554" y="42671"/>
                </a:lnTo>
                <a:close/>
              </a:path>
              <a:path w="1054100" h="726439">
                <a:moveTo>
                  <a:pt x="44272" y="42671"/>
                </a:moveTo>
                <a:lnTo>
                  <a:pt x="43434" y="42671"/>
                </a:lnTo>
                <a:lnTo>
                  <a:pt x="43434" y="43433"/>
                </a:lnTo>
                <a:lnTo>
                  <a:pt x="44272" y="42671"/>
                </a:lnTo>
                <a:close/>
              </a:path>
              <a:path w="1054100" h="726439">
                <a:moveTo>
                  <a:pt x="978280" y="9905"/>
                </a:moveTo>
                <a:lnTo>
                  <a:pt x="941832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1174" y="43433"/>
                </a:lnTo>
                <a:lnTo>
                  <a:pt x="1011174" y="42671"/>
                </a:lnTo>
                <a:lnTo>
                  <a:pt x="1023554" y="42671"/>
                </a:lnTo>
                <a:lnTo>
                  <a:pt x="1021367" y="40022"/>
                </a:lnTo>
                <a:lnTo>
                  <a:pt x="1011772" y="30690"/>
                </a:lnTo>
                <a:lnTo>
                  <a:pt x="1001206" y="22451"/>
                </a:lnTo>
                <a:lnTo>
                  <a:pt x="989747" y="15371"/>
                </a:lnTo>
                <a:lnTo>
                  <a:pt x="978280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8" name="object 22">
            <a:extLst>
              <a:ext uri="{FF2B5EF4-FFF2-40B4-BE49-F238E27FC236}">
                <a16:creationId xmlns:a16="http://schemas.microsoft.com/office/drawing/2014/main" id="{76B54AC2-5EB2-4B40-84DF-0EE79A44DA99}"/>
              </a:ext>
            </a:extLst>
          </p:cNvPr>
          <p:cNvSpPr/>
          <p:nvPr/>
        </p:nvSpPr>
        <p:spPr>
          <a:xfrm>
            <a:off x="3788158" y="3419510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45210" h="717550">
                <a:moveTo>
                  <a:pt x="925068" y="0"/>
                </a:moveTo>
                <a:lnTo>
                  <a:pt x="114851" y="92"/>
                </a:lnTo>
                <a:lnTo>
                  <a:pt x="73084" y="9323"/>
                </a:lnTo>
                <a:lnTo>
                  <a:pt x="38322" y="31720"/>
                </a:lnTo>
                <a:lnTo>
                  <a:pt x="13333" y="64514"/>
                </a:lnTo>
                <a:lnTo>
                  <a:pt x="884" y="104941"/>
                </a:lnTo>
                <a:lnTo>
                  <a:pt x="0" y="119633"/>
                </a:lnTo>
                <a:lnTo>
                  <a:pt x="92" y="602190"/>
                </a:lnTo>
                <a:lnTo>
                  <a:pt x="9323" y="643957"/>
                </a:lnTo>
                <a:lnTo>
                  <a:pt x="31720" y="678719"/>
                </a:lnTo>
                <a:lnTo>
                  <a:pt x="64514" y="703708"/>
                </a:lnTo>
                <a:lnTo>
                  <a:pt x="104941" y="716157"/>
                </a:lnTo>
                <a:lnTo>
                  <a:pt x="119634" y="717041"/>
                </a:lnTo>
                <a:lnTo>
                  <a:pt x="929850" y="716949"/>
                </a:lnTo>
                <a:lnTo>
                  <a:pt x="971617" y="707718"/>
                </a:lnTo>
                <a:lnTo>
                  <a:pt x="1006379" y="685321"/>
                </a:lnTo>
                <a:lnTo>
                  <a:pt x="1031368" y="652527"/>
                </a:lnTo>
                <a:lnTo>
                  <a:pt x="1043817" y="612100"/>
                </a:lnTo>
                <a:lnTo>
                  <a:pt x="1044702" y="597407"/>
                </a:lnTo>
                <a:lnTo>
                  <a:pt x="1044609" y="114851"/>
                </a:lnTo>
                <a:lnTo>
                  <a:pt x="1035378" y="73084"/>
                </a:lnTo>
                <a:lnTo>
                  <a:pt x="1012981" y="38322"/>
                </a:lnTo>
                <a:lnTo>
                  <a:pt x="980187" y="13333"/>
                </a:lnTo>
                <a:lnTo>
                  <a:pt x="939760" y="884"/>
                </a:lnTo>
                <a:lnTo>
                  <a:pt x="925068" y="0"/>
                </a:lnTo>
                <a:close/>
              </a:path>
            </a:pathLst>
          </a:custGeom>
          <a:noFill/>
          <a:ln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9" name="object 11">
            <a:extLst>
              <a:ext uri="{FF2B5EF4-FFF2-40B4-BE49-F238E27FC236}">
                <a16:creationId xmlns:a16="http://schemas.microsoft.com/office/drawing/2014/main" id="{FED99C1F-9FA0-432D-A44C-E0930E1B7980}"/>
              </a:ext>
            </a:extLst>
          </p:cNvPr>
          <p:cNvSpPr/>
          <p:nvPr/>
        </p:nvSpPr>
        <p:spPr>
          <a:xfrm>
            <a:off x="1403648" y="1726551"/>
            <a:ext cx="1819820" cy="1280825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63369D22-C0C0-4C41-A492-CD268B6D7584}"/>
              </a:ext>
            </a:extLst>
          </p:cNvPr>
          <p:cNvSpPr/>
          <p:nvPr/>
        </p:nvSpPr>
        <p:spPr>
          <a:xfrm>
            <a:off x="6152849" y="1726551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2558FCB6-6B33-4B3E-A222-6C17366BA347}"/>
              </a:ext>
            </a:extLst>
          </p:cNvPr>
          <p:cNvSpPr/>
          <p:nvPr/>
        </p:nvSpPr>
        <p:spPr>
          <a:xfrm>
            <a:off x="1424418" y="3421087"/>
            <a:ext cx="1799050" cy="1332000"/>
          </a:xfrm>
          <a:custGeom>
            <a:avLst/>
            <a:gdLst/>
            <a:ahLst/>
            <a:cxnLst/>
            <a:rect l="l" t="t" r="r" b="b"/>
            <a:pathLst>
              <a:path w="1054100" h="726439">
                <a:moveTo>
                  <a:pt x="936497" y="0"/>
                </a:moveTo>
                <a:lnTo>
                  <a:pt x="113589" y="420"/>
                </a:lnTo>
                <a:lnTo>
                  <a:pt x="73543" y="10791"/>
                </a:lnTo>
                <a:lnTo>
                  <a:pt x="39661" y="33287"/>
                </a:lnTo>
                <a:lnTo>
                  <a:pt x="14727" y="65534"/>
                </a:lnTo>
                <a:lnTo>
                  <a:pt x="1524" y="105155"/>
                </a:lnTo>
                <a:lnTo>
                  <a:pt x="0" y="118109"/>
                </a:lnTo>
                <a:lnTo>
                  <a:pt x="0" y="608837"/>
                </a:lnTo>
                <a:lnTo>
                  <a:pt x="13115" y="657643"/>
                </a:lnTo>
                <a:lnTo>
                  <a:pt x="35632" y="689076"/>
                </a:lnTo>
                <a:lnTo>
                  <a:pt x="74974" y="715890"/>
                </a:lnTo>
                <a:lnTo>
                  <a:pt x="124205" y="726185"/>
                </a:lnTo>
                <a:lnTo>
                  <a:pt x="936497" y="726185"/>
                </a:lnTo>
                <a:lnTo>
                  <a:pt x="952133" y="724236"/>
                </a:lnTo>
                <a:lnTo>
                  <a:pt x="965617" y="721086"/>
                </a:lnTo>
                <a:lnTo>
                  <a:pt x="976688" y="717041"/>
                </a:lnTo>
                <a:lnTo>
                  <a:pt x="118872" y="717041"/>
                </a:lnTo>
                <a:lnTo>
                  <a:pt x="106680" y="715517"/>
                </a:lnTo>
                <a:lnTo>
                  <a:pt x="101346" y="714755"/>
                </a:lnTo>
                <a:lnTo>
                  <a:pt x="89916" y="711707"/>
                </a:lnTo>
                <a:lnTo>
                  <a:pt x="90678" y="711707"/>
                </a:lnTo>
                <a:lnTo>
                  <a:pt x="79248" y="707897"/>
                </a:lnTo>
                <a:lnTo>
                  <a:pt x="80010" y="707897"/>
                </a:lnTo>
                <a:lnTo>
                  <a:pt x="70866" y="703325"/>
                </a:lnTo>
                <a:lnTo>
                  <a:pt x="70104" y="703325"/>
                </a:lnTo>
                <a:lnTo>
                  <a:pt x="60198" y="697229"/>
                </a:lnTo>
                <a:lnTo>
                  <a:pt x="51053" y="690371"/>
                </a:lnTo>
                <a:lnTo>
                  <a:pt x="51816" y="690371"/>
                </a:lnTo>
                <a:lnTo>
                  <a:pt x="43586" y="683513"/>
                </a:lnTo>
                <a:lnTo>
                  <a:pt x="43434" y="683513"/>
                </a:lnTo>
                <a:lnTo>
                  <a:pt x="42672" y="682751"/>
                </a:lnTo>
                <a:lnTo>
                  <a:pt x="35814" y="675131"/>
                </a:lnTo>
                <a:lnTo>
                  <a:pt x="29527" y="666749"/>
                </a:lnTo>
                <a:lnTo>
                  <a:pt x="28956" y="666749"/>
                </a:lnTo>
                <a:lnTo>
                  <a:pt x="23622" y="656843"/>
                </a:lnTo>
                <a:lnTo>
                  <a:pt x="18668" y="646937"/>
                </a:lnTo>
                <a:lnTo>
                  <a:pt x="18288" y="646937"/>
                </a:lnTo>
                <a:lnTo>
                  <a:pt x="14478" y="636269"/>
                </a:lnTo>
                <a:lnTo>
                  <a:pt x="12344" y="625601"/>
                </a:lnTo>
                <a:lnTo>
                  <a:pt x="12192" y="625601"/>
                </a:lnTo>
                <a:lnTo>
                  <a:pt x="10668" y="619505"/>
                </a:lnTo>
                <a:lnTo>
                  <a:pt x="10001" y="614171"/>
                </a:lnTo>
                <a:lnTo>
                  <a:pt x="10001" y="112013"/>
                </a:lnTo>
                <a:lnTo>
                  <a:pt x="10668" y="106679"/>
                </a:lnTo>
                <a:lnTo>
                  <a:pt x="12192" y="101345"/>
                </a:lnTo>
                <a:lnTo>
                  <a:pt x="14478" y="89915"/>
                </a:lnTo>
                <a:lnTo>
                  <a:pt x="14732" y="89915"/>
                </a:lnTo>
                <a:lnTo>
                  <a:pt x="18288" y="79247"/>
                </a:lnTo>
                <a:lnTo>
                  <a:pt x="18669" y="79247"/>
                </a:lnTo>
                <a:lnTo>
                  <a:pt x="23622" y="69341"/>
                </a:lnTo>
                <a:lnTo>
                  <a:pt x="24032" y="69341"/>
                </a:lnTo>
                <a:lnTo>
                  <a:pt x="28956" y="60197"/>
                </a:lnTo>
                <a:lnTo>
                  <a:pt x="35814" y="51053"/>
                </a:lnTo>
                <a:lnTo>
                  <a:pt x="36448" y="51053"/>
                </a:lnTo>
                <a:lnTo>
                  <a:pt x="42799" y="43433"/>
                </a:lnTo>
                <a:lnTo>
                  <a:pt x="42672" y="43433"/>
                </a:lnTo>
                <a:lnTo>
                  <a:pt x="43434" y="42671"/>
                </a:lnTo>
                <a:lnTo>
                  <a:pt x="43586" y="42671"/>
                </a:lnTo>
                <a:lnTo>
                  <a:pt x="51816" y="35813"/>
                </a:lnTo>
                <a:lnTo>
                  <a:pt x="51053" y="35813"/>
                </a:lnTo>
                <a:lnTo>
                  <a:pt x="60198" y="28955"/>
                </a:lnTo>
                <a:lnTo>
                  <a:pt x="70104" y="23621"/>
                </a:lnTo>
                <a:lnTo>
                  <a:pt x="69342" y="23621"/>
                </a:lnTo>
                <a:lnTo>
                  <a:pt x="80010" y="18287"/>
                </a:lnTo>
                <a:lnTo>
                  <a:pt x="79248" y="18287"/>
                </a:lnTo>
                <a:lnTo>
                  <a:pt x="90678" y="14477"/>
                </a:lnTo>
                <a:lnTo>
                  <a:pt x="89916" y="14477"/>
                </a:lnTo>
                <a:lnTo>
                  <a:pt x="101346" y="12191"/>
                </a:lnTo>
                <a:lnTo>
                  <a:pt x="106680" y="10667"/>
                </a:lnTo>
                <a:lnTo>
                  <a:pt x="112776" y="9905"/>
                </a:lnTo>
                <a:lnTo>
                  <a:pt x="978297" y="9905"/>
                </a:lnTo>
                <a:lnTo>
                  <a:pt x="977050" y="9300"/>
                </a:lnTo>
                <a:lnTo>
                  <a:pt x="964028" y="4681"/>
                </a:lnTo>
                <a:lnTo>
                  <a:pt x="950473" y="1548"/>
                </a:lnTo>
                <a:lnTo>
                  <a:pt x="936497" y="0"/>
                </a:lnTo>
                <a:close/>
              </a:path>
              <a:path w="1054100" h="726439">
                <a:moveTo>
                  <a:pt x="118110" y="716279"/>
                </a:moveTo>
                <a:lnTo>
                  <a:pt x="118872" y="717041"/>
                </a:lnTo>
                <a:lnTo>
                  <a:pt x="124205" y="717041"/>
                </a:lnTo>
                <a:lnTo>
                  <a:pt x="118110" y="716279"/>
                </a:lnTo>
                <a:close/>
              </a:path>
              <a:path w="1054100" h="726439">
                <a:moveTo>
                  <a:pt x="984504" y="702563"/>
                </a:moveTo>
                <a:lnTo>
                  <a:pt x="973836" y="707897"/>
                </a:lnTo>
                <a:lnTo>
                  <a:pt x="974597" y="707897"/>
                </a:lnTo>
                <a:lnTo>
                  <a:pt x="963930" y="711707"/>
                </a:lnTo>
                <a:lnTo>
                  <a:pt x="952500" y="714755"/>
                </a:lnTo>
                <a:lnTo>
                  <a:pt x="953262" y="714755"/>
                </a:lnTo>
                <a:lnTo>
                  <a:pt x="941069" y="716279"/>
                </a:lnTo>
                <a:lnTo>
                  <a:pt x="935736" y="716279"/>
                </a:lnTo>
                <a:lnTo>
                  <a:pt x="929640" y="717041"/>
                </a:lnTo>
                <a:lnTo>
                  <a:pt x="976688" y="717041"/>
                </a:lnTo>
                <a:lnTo>
                  <a:pt x="978570" y="716354"/>
                </a:lnTo>
                <a:lnTo>
                  <a:pt x="990879" y="710162"/>
                </a:lnTo>
                <a:lnTo>
                  <a:pt x="1001367" y="703325"/>
                </a:lnTo>
                <a:lnTo>
                  <a:pt x="984504" y="703325"/>
                </a:lnTo>
                <a:lnTo>
                  <a:pt x="984504" y="702563"/>
                </a:lnTo>
                <a:close/>
              </a:path>
              <a:path w="1054100" h="726439">
                <a:moveTo>
                  <a:pt x="69342" y="702563"/>
                </a:moveTo>
                <a:lnTo>
                  <a:pt x="70104" y="703325"/>
                </a:lnTo>
                <a:lnTo>
                  <a:pt x="70866" y="703325"/>
                </a:lnTo>
                <a:lnTo>
                  <a:pt x="69342" y="702563"/>
                </a:lnTo>
                <a:close/>
              </a:path>
              <a:path w="1054100" h="726439">
                <a:moveTo>
                  <a:pt x="1024890" y="665987"/>
                </a:moveTo>
                <a:lnTo>
                  <a:pt x="1018032" y="675131"/>
                </a:lnTo>
                <a:lnTo>
                  <a:pt x="1018794" y="675131"/>
                </a:lnTo>
                <a:lnTo>
                  <a:pt x="1010412" y="683513"/>
                </a:lnTo>
                <a:lnTo>
                  <a:pt x="1002791" y="690371"/>
                </a:lnTo>
                <a:lnTo>
                  <a:pt x="993647" y="697229"/>
                </a:lnTo>
                <a:lnTo>
                  <a:pt x="994410" y="697229"/>
                </a:lnTo>
                <a:lnTo>
                  <a:pt x="984504" y="703325"/>
                </a:lnTo>
                <a:lnTo>
                  <a:pt x="1001367" y="703325"/>
                </a:lnTo>
                <a:lnTo>
                  <a:pt x="1031390" y="673233"/>
                </a:lnTo>
                <a:lnTo>
                  <a:pt x="1035490" y="666749"/>
                </a:lnTo>
                <a:lnTo>
                  <a:pt x="1024890" y="666749"/>
                </a:lnTo>
                <a:lnTo>
                  <a:pt x="1024890" y="665987"/>
                </a:lnTo>
                <a:close/>
              </a:path>
              <a:path w="1054100" h="726439">
                <a:moveTo>
                  <a:pt x="42672" y="682751"/>
                </a:moveTo>
                <a:lnTo>
                  <a:pt x="43434" y="683513"/>
                </a:lnTo>
                <a:lnTo>
                  <a:pt x="42957" y="682990"/>
                </a:lnTo>
                <a:lnTo>
                  <a:pt x="42672" y="682751"/>
                </a:lnTo>
                <a:close/>
              </a:path>
              <a:path w="1054100" h="726439">
                <a:moveTo>
                  <a:pt x="42957" y="682990"/>
                </a:moveTo>
                <a:lnTo>
                  <a:pt x="43434" y="683513"/>
                </a:lnTo>
                <a:lnTo>
                  <a:pt x="43586" y="683513"/>
                </a:lnTo>
                <a:lnTo>
                  <a:pt x="42957" y="682990"/>
                </a:lnTo>
                <a:close/>
              </a:path>
              <a:path w="1054100" h="726439">
                <a:moveTo>
                  <a:pt x="1011174" y="682751"/>
                </a:moveTo>
                <a:lnTo>
                  <a:pt x="1010335" y="683513"/>
                </a:lnTo>
                <a:lnTo>
                  <a:pt x="1011174" y="682751"/>
                </a:lnTo>
                <a:close/>
              </a:path>
              <a:path w="1054100" h="726439">
                <a:moveTo>
                  <a:pt x="42741" y="682751"/>
                </a:moveTo>
                <a:lnTo>
                  <a:pt x="42957" y="682990"/>
                </a:lnTo>
                <a:lnTo>
                  <a:pt x="42741" y="682751"/>
                </a:lnTo>
                <a:close/>
              </a:path>
              <a:path w="1054100" h="726439">
                <a:moveTo>
                  <a:pt x="28956" y="665987"/>
                </a:moveTo>
                <a:lnTo>
                  <a:pt x="28956" y="666749"/>
                </a:lnTo>
                <a:lnTo>
                  <a:pt x="29527" y="666749"/>
                </a:lnTo>
                <a:lnTo>
                  <a:pt x="28956" y="665987"/>
                </a:lnTo>
                <a:close/>
              </a:path>
              <a:path w="1054100" h="726439">
                <a:moveTo>
                  <a:pt x="1035558" y="646175"/>
                </a:moveTo>
                <a:lnTo>
                  <a:pt x="1030224" y="656843"/>
                </a:lnTo>
                <a:lnTo>
                  <a:pt x="1030986" y="656843"/>
                </a:lnTo>
                <a:lnTo>
                  <a:pt x="1024890" y="666749"/>
                </a:lnTo>
                <a:lnTo>
                  <a:pt x="1035490" y="666749"/>
                </a:lnTo>
                <a:lnTo>
                  <a:pt x="1038767" y="661569"/>
                </a:lnTo>
                <a:lnTo>
                  <a:pt x="1044814" y="649176"/>
                </a:lnTo>
                <a:lnTo>
                  <a:pt x="1045607" y="646937"/>
                </a:lnTo>
                <a:lnTo>
                  <a:pt x="1035558" y="646937"/>
                </a:lnTo>
                <a:lnTo>
                  <a:pt x="1035558" y="646175"/>
                </a:lnTo>
                <a:close/>
              </a:path>
              <a:path w="1054100" h="726439">
                <a:moveTo>
                  <a:pt x="18288" y="646175"/>
                </a:moveTo>
                <a:lnTo>
                  <a:pt x="18288" y="646937"/>
                </a:lnTo>
                <a:lnTo>
                  <a:pt x="18668" y="646937"/>
                </a:lnTo>
                <a:lnTo>
                  <a:pt x="18288" y="646175"/>
                </a:lnTo>
                <a:close/>
              </a:path>
              <a:path w="1054100" h="726439">
                <a:moveTo>
                  <a:pt x="1042416" y="624839"/>
                </a:moveTo>
                <a:lnTo>
                  <a:pt x="1039368" y="636269"/>
                </a:lnTo>
                <a:lnTo>
                  <a:pt x="1035558" y="646937"/>
                </a:lnTo>
                <a:lnTo>
                  <a:pt x="1045607" y="646937"/>
                </a:lnTo>
                <a:lnTo>
                  <a:pt x="1049419" y="636175"/>
                </a:lnTo>
                <a:lnTo>
                  <a:pt x="1051809" y="625601"/>
                </a:lnTo>
                <a:lnTo>
                  <a:pt x="1042416" y="625601"/>
                </a:lnTo>
                <a:lnTo>
                  <a:pt x="1042416" y="624839"/>
                </a:lnTo>
                <a:close/>
              </a:path>
              <a:path w="1054100" h="726439">
                <a:moveTo>
                  <a:pt x="12192" y="624839"/>
                </a:moveTo>
                <a:lnTo>
                  <a:pt x="12192" y="625601"/>
                </a:lnTo>
                <a:lnTo>
                  <a:pt x="12344" y="625601"/>
                </a:lnTo>
                <a:lnTo>
                  <a:pt x="12192" y="624839"/>
                </a:lnTo>
                <a:close/>
              </a:path>
              <a:path w="1054100" h="726439">
                <a:moveTo>
                  <a:pt x="1053104" y="112013"/>
                </a:moveTo>
                <a:lnTo>
                  <a:pt x="1043940" y="112013"/>
                </a:lnTo>
                <a:lnTo>
                  <a:pt x="1044035" y="118871"/>
                </a:lnTo>
                <a:lnTo>
                  <a:pt x="1044702" y="124205"/>
                </a:lnTo>
                <a:lnTo>
                  <a:pt x="1044606" y="608837"/>
                </a:lnTo>
                <a:lnTo>
                  <a:pt x="1043940" y="614171"/>
                </a:lnTo>
                <a:lnTo>
                  <a:pt x="1042416" y="625601"/>
                </a:lnTo>
                <a:lnTo>
                  <a:pt x="1051809" y="625601"/>
                </a:lnTo>
                <a:lnTo>
                  <a:pt x="1052468" y="622688"/>
                </a:lnTo>
                <a:lnTo>
                  <a:pt x="1053846" y="608837"/>
                </a:lnTo>
                <a:lnTo>
                  <a:pt x="1053846" y="118109"/>
                </a:lnTo>
                <a:lnTo>
                  <a:pt x="1053104" y="112013"/>
                </a:lnTo>
                <a:close/>
              </a:path>
              <a:path w="1054100" h="726439">
                <a:moveTo>
                  <a:pt x="9906" y="613409"/>
                </a:moveTo>
                <a:lnTo>
                  <a:pt x="9906" y="614171"/>
                </a:lnTo>
                <a:lnTo>
                  <a:pt x="9906" y="613409"/>
                </a:lnTo>
                <a:close/>
              </a:path>
              <a:path w="1054100" h="726439">
                <a:moveTo>
                  <a:pt x="1043940" y="613409"/>
                </a:moveTo>
                <a:lnTo>
                  <a:pt x="1043844" y="614171"/>
                </a:lnTo>
                <a:lnTo>
                  <a:pt x="1043940" y="613409"/>
                </a:lnTo>
                <a:close/>
              </a:path>
              <a:path w="1054100" h="726439">
                <a:moveTo>
                  <a:pt x="1049089" y="89915"/>
                </a:moveTo>
                <a:lnTo>
                  <a:pt x="1039368" y="89915"/>
                </a:lnTo>
                <a:lnTo>
                  <a:pt x="1042416" y="101345"/>
                </a:lnTo>
                <a:lnTo>
                  <a:pt x="1043178" y="106679"/>
                </a:lnTo>
                <a:lnTo>
                  <a:pt x="1043940" y="112775"/>
                </a:lnTo>
                <a:lnTo>
                  <a:pt x="1043940" y="112013"/>
                </a:lnTo>
                <a:lnTo>
                  <a:pt x="1053104" y="112013"/>
                </a:lnTo>
                <a:lnTo>
                  <a:pt x="1051835" y="101590"/>
                </a:lnTo>
                <a:lnTo>
                  <a:pt x="1049089" y="89915"/>
                </a:lnTo>
                <a:close/>
              </a:path>
              <a:path w="1054100" h="726439">
                <a:moveTo>
                  <a:pt x="14732" y="89915"/>
                </a:moveTo>
                <a:lnTo>
                  <a:pt x="14478" y="89915"/>
                </a:lnTo>
                <a:lnTo>
                  <a:pt x="14478" y="90677"/>
                </a:lnTo>
                <a:lnTo>
                  <a:pt x="14732" y="89915"/>
                </a:lnTo>
                <a:close/>
              </a:path>
              <a:path w="1054100" h="726439">
                <a:moveTo>
                  <a:pt x="1045445" y="79247"/>
                </a:moveTo>
                <a:lnTo>
                  <a:pt x="1035558" y="79247"/>
                </a:lnTo>
                <a:lnTo>
                  <a:pt x="1039368" y="90677"/>
                </a:lnTo>
                <a:lnTo>
                  <a:pt x="1039368" y="89915"/>
                </a:lnTo>
                <a:lnTo>
                  <a:pt x="1049089" y="89915"/>
                </a:lnTo>
                <a:lnTo>
                  <a:pt x="1048639" y="88004"/>
                </a:lnTo>
                <a:lnTo>
                  <a:pt x="1045445" y="79247"/>
                </a:lnTo>
                <a:close/>
              </a:path>
              <a:path w="1054100" h="726439">
                <a:moveTo>
                  <a:pt x="18669" y="79247"/>
                </a:moveTo>
                <a:lnTo>
                  <a:pt x="18288" y="79247"/>
                </a:lnTo>
                <a:lnTo>
                  <a:pt x="18288" y="80009"/>
                </a:lnTo>
                <a:lnTo>
                  <a:pt x="18669" y="79247"/>
                </a:lnTo>
                <a:close/>
              </a:path>
              <a:path w="1054100" h="726439">
                <a:moveTo>
                  <a:pt x="1030224" y="69341"/>
                </a:moveTo>
                <a:lnTo>
                  <a:pt x="1035558" y="80009"/>
                </a:lnTo>
                <a:lnTo>
                  <a:pt x="1035558" y="79247"/>
                </a:lnTo>
                <a:lnTo>
                  <a:pt x="1045445" y="79247"/>
                </a:lnTo>
                <a:lnTo>
                  <a:pt x="1043903" y="75022"/>
                </a:lnTo>
                <a:lnTo>
                  <a:pt x="1041435" y="70103"/>
                </a:lnTo>
                <a:lnTo>
                  <a:pt x="1030986" y="70103"/>
                </a:lnTo>
                <a:lnTo>
                  <a:pt x="1030224" y="69341"/>
                </a:lnTo>
                <a:close/>
              </a:path>
              <a:path w="1054100" h="726439">
                <a:moveTo>
                  <a:pt x="24032" y="69341"/>
                </a:moveTo>
                <a:lnTo>
                  <a:pt x="23622" y="69341"/>
                </a:lnTo>
                <a:lnTo>
                  <a:pt x="23622" y="70103"/>
                </a:lnTo>
                <a:lnTo>
                  <a:pt x="24032" y="69341"/>
                </a:lnTo>
                <a:close/>
              </a:path>
              <a:path w="1054100" h="726439">
                <a:moveTo>
                  <a:pt x="1018032" y="51053"/>
                </a:moveTo>
                <a:lnTo>
                  <a:pt x="1024890" y="60197"/>
                </a:lnTo>
                <a:lnTo>
                  <a:pt x="1030986" y="70103"/>
                </a:lnTo>
                <a:lnTo>
                  <a:pt x="1041435" y="70103"/>
                </a:lnTo>
                <a:lnTo>
                  <a:pt x="1037740" y="62742"/>
                </a:lnTo>
                <a:lnTo>
                  <a:pt x="1030622" y="51815"/>
                </a:lnTo>
                <a:lnTo>
                  <a:pt x="1018794" y="51815"/>
                </a:lnTo>
                <a:lnTo>
                  <a:pt x="1018032" y="51053"/>
                </a:lnTo>
                <a:close/>
              </a:path>
              <a:path w="1054100" h="726439">
                <a:moveTo>
                  <a:pt x="36448" y="51053"/>
                </a:moveTo>
                <a:lnTo>
                  <a:pt x="35814" y="51053"/>
                </a:lnTo>
                <a:lnTo>
                  <a:pt x="35814" y="51815"/>
                </a:lnTo>
                <a:lnTo>
                  <a:pt x="36448" y="51053"/>
                </a:lnTo>
                <a:close/>
              </a:path>
              <a:path w="1054100" h="726439">
                <a:moveTo>
                  <a:pt x="1023212" y="42671"/>
                </a:moveTo>
                <a:lnTo>
                  <a:pt x="1010412" y="42671"/>
                </a:lnTo>
                <a:lnTo>
                  <a:pt x="1011174" y="43433"/>
                </a:lnTo>
                <a:lnTo>
                  <a:pt x="1018794" y="51815"/>
                </a:lnTo>
                <a:lnTo>
                  <a:pt x="1030622" y="51815"/>
                </a:lnTo>
                <a:lnTo>
                  <a:pt x="1030262" y="51263"/>
                </a:lnTo>
                <a:lnTo>
                  <a:pt x="1023212" y="42671"/>
                </a:lnTo>
                <a:close/>
              </a:path>
              <a:path w="1054100" h="726439">
                <a:moveTo>
                  <a:pt x="43434" y="42671"/>
                </a:moveTo>
                <a:lnTo>
                  <a:pt x="42672" y="43433"/>
                </a:lnTo>
                <a:lnTo>
                  <a:pt x="43102" y="43070"/>
                </a:lnTo>
                <a:lnTo>
                  <a:pt x="43434" y="42671"/>
                </a:lnTo>
                <a:close/>
              </a:path>
              <a:path w="1054100" h="726439">
                <a:moveTo>
                  <a:pt x="43087" y="43087"/>
                </a:moveTo>
                <a:lnTo>
                  <a:pt x="42672" y="43433"/>
                </a:lnTo>
                <a:lnTo>
                  <a:pt x="42799" y="43433"/>
                </a:lnTo>
                <a:lnTo>
                  <a:pt x="43087" y="43087"/>
                </a:lnTo>
                <a:close/>
              </a:path>
              <a:path w="1054100" h="726439">
                <a:moveTo>
                  <a:pt x="1010792" y="43087"/>
                </a:moveTo>
                <a:lnTo>
                  <a:pt x="1011110" y="43433"/>
                </a:lnTo>
                <a:lnTo>
                  <a:pt x="1010792" y="43087"/>
                </a:lnTo>
                <a:close/>
              </a:path>
              <a:path w="1054100" h="726439">
                <a:moveTo>
                  <a:pt x="1010412" y="42671"/>
                </a:moveTo>
                <a:lnTo>
                  <a:pt x="1010792" y="43087"/>
                </a:lnTo>
                <a:lnTo>
                  <a:pt x="1011174" y="43433"/>
                </a:lnTo>
                <a:lnTo>
                  <a:pt x="1010412" y="42671"/>
                </a:lnTo>
                <a:close/>
              </a:path>
              <a:path w="1054100" h="726439">
                <a:moveTo>
                  <a:pt x="43586" y="42671"/>
                </a:moveTo>
                <a:lnTo>
                  <a:pt x="43434" y="42671"/>
                </a:lnTo>
                <a:lnTo>
                  <a:pt x="43087" y="43087"/>
                </a:lnTo>
                <a:lnTo>
                  <a:pt x="43586" y="42671"/>
                </a:lnTo>
                <a:close/>
              </a:path>
              <a:path w="1054100" h="726439">
                <a:moveTo>
                  <a:pt x="978297" y="9905"/>
                </a:moveTo>
                <a:lnTo>
                  <a:pt x="941069" y="9905"/>
                </a:lnTo>
                <a:lnTo>
                  <a:pt x="947166" y="10667"/>
                </a:lnTo>
                <a:lnTo>
                  <a:pt x="953262" y="12191"/>
                </a:lnTo>
                <a:lnTo>
                  <a:pt x="952500" y="12191"/>
                </a:lnTo>
                <a:lnTo>
                  <a:pt x="963930" y="14477"/>
                </a:lnTo>
                <a:lnTo>
                  <a:pt x="974597" y="18287"/>
                </a:lnTo>
                <a:lnTo>
                  <a:pt x="973836" y="18287"/>
                </a:lnTo>
                <a:lnTo>
                  <a:pt x="984504" y="23621"/>
                </a:lnTo>
                <a:lnTo>
                  <a:pt x="994410" y="28955"/>
                </a:lnTo>
                <a:lnTo>
                  <a:pt x="993647" y="28955"/>
                </a:lnTo>
                <a:lnTo>
                  <a:pt x="1002791" y="35813"/>
                </a:lnTo>
                <a:lnTo>
                  <a:pt x="1010792" y="43087"/>
                </a:lnTo>
                <a:lnTo>
                  <a:pt x="1010412" y="42671"/>
                </a:lnTo>
                <a:lnTo>
                  <a:pt x="1023212" y="42671"/>
                </a:lnTo>
                <a:lnTo>
                  <a:pt x="1021579" y="40682"/>
                </a:lnTo>
                <a:lnTo>
                  <a:pt x="1011805" y="31097"/>
                </a:lnTo>
                <a:lnTo>
                  <a:pt x="1001051" y="22606"/>
                </a:lnTo>
                <a:lnTo>
                  <a:pt x="989429" y="15308"/>
                </a:lnTo>
                <a:lnTo>
                  <a:pt x="978297" y="9905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5" name="object 22">
            <a:extLst>
              <a:ext uri="{FF2B5EF4-FFF2-40B4-BE49-F238E27FC236}">
                <a16:creationId xmlns:a16="http://schemas.microsoft.com/office/drawing/2014/main" id="{76B54AC2-5EB2-4B40-84DF-0EE79A44DA99}"/>
              </a:ext>
            </a:extLst>
          </p:cNvPr>
          <p:cNvSpPr/>
          <p:nvPr/>
        </p:nvSpPr>
        <p:spPr>
          <a:xfrm>
            <a:off x="3788158" y="1726551"/>
            <a:ext cx="1800000" cy="1332000"/>
          </a:xfrm>
          <a:custGeom>
            <a:avLst/>
            <a:gdLst/>
            <a:ahLst/>
            <a:cxnLst/>
            <a:rect l="l" t="t" r="r" b="b"/>
            <a:pathLst>
              <a:path w="1045210" h="717550">
                <a:moveTo>
                  <a:pt x="925068" y="0"/>
                </a:moveTo>
                <a:lnTo>
                  <a:pt x="114851" y="92"/>
                </a:lnTo>
                <a:lnTo>
                  <a:pt x="73084" y="9323"/>
                </a:lnTo>
                <a:lnTo>
                  <a:pt x="38322" y="31720"/>
                </a:lnTo>
                <a:lnTo>
                  <a:pt x="13333" y="64514"/>
                </a:lnTo>
                <a:lnTo>
                  <a:pt x="884" y="104941"/>
                </a:lnTo>
                <a:lnTo>
                  <a:pt x="0" y="119633"/>
                </a:lnTo>
                <a:lnTo>
                  <a:pt x="92" y="602190"/>
                </a:lnTo>
                <a:lnTo>
                  <a:pt x="9323" y="643957"/>
                </a:lnTo>
                <a:lnTo>
                  <a:pt x="31720" y="678719"/>
                </a:lnTo>
                <a:lnTo>
                  <a:pt x="64514" y="703708"/>
                </a:lnTo>
                <a:lnTo>
                  <a:pt x="104941" y="716157"/>
                </a:lnTo>
                <a:lnTo>
                  <a:pt x="119634" y="717041"/>
                </a:lnTo>
                <a:lnTo>
                  <a:pt x="929850" y="716949"/>
                </a:lnTo>
                <a:lnTo>
                  <a:pt x="971617" y="707718"/>
                </a:lnTo>
                <a:lnTo>
                  <a:pt x="1006379" y="685321"/>
                </a:lnTo>
                <a:lnTo>
                  <a:pt x="1031368" y="652527"/>
                </a:lnTo>
                <a:lnTo>
                  <a:pt x="1043817" y="612100"/>
                </a:lnTo>
                <a:lnTo>
                  <a:pt x="1044702" y="597407"/>
                </a:lnTo>
                <a:lnTo>
                  <a:pt x="1044609" y="114851"/>
                </a:lnTo>
                <a:lnTo>
                  <a:pt x="1035378" y="73084"/>
                </a:lnTo>
                <a:lnTo>
                  <a:pt x="1012981" y="38322"/>
                </a:lnTo>
                <a:lnTo>
                  <a:pt x="980187" y="13333"/>
                </a:lnTo>
                <a:lnTo>
                  <a:pt x="939760" y="884"/>
                </a:lnTo>
                <a:lnTo>
                  <a:pt x="925068" y="0"/>
                </a:lnTo>
                <a:close/>
              </a:path>
            </a:pathLst>
          </a:custGeom>
          <a:noFill/>
          <a:ln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9" name="object 9">
            <a:extLst>
              <a:ext uri="{FF2B5EF4-FFF2-40B4-BE49-F238E27FC236}">
                <a16:creationId xmlns:a16="http://schemas.microsoft.com/office/drawing/2014/main" id="{82AB02B9-F9E1-48F0-9132-2B375AD169E8}"/>
              </a:ext>
            </a:extLst>
          </p:cNvPr>
          <p:cNvSpPr txBox="1"/>
          <p:nvPr/>
        </p:nvSpPr>
        <p:spPr>
          <a:xfrm>
            <a:off x="1653584" y="1756273"/>
            <a:ext cx="1236036" cy="10977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低收入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免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全部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中低收入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減免60%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0" name="object 12">
            <a:extLst>
              <a:ext uri="{FF2B5EF4-FFF2-40B4-BE49-F238E27FC236}">
                <a16:creationId xmlns:a16="http://schemas.microsoft.com/office/drawing/2014/main" id="{A974CD7C-D206-488B-BC3F-74D5F45374CA}"/>
              </a:ext>
            </a:extLst>
          </p:cNvPr>
          <p:cNvSpPr txBox="1"/>
          <p:nvPr/>
        </p:nvSpPr>
        <p:spPr>
          <a:xfrm>
            <a:off x="3849467" y="1756273"/>
            <a:ext cx="1677381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身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心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礙學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生及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身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心</a:t>
            </a:r>
            <a:r>
              <a:rPr kumimoji="0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礙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人</a:t>
            </a:r>
            <a:r>
              <a:rPr kumimoji="0" sz="16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士子</a:t>
            </a:r>
            <a:r>
              <a:rPr kumimoji="0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女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輕度</a:t>
            </a:r>
            <a:r>
              <a:rPr kumimoji="0" lang="en-US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 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度</a:t>
            </a:r>
            <a:r>
              <a:rPr kumimoji="0" lang="en-US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 </a:t>
            </a:r>
            <a:r>
              <a:rPr kumimoji="0" sz="1400" b="1" i="0" u="none" strike="noStrike" kern="1200" cap="none" spc="1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重</a:t>
            </a:r>
            <a:r>
              <a:rPr kumimoji="0" sz="1400" b="1" i="0" u="none" strike="noStrike" kern="1200" cap="none" spc="25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度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-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減40% 減70%</a:t>
            </a:r>
            <a:r>
              <a:rPr kumimoji="0" sz="1400" b="1" i="0" u="none" strike="noStrike" kern="1200" cap="none" spc="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</a:t>
            </a:r>
            <a:r>
              <a:rPr kumimoji="0" sz="1400" b="1" i="0" u="none" strike="noStrike" kern="1200" cap="none" spc="-10" normalizeH="0" baseline="0" noProof="0" dirty="0" err="1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減全部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1" name="object 15">
            <a:extLst>
              <a:ext uri="{FF2B5EF4-FFF2-40B4-BE49-F238E27FC236}">
                <a16:creationId xmlns:a16="http://schemas.microsoft.com/office/drawing/2014/main" id="{D240FCE6-D191-4854-AD67-04E56DDFF277}"/>
              </a:ext>
            </a:extLst>
          </p:cNvPr>
          <p:cNvSpPr txBox="1"/>
          <p:nvPr/>
        </p:nvSpPr>
        <p:spPr>
          <a:xfrm>
            <a:off x="6349694" y="1981779"/>
            <a:ext cx="1406309" cy="8126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特殊境</a:t>
            </a:r>
            <a:r>
              <a:rPr kumimoji="0" sz="18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遇家</a:t>
            </a: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庭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子女孫</a:t>
            </a:r>
            <a:r>
              <a:rPr kumimoji="0" sz="1800" b="1" i="0" u="none" strike="noStrike" kern="1200" cap="none" spc="-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子</a:t>
            </a:r>
            <a:r>
              <a:rPr kumimoji="0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女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減免60%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2" name="object 18">
            <a:extLst>
              <a:ext uri="{FF2B5EF4-FFF2-40B4-BE49-F238E27FC236}">
                <a16:creationId xmlns:a16="http://schemas.microsoft.com/office/drawing/2014/main" id="{D8864FFF-5455-4DBC-A139-3964C63D2A37}"/>
              </a:ext>
            </a:extLst>
          </p:cNvPr>
          <p:cNvSpPr txBox="1"/>
          <p:nvPr/>
        </p:nvSpPr>
        <p:spPr>
          <a:xfrm>
            <a:off x="1380090" y="3421991"/>
            <a:ext cx="1783023" cy="10947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原住民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依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公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私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立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及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學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院系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或類科別減免11,000元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-</a:t>
            </a: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4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4,0</a:t>
            </a: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0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0元不等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3" name="object 24">
            <a:extLst>
              <a:ext uri="{FF2B5EF4-FFF2-40B4-BE49-F238E27FC236}">
                <a16:creationId xmlns:a16="http://schemas.microsoft.com/office/drawing/2014/main" id="{D9515DB3-1480-4568-AA38-DCADB7A48B55}"/>
              </a:ext>
            </a:extLst>
          </p:cNvPr>
          <p:cNvSpPr txBox="1"/>
          <p:nvPr/>
        </p:nvSpPr>
        <p:spPr>
          <a:xfrm>
            <a:off x="4111088" y="3714827"/>
            <a:ext cx="1172944" cy="536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軍公教</a:t>
            </a:r>
            <a:r>
              <a:rPr kumimoji="0" sz="1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遺</a:t>
            </a: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族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卹內/卹</a:t>
            </a:r>
            <a:r>
              <a:rPr kumimoji="0" sz="1400" b="1" i="0" u="none" strike="noStrike" kern="1200" cap="none" spc="2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滿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..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</p:txBody>
      </p:sp>
      <p:sp>
        <p:nvSpPr>
          <p:cNvPr id="24" name="object 21">
            <a:extLst>
              <a:ext uri="{FF2B5EF4-FFF2-40B4-BE49-F238E27FC236}">
                <a16:creationId xmlns:a16="http://schemas.microsoft.com/office/drawing/2014/main" id="{B606C15D-B008-4AE0-93FB-7D298491AC89}"/>
              </a:ext>
            </a:extLst>
          </p:cNvPr>
          <p:cNvSpPr txBox="1"/>
          <p:nvPr/>
        </p:nvSpPr>
        <p:spPr>
          <a:xfrm>
            <a:off x="6349694" y="3687255"/>
            <a:ext cx="1440160" cy="5642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現役軍人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/>
              <a:ea typeface="+mn-ea"/>
              <a:cs typeface="標楷體"/>
            </a:endParaRPr>
          </a:p>
          <a:p>
            <a:pPr marL="55883" marR="0" lvl="0" indent="0" algn="ctr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減免</a:t>
            </a:r>
            <a:r>
              <a:rPr kumimoji="0" lang="en-US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10</a:t>
            </a:r>
            <a:r>
              <a:rPr kumimoji="0" lang="zh-TW" altLang="en-US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分之</a:t>
            </a:r>
            <a:r>
              <a:rPr kumimoji="0" lang="en-US" altLang="zh-TW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3</a:t>
            </a:r>
            <a:r>
              <a:rPr kumimoji="0" sz="1400" b="1" i="0" u="none" strike="noStrike" kern="1200" cap="none" spc="15" normalizeH="0" baseline="0" noProof="0" dirty="0">
                <a:ln>
                  <a:noFill/>
                </a:ln>
                <a:solidFill>
                  <a:srgbClr val="853C0C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學費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</p:txBody>
      </p:sp>
      <p:sp>
        <p:nvSpPr>
          <p:cNvPr id="25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484871">
            <a:off x="156900" y="4949117"/>
            <a:ext cx="2748374" cy="1434268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7" name="object 27">
            <a:extLst>
              <a:ext uri="{FF2B5EF4-FFF2-40B4-BE49-F238E27FC236}">
                <a16:creationId xmlns:a16="http://schemas.microsoft.com/office/drawing/2014/main" id="{1578B0E2-F6EA-42A1-8CB2-0CC94082F501}"/>
              </a:ext>
            </a:extLst>
          </p:cNvPr>
          <p:cNvSpPr txBox="1"/>
          <p:nvPr/>
        </p:nvSpPr>
        <p:spPr>
          <a:xfrm>
            <a:off x="3062174" y="5389252"/>
            <a:ext cx="554588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12" marR="0" lvl="0" indent="-228612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註</a:t>
            </a:r>
            <a:r>
              <a:rPr kumimoji="0" sz="2000" b="1" i="0" u="none" strike="noStrike" kern="1200" cap="none" spc="-5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：</a:t>
            </a:r>
            <a:r>
              <a:rPr kumimoji="0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以</a:t>
            </a:r>
            <a:r>
              <a:rPr kumimoji="0" sz="2000" b="0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上</a:t>
            </a:r>
            <a:r>
              <a:rPr kumimoji="0" sz="2000" b="1" i="0" u="none" strike="noStrike" kern="1200" cap="none" spc="-1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/>
                <a:ea typeface="+mn-ea"/>
                <a:cs typeface="標楷體"/>
              </a:rPr>
              <a:t>各類學雜費減免</a:t>
            </a:r>
            <a:r>
              <a:rPr kumimoji="0" lang="zh-TW" alt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與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「</a:t>
            </a:r>
            <a:r>
              <a:rPr kumimoji="0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大專校院弱勢學生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標楷體"/>
            </a:endParaRPr>
          </a:p>
          <a:p>
            <a:pPr marL="228612" marR="0" lvl="0" indent="-228612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    </a:t>
            </a:r>
            <a:r>
              <a:rPr kumimoji="0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助學計畫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」係屬同一性質</a:t>
            </a:r>
            <a:r>
              <a:rPr kumimoji="0" lang="zh-TW" altLang="en-US" sz="2000" b="1" i="0" u="none" strike="noStrike" kern="1200" cap="none" spc="-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，</a:t>
            </a:r>
            <a:r>
              <a:rPr kumimoji="0" lang="zh-TW" alt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不得重複申請</a:t>
            </a:r>
            <a:r>
              <a:rPr kumimoji="0" sz="2000" b="1" i="0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標楷體"/>
              </a:rPr>
              <a:t>。</a:t>
            </a:r>
          </a:p>
        </p:txBody>
      </p:sp>
      <p:sp>
        <p:nvSpPr>
          <p:cNvPr id="28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707501" flipV="1">
            <a:off x="6882912" y="38544"/>
            <a:ext cx="2139871" cy="1566781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58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19" grpId="0"/>
      <p:bldP spid="20" grpId="0"/>
      <p:bldP spid="21" grpId="0"/>
      <p:bldP spid="22" grpId="0"/>
      <p:bldP spid="23" grpId="0"/>
      <p:bldP spid="24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2912" cy="1470025"/>
          </a:xfrm>
        </p:spPr>
        <p:txBody>
          <a:bodyPr anchor="ctr">
            <a:normAutofit/>
          </a:bodyPr>
          <a:lstStyle/>
          <a:p>
            <a:pPr marL="0" algn="ctr"/>
            <a:r>
              <a:rPr lang="zh-TW" altLang="en-US" sz="48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申請時間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395536" y="2060848"/>
            <a:ext cx="8352928" cy="3744416"/>
          </a:xfrm>
        </p:spPr>
        <p:txBody>
          <a:bodyPr anchor="ctr">
            <a:noAutofit/>
          </a:bodyPr>
          <a:lstStyle/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上學期：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期末考前</a:t>
            </a:r>
            <a:r>
              <a:rPr lang="en-US" altLang="zh-TW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日止</a:t>
            </a:r>
            <a:endParaRPr lang="en-US" altLang="zh-TW" sz="3600" b="1" spc="50" dirty="0">
              <a:ln w="0"/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70000"/>
              </a:lnSpc>
            </a:pPr>
            <a:endParaRPr lang="en-US" altLang="zh-TW" sz="4800" dirty="0"/>
          </a:p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下學期：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期末考前</a:t>
            </a:r>
            <a:r>
              <a:rPr lang="en-US" altLang="zh-TW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個月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3600" b="1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日止</a:t>
            </a:r>
            <a:endParaRPr lang="en-US" altLang="zh-TW" sz="3600" b="1" spc="50" dirty="0">
              <a:ln w="0"/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70000"/>
              </a:lnSpc>
            </a:pPr>
            <a:endParaRPr lang="en-US" altLang="zh-TW" sz="34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>
              <a:lnSpc>
                <a:spcPct val="70000"/>
              </a:lnSpc>
            </a:pPr>
            <a:endParaRPr lang="zh-TW" altLang="en-US" sz="4800" dirty="0"/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534089" y="5132348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70723" y="362520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85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540544" y="116632"/>
            <a:ext cx="8062912" cy="1216510"/>
          </a:xfrm>
        </p:spPr>
        <p:txBody>
          <a:bodyPr vert="horz" anchor="ctr"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altLang="zh-TW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(1/2)</a:t>
            </a:r>
            <a:endParaRPr lang="zh-TW" altLang="en-US" sz="4800" b="1" dirty="0">
              <a:solidFill>
                <a:schemeClr val="accent2">
                  <a:lumMod val="50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251520" y="1484784"/>
            <a:ext cx="8640960" cy="6566144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身心障礙學生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身心障礙人士子女，</a:t>
            </a:r>
            <a:r>
              <a:rPr kumimoji="0" lang="en-US" altLang="zh-TW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113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年度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家庭年所得未超過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220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萬元。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1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低收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中低收入戶、特殊境遇家庭子女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孫子女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64008" lvl="1" indent="0">
              <a:lnSpc>
                <a:spcPts val="3200"/>
              </a:lnSpc>
              <a:buClr>
                <a:srgbClr val="629DD1"/>
              </a:buClr>
              <a:buSzPct val="80000"/>
              <a:buNone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★須有</a:t>
            </a:r>
            <a:r>
              <a:rPr kumimoji="0" lang="en-US" altLang="zh-TW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【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社會局或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鄉鎮市區公所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核發之身分證明文件。</a:t>
            </a: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先完成學雜費減免後，再辦理就學貸款</a:t>
            </a: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因休退學、轉學再復學時，相同年級學期不得重複減免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延畢生不能減免（身心障礙學生除外）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 2"/>
              <a:buChar char=""/>
              <a:tabLst/>
              <a:defRPr/>
            </a:pP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6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174509" y="5268467"/>
            <a:ext cx="2494084" cy="1345831"/>
          </a:xfrm>
          <a:prstGeom prst="rect">
            <a:avLst/>
          </a:prstGeom>
          <a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284184" y="51104"/>
            <a:ext cx="2493765" cy="1320892"/>
          </a:xfrm>
          <a:prstGeom prst="rect">
            <a:avLst/>
          </a:prstGeom>
          <a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08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976877" y="188641"/>
            <a:ext cx="7202092" cy="1152128"/>
          </a:xfrm>
        </p:spPr>
        <p:txBody>
          <a:bodyPr vert="horz" anchor="ctr">
            <a:normAutofit/>
          </a:bodyPr>
          <a:lstStyle/>
          <a:p>
            <a:pPr algn="ctr"/>
            <a:r>
              <a:rPr lang="zh-TW" altLang="en-US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r>
              <a:rPr lang="en-US" altLang="zh-TW" sz="4800" b="1" dirty="0">
                <a:solidFill>
                  <a:schemeClr val="accent2">
                    <a:lumMod val="5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(2/2)</a:t>
            </a:r>
            <a:endParaRPr lang="zh-TW" altLang="en-US" sz="4800" b="1" dirty="0">
              <a:solidFill>
                <a:schemeClr val="accent2">
                  <a:lumMod val="50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 noGrp="1"/>
          </p:cNvSpPr>
          <p:nvPr>
            <p:ph type="subTitle" idx="1"/>
          </p:nvPr>
        </p:nvSpPr>
        <p:spPr>
          <a:xfrm>
            <a:off x="575556" y="1200262"/>
            <a:ext cx="7992887" cy="4749018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" marR="0" lvl="1" indent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None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★學生同時符合下列性質相當給付，應擇一申請：</a:t>
            </a:r>
          </a:p>
          <a:p>
            <a:pPr marR="0" lvl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" panose="05000000000000000000" pitchFamily="2" charset="2"/>
              <a:buChar char="u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各類學雜費減免。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ts val="3200"/>
              </a:lnSpc>
              <a:spcBef>
                <a:spcPct val="20000"/>
              </a:spcBef>
              <a:spcAft>
                <a:spcPts val="0"/>
              </a:spcAft>
              <a:buClr>
                <a:srgbClr val="629DD1"/>
              </a:buClr>
              <a:buSzPct val="80000"/>
              <a:buFont typeface="Wingdings" panose="05000000000000000000" pitchFamily="2" charset="2"/>
              <a:buChar char="u"/>
              <a:tabLst/>
              <a:defRPr/>
            </a:pPr>
            <a:r>
              <a:rPr kumimoji="0" lang="zh-TW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大專校院弱勢學生助學計畫之助學金。</a:t>
            </a:r>
            <a:endParaRPr kumimoji="0" lang="en-US" altLang="zh-TW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  <a:buFont typeface="Wingdings" panose="05000000000000000000" pitchFamily="2" charset="2"/>
              <a:buChar char="u"/>
            </a:pP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其他部會提供就學費用優待或減免。</a:t>
            </a:r>
            <a:endParaRPr lang="en-US" altLang="zh-TW" sz="2600" b="1" cap="none" dirty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r>
              <a:rPr lang="zh-TW" altLang="en-US" sz="2600" b="1" cap="none" dirty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同學應每學期主動提出申請，並應繳交相關證明文件以正本拍照及戶籍資料詳細記事。</a:t>
            </a:r>
            <a:endParaRPr lang="en-US" altLang="zh-TW" sz="2600" b="1" cap="none" dirty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就讀碩士在職專班者，減免費用比照日間部相同學院應繳就學費用減免之。</a:t>
            </a:r>
            <a:endParaRPr lang="en-US" altLang="zh-TW" sz="2600" b="1" cap="non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200"/>
              </a:lnSpc>
              <a:buClr>
                <a:srgbClr val="629DD1"/>
              </a:buClr>
            </a:pPr>
            <a:endParaRPr lang="en-US" altLang="zh-TW" sz="2600" b="1" cap="none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4008" indent="0" algn="ctr">
              <a:lnSpc>
                <a:spcPts val="3200"/>
              </a:lnSpc>
              <a:buClr>
                <a:srgbClr val="629DD1"/>
              </a:buClr>
              <a:buNone/>
            </a:pPr>
            <a:r>
              <a:rPr lang="en-US" altLang="zh-TW" sz="2600" b="1" cap="none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   </a:t>
            </a:r>
            <a:r>
              <a:rPr lang="zh-TW" altLang="en-US" sz="2800" b="1" cap="none" dirty="0">
                <a:latin typeface="標楷體" panose="03000509000000000000" pitchFamily="65" charset="-120"/>
                <a:ea typeface="標楷體" panose="03000509000000000000" pitchFamily="65" charset="-120"/>
              </a:rPr>
              <a:t>詢問專線生活輔導組</a:t>
            </a:r>
            <a:r>
              <a:rPr lang="en-US" altLang="zh-TW" sz="2800" b="1" cap="none" dirty="0">
                <a:latin typeface="標楷體" panose="03000509000000000000" pitchFamily="65" charset="-120"/>
                <a:ea typeface="標楷體" panose="03000509000000000000" pitchFamily="65" charset="-120"/>
              </a:rPr>
              <a:t>:05-2717053</a:t>
            </a:r>
            <a:endParaRPr lang="zh-TW" altLang="en-US" sz="2800" b="1" cap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4008" indent="0">
              <a:lnSpc>
                <a:spcPts val="3200"/>
              </a:lnSpc>
              <a:buClr>
                <a:srgbClr val="629DD1"/>
              </a:buClr>
              <a:buNone/>
            </a:pPr>
            <a:endParaRPr lang="en-US" altLang="zh-TW" sz="2600" b="1" cap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3200"/>
              </a:lnSpc>
              <a:buClr>
                <a:srgbClr val="629DD1"/>
              </a:buClr>
            </a:pPr>
            <a:endParaRPr kumimoji="0" lang="zh-TW" altLang="en-US" sz="2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60" y="5479945"/>
            <a:ext cx="527518" cy="469335"/>
          </a:xfrm>
          <a:prstGeom prst="rect">
            <a:avLst/>
          </a:prstGeom>
        </p:spPr>
      </p:pic>
      <p:sp>
        <p:nvSpPr>
          <p:cNvPr id="9" name="object 32">
            <a:extLst>
              <a:ext uri="{FF2B5EF4-FFF2-40B4-BE49-F238E27FC236}">
                <a16:creationId xmlns:a16="http://schemas.microsoft.com/office/drawing/2014/main" id="{0B420064-1BCD-4387-A202-F6D4B9F0142D}"/>
              </a:ext>
            </a:extLst>
          </p:cNvPr>
          <p:cNvSpPr/>
          <p:nvPr/>
        </p:nvSpPr>
        <p:spPr>
          <a:xfrm rot="1197269" flipV="1">
            <a:off x="6499700" y="286484"/>
            <a:ext cx="2493765" cy="132089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5864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28">
            <a:extLst>
              <a:ext uri="{FF2B5EF4-FFF2-40B4-BE49-F238E27FC236}">
                <a16:creationId xmlns:a16="http://schemas.microsoft.com/office/drawing/2014/main" id="{1E04D806-0FCD-4A86-A8FE-0D80B8B0BBC2}"/>
              </a:ext>
            </a:extLst>
          </p:cNvPr>
          <p:cNvSpPr/>
          <p:nvPr/>
        </p:nvSpPr>
        <p:spPr>
          <a:xfrm rot="20607158">
            <a:off x="98230" y="5184872"/>
            <a:ext cx="2494084" cy="1345831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08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4"/>
          <p:cNvSpPr txBox="1">
            <a:spLocks/>
          </p:cNvSpPr>
          <p:nvPr/>
        </p:nvSpPr>
        <p:spPr>
          <a:xfrm>
            <a:off x="1408647" y="1708822"/>
            <a:ext cx="6511406" cy="33043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  <a:hlinkClick r:id="rId4"/>
              </a:rPr>
              <a:t>獎助學金</a:t>
            </a: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項目</a:t>
            </a:r>
            <a:endParaRPr kumimoji="0" lang="en-US" altLang="zh-TW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與</a:t>
            </a:r>
            <a:endParaRPr kumimoji="0" lang="en-US" altLang="zh-TW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ts val="79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常見文件介紹</a:t>
            </a:r>
          </a:p>
        </p:txBody>
      </p:sp>
      <p:sp>
        <p:nvSpPr>
          <p:cNvPr id="7" name="標題 4"/>
          <p:cNvSpPr txBox="1">
            <a:spLocks/>
          </p:cNvSpPr>
          <p:nvPr/>
        </p:nvSpPr>
        <p:spPr>
          <a:xfrm>
            <a:off x="916074" y="4562331"/>
            <a:ext cx="822960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6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9107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411"/>
            <a:ext cx="9144000" cy="636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6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3991" y="260648"/>
            <a:ext cx="7488831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>
                <a:latin typeface="+mj-ea"/>
              </a:rPr>
              <a:t>大專校院弱勢學生助學計畫</a:t>
            </a:r>
            <a:r>
              <a:rPr lang="en-US" altLang="zh-TW" dirty="0">
                <a:latin typeface="+mj-ea"/>
              </a:rPr>
              <a:t/>
            </a:r>
            <a:br>
              <a:rPr lang="en-US" altLang="zh-TW" dirty="0">
                <a:latin typeface="+mj-ea"/>
              </a:rPr>
            </a:br>
            <a:r>
              <a:rPr lang="zh-TW" altLang="en-US" dirty="0">
                <a:latin typeface="+mj-ea"/>
              </a:rPr>
              <a:t>弱勢助學金申請資格</a:t>
            </a:r>
            <a:br>
              <a:rPr lang="zh-TW" altLang="en-US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268760"/>
            <a:ext cx="8820472" cy="5184576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latin typeface="+mj-ea"/>
                <a:ea typeface="+mj-ea"/>
              </a:rPr>
              <a:t>有戶籍登記之中華民國國民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就讀國內大專校院具有學籍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於修業年限內之學生</a:t>
            </a:r>
            <a:r>
              <a:rPr lang="en-US" altLang="zh-TW" sz="2000" dirty="0">
                <a:latin typeface="+mj-ea"/>
                <a:ea typeface="+mj-ea"/>
              </a:rPr>
              <a:t>,</a:t>
            </a:r>
            <a:r>
              <a:rPr lang="zh-TW" altLang="en-US" sz="2000" dirty="0">
                <a:latin typeface="+mj-ea"/>
                <a:ea typeface="+mj-ea"/>
              </a:rPr>
              <a:t>未申請教育部各類學雜費減免、政府其他助學措施及本校清寒扶助金者，其符合下列四項條件者：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家庭應計列人口年所得總額，碩博士班低於</a:t>
            </a:r>
            <a:r>
              <a:rPr lang="en-US" altLang="zh-TW" sz="2000" dirty="0">
                <a:latin typeface="+mj-ea"/>
                <a:ea typeface="+mj-ea"/>
              </a:rPr>
              <a:t>70</a:t>
            </a:r>
            <a:r>
              <a:rPr lang="zh-TW" altLang="en-US" sz="2000" dirty="0">
                <a:latin typeface="+mj-ea"/>
                <a:ea typeface="+mj-ea"/>
              </a:rPr>
              <a:t>萬元，學士班低於</a:t>
            </a:r>
            <a:r>
              <a:rPr lang="en-US" altLang="zh-TW" sz="2000" dirty="0">
                <a:latin typeface="+mj-ea"/>
                <a:ea typeface="+mj-ea"/>
              </a:rPr>
              <a:t>90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家庭應計列人口之利息合計低於</a:t>
            </a:r>
            <a:r>
              <a:rPr lang="en-US" altLang="zh-TW" sz="2000" dirty="0">
                <a:latin typeface="+mj-ea"/>
                <a:ea typeface="+mj-ea"/>
              </a:rPr>
              <a:t>2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家庭應計列人口擁有不動產價值合計低於</a:t>
            </a:r>
            <a:r>
              <a:rPr lang="en-US" altLang="zh-TW" sz="2000" dirty="0">
                <a:latin typeface="+mj-ea"/>
                <a:ea typeface="+mj-ea"/>
              </a:rPr>
              <a:t>650</a:t>
            </a:r>
            <a:r>
              <a:rPr lang="zh-TW" altLang="en-US" sz="2000" dirty="0">
                <a:latin typeface="+mj-ea"/>
                <a:ea typeface="+mj-ea"/>
              </a:rPr>
              <a:t>萬元。</a:t>
            </a:r>
            <a:endParaRPr lang="en-US" altLang="zh-TW" sz="2000" dirty="0">
              <a:latin typeface="+mj-ea"/>
              <a:ea typeface="+mj-ea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zh-TW" altLang="en-US" sz="2000" dirty="0">
                <a:latin typeface="+mj-ea"/>
                <a:ea typeface="+mj-ea"/>
              </a:rPr>
              <a:t>前一學期學業成績平均達</a:t>
            </a:r>
            <a:r>
              <a:rPr lang="en-US" altLang="zh-TW" sz="2000" dirty="0">
                <a:latin typeface="+mj-ea"/>
                <a:ea typeface="+mj-ea"/>
              </a:rPr>
              <a:t>60</a:t>
            </a:r>
            <a:r>
              <a:rPr lang="zh-TW" altLang="en-US" sz="2000" dirty="0">
                <a:latin typeface="+mj-ea"/>
                <a:ea typeface="+mj-ea"/>
              </a:rPr>
              <a:t>分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新生及轉學生除外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。</a:t>
            </a:r>
            <a:endParaRPr lang="en-US" altLang="zh-TW" sz="2000" dirty="0"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系統申請列印期限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: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自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8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25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至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6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止，收件至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7</a:t>
            </a:r>
            <a:r>
              <a:rPr lang="zh-TW" alt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日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。</a:t>
            </a:r>
            <a:endParaRPr lang="en-US" altLang="zh-TW" sz="2000" dirty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marL="0" lvl="0" indent="0">
              <a:buClr>
                <a:srgbClr val="A53010"/>
              </a:buClr>
              <a:buNone/>
            </a:pPr>
            <a:endParaRPr lang="zh-TW" altLang="en-US" sz="2000" dirty="0">
              <a:latin typeface="+mj-ea"/>
              <a:ea typeface="+mj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4429528"/>
            <a:ext cx="6696744" cy="267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56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3991" y="260648"/>
            <a:ext cx="7488831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>
                <a:latin typeface="+mj-ea"/>
              </a:rPr>
              <a:t>大專校院弱勢學生助學計畫</a:t>
            </a:r>
            <a:r>
              <a:rPr lang="en-US" altLang="zh-TW" dirty="0">
                <a:latin typeface="+mj-ea"/>
              </a:rPr>
              <a:t/>
            </a:r>
            <a:br>
              <a:rPr lang="en-US" altLang="zh-TW" dirty="0">
                <a:latin typeface="+mj-ea"/>
              </a:rPr>
            </a:br>
            <a:r>
              <a:rPr lang="zh-TW" altLang="en-US" dirty="0">
                <a:latin typeface="+mj-ea"/>
              </a:rPr>
              <a:t>弱勢生活助學金申請資格</a:t>
            </a:r>
            <a:br>
              <a:rPr lang="zh-TW" altLang="en-US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484784"/>
            <a:ext cx="7776863" cy="532859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latin typeface="+mj-ea"/>
                <a:ea typeface="+mj-ea"/>
              </a:rPr>
              <a:t>具本校學籍之日間學士班學生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不含公費生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，其家庭應計列人口年所得</a:t>
            </a:r>
            <a:r>
              <a:rPr lang="en-US" altLang="zh-TW" sz="2000" dirty="0">
                <a:latin typeface="+mj-ea"/>
                <a:ea typeface="+mj-ea"/>
              </a:rPr>
              <a:t>70</a:t>
            </a:r>
            <a:r>
              <a:rPr lang="zh-TW" altLang="en-US" sz="2000" dirty="0">
                <a:latin typeface="+mj-ea"/>
                <a:ea typeface="+mj-ea"/>
              </a:rPr>
              <a:t>萬元以下，惟有下列情形之一者，不得申請：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1.</a:t>
            </a:r>
            <a:r>
              <a:rPr lang="zh-TW" altLang="en-US" sz="2000" dirty="0">
                <a:latin typeface="+mj-ea"/>
                <a:ea typeface="+mj-ea"/>
              </a:rPr>
              <a:t>不具中華民國國籍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2.</a:t>
            </a:r>
            <a:r>
              <a:rPr lang="zh-TW" altLang="en-US" sz="2000" dirty="0">
                <a:latin typeface="+mj-ea"/>
                <a:ea typeface="+mj-ea"/>
              </a:rPr>
              <a:t>逾</a:t>
            </a:r>
            <a:r>
              <a:rPr lang="en-US" altLang="zh-TW" sz="2000" dirty="0">
                <a:latin typeface="+mj-ea"/>
                <a:ea typeface="+mj-ea"/>
              </a:rPr>
              <a:t>25</a:t>
            </a:r>
            <a:r>
              <a:rPr lang="zh-TW" altLang="en-US" sz="2000" dirty="0">
                <a:latin typeface="+mj-ea"/>
                <a:ea typeface="+mj-ea"/>
              </a:rPr>
              <a:t>歲學生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3.</a:t>
            </a:r>
            <a:r>
              <a:rPr lang="zh-TW" altLang="en-US" sz="2000" dirty="0">
                <a:latin typeface="+mj-ea"/>
                <a:ea typeface="+mj-ea"/>
              </a:rPr>
              <a:t>領有低收入戶生活扶助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就學生活補助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  <a:r>
              <a:rPr lang="zh-TW" altLang="en-US" sz="2000" dirty="0">
                <a:latin typeface="+mj-ea"/>
                <a:ea typeface="+mj-ea"/>
              </a:rPr>
              <a:t>或原住民學生工讀助學金等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2000" dirty="0">
                <a:latin typeface="+mj-ea"/>
                <a:ea typeface="+mj-ea"/>
              </a:rPr>
              <a:t>   政府提供同屬生活費性質之補助。</a:t>
            </a:r>
            <a:endParaRPr lang="en-US" altLang="zh-TW" sz="2000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4. </a:t>
            </a:r>
            <a:r>
              <a:rPr lang="zh-TW" altLang="en-US" sz="2000" dirty="0">
                <a:latin typeface="+mj-ea"/>
                <a:ea typeface="+mj-ea"/>
              </a:rPr>
              <a:t>前一學期學業成績平均低於</a:t>
            </a:r>
            <a:r>
              <a:rPr lang="en-US" altLang="zh-TW" sz="2000" dirty="0">
                <a:latin typeface="+mj-ea"/>
                <a:ea typeface="+mj-ea"/>
              </a:rPr>
              <a:t>60</a:t>
            </a:r>
            <a:r>
              <a:rPr lang="zh-TW" altLang="en-US" sz="2000" dirty="0">
                <a:latin typeface="+mj-ea"/>
                <a:ea typeface="+mj-ea"/>
              </a:rPr>
              <a:t>分</a:t>
            </a:r>
            <a:r>
              <a:rPr lang="en-US" altLang="zh-TW" sz="2000" dirty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新生及轉學生除外</a:t>
            </a:r>
            <a:r>
              <a:rPr lang="en-US" altLang="zh-TW" sz="2000" dirty="0">
                <a:latin typeface="+mj-ea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en-US" altLang="zh-TW" sz="2000" dirty="0">
                <a:latin typeface="+mj-ea"/>
                <a:ea typeface="+mj-ea"/>
              </a:rPr>
              <a:t>5.</a:t>
            </a:r>
            <a:r>
              <a:rPr lang="zh-TW" altLang="en-US" sz="2000" dirty="0">
                <a:latin typeface="+mj-ea"/>
                <a:ea typeface="+mj-ea"/>
              </a:rPr>
              <a:t>已向銀行申貸就學貸款生活費者</a:t>
            </a:r>
            <a:endParaRPr lang="en-US" altLang="zh-TW" sz="2000" dirty="0"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每年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12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月公告申請期限</a:t>
            </a:r>
            <a:endParaRPr lang="en-US" altLang="zh-TW" sz="2000" dirty="0"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 lvl="0">
              <a:buClr>
                <a:srgbClr val="A53010"/>
              </a:buClr>
            </a:pP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核發期間及金額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：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領取本助學金需進行生活服務學習每月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30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小時為限，每週以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8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小時為上限，期間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3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-6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月、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9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-12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月，每月核發</a:t>
            </a:r>
            <a:r>
              <a:rPr lang="en-US" altLang="zh-TW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6000</a:t>
            </a:r>
            <a:r>
              <a:rPr lang="zh-TW" alt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元。 </a:t>
            </a:r>
          </a:p>
        </p:txBody>
      </p:sp>
    </p:spTree>
    <p:extLst>
      <p:ext uri="{BB962C8B-B14F-4D97-AF65-F5344CB8AC3E}">
        <p14:creationId xmlns:p14="http://schemas.microsoft.com/office/powerpoint/2010/main" val="4626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332656"/>
            <a:ext cx="6589199" cy="864096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志翔安心就學獎學金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232756"/>
            <a:ext cx="8352927" cy="558062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zh-TW" altLang="en-US" sz="2700" dirty="0"/>
              <a:t>家境確屬清寒證明文件（如低收入戶、中低收入戶、特殊境遇家庭證明、符合弱勢助學金資格或家中遭遇重大困境）</a:t>
            </a:r>
            <a:endParaRPr lang="en-US" altLang="zh-TW" sz="2700" dirty="0"/>
          </a:p>
          <a:p>
            <a:pPr>
              <a:spcBef>
                <a:spcPts val="600"/>
              </a:spcBef>
            </a:pPr>
            <a:r>
              <a:rPr lang="zh-TW" altLang="en-US" sz="2700" dirty="0"/>
              <a:t>前一學期學業平均成績</a:t>
            </a:r>
            <a:r>
              <a:rPr lang="en-US" altLang="zh-TW" sz="2700" dirty="0"/>
              <a:t>75</a:t>
            </a:r>
            <a:r>
              <a:rPr lang="zh-TW" altLang="en-US" sz="2700" dirty="0"/>
              <a:t>分以上且班級排名為前</a:t>
            </a:r>
            <a:r>
              <a:rPr lang="en-US" altLang="zh-TW" sz="2700" dirty="0"/>
              <a:t>50%</a:t>
            </a:r>
            <a:r>
              <a:rPr lang="zh-TW" altLang="en-US" sz="2700" dirty="0"/>
              <a:t>者。</a:t>
            </a:r>
            <a:endParaRPr lang="en-US" altLang="zh-TW" sz="2700" dirty="0"/>
          </a:p>
          <a:p>
            <a:pPr>
              <a:spcBef>
                <a:spcPts val="600"/>
              </a:spcBef>
            </a:pPr>
            <a:r>
              <a:rPr lang="zh-TW" altLang="en-US" sz="2700" dirty="0"/>
              <a:t>主要獎助對象家庭狀況</a:t>
            </a:r>
            <a:r>
              <a:rPr lang="en-US" altLang="zh-TW" sz="2700" dirty="0"/>
              <a:t>(</a:t>
            </a:r>
            <a:r>
              <a:rPr lang="zh-TW" altLang="en-US" sz="2700" dirty="0"/>
              <a:t>其餘詳閱要點及評分表內容</a:t>
            </a:r>
            <a:r>
              <a:rPr lang="en-US" altLang="zh-TW" sz="2700" dirty="0"/>
              <a:t>)</a:t>
            </a:r>
          </a:p>
          <a:p>
            <a:pPr>
              <a:spcBef>
                <a:spcPts val="600"/>
              </a:spcBef>
            </a:pPr>
            <a:endParaRPr lang="en-US" altLang="zh-TW" sz="2700" dirty="0"/>
          </a:p>
          <a:p>
            <a:pPr>
              <a:spcBef>
                <a:spcPts val="600"/>
              </a:spcBef>
            </a:pPr>
            <a:endParaRPr lang="en-US" altLang="zh-TW" sz="2700" dirty="0"/>
          </a:p>
          <a:p>
            <a:pPr>
              <a:spcBef>
                <a:spcPts val="600"/>
              </a:spcBef>
            </a:pPr>
            <a:endParaRPr lang="zh-TW" altLang="en-US" sz="27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031914"/>
            <a:ext cx="7704856" cy="22429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99592" y="5888306"/>
            <a:ext cx="457048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 defTabSz="4572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</a:t>
            </a: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時間：每年</a:t>
            </a:r>
            <a:r>
              <a:rPr lang="en-US" altLang="zh-TW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30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月中旬</a:t>
            </a:r>
            <a:endParaRPr lang="en-US" altLang="zh-TW" sz="3000" kern="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9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476672"/>
            <a:ext cx="5723143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解碧華女士紀念獎學金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484784"/>
            <a:ext cx="8208912" cy="5040560"/>
          </a:xfrm>
        </p:spPr>
        <p:txBody>
          <a:bodyPr>
            <a:noAutofit/>
          </a:bodyPr>
          <a:lstStyle/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無須清寒證明。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前一學期學業成績平均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65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分以上，且班級排名前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，操行成績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家庭所得財產應列計成員指本人及父母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法定代理人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配偶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家庭應計列人口年所得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利息所得合計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所得清單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家庭應列計人口合計擁有不動產價值合計新臺幣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350</a:t>
            </a:r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財產清單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9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月中旬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endParaRPr lang="zh-TW" alt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99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336078"/>
            <a:ext cx="5723143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扶弱就學助學金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124744"/>
            <a:ext cx="8208912" cy="5733256"/>
          </a:xfrm>
        </p:spPr>
        <p:txBody>
          <a:bodyPr>
            <a:noAutofit/>
          </a:bodyPr>
          <a:lstStyle/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本助學金申請通過，即補助至學生畢業，無須清寒證明。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前一學期學業成績班級排名前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且無懲處紀錄。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家庭所得財產應列計成員指本人及父母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法定代理人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/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配偶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家庭應計列人口年所得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30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，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利息所得合計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TW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所得清單</a:t>
            </a:r>
            <a:endParaRPr lang="en-US" altLang="zh-TW" sz="30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家庭應列計人口合計擁有不動產價值合計新臺幣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350</a:t>
            </a:r>
            <a:r>
              <a:rPr lang="zh-TW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萬元以下。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財產清單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000" kern="0" dirty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3000" kern="0" dirty="0">
                <a:latin typeface="+mj-ea"/>
                <a:ea typeface="+mj-ea"/>
                <a:cs typeface="Times New Roman" panose="02020603050405020304" pitchFamily="18" charset="0"/>
              </a:rPr>
              <a:t>月</a:t>
            </a:r>
            <a:endParaRPr lang="en-US" altLang="zh-TW" sz="30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endParaRPr lang="zh-TW" alt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57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476672"/>
            <a:ext cx="6587239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800" dirty="0">
                <a:latin typeface="+mj-ea"/>
              </a:rPr>
              <a:t>余傳韜校長紀念獎助學金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5338"/>
            <a:ext cx="8352928" cy="5040560"/>
          </a:xfrm>
        </p:spPr>
        <p:txBody>
          <a:bodyPr>
            <a:noAutofit/>
          </a:bodyPr>
          <a:lstStyle/>
          <a:p>
            <a:pPr algn="just"/>
            <a:r>
              <a:rPr lang="en-US" altLang="zh-TW" sz="33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本校日間學制碩士班及大學部之在學清寒學生。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次學年度需在學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本校上學期學業成績達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70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分以上，且班級排名前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50%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；操行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80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分以上，且無懲處紀錄。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	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家境清寒相關證明文件（如低收入戶、中低收入戶、特殊境遇或教育部弱勢學生證明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(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若無者，請附學生本人及父母國稅局所得及財產清單）、家庭遭遇變故證明。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algn="just"/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申請時間：每年</a:t>
            </a:r>
            <a:r>
              <a:rPr lang="en-US" altLang="zh-TW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3200" kern="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月申請次學年度獎助。</a:t>
            </a:r>
            <a:endParaRPr lang="en-US" altLang="zh-TW" sz="3200" kern="0" dirty="0">
              <a:solidFill>
                <a:srgbClr val="00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43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155191" cy="716658"/>
          </a:xfrm>
        </p:spPr>
        <p:txBody>
          <a:bodyPr/>
          <a:lstStyle/>
          <a:p>
            <a:pPr algn="ctr"/>
            <a:r>
              <a:rPr lang="zh-TW" altLang="zh-TW" b="1" kern="100" spc="-170" dirty="0">
                <a:latin typeface="+mj-ea"/>
                <a:cs typeface="Times New Roman" panose="02020603050405020304" pitchFamily="18" charset="0"/>
              </a:rPr>
              <a:t>常德清寒學生勤學獎學金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268760"/>
            <a:ext cx="8136903" cy="5400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zh-TW" altLang="zh-TW" sz="2500" dirty="0">
                <a:latin typeface="+mj-ea"/>
                <a:ea typeface="+mj-ea"/>
              </a:rPr>
              <a:t>申請資格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一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研究所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不包含碩士在職專班、博士班學生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、大學部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含進修學士班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二年級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以上在學清寒學生。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二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前一學期學業成績達</a:t>
            </a:r>
            <a:r>
              <a:rPr lang="en-US" altLang="zh-TW" sz="2500" dirty="0">
                <a:latin typeface="+mj-ea"/>
                <a:ea typeface="+mj-ea"/>
              </a:rPr>
              <a:t>75</a:t>
            </a:r>
            <a:r>
              <a:rPr lang="zh-TW" altLang="zh-TW" sz="2500" dirty="0">
                <a:latin typeface="+mj-ea"/>
                <a:ea typeface="+mj-ea"/>
              </a:rPr>
              <a:t>分，操行</a:t>
            </a:r>
            <a:r>
              <a:rPr lang="en-US" altLang="zh-TW" sz="2500" dirty="0">
                <a:latin typeface="+mj-ea"/>
                <a:ea typeface="+mj-ea"/>
              </a:rPr>
              <a:t>80</a:t>
            </a:r>
            <a:r>
              <a:rPr lang="zh-TW" altLang="zh-TW" sz="2500" dirty="0">
                <a:latin typeface="+mj-ea"/>
                <a:ea typeface="+mj-ea"/>
              </a:rPr>
              <a:t>分以上且為班上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zh-TW" altLang="zh-TW" sz="2500" dirty="0">
                <a:latin typeface="+mj-ea"/>
                <a:ea typeface="+mj-ea"/>
              </a:rPr>
              <a:t>排名前</a:t>
            </a:r>
            <a:r>
              <a:rPr lang="en-US" altLang="zh-TW" sz="2500" dirty="0">
                <a:latin typeface="+mj-ea"/>
                <a:ea typeface="+mj-ea"/>
              </a:rPr>
              <a:t>25</a:t>
            </a:r>
            <a:r>
              <a:rPr lang="zh-TW" altLang="zh-TW" sz="2500" dirty="0">
                <a:latin typeface="+mj-ea"/>
                <a:ea typeface="+mj-ea"/>
              </a:rPr>
              <a:t>名者。 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碩士為班級排名後</a:t>
            </a:r>
            <a:r>
              <a:rPr lang="en-US" altLang="zh-TW" sz="2500" dirty="0">
                <a:latin typeface="+mj-ea"/>
                <a:ea typeface="+mj-ea"/>
              </a:rPr>
              <a:t>50%</a:t>
            </a:r>
            <a:r>
              <a:rPr lang="zh-TW" altLang="zh-TW" sz="2500" dirty="0">
                <a:latin typeface="+mj-ea"/>
                <a:ea typeface="+mj-ea"/>
              </a:rPr>
              <a:t>列備取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。 </a:t>
            </a: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三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家庭遭遇變故使經濟發生困難，致繼續求學發生困難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</a:t>
            </a:r>
            <a:r>
              <a:rPr lang="zh-TW" altLang="zh-TW" sz="2500" dirty="0">
                <a:latin typeface="+mj-ea"/>
                <a:ea typeface="+mj-ea"/>
              </a:rPr>
              <a:t>而持有證明或持有低收入戶證明者。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</a:t>
            </a:r>
            <a:r>
              <a:rPr lang="en-US" altLang="zh-TW" sz="2500" dirty="0">
                <a:latin typeface="+mj-ea"/>
                <a:ea typeface="+mj-ea"/>
              </a:rPr>
              <a:t>【</a:t>
            </a:r>
            <a:r>
              <a:rPr lang="zh-TW" altLang="zh-TW" sz="2500" dirty="0">
                <a:latin typeface="+mj-ea"/>
                <a:ea typeface="+mj-ea"/>
              </a:rPr>
              <a:t>家境清寒</a:t>
            </a:r>
            <a:r>
              <a:rPr lang="zh-TW" altLang="en-US" sz="2500" dirty="0">
                <a:latin typeface="+mj-ea"/>
                <a:ea typeface="+mj-ea"/>
              </a:rPr>
              <a:t>證明</a:t>
            </a:r>
            <a:r>
              <a:rPr lang="zh-TW" altLang="zh-TW" sz="2500" dirty="0">
                <a:latin typeface="+mj-ea"/>
                <a:ea typeface="+mj-ea"/>
              </a:rPr>
              <a:t>涵蓋低收、中低收、特殊境遇家庭子女、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   </a:t>
            </a:r>
            <a:r>
              <a:rPr lang="zh-TW" altLang="zh-TW" sz="2500" dirty="0">
                <a:latin typeface="+mj-ea"/>
                <a:ea typeface="+mj-ea"/>
              </a:rPr>
              <a:t>教育部弱勢助學計畫</a:t>
            </a:r>
            <a:r>
              <a:rPr lang="en-US" altLang="zh-TW" sz="2500" dirty="0">
                <a:latin typeface="+mj-ea"/>
                <a:ea typeface="+mj-ea"/>
              </a:rPr>
              <a:t>1</a:t>
            </a:r>
            <a:r>
              <a:rPr lang="zh-TW" altLang="zh-TW" sz="2500" dirty="0">
                <a:latin typeface="+mj-ea"/>
                <a:ea typeface="+mj-ea"/>
              </a:rPr>
              <a:t>至</a:t>
            </a:r>
            <a:r>
              <a:rPr lang="en-US" altLang="zh-TW" sz="2500" dirty="0">
                <a:latin typeface="+mj-ea"/>
                <a:ea typeface="+mj-ea"/>
              </a:rPr>
              <a:t>5</a:t>
            </a:r>
            <a:r>
              <a:rPr lang="zh-TW" altLang="zh-TW" sz="2500" dirty="0">
                <a:latin typeface="+mj-ea"/>
                <a:ea typeface="+mj-ea"/>
              </a:rPr>
              <a:t>級、清寒證明（村里長）</a:t>
            </a:r>
            <a:r>
              <a:rPr lang="en-US" altLang="zh-TW" sz="2500" dirty="0">
                <a:latin typeface="+mj-ea"/>
                <a:ea typeface="+mj-ea"/>
              </a:rPr>
              <a:t>】</a:t>
            </a:r>
            <a:endParaRPr lang="zh-TW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四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限未享有公費或本學期未核定獲其他獎助學金</a:t>
            </a:r>
            <a:r>
              <a:rPr lang="en-US" altLang="zh-TW" sz="2500" dirty="0">
                <a:latin typeface="+mj-ea"/>
                <a:ea typeface="+mj-ea"/>
              </a:rPr>
              <a:t>1</a:t>
            </a:r>
            <a:r>
              <a:rPr lang="zh-TW" altLang="zh-TW" sz="2500" dirty="0">
                <a:latin typeface="+mj-ea"/>
                <a:ea typeface="+mj-ea"/>
              </a:rPr>
              <a:t>萬</a:t>
            </a:r>
            <a:r>
              <a:rPr lang="en-US" altLang="zh-TW" sz="2500" dirty="0">
                <a:latin typeface="+mj-ea"/>
                <a:ea typeface="+mj-ea"/>
              </a:rPr>
              <a:t>5</a:t>
            </a:r>
            <a:r>
              <a:rPr lang="zh-TW" altLang="zh-TW" sz="2500" dirty="0">
                <a:latin typeface="+mj-ea"/>
                <a:ea typeface="+mj-ea"/>
              </a:rPr>
              <a:t>仟</a:t>
            </a:r>
            <a:endParaRPr lang="en-US" altLang="zh-TW" sz="2500" dirty="0">
              <a:latin typeface="+mj-ea"/>
              <a:ea typeface="+mj-ea"/>
            </a:endParaRPr>
          </a:p>
          <a:p>
            <a:pPr marL="0" indent="0" algn="just">
              <a:buNone/>
            </a:pPr>
            <a:r>
              <a:rPr lang="zh-TW" altLang="en-US" sz="2500" dirty="0">
                <a:latin typeface="+mj-ea"/>
                <a:ea typeface="+mj-ea"/>
              </a:rPr>
              <a:t>       </a:t>
            </a:r>
            <a:r>
              <a:rPr lang="zh-TW" altLang="zh-TW" sz="2500" dirty="0">
                <a:latin typeface="+mj-ea"/>
                <a:ea typeface="+mj-ea"/>
              </a:rPr>
              <a:t>元</a:t>
            </a:r>
            <a:r>
              <a:rPr lang="en-US" altLang="zh-TW" sz="2500" dirty="0">
                <a:latin typeface="+mj-ea"/>
                <a:ea typeface="+mj-ea"/>
              </a:rPr>
              <a:t>(</a:t>
            </a:r>
            <a:r>
              <a:rPr lang="zh-TW" altLang="zh-TW" sz="2500" dirty="0">
                <a:latin typeface="+mj-ea"/>
                <a:ea typeface="+mj-ea"/>
              </a:rPr>
              <a:t>含</a:t>
            </a:r>
            <a:r>
              <a:rPr lang="en-US" altLang="zh-TW" sz="2500" dirty="0">
                <a:latin typeface="+mj-ea"/>
                <a:ea typeface="+mj-ea"/>
              </a:rPr>
              <a:t>)</a:t>
            </a:r>
            <a:r>
              <a:rPr lang="zh-TW" altLang="zh-TW" sz="2500" dirty="0">
                <a:latin typeface="+mj-ea"/>
                <a:ea typeface="+mj-ea"/>
              </a:rPr>
              <a:t>以上者。</a:t>
            </a:r>
          </a:p>
          <a:p>
            <a:pPr algn="just"/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申請時間：每學年</a:t>
            </a:r>
            <a:r>
              <a:rPr lang="en-US" altLang="zh-TW" sz="2500" kern="0" dirty="0">
                <a:latin typeface="+mj-ea"/>
                <a:ea typeface="+mj-ea"/>
                <a:cs typeface="Times New Roman" panose="02020603050405020304" pitchFamily="18" charset="0"/>
              </a:rPr>
              <a:t>12</a:t>
            </a:r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月及</a:t>
            </a:r>
            <a:r>
              <a:rPr lang="en-US" altLang="zh-TW" sz="2500" kern="0" dirty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en-US" sz="2500" kern="0" dirty="0">
                <a:latin typeface="+mj-ea"/>
                <a:ea typeface="+mj-ea"/>
                <a:cs typeface="Times New Roman" panose="02020603050405020304" pitchFamily="18" charset="0"/>
              </a:rPr>
              <a:t>月之中旬</a:t>
            </a:r>
            <a:endParaRPr lang="en-US" altLang="zh-TW" sz="2500" kern="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203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74048"/>
            <a:ext cx="8629797" cy="5295311"/>
          </a:xfrm>
        </p:spPr>
        <p:txBody>
          <a:bodyPr>
            <a:normAutofit fontScale="92500"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對象：本校在籍且在學學生，申請事由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學生本人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因本校公務傷亡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傷重罹病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因故或發生意外死亡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因傷病住院達</a:t>
            </a:r>
            <a:r>
              <a:rPr lang="en-US" altLang="zh-TW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日以上，可申請教育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0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部學產急難慰問金</a:t>
            </a:r>
            <a:endParaRPr lang="en-US" altLang="zh-TW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父母之一方重病無法謀生或死亡者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學生家庭遭逢重大災變</a:t>
            </a:r>
            <a:r>
              <a:rPr lang="en-US" altLang="zh-TW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0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意外</a:t>
            </a: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endParaRPr lang="en-US" altLang="zh-TW" sz="40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36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52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紓困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急難慰問金 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1/2</a:t>
            </a:r>
          </a:p>
        </p:txBody>
      </p:sp>
    </p:spTree>
    <p:extLst>
      <p:ext uri="{BB962C8B-B14F-4D97-AF65-F5344CB8AC3E}">
        <p14:creationId xmlns:p14="http://schemas.microsoft.com/office/powerpoint/2010/main" val="2834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9" y="1628800"/>
            <a:ext cx="8352928" cy="5040559"/>
          </a:xfrm>
        </p:spPr>
        <p:txBody>
          <a:bodyPr>
            <a:normAutofit fontScale="92500"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申請種類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本校急難慰助金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本校仁愛慰助金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l"/>
            </a:pP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教育部學產急難慰問金</a:t>
            </a:r>
            <a:endParaRPr lang="en-US" altLang="zh-TW" sz="4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en-US" altLang="zh-TW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碩士、博士、年滿</a:t>
            </a:r>
            <a:r>
              <a:rPr lang="en-US" altLang="zh-TW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歲、所得合計逾百萬、財產逾千萬不予核給</a:t>
            </a:r>
            <a:r>
              <a:rPr lang="en-US" altLang="zh-TW" sz="4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</a:p>
          <a:p>
            <a:pPr>
              <a:spcBef>
                <a:spcPts val="185"/>
              </a:spcBef>
              <a:spcAft>
                <a:spcPts val="185"/>
              </a:spcAft>
              <a:buFont typeface="Wingdings" panose="05000000000000000000" pitchFamily="2" charset="2"/>
              <a:buChar char="Ø"/>
            </a:pPr>
            <a:r>
              <a:rPr lang="zh-TW" altLang="en-US" sz="4400">
                <a:solidFill>
                  <a:schemeClr val="accent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申請期限：</a:t>
            </a:r>
            <a:r>
              <a:rPr lang="zh-TW" altLang="en-US" sz="440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</a:t>
            </a:r>
            <a:r>
              <a:rPr lang="en-US" altLang="zh-TW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4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個月內申請</a:t>
            </a: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紓困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急難慰問金 </a:t>
            </a:r>
            <a:r>
              <a:rPr kumimoji="0" lang="en-US" altLang="zh-TW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2/2</a:t>
            </a:r>
          </a:p>
        </p:txBody>
      </p:sp>
    </p:spTree>
    <p:extLst>
      <p:ext uri="{BB962C8B-B14F-4D97-AF65-F5344CB8AC3E}">
        <p14:creationId xmlns:p14="http://schemas.microsoft.com/office/powerpoint/2010/main" val="6596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31640" y="692696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305896"/>
            <a:ext cx="4848706" cy="55521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5517" y="2060848"/>
            <a:ext cx="3492388" cy="264459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低收入戶證明、中低收入戶證明、特殊境遇家庭證明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至社會局申請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24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31640" y="692696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196243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新式戶口名簿有詳細記事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至戶政單位申請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1412776"/>
            <a:ext cx="6552728" cy="544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9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1980219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戶籍謄本有詳細記事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至戶政單位申請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46488"/>
            <a:ext cx="6732747" cy="571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4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196243" cy="473747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綜合所得稅各類所得資料清單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至國稅局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稅捐稽徵處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/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稅務局申請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60648"/>
            <a:ext cx="6876256" cy="659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3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1908211" cy="369103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全國財產稅總歸戶財產查詢清單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至國稅局申請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141858"/>
            <a:ext cx="5854341" cy="571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2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844315" cy="3691031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全民健康保險重大傷病核定審查通知書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至衛生福利部中央健康保險署申請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120715"/>
            <a:ext cx="5784810" cy="573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53334" y="476672"/>
            <a:ext cx="7272807" cy="644043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 獎助學金申請常見文件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17" y="2060848"/>
            <a:ext cx="2340259" cy="3167810"/>
          </a:xfrm>
          <a:prstGeom prst="rect">
            <a:avLst/>
          </a:prstGeom>
          <a:noFill/>
        </p:spPr>
        <p:txBody>
          <a:bodyPr wrap="square" lIns="28213" tIns="14107" rIns="28213" bIns="14107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中華民國身心障礙證明</a:t>
            </a:r>
            <a:r>
              <a:rPr kumimoji="0" lang="en-US" altLang="zh-TW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:</a:t>
            </a:r>
            <a:r>
              <a:rPr kumimoji="0" lang="zh-TW" altLang="en-US" sz="34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至縣市政府社會局申請</a:t>
            </a:r>
            <a:endParaRPr kumimoji="0" lang="en-US" altLang="zh-TW" sz="34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84784"/>
            <a:ext cx="47525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9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9" y="1628800"/>
            <a:ext cx="8352928" cy="5040559"/>
          </a:xfrm>
        </p:spPr>
        <p:txBody>
          <a:bodyPr>
            <a:normAutofit/>
          </a:bodyPr>
          <a:lstStyle/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欲知校內獎助學資訊要記得看學校電子信箱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承辦胡小姐聯絡電話</a:t>
            </a: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r>
              <a:rPr lang="zh-TW" altLang="en-US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400" dirty="0">
                <a:solidFill>
                  <a:srgbClr val="A5301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05-2717052</a:t>
            </a:r>
          </a:p>
          <a:p>
            <a:pPr lvl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Font typeface="Wingdings" panose="05000000000000000000" pitchFamily="2" charset="2"/>
              <a:buChar char="Ø"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A5301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spcBef>
                <a:spcPts val="185"/>
              </a:spcBef>
              <a:spcAft>
                <a:spcPts val="185"/>
              </a:spcAft>
              <a:buClr>
                <a:srgbClr val="A53010"/>
              </a:buClr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85"/>
              </a:spcBef>
              <a:spcAft>
                <a:spcPts val="185"/>
              </a:spcAft>
              <a:buNone/>
            </a:pPr>
            <a:endParaRPr lang="en-US" altLang="zh-TW" sz="4400" dirty="0">
              <a:solidFill>
                <a:schemeClr val="accent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4599960" y="963394"/>
            <a:ext cx="4106891" cy="5429822"/>
          </a:xfrm>
          <a:prstGeom prst="rect">
            <a:avLst/>
          </a:prstGeom>
        </p:spPr>
        <p:txBody>
          <a:bodyPr vert="horz" lIns="91425" tIns="45712" rIns="91425" bIns="4571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800" b="0" i="0" u="none" strike="noStrike" kern="1200" cap="none" spc="0" normalizeH="0" baseline="0" noProof="0" dirty="0">
              <a:ln>
                <a:noFill/>
              </a:ln>
              <a:solidFill>
                <a:srgbClr val="DE7E18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79650" y="3082751"/>
            <a:ext cx="184700" cy="923314"/>
          </a:xfrm>
          <a:prstGeom prst="rect">
            <a:avLst/>
          </a:prstGeom>
          <a:noFill/>
        </p:spPr>
        <p:txBody>
          <a:bodyPr wrap="none" lIns="91425" tIns="45712" rIns="91425" bIns="45712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5400" b="1" i="0" u="none" strike="noStrike" kern="1200" cap="none" spc="0" normalizeH="0" baseline="0" noProof="0" dirty="0">
              <a:ln w="24500" cmpd="dbl">
                <a:solidFill>
                  <a:srgbClr val="DE7E18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DE7E18">
                      <a:tint val="10000"/>
                      <a:satMod val="155000"/>
                    </a:srgbClr>
                  </a:gs>
                  <a:gs pos="60000">
                    <a:srgbClr val="DE7E18">
                      <a:tint val="30000"/>
                      <a:satMod val="155000"/>
                    </a:srgbClr>
                  </a:gs>
                  <a:gs pos="100000">
                    <a:srgbClr val="DE7E18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Century Gothic" panose="020B0502020202020204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4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6182967" y="5993879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259632" y="547895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 w="10541" cmpd="sng">
                  <a:solidFill>
                    <a:srgbClr val="A53010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重要提醒</a:t>
            </a:r>
            <a:endParaRPr kumimoji="0" lang="en-US" altLang="zh-TW" sz="4800" b="0" i="0" u="none" strike="noStrike" kern="1200" cap="none" spc="0" normalizeH="0" baseline="0" noProof="0" dirty="0">
              <a:ln w="10541" cmpd="sng">
                <a:solidFill>
                  <a:srgbClr val="A53010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82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42577" y="441230"/>
            <a:ext cx="8229600" cy="1309240"/>
          </a:xfrm>
        </p:spPr>
        <p:txBody>
          <a:bodyPr>
            <a:normAutofit fontScale="90000"/>
          </a:bodyPr>
          <a:lstStyle/>
          <a:p>
            <a:r>
              <a:rPr lang="en-US" altLang="zh-TW" sz="53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3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67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71400"/>
            <a:ext cx="9108504" cy="655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user\AppData\Local\Microsoft\Windows\Temporary Internet Files\Content.IE5\I3JO176P\6yedew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569">
            <a:off x="2891172" y="5847884"/>
            <a:ext cx="1918819" cy="631161"/>
          </a:xfrm>
          <a:prstGeom prst="rect">
            <a:avLst/>
          </a:prstGeom>
          <a:noFill/>
          <a:effectLst>
            <a:glow>
              <a:schemeClr val="accent1">
                <a:alpha val="19000"/>
              </a:schemeClr>
            </a:glow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-31923" y="2475164"/>
            <a:ext cx="8712629" cy="1259600"/>
          </a:xfrm>
          <a:prstGeom prst="rect">
            <a:avLst/>
          </a:prstGeom>
          <a:noFill/>
          <a:ln>
            <a:noFill/>
          </a:ln>
        </p:spPr>
        <p:txBody>
          <a:bodyPr wrap="square" lIns="28218" tIns="14109" rIns="28218" bIns="14109">
            <a:spAutoFit/>
          </a:bodyPr>
          <a:lstStyle/>
          <a:p>
            <a:pPr algn="ctr"/>
            <a:r>
              <a:rPr lang="zh-TW" altLang="en-US" sz="8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外</a:t>
            </a:r>
            <a:r>
              <a:rPr lang="zh-TW" altLang="en-US" sz="8000" b="1" dirty="0">
                <a:ln w="10541" cmpd="sng">
                  <a:noFill/>
                  <a:prstDash val="solid"/>
                </a:ln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獎助學金</a:t>
            </a:r>
            <a:endParaRPr lang="en-US" altLang="zh-TW" sz="8800" b="1" dirty="0">
              <a:ln w="10541" cmpd="sng">
                <a:noFill/>
                <a:prstDash val="solid"/>
              </a:ln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0745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43573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如何查詢校外獎助學金</a:t>
            </a:r>
            <a:r>
              <a:rPr lang="zh-TW" altLang="en-US" sz="4800" b="1" dirty="0" smtClean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</a:t>
            </a:r>
            <a:r>
              <a:rPr lang="en-US" altLang="zh-TW" sz="4800" b="1" dirty="0" smtClean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???</a:t>
            </a:r>
            <a:endParaRPr lang="zh-TW" altLang="en-US" sz="4800" b="1" dirty="0">
              <a:solidFill>
                <a:srgbClr val="FF6600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07504" y="1412776"/>
            <a:ext cx="9073008" cy="5445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dirty="0">
              <a:solidFill>
                <a:srgbClr val="00B0F0"/>
              </a:solidFill>
              <a:hlinkClick r:id="rId2"/>
            </a:endParaRPr>
          </a:p>
          <a:p>
            <a:pPr marL="0" indent="0">
              <a:buNone/>
            </a:pPr>
            <a:r>
              <a:rPr lang="zh-TW" altLang="en-US" sz="5000" u="sng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學校首頁</a:t>
            </a:r>
            <a:r>
              <a:rPr lang="zh-TW" altLang="en-US" sz="5000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5000" b="1" u="sng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首頁最底端學務</a:t>
            </a:r>
            <a:r>
              <a:rPr lang="zh-TW" altLang="en-US" sz="5000" u="sng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endParaRPr lang="en-US" altLang="zh-TW" sz="5000" u="sng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5000" b="1" u="sng" dirty="0">
                <a:solidFill>
                  <a:srgbClr val="BC149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獎助學金</a:t>
            </a:r>
            <a:r>
              <a:rPr lang="zh-TW" altLang="en-US" sz="5000" b="1" u="sng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5000" b="1" u="sng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校外</a:t>
            </a:r>
            <a:r>
              <a:rPr lang="zh-TW" altLang="en-US" sz="5000" b="1" u="sng" dirty="0" smtClean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獎學金</a:t>
            </a:r>
            <a:endParaRPr lang="en-US" altLang="zh-TW" sz="5000" b="1" u="sng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AE52230-58BD-442A-87C4-C78F9862E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216" y="3498472"/>
            <a:ext cx="1944216" cy="201622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9075" y="5595768"/>
            <a:ext cx="2863997" cy="59058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512" y="3685163"/>
            <a:ext cx="5616624" cy="226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向右箭號 6"/>
          <p:cNvSpPr/>
          <p:nvPr/>
        </p:nvSpPr>
        <p:spPr>
          <a:xfrm>
            <a:off x="5796136" y="4365104"/>
            <a:ext cx="720080" cy="720080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19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285576"/>
            <a:ext cx="8784976" cy="535967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203848" y="3140968"/>
            <a:ext cx="648072" cy="2880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直線圖說文字 2 6"/>
          <p:cNvSpPr/>
          <p:nvPr/>
        </p:nvSpPr>
        <p:spPr>
          <a:xfrm>
            <a:off x="4427984" y="232458"/>
            <a:ext cx="4320480" cy="115212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61414"/>
              <a:gd name="adj6" fmla="val -21357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4644008" y="331469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進入學校首頁之後拉到最下方，點選</a:t>
            </a:r>
            <a:r>
              <a:rPr lang="zh-TW" altLang="en-US" sz="2800" b="1" dirty="0" smtClean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獎助學金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220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160359"/>
            <a:ext cx="8856984" cy="64807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79513" y="2891964"/>
            <a:ext cx="1152128" cy="3210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339752" y="2852936"/>
            <a:ext cx="2016224" cy="6127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435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568952" cy="1008112"/>
          </a:xfrm>
        </p:spPr>
        <p:txBody>
          <a:bodyPr>
            <a:noAutofit/>
          </a:bodyPr>
          <a:lstStyle/>
          <a:p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3600" b="1" kern="100" dirty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申請校外獎助學金具備相關</a:t>
            </a:r>
            <a:r>
              <a:rPr lang="zh-TW" altLang="en-US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文件</a:t>
            </a:r>
            <a:r>
              <a:rPr lang="en-US" altLang="zh-TW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共通性</a:t>
            </a:r>
            <a:r>
              <a:rPr lang="en-US" altLang="zh-TW" sz="3600" b="1" kern="100" dirty="0" smtClean="0">
                <a:solidFill>
                  <a:srgbClr val="FF66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3600" dirty="0">
              <a:solidFill>
                <a:srgbClr val="0033CC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8748464" cy="5544616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家境清寒相關證明文件（如低收入戶、中低收入戶、特殊境遇、教育部弱勢學生證明</a:t>
            </a:r>
            <a:r>
              <a:rPr lang="en-US" altLang="zh-TW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若無者，請附學生本人及父母國稅局所得及財產清單）或村里長開立清寒證明。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戶籍謄本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成績單</a:t>
            </a:r>
            <a:endParaRPr lang="en-US" altLang="zh-TW" sz="2800" kern="100" dirty="0">
              <a:solidFill>
                <a:srgbClr val="0000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自傳或家庭狀況自述</a:t>
            </a:r>
            <a:endParaRPr lang="en-US" altLang="zh-TW" sz="2800" kern="1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推薦信函</a:t>
            </a:r>
            <a:r>
              <a:rPr lang="en-US" altLang="zh-TW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導師或系上教師</a:t>
            </a:r>
            <a:r>
              <a:rPr lang="en-US" altLang="zh-TW" sz="2800" kern="100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spcAft>
                <a:spcPts val="0"/>
              </a:spcAft>
            </a:pPr>
            <a:r>
              <a:rPr lang="zh-TW" altLang="en-US" sz="2800" kern="1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其他證明文件</a:t>
            </a:r>
            <a:endParaRPr lang="en-US" altLang="zh-TW" sz="2800" kern="100" dirty="0">
              <a:solidFill>
                <a:srgbClr val="0000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6400" y="6126207"/>
            <a:ext cx="78790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相關規定及所需資料依照承辦單位</a:t>
            </a:r>
            <a:endParaRPr lang="zh-TW" alt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05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鴻海教育基金會獎助學金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71600" y="1772816"/>
            <a:ext cx="7632848" cy="3384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395536" y="941236"/>
            <a:ext cx="835292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CC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申請資格：</a:t>
            </a:r>
            <a:endParaRPr lang="en-US" altLang="zh-TW" sz="2400" b="1" dirty="0">
              <a:solidFill>
                <a:srgbClr val="CC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日間部、進修學士班、碩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博士班之學籍申請前一年學業成績總平均</a:t>
            </a:r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70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分以上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大一新生以高三上下學期成績為準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家庭經濟弱勢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特殊狀況之證明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400" dirty="0" smtClean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年度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各縣市政府列冊之低收、中低收入戶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特殊境遇家庭扶助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弱勢家庭子女或家庭遇重大變故、經濟困難者等</a:t>
            </a:r>
            <a:r>
              <a:rPr lang="en-US" altLang="zh-TW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4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>
              <a:solidFill>
                <a:srgbClr val="0033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solidFill>
                  <a:srgbClr val="BC149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繳交資料：</a:t>
            </a:r>
            <a:endParaRPr lang="en-US" altLang="zh-TW" sz="2400" b="1" dirty="0">
              <a:solidFill>
                <a:srgbClr val="BC149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0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申請表、在學證明正本、</a:t>
            </a:r>
            <a:r>
              <a:rPr lang="en-US" altLang="zh-TW" sz="2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度成績單正本、家庭成員列表及申請者、自傳、</a:t>
            </a:r>
            <a:r>
              <a:rPr lang="en-US" altLang="zh-TW" sz="2400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400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en-US" sz="24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度上學期</a:t>
            </a:r>
            <a:r>
              <a:rPr lang="zh-TW" altLang="en-US" sz="28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註冊繳費單</a:t>
            </a:r>
            <a:r>
              <a:rPr lang="zh-TW" altLang="en-US" sz="28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8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其他與學習相關費用金額</a:t>
            </a:r>
            <a:r>
              <a:rPr lang="zh-TW" altLang="en-US" sz="28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en-US" sz="24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  <a:endParaRPr lang="en-US" altLang="zh-TW" sz="2400" dirty="0">
              <a:solidFill>
                <a:srgbClr val="FF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solidFill>
                  <a:srgbClr val="BC149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送件方式</a:t>
            </a:r>
            <a:r>
              <a:rPr lang="en-US" altLang="zh-TW" sz="2400" b="1" dirty="0">
                <a:solidFill>
                  <a:srgbClr val="BC149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zh-TW" altLang="zh-TW" sz="2000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․</a:t>
            </a: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線上申請至官網 </a:t>
            </a:r>
            <a:endParaRPr lang="en-US" altLang="zh-TW" sz="2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申請時間：</a:t>
            </a:r>
            <a:r>
              <a:rPr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114/8/11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114/10/13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中午</a:t>
            </a:r>
            <a:r>
              <a:rPr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時止</a:t>
            </a:r>
          </a:p>
          <a:p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8FCF0FE-7B03-4290-B11E-236A3982C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4635296"/>
            <a:ext cx="1207113" cy="106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21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42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98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87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4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8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59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0" b="7720"/>
          <a:stretch/>
        </p:blipFill>
        <p:spPr>
          <a:xfrm>
            <a:off x="-1" y="0"/>
            <a:ext cx="9180513" cy="688538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276872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4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佈景主題">
  <a:themeElements>
    <a:clrScheme name="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佈景主題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佈景主題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1_Office 佈景主題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5.xml><?xml version="1.0" encoding="utf-8"?>
<a:theme xmlns:a="http://schemas.openxmlformats.org/drawingml/2006/main" name="1_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6.xml><?xml version="1.0" encoding="utf-8"?>
<a:theme xmlns:a="http://schemas.openxmlformats.org/drawingml/2006/main" name="小水滴">
  <a:themeElements>
    <a:clrScheme name="藍綠色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8892</TotalTime>
  <Words>2007</Words>
  <Application>Microsoft Office PowerPoint</Application>
  <PresentationFormat>如螢幕大小 (4:3)</PresentationFormat>
  <Paragraphs>244</Paragraphs>
  <Slides>43</Slides>
  <Notes>23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6</vt:i4>
      </vt:variant>
      <vt:variant>
        <vt:lpstr>投影片標題</vt:lpstr>
      </vt:variant>
      <vt:variant>
        <vt:i4>43</vt:i4>
      </vt:variant>
    </vt:vector>
  </HeadingPairs>
  <TitlesOfParts>
    <vt:vector size="64" baseType="lpstr">
      <vt:lpstr>細明體</vt:lpstr>
      <vt:lpstr>微軟正黑體</vt:lpstr>
      <vt:lpstr>PMingLiU</vt:lpstr>
      <vt:lpstr>PMingLiU</vt:lpstr>
      <vt:lpstr>標楷體</vt:lpstr>
      <vt:lpstr>Arial</vt:lpstr>
      <vt:lpstr>Calibri</vt:lpstr>
      <vt:lpstr>Century Gothic</vt:lpstr>
      <vt:lpstr>Georgia</vt:lpstr>
      <vt:lpstr>Times New Roman</vt:lpstr>
      <vt:lpstr>Tw Cen MT</vt:lpstr>
      <vt:lpstr>Verdana</vt:lpstr>
      <vt:lpstr>Wingdings</vt:lpstr>
      <vt:lpstr>Wingdings 2</vt:lpstr>
      <vt:lpstr>Wingdings 3</vt:lpstr>
      <vt:lpstr>1_Office 佈景主題</vt:lpstr>
      <vt:lpstr>2_Office 佈景主題</vt:lpstr>
      <vt:lpstr>絲縷</vt:lpstr>
      <vt:lpstr>海洋 16x9</vt:lpstr>
      <vt:lpstr>1_海洋 16x9</vt:lpstr>
      <vt:lpstr>小水滴</vt:lpstr>
      <vt:lpstr> 助學措施項目</vt:lpstr>
      <vt:lpstr>就學貸款</vt:lpstr>
      <vt:lpstr>申辦流程</vt:lpstr>
      <vt:lpstr>PowerPoint 簡報</vt:lpstr>
      <vt:lpstr>財稅中心審核結果</vt:lpstr>
      <vt:lpstr>還款期程</vt:lpstr>
      <vt:lpstr>學雜費減免</vt:lpstr>
      <vt:lpstr>學雜費減免申請資格及額度</vt:lpstr>
      <vt:lpstr>申請時間</vt:lpstr>
      <vt:lpstr>注意事項(1/2)</vt:lpstr>
      <vt:lpstr>注意事項(2/2)</vt:lpstr>
      <vt:lpstr>PowerPoint 簡報</vt:lpstr>
      <vt:lpstr>PowerPoint 簡報</vt:lpstr>
      <vt:lpstr>大專校院弱勢學生助學計畫 弱勢助學金申請資格 </vt:lpstr>
      <vt:lpstr>大專校院弱勢學生助學計畫 弱勢生活助學金申請資格 </vt:lpstr>
      <vt:lpstr>志翔安心就學獎學金</vt:lpstr>
      <vt:lpstr>解碧華女士紀念獎學金</vt:lpstr>
      <vt:lpstr>扶弱就學助學金</vt:lpstr>
      <vt:lpstr>余傳韜校長紀念獎助學金</vt:lpstr>
      <vt:lpstr>常德清寒學生勤學獎學金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</vt:lpstr>
      <vt:lpstr>如何查詢校外獎助學金資訊???</vt:lpstr>
      <vt:lpstr>PowerPoint 簡報</vt:lpstr>
      <vt:lpstr>PowerPoint 簡報</vt:lpstr>
      <vt:lpstr>         申請校外獎助學金具備相關文件(共通性)</vt:lpstr>
      <vt:lpstr>    鴻海教育基金會獎助學金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國立嘉義大學</dc:title>
  <dc:creator>USER</dc:creator>
  <cp:lastModifiedBy>user</cp:lastModifiedBy>
  <cp:revision>614</cp:revision>
  <dcterms:created xsi:type="dcterms:W3CDTF">2016-03-24T08:29:21Z</dcterms:created>
  <dcterms:modified xsi:type="dcterms:W3CDTF">2025-09-03T09:16:36Z</dcterms:modified>
</cp:coreProperties>
</file>