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62" r:id="rId4"/>
    <p:sldId id="259" r:id="rId5"/>
    <p:sldId id="257" r:id="rId6"/>
    <p:sldId id="263" r:id="rId7"/>
    <p:sldId id="258" r:id="rId8"/>
    <p:sldId id="265" r:id="rId9"/>
    <p:sldId id="264" r:id="rId10"/>
    <p:sldId id="261" r:id="rId11"/>
    <p:sldId id="266" r:id="rId12"/>
    <p:sldId id="267" r:id="rId13"/>
  </p:sldIdLst>
  <p:sldSz cx="9144000" cy="6858000" type="screen4x3"/>
  <p:notesSz cx="6858000" cy="9144000"/>
  <p:embeddedFontLst>
    <p:embeddedFont>
      <p:font typeface="華康芸風體W3(P)" panose="020F0400000000000000" pitchFamily="34" charset="-12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custShowLst>
    <p:custShow name="自訂放映 1" id="0">
      <p:sldLst>
        <p:sld r:id="rId2"/>
        <p:sld r:id="rId3"/>
        <p:sld r:id="rId5"/>
        <p:sld r:id="rId6"/>
        <p:sld r:id="rId8"/>
        <p:sld r:id="rId11"/>
        <p:sld r:id="rId12"/>
        <p:sld r:id="rId13"/>
      </p:sldLst>
    </p:custShow>
  </p:custShow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custShow id="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7483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5190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9358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7023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7025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288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0900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8949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1786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4670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53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EF1FB-5D3B-4EFC-9145-EA33E7E9E371}" type="datetimeFigureOut">
              <a:rPr lang="zh-TW" altLang="en-US" smtClean="0"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0A93F-DE23-4835-B165-41030ACC693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內容版面配置區 3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94"/>
          <a:stretch/>
        </p:blipFill>
        <p:spPr>
          <a:xfrm>
            <a:off x="0" y="0"/>
            <a:ext cx="9163422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673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6" y="0"/>
            <a:ext cx="9144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699792" y="188640"/>
            <a:ext cx="7556376" cy="1470025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寒假參與活動見聞</a:t>
            </a:r>
            <a:r>
              <a:rPr lang="zh-TW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分享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en-US" altLang="zh-TW" sz="3200" dirty="0" smtClean="0"/>
              <a:t>2/9~2/13</a:t>
            </a:r>
            <a:r>
              <a:rPr lang="zh-TW" altLang="en-US" sz="3200" dirty="0" smtClean="0"/>
              <a:t>數學想想週  </a:t>
            </a:r>
            <a:endParaRPr lang="zh-TW" altLang="en-US" sz="40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779912" y="4725144"/>
            <a:ext cx="6400800" cy="720080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教育系三甲 鄭月裡</a:t>
            </a:r>
            <a:endParaRPr lang="zh-TW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36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960440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數想週進行</a:t>
            </a:r>
            <a:r>
              <a:rPr lang="zh-TW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中的特別活動</a:t>
            </a:r>
            <a:endParaRPr lang="en-US" altLang="zh-TW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altLang="zh-TW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60" y="3227549"/>
            <a:ext cx="8621329" cy="371526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7584" y="4941168"/>
            <a:ext cx="187220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1619672" y="594315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/>
              <a:t>&amp;</a:t>
            </a:r>
            <a:r>
              <a:rPr lang="zh-TW" altLang="en-US" b="1" dirty="0" smtClean="0"/>
              <a:t>戶外教學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422367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4900" dirty="0"/>
              <a:t>想想遊藝</a:t>
            </a:r>
            <a:r>
              <a:rPr lang="zh-TW" altLang="en-US" sz="4900" dirty="0" smtClean="0"/>
              <a:t>場照片故事分享</a:t>
            </a:r>
            <a:r>
              <a:rPr lang="zh-TW" altLang="en-US" dirty="0"/>
              <a:t/>
            </a:r>
            <a:br>
              <a:rPr lang="zh-TW" altLang="en-US" dirty="0"/>
            </a:b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32789"/>
            <a:ext cx="3744416" cy="4992555"/>
          </a:xfrm>
          <a:prstGeom prst="rect">
            <a:avLst/>
          </a:prstGeom>
        </p:spPr>
      </p:pic>
      <p:pic>
        <p:nvPicPr>
          <p:cNvPr id="10" name="內容版面配置區 9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615339"/>
            <a:ext cx="3682504" cy="4910006"/>
          </a:xfr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01" y="1052736"/>
            <a:ext cx="5340085" cy="4005064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1" y="1714501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8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4000" dirty="0" smtClean="0"/>
              <a:t>小小建議</a:t>
            </a:r>
            <a:endParaRPr lang="en-US" altLang="zh-TW" sz="40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TW" sz="4000" dirty="0" smtClean="0"/>
              <a:t>Q&amp;A</a:t>
            </a:r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924665"/>
            <a:ext cx="5004048" cy="375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字方塊 4"/>
          <p:cNvSpPr txBox="1"/>
          <p:nvPr/>
        </p:nvSpPr>
        <p:spPr>
          <a:xfrm>
            <a:off x="0" y="5301208"/>
            <a:ext cx="405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 smtClean="0"/>
              <a:t>~</a:t>
            </a:r>
            <a:r>
              <a:rPr lang="zh-TW" altLang="en-US" sz="3600" b="1" dirty="0" smtClean="0"/>
              <a:t>謝謝</a:t>
            </a:r>
            <a:r>
              <a:rPr lang="zh-TW" altLang="en-US" sz="3600" b="1" dirty="0"/>
              <a:t>大家的</a:t>
            </a:r>
            <a:r>
              <a:rPr lang="zh-TW" altLang="en-US" sz="3600" b="1" dirty="0" smtClean="0"/>
              <a:t>聆聽</a:t>
            </a:r>
            <a:r>
              <a:rPr lang="en-US" altLang="zh-TW" sz="3600" b="1" dirty="0" smtClean="0"/>
              <a:t>~</a:t>
            </a:r>
            <a:endParaRPr lang="zh-TW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4808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145" y="4077073"/>
            <a:ext cx="3700855" cy="2780928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數學想想週</a:t>
            </a:r>
            <a:r>
              <a:rPr lang="zh-TW" altLang="en-US" b="1" dirty="0" smtClean="0"/>
              <a:t>是</a:t>
            </a:r>
            <a:r>
              <a:rPr lang="en-US" altLang="zh-TW" sz="5400" b="1" dirty="0" smtClean="0">
                <a:latin typeface="+mj-ea"/>
              </a:rPr>
              <a:t>WHAT</a:t>
            </a:r>
            <a:r>
              <a:rPr lang="en-US" altLang="zh-TW" b="1" dirty="0" smtClean="0"/>
              <a:t>?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6604" y="1448173"/>
            <a:ext cx="8229600" cy="5409828"/>
          </a:xfrm>
        </p:spPr>
        <p:txBody>
          <a:bodyPr>
            <a:normAutofit lnSpcReduction="10000"/>
          </a:bodyPr>
          <a:lstStyle/>
          <a:p>
            <a:r>
              <a:rPr lang="zh-TW" altLang="en-US" dirty="0"/>
              <a:t>體驗數</a:t>
            </a:r>
            <a:r>
              <a:rPr lang="zh-TW" altLang="en-US" dirty="0" smtClean="0"/>
              <a:t>想</a:t>
            </a:r>
            <a:r>
              <a:rPr lang="zh-TW" altLang="en-US" dirty="0"/>
              <a:t>國</a:t>
            </a:r>
            <a:r>
              <a:rPr lang="zh-TW" altLang="en-US" dirty="0" smtClean="0"/>
              <a:t>課程</a:t>
            </a:r>
            <a:r>
              <a:rPr lang="zh-TW" altLang="en-US" dirty="0"/>
              <a:t>之營隊</a:t>
            </a:r>
          </a:p>
          <a:p>
            <a:r>
              <a:rPr lang="zh-TW" altLang="en-US" dirty="0" smtClean="0">
                <a:solidFill>
                  <a:srgbClr val="FF0000"/>
                </a:solidFill>
              </a:rPr>
              <a:t>人本教育基金會</a:t>
            </a:r>
            <a:r>
              <a:rPr lang="zh-TW" altLang="en-US" dirty="0" smtClean="0"/>
              <a:t>創辦之</a:t>
            </a:r>
            <a:r>
              <a:rPr lang="zh-TW" altLang="en-US" b="1" dirty="0" smtClean="0"/>
              <a:t>數學想想國</a:t>
            </a:r>
            <a:r>
              <a:rPr lang="en-US" altLang="zh-TW" b="1" dirty="0" smtClean="0"/>
              <a:t>(</a:t>
            </a:r>
            <a:r>
              <a:rPr lang="zh-TW" altLang="en-US" b="1" dirty="0" smtClean="0"/>
              <a:t>教室</a:t>
            </a:r>
            <a:r>
              <a:rPr lang="en-US" altLang="zh-TW" b="1" dirty="0" smtClean="0"/>
              <a:t>)</a:t>
            </a:r>
          </a:p>
          <a:p>
            <a:pPr marL="0" indent="0">
              <a:buNone/>
            </a:pP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>
                <a:hlinkClick r:id="rId3" action="ppaction://hlinksldjump"/>
              </a:rPr>
              <a:t>數學想想教材</a:t>
            </a:r>
            <a:r>
              <a:rPr lang="en-US" altLang="zh-TW" dirty="0" smtClean="0">
                <a:hlinkClick r:id="rId3" action="ppaction://hlinksldjump"/>
              </a:rPr>
              <a:t>(</a:t>
            </a:r>
            <a:r>
              <a:rPr lang="zh-TW" altLang="en-US" dirty="0" smtClean="0">
                <a:hlinkClick r:id="rId3" action="ppaction://hlinksldjump"/>
              </a:rPr>
              <a:t>繪本、互動式</a:t>
            </a:r>
            <a:r>
              <a:rPr lang="en-US" altLang="zh-TW" dirty="0" smtClean="0">
                <a:hlinkClick r:id="rId3" action="ppaction://hlinksldjump"/>
              </a:rPr>
              <a:t>)</a:t>
            </a:r>
            <a:endParaRPr lang="en-US" altLang="zh-TW" dirty="0" smtClean="0"/>
          </a:p>
          <a:p>
            <a:r>
              <a:rPr lang="zh-TW" altLang="en-US" sz="2800" dirty="0">
                <a:solidFill>
                  <a:srgbClr val="FF0000"/>
                </a:solidFill>
              </a:rPr>
              <a:t>不一樣的</a:t>
            </a:r>
            <a:r>
              <a:rPr lang="zh-TW" altLang="en-US" sz="2800" dirty="0" smtClean="0">
                <a:solidFill>
                  <a:srgbClr val="FF0000"/>
                </a:solidFill>
              </a:rPr>
              <a:t>教學模式</a:t>
            </a:r>
            <a:r>
              <a:rPr lang="zh-TW" altLang="en-US" sz="2800" dirty="0">
                <a:solidFill>
                  <a:srgbClr val="FF0000"/>
                </a:solidFill>
              </a:rPr>
              <a:t>：</a:t>
            </a:r>
            <a:r>
              <a:rPr lang="zh-TW" altLang="en-US" sz="2400" dirty="0"/>
              <a:t>鼓勵猜想、反駁</a:t>
            </a:r>
            <a:r>
              <a:rPr lang="zh-TW" altLang="en-US" sz="2400" dirty="0" smtClean="0"/>
              <a:t>、</a:t>
            </a:r>
            <a:endParaRPr lang="en-US" altLang="zh-TW" sz="2400" dirty="0" smtClean="0"/>
          </a:p>
          <a:p>
            <a:pPr marL="0" indent="0">
              <a:buNone/>
            </a:pPr>
            <a:r>
              <a:rPr lang="zh-TW" altLang="en-US" sz="2400" dirty="0" smtClean="0"/>
              <a:t>     嘗試</a:t>
            </a:r>
            <a:r>
              <a:rPr lang="zh-TW" altLang="en-US" sz="2400" dirty="0"/>
              <a:t>、修正、發表和</a:t>
            </a:r>
            <a:r>
              <a:rPr lang="zh-TW" altLang="en-US" sz="2400" dirty="0" smtClean="0"/>
              <a:t>討論</a:t>
            </a:r>
            <a:endParaRPr lang="en-US" altLang="zh-TW" sz="2400" dirty="0" smtClean="0"/>
          </a:p>
          <a:p>
            <a:r>
              <a:rPr lang="zh-TW" altLang="en-US" sz="2800" dirty="0" smtClean="0">
                <a:solidFill>
                  <a:srgbClr val="FF0000"/>
                </a:solidFill>
              </a:rPr>
              <a:t>養成小孩</a:t>
            </a:r>
            <a:r>
              <a:rPr lang="en-US" altLang="zh-TW" sz="2800" dirty="0" smtClean="0">
                <a:solidFill>
                  <a:srgbClr val="FF0000"/>
                </a:solidFill>
              </a:rPr>
              <a:t>｢</a:t>
            </a:r>
            <a:r>
              <a:rPr lang="zh-TW" altLang="en-US" sz="2800" dirty="0" smtClean="0">
                <a:solidFill>
                  <a:srgbClr val="FF0000"/>
                </a:solidFill>
              </a:rPr>
              <a:t>想</a:t>
            </a:r>
            <a:r>
              <a:rPr lang="en-US" altLang="zh-TW" sz="2800" dirty="0" smtClean="0">
                <a:solidFill>
                  <a:srgbClr val="FF0000"/>
                </a:solidFill>
              </a:rPr>
              <a:t>｣</a:t>
            </a:r>
            <a:r>
              <a:rPr lang="zh-TW" altLang="en-US" sz="2800" dirty="0" smtClean="0">
                <a:solidFill>
                  <a:srgbClr val="FF0000"/>
                </a:solidFill>
              </a:rPr>
              <a:t>的能力：</a:t>
            </a:r>
            <a:endParaRPr lang="en-US" altLang="zh-TW" sz="2800" dirty="0" smtClean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zh-TW" altLang="en-US" sz="2400" dirty="0"/>
              <a:t> </a:t>
            </a:r>
            <a:r>
              <a:rPr lang="zh-TW" altLang="en-US" sz="2400" dirty="0" smtClean="0"/>
              <a:t>  </a:t>
            </a:r>
            <a:r>
              <a:rPr lang="en-US" altLang="zh-TW" sz="2400" dirty="0" smtClean="0"/>
              <a:t>WHAT </a:t>
            </a:r>
            <a:r>
              <a:rPr lang="en-US" altLang="zh-TW" sz="2400" dirty="0" smtClean="0">
                <a:sym typeface="Wingdings" panose="05000000000000000000" pitchFamily="2" charset="2"/>
              </a:rPr>
              <a:t></a:t>
            </a:r>
            <a:r>
              <a:rPr lang="en-US" altLang="zh-TW" sz="2400" dirty="0" smtClean="0"/>
              <a:t> WHY</a:t>
            </a:r>
            <a:r>
              <a:rPr lang="zh-TW" altLang="en-US" sz="2400" dirty="0" smtClean="0"/>
              <a:t> </a:t>
            </a:r>
            <a:endParaRPr lang="en-US" altLang="zh-TW" sz="24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zh-TW" altLang="en-US" sz="2400" dirty="0" smtClean="0"/>
              <a:t>聽、問答</a:t>
            </a:r>
            <a:r>
              <a:rPr lang="en-US" altLang="zh-TW" sz="2400" dirty="0"/>
              <a:t> </a:t>
            </a:r>
            <a:r>
              <a:rPr lang="en-US" altLang="zh-TW" sz="2400" dirty="0" smtClean="0">
                <a:sym typeface="Wingdings" panose="05000000000000000000" pitchFamily="2" charset="2"/>
              </a:rPr>
              <a:t> </a:t>
            </a:r>
            <a:r>
              <a:rPr lang="zh-TW" altLang="en-US" sz="2400" dirty="0" smtClean="0">
                <a:sym typeface="Wingdings" panose="05000000000000000000" pitchFamily="2" charset="2"/>
              </a:rPr>
              <a:t>討論、對話</a:t>
            </a:r>
            <a:endParaRPr lang="en-US" altLang="zh-TW" sz="2400" dirty="0" smtClean="0"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zh-TW" altLang="en-US" sz="2400" dirty="0">
                <a:sym typeface="Wingdings" panose="05000000000000000000" pitchFamily="2" charset="2"/>
              </a:rPr>
              <a:t>自信與</a:t>
            </a:r>
            <a:r>
              <a:rPr lang="zh-TW" altLang="en-US" sz="2400" dirty="0" smtClean="0">
                <a:sym typeface="Wingdings" panose="05000000000000000000" pitchFamily="2" charset="2"/>
              </a:rPr>
              <a:t>感覺</a:t>
            </a:r>
            <a:endParaRPr lang="en-US" altLang="zh-TW" sz="2400" dirty="0" smtClean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46" y="2564904"/>
            <a:ext cx="8583224" cy="864096"/>
          </a:xfrm>
          <a:prstGeom prst="rect">
            <a:avLst/>
          </a:prstGeom>
        </p:spPr>
      </p:pic>
      <p:sp>
        <p:nvSpPr>
          <p:cNvPr id="6" name="燕尾形向右箭號 5">
            <a:hlinkClick r:id="rId5" action="ppaction://hlinksldjump"/>
          </p:cNvPr>
          <p:cNvSpPr/>
          <p:nvPr/>
        </p:nvSpPr>
        <p:spPr>
          <a:xfrm>
            <a:off x="8100392" y="548680"/>
            <a:ext cx="864096" cy="504056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968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60415"/>
            <a:ext cx="5040559" cy="4951299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5415" y="0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數想教材欣賞</a:t>
            </a:r>
            <a:endParaRPr lang="zh-TW" alt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682409"/>
          </a:xfrm>
          <a:prstGeom prst="rect">
            <a:avLst/>
          </a:prstGeom>
        </p:spPr>
      </p:pic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89966"/>
            <a:ext cx="3909640" cy="4868034"/>
          </a:xfr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1"/>
          <a:stretch/>
        </p:blipFill>
        <p:spPr>
          <a:xfrm>
            <a:off x="107504" y="1052736"/>
            <a:ext cx="8965423" cy="5737274"/>
          </a:xfrm>
          <a:prstGeom prst="rect">
            <a:avLst/>
          </a:prstGeom>
        </p:spPr>
      </p:pic>
      <p:sp>
        <p:nvSpPr>
          <p:cNvPr id="8" name="上彎箭號 7">
            <a:hlinkClick r:id="rId6" action="ppaction://hlinksldjump"/>
          </p:cNvPr>
          <p:cNvSpPr/>
          <p:nvPr/>
        </p:nvSpPr>
        <p:spPr>
          <a:xfrm>
            <a:off x="8028384" y="332656"/>
            <a:ext cx="576064" cy="504056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9395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TW" sz="5400" b="1" dirty="0" smtClean="0">
                <a:latin typeface="+mj-ea"/>
              </a:rPr>
              <a:t>WHY</a:t>
            </a:r>
            <a:r>
              <a:rPr lang="zh-TW" altLang="en-US" b="1" dirty="0" smtClean="0"/>
              <a:t>參加數學想想週</a:t>
            </a:r>
            <a:r>
              <a:rPr lang="en-US" altLang="zh-TW" b="1" dirty="0" smtClean="0"/>
              <a:t>?</a:t>
            </a:r>
            <a:endParaRPr lang="zh-TW" altLang="en-US" b="1" dirty="0"/>
          </a:p>
        </p:txBody>
      </p:sp>
      <p:pic>
        <p:nvPicPr>
          <p:cNvPr id="8" name="內容版面配置區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620" y="1484784"/>
            <a:ext cx="3089902" cy="2317427"/>
          </a:xfrm>
        </p:spPr>
      </p:pic>
      <p:sp>
        <p:nvSpPr>
          <p:cNvPr id="9" name="文字方塊 8"/>
          <p:cNvSpPr txBox="1"/>
          <p:nvPr/>
        </p:nvSpPr>
        <p:spPr>
          <a:xfrm>
            <a:off x="251520" y="1124744"/>
            <a:ext cx="63367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/>
              <a:t>好奇</a:t>
            </a:r>
            <a:endParaRPr lang="en-US" altLang="zh-TW" sz="2800" dirty="0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zh-TW" altLang="en-US" sz="2800" dirty="0" smtClean="0"/>
              <a:t>數想教材的內容</a:t>
            </a:r>
            <a:endParaRPr lang="en-US" altLang="zh-TW" sz="2800" dirty="0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zh-TW" altLang="en-US" sz="2800" dirty="0"/>
              <a:t>如何</a:t>
            </a:r>
            <a:r>
              <a:rPr lang="zh-TW" altLang="en-US" sz="2800" dirty="0" smtClean="0"/>
              <a:t>實踐數想教材</a:t>
            </a:r>
            <a:endParaRPr lang="en-US" altLang="zh-TW" sz="2800" dirty="0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zh-TW" altLang="en-US" sz="2800" dirty="0" smtClean="0"/>
              <a:t>怎麼教出數學</a:t>
            </a:r>
            <a:r>
              <a:rPr lang="en-US" altLang="zh-TW" sz="2800" dirty="0" smtClean="0"/>
              <a:t>｢</a:t>
            </a:r>
            <a:r>
              <a:rPr lang="zh-TW" altLang="en-US" sz="2800" dirty="0" smtClean="0"/>
              <a:t>想想</a:t>
            </a:r>
            <a:r>
              <a:rPr lang="en-US" altLang="zh-TW" sz="2800" dirty="0" smtClean="0"/>
              <a:t>｣</a:t>
            </a:r>
            <a:r>
              <a:rPr lang="zh-TW" altLang="en-US" sz="2800" dirty="0" smtClean="0"/>
              <a:t>的孩子</a:t>
            </a:r>
            <a:endParaRPr lang="en-US" altLang="zh-TW" sz="2800" dirty="0" smtClean="0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3043"/>
            <a:ext cx="5940151" cy="3564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6052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內容版面配置區 6"/>
          <p:cNvSpPr>
            <a:spLocks noGrp="1"/>
          </p:cNvSpPr>
          <p:nvPr>
            <p:ph idx="1"/>
          </p:nvPr>
        </p:nvSpPr>
        <p:spPr>
          <a:xfrm>
            <a:off x="457200" y="2564904"/>
            <a:ext cx="8686800" cy="429309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TW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數想週籌備期</a:t>
            </a:r>
            <a:endParaRPr lang="en-US" altLang="zh-TW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altLang="zh-TW" sz="3600" dirty="0" smtClean="0"/>
              <a:t>1.</a:t>
            </a:r>
            <a:r>
              <a:rPr lang="zh-TW" altLang="en-US" sz="3600" dirty="0" smtClean="0"/>
              <a:t>參與教室協助者培訓課程</a:t>
            </a:r>
            <a:r>
              <a:rPr lang="en-US" altLang="zh-TW" sz="2800" dirty="0"/>
              <a:t>(</a:t>
            </a:r>
            <a:r>
              <a:rPr lang="zh-TW" altLang="en-US" sz="2800" dirty="0" smtClean="0"/>
              <a:t>包括數想講座、</a:t>
            </a:r>
            <a:endParaRPr lang="en-US" altLang="zh-TW" sz="2800" dirty="0" smtClean="0"/>
          </a:p>
          <a:p>
            <a:pPr marL="0" indent="0">
              <a:buNone/>
            </a:pPr>
            <a:r>
              <a:rPr lang="zh-TW" altLang="en-US" sz="2800" dirty="0" smtClean="0"/>
              <a:t>   營隊及角色解說</a:t>
            </a:r>
            <a:r>
              <a:rPr lang="zh-TW" altLang="en-US" sz="2800" dirty="0"/>
              <a:t>、</a:t>
            </a:r>
            <a:r>
              <a:rPr lang="zh-TW" altLang="en-US" sz="2800" u="sng" dirty="0" smtClean="0">
                <a:solidFill>
                  <a:srgbClr val="FF0000"/>
                </a:solidFill>
              </a:rPr>
              <a:t>溝通</a:t>
            </a:r>
            <a:r>
              <a:rPr lang="zh-TW" altLang="en-US" sz="2800" u="sng" dirty="0">
                <a:solidFill>
                  <a:srgbClr val="FF0000"/>
                </a:solidFill>
              </a:rPr>
              <a:t>工作</a:t>
            </a:r>
            <a:r>
              <a:rPr lang="zh-TW" altLang="en-US" sz="2800" u="sng" dirty="0" smtClean="0">
                <a:solidFill>
                  <a:srgbClr val="FF0000"/>
                </a:solidFill>
              </a:rPr>
              <a:t>坊含</a:t>
            </a:r>
            <a:r>
              <a:rPr lang="zh-TW" altLang="en-US" sz="2800" u="sng" dirty="0">
                <a:solidFill>
                  <a:srgbClr val="FF0000"/>
                </a:solidFill>
              </a:rPr>
              <a:t>演練</a:t>
            </a:r>
            <a:r>
              <a:rPr lang="en-US" altLang="zh-TW" sz="2800" dirty="0"/>
              <a:t>) </a:t>
            </a:r>
            <a:endParaRPr lang="en-US" altLang="zh-TW" sz="28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zh-TW" altLang="en-US" sz="3000" dirty="0"/>
              <a:t>人本的四個</a:t>
            </a:r>
            <a:r>
              <a:rPr lang="zh-TW" altLang="en-US" sz="3000" dirty="0" smtClean="0"/>
              <a:t>堅持：不打、不罵、不威脅、不利誘</a:t>
            </a:r>
            <a:endParaRPr lang="en-US" altLang="zh-TW" sz="30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zh-TW" altLang="en-US" sz="3000" dirty="0"/>
              <a:t>給小孩控制自己為自己行為負責的機會</a:t>
            </a:r>
            <a:endParaRPr lang="en-US" altLang="zh-TW" sz="30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TW" sz="2400" b="1" i="1" dirty="0" smtClean="0"/>
              <a:t>｢</a:t>
            </a:r>
            <a:r>
              <a:rPr lang="zh-TW" altLang="en-US" sz="2400" b="1" i="1" dirty="0" smtClean="0"/>
              <a:t>是</a:t>
            </a:r>
            <a:r>
              <a:rPr lang="zh-TW" altLang="en-US" sz="2400" b="1" i="1" dirty="0"/>
              <a:t>我讓我自己</a:t>
            </a:r>
            <a:r>
              <a:rPr lang="zh-TW" altLang="en-US" sz="2400" b="1" i="1" dirty="0" smtClean="0"/>
              <a:t>生氣</a:t>
            </a:r>
            <a:r>
              <a:rPr lang="zh-TW" altLang="en-US" sz="2400" b="1" i="1" dirty="0"/>
              <a:t>還是</a:t>
            </a:r>
            <a:r>
              <a:rPr lang="zh-TW" altLang="en-US" sz="2400" b="1" i="1" dirty="0" smtClean="0"/>
              <a:t>他</a:t>
            </a:r>
            <a:r>
              <a:rPr lang="en-US" altLang="zh-TW" sz="2400" b="1" i="1" dirty="0" smtClean="0"/>
              <a:t>(</a:t>
            </a:r>
            <a:r>
              <a:rPr lang="zh-TW" altLang="en-US" sz="2400" b="1" i="1" dirty="0" smtClean="0"/>
              <a:t>小朋友</a:t>
            </a:r>
            <a:r>
              <a:rPr lang="en-US" altLang="zh-TW" sz="2400" b="1" i="1" dirty="0" smtClean="0"/>
              <a:t>)</a:t>
            </a:r>
            <a:r>
              <a:rPr lang="zh-TW" altLang="en-US" sz="2400" b="1" i="1" dirty="0" smtClean="0"/>
              <a:t>讓</a:t>
            </a:r>
            <a:r>
              <a:rPr lang="zh-TW" altLang="en-US" sz="2400" b="1" i="1" dirty="0"/>
              <a:t>我</a:t>
            </a:r>
            <a:r>
              <a:rPr lang="zh-TW" altLang="en-US" sz="2400" b="1" i="1" dirty="0" smtClean="0"/>
              <a:t>生氣</a:t>
            </a:r>
            <a:r>
              <a:rPr lang="en-US" altLang="zh-TW" sz="2400" b="1" i="1" dirty="0" smtClean="0"/>
              <a:t>?｣</a:t>
            </a:r>
          </a:p>
          <a:p>
            <a:pPr marL="0" indent="0">
              <a:buNone/>
            </a:pPr>
            <a:r>
              <a:rPr lang="en-US" altLang="zh-TW" sz="3600" dirty="0" smtClean="0"/>
              <a:t>2.</a:t>
            </a:r>
            <a:r>
              <a:rPr lang="zh-TW" altLang="en-US" sz="3600" dirty="0" smtClean="0"/>
              <a:t>讀書會</a:t>
            </a:r>
            <a:endParaRPr lang="en-US" altLang="zh-TW" sz="3600" dirty="0" smtClean="0"/>
          </a:p>
          <a:p>
            <a:pPr marL="0" indent="0">
              <a:buNone/>
            </a:pPr>
            <a:r>
              <a:rPr lang="en-US" altLang="zh-TW" sz="3600" dirty="0" smtClean="0"/>
              <a:t>3.</a:t>
            </a:r>
            <a:r>
              <a:rPr lang="zh-TW" altLang="en-US" sz="3600" b="1" u="sng" dirty="0" smtClean="0">
                <a:hlinkClick r:id="rId2" action="ppaction://hlinksldjump"/>
              </a:rPr>
              <a:t>行前通知與電話聯繫</a:t>
            </a:r>
            <a:endParaRPr lang="en-US" altLang="zh-TW" sz="3600" b="1" u="sng" dirty="0" smtClean="0"/>
          </a:p>
          <a:p>
            <a:pPr marL="0" indent="0">
              <a:buNone/>
            </a:pPr>
            <a:r>
              <a:rPr lang="en-US" altLang="zh-TW" sz="3600" dirty="0" smtClean="0"/>
              <a:t>4.</a:t>
            </a:r>
            <a:r>
              <a:rPr lang="zh-TW" altLang="en-US" sz="3600" dirty="0" smtClean="0"/>
              <a:t>參與籌備會議</a:t>
            </a:r>
            <a:endParaRPr lang="en-US" altLang="zh-TW" sz="3600" dirty="0" smtClean="0"/>
          </a:p>
          <a:p>
            <a:pPr>
              <a:buFont typeface="Wingdings" panose="05000000000000000000" pitchFamily="2" charset="2"/>
              <a:buChar char="p"/>
            </a:pPr>
            <a:endParaRPr lang="zh-TW" altLang="en-US" dirty="0"/>
          </a:p>
        </p:txBody>
      </p:sp>
      <p:sp>
        <p:nvSpPr>
          <p:cNvPr id="8" name="燕尾形向右箭號 7">
            <a:hlinkClick r:id="rId3" action="ppaction://hlinksldjump"/>
          </p:cNvPr>
          <p:cNvSpPr/>
          <p:nvPr/>
        </p:nvSpPr>
        <p:spPr>
          <a:xfrm>
            <a:off x="7236296" y="5661248"/>
            <a:ext cx="1080120" cy="576064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625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5282939" cy="418058"/>
          </a:xfrm>
        </p:spPr>
        <p:txBody>
          <a:bodyPr>
            <a:noAutofit/>
          </a:bodyPr>
          <a:lstStyle/>
          <a:p>
            <a:r>
              <a:rPr lang="zh-TW" altLang="en-US" sz="3200" dirty="0" smtClean="0"/>
              <a:t>行前電話通知紀錄表</a:t>
            </a:r>
            <a:endParaRPr lang="zh-TW" altLang="en-US" sz="3200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03972"/>
            <a:ext cx="8658746" cy="6154028"/>
          </a:xfrm>
        </p:spPr>
      </p:pic>
      <p:sp>
        <p:nvSpPr>
          <p:cNvPr id="5" name="矩形 4"/>
          <p:cNvSpPr/>
          <p:nvPr/>
        </p:nvSpPr>
        <p:spPr>
          <a:xfrm>
            <a:off x="2176834" y="1556817"/>
            <a:ext cx="6552728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467544" y="2780928"/>
            <a:ext cx="720080" cy="50405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359532" y="4725144"/>
            <a:ext cx="936104" cy="648072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4768539" y="836712"/>
            <a:ext cx="151216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上彎箭號 9">
            <a:hlinkClick r:id="rId3" action="ppaction://hlinksldjump"/>
          </p:cNvPr>
          <p:cNvSpPr/>
          <p:nvPr/>
        </p:nvSpPr>
        <p:spPr>
          <a:xfrm>
            <a:off x="7740352" y="116632"/>
            <a:ext cx="576064" cy="504056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879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852937"/>
            <a:ext cx="8686800" cy="2520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數想週進行中的主要任務</a:t>
            </a:r>
            <a:endParaRPr lang="en-US" altLang="zh-TW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altLang="zh-TW" sz="3600" dirty="0" smtClean="0"/>
              <a:t>1.</a:t>
            </a:r>
            <a:r>
              <a:rPr lang="zh-TW" altLang="en-US" sz="3600" dirty="0" smtClean="0"/>
              <a:t>協助教學</a:t>
            </a:r>
            <a:r>
              <a:rPr lang="en-US" altLang="zh-TW" sz="3600" dirty="0" smtClean="0"/>
              <a:t>(</a:t>
            </a:r>
            <a:r>
              <a:rPr lang="zh-TW" altLang="en-US" sz="3600" u="sng" dirty="0" smtClean="0">
                <a:hlinkClick r:id="rId2" action="ppaction://hlinksldjump"/>
              </a:rPr>
              <a:t>觀察紀錄表</a:t>
            </a:r>
            <a:r>
              <a:rPr lang="en-US" altLang="zh-TW" sz="3600" dirty="0" smtClean="0"/>
              <a:t>)</a:t>
            </a:r>
          </a:p>
          <a:p>
            <a:pPr marL="0" indent="0">
              <a:buNone/>
            </a:pPr>
            <a:r>
              <a:rPr lang="en-US" altLang="zh-TW" sz="3600" dirty="0" smtClean="0"/>
              <a:t>2.</a:t>
            </a:r>
            <a:r>
              <a:rPr lang="zh-TW" altLang="en-US" sz="3600" dirty="0" smtClean="0"/>
              <a:t>下課時間、午休時間、</a:t>
            </a:r>
            <a:r>
              <a:rPr lang="zh-TW" altLang="en-US" sz="3600" u="sng" dirty="0" smtClean="0"/>
              <a:t>體育時間</a:t>
            </a:r>
            <a:r>
              <a:rPr lang="zh-TW" altLang="en-US" sz="3600" dirty="0" smtClean="0"/>
              <a:t>的安排</a:t>
            </a:r>
            <a:endParaRPr lang="en-US" altLang="zh-TW" sz="3600" dirty="0" smtClean="0"/>
          </a:p>
          <a:p>
            <a:pPr marL="0" indent="0">
              <a:buNone/>
            </a:pPr>
            <a:r>
              <a:rPr lang="en-US" altLang="zh-TW" sz="3600" dirty="0" smtClean="0"/>
              <a:t>3.</a:t>
            </a:r>
            <a:r>
              <a:rPr lang="zh-TW" altLang="en-US" sz="3600" u="sng" dirty="0" smtClean="0">
                <a:solidFill>
                  <a:srgbClr val="FF0000"/>
                </a:solidFill>
                <a:hlinkClick r:id="rId3" action="ppaction://hlinksldjump"/>
              </a:rPr>
              <a:t>讚美</a:t>
            </a:r>
            <a:r>
              <a:rPr lang="zh-TW" altLang="en-US" sz="3600" u="sng" dirty="0" smtClean="0">
                <a:solidFill>
                  <a:srgbClr val="FF0000"/>
                </a:solidFill>
                <a:hlinkClick r:id="rId3" action="ppaction://hlinksldjump"/>
              </a:rPr>
              <a:t>時間</a:t>
            </a:r>
            <a:endParaRPr lang="en-US" altLang="zh-TW" sz="3600" u="sng" dirty="0" smtClean="0">
              <a:solidFill>
                <a:srgbClr val="FF0000"/>
              </a:solidFill>
            </a:endParaRP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zh-TW" altLang="en-US" dirty="0" smtClean="0">
                <a:solidFill>
                  <a:srgbClr val="FF0000"/>
                </a:solidFill>
              </a:rPr>
              <a:t>哪一個是人本要的讚美</a:t>
            </a:r>
            <a:r>
              <a:rPr lang="en-US" altLang="zh-TW" dirty="0" smtClean="0">
                <a:solidFill>
                  <a:srgbClr val="FF0000"/>
                </a:solidFill>
              </a:rPr>
              <a:t>?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zh-TW" altLang="en-US" dirty="0">
                <a:solidFill>
                  <a:srgbClr val="FF0000"/>
                </a:solidFill>
              </a:rPr>
              <a:t>世界</a:t>
            </a:r>
            <a:r>
              <a:rPr lang="zh-TW" altLang="en-US" dirty="0" smtClean="0">
                <a:solidFill>
                  <a:srgbClr val="FF0000"/>
                </a:solidFill>
              </a:rPr>
              <a:t>不是缺少美，而是缺少發現，小孩亦然。</a:t>
            </a:r>
            <a:endParaRPr lang="en-US" altLang="zh-TW" dirty="0" smtClean="0">
              <a:solidFill>
                <a:srgbClr val="FF0000"/>
              </a:solidFill>
            </a:endParaRPr>
          </a:p>
        </p:txBody>
      </p:sp>
      <p:sp>
        <p:nvSpPr>
          <p:cNvPr id="4" name="燕尾形向右箭號 3">
            <a:hlinkClick r:id="rId4" action="ppaction://hlinksldjump"/>
          </p:cNvPr>
          <p:cNvSpPr/>
          <p:nvPr/>
        </p:nvSpPr>
        <p:spPr>
          <a:xfrm>
            <a:off x="7524328" y="5733256"/>
            <a:ext cx="936104" cy="648072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57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39"/>
            <a:ext cx="4706828" cy="6701929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980" y="188639"/>
            <a:ext cx="4678020" cy="6658495"/>
          </a:xfrm>
          <a:prstGeom prst="rect">
            <a:avLst/>
          </a:prstGeom>
        </p:spPr>
      </p:pic>
      <p:sp>
        <p:nvSpPr>
          <p:cNvPr id="6" name="上彎箭號 5">
            <a:hlinkClick r:id="rId4" action="ppaction://hlinksldjump"/>
          </p:cNvPr>
          <p:cNvSpPr/>
          <p:nvPr/>
        </p:nvSpPr>
        <p:spPr>
          <a:xfrm>
            <a:off x="8244408" y="6093296"/>
            <a:ext cx="648072" cy="576064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133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40966"/>
          </a:xfrm>
        </p:spPr>
        <p:txBody>
          <a:bodyPr/>
          <a:lstStyle/>
          <a:p>
            <a:r>
              <a:rPr lang="zh-TW" altLang="en-US" dirty="0" smtClean="0"/>
              <a:t>讚美時間的範例</a:t>
            </a:r>
            <a:endParaRPr lang="zh-TW" altLang="en-US" dirty="0"/>
          </a:p>
        </p:txBody>
      </p:sp>
      <p:pic>
        <p:nvPicPr>
          <p:cNvPr id="7" name="內容版面配置區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0" t="3788" r="13875"/>
          <a:stretch/>
        </p:blipFill>
        <p:spPr>
          <a:xfrm>
            <a:off x="384076" y="807345"/>
            <a:ext cx="8496944" cy="6050655"/>
          </a:xfrm>
        </p:spPr>
      </p:pic>
      <p:sp>
        <p:nvSpPr>
          <p:cNvPr id="6" name="上彎箭號 5">
            <a:hlinkClick r:id="rId3" action="ppaction://hlinksldjump"/>
          </p:cNvPr>
          <p:cNvSpPr/>
          <p:nvPr/>
        </p:nvSpPr>
        <p:spPr>
          <a:xfrm>
            <a:off x="8244408" y="6093296"/>
            <a:ext cx="648072" cy="576064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337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訂 2">
      <a:majorFont>
        <a:latin typeface="Calibri"/>
        <a:ea typeface="華康芸風體W3(P)"/>
        <a:cs typeface=""/>
      </a:majorFont>
      <a:minorFont>
        <a:latin typeface="Calibri"/>
        <a:ea typeface="華康芸風體W3(P)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302</Words>
  <Application>Microsoft Office PowerPoint</Application>
  <PresentationFormat>如螢幕大小 (4:3)</PresentationFormat>
  <Paragraphs>45</Paragraphs>
  <Slides>12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  <vt:variant>
        <vt:lpstr>自訂放映</vt:lpstr>
      </vt:variant>
      <vt:variant>
        <vt:i4>1</vt:i4>
      </vt:variant>
    </vt:vector>
  </HeadingPairs>
  <TitlesOfParts>
    <vt:vector size="19" baseType="lpstr">
      <vt:lpstr>Arial</vt:lpstr>
      <vt:lpstr>新細明體</vt:lpstr>
      <vt:lpstr>華康芸風體W3(P)</vt:lpstr>
      <vt:lpstr>Wingdings</vt:lpstr>
      <vt:lpstr>Calibri</vt:lpstr>
      <vt:lpstr>Office 佈景主題</vt:lpstr>
      <vt:lpstr>寒假參與活動見聞分享 2/9~2/13數學想想週  </vt:lpstr>
      <vt:lpstr>數學想想週是WHAT?</vt:lpstr>
      <vt:lpstr>數想教材欣賞</vt:lpstr>
      <vt:lpstr>WHY參加數學想想週?</vt:lpstr>
      <vt:lpstr>PowerPoint 簡報</vt:lpstr>
      <vt:lpstr>行前電話通知紀錄表</vt:lpstr>
      <vt:lpstr>PowerPoint 簡報</vt:lpstr>
      <vt:lpstr>PowerPoint 簡報</vt:lpstr>
      <vt:lpstr>讚美時間的範例</vt:lpstr>
      <vt:lpstr>PowerPoint 簡報</vt:lpstr>
      <vt:lpstr>想想遊藝場照片故事分享 </vt:lpstr>
      <vt:lpstr>PowerPoint 簡報</vt:lpstr>
      <vt:lpstr>自訂放映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ali</dc:creator>
  <cp:lastModifiedBy>ali</cp:lastModifiedBy>
  <cp:revision>32</cp:revision>
  <dcterms:created xsi:type="dcterms:W3CDTF">2015-03-03T04:46:34Z</dcterms:created>
  <dcterms:modified xsi:type="dcterms:W3CDTF">2015-03-04T03:03:38Z</dcterms:modified>
</cp:coreProperties>
</file>