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1.xml" ContentType="application/vnd.openxmlformats-officedocument.presentationml.tags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tags/tag3.xml" ContentType="application/vnd.openxmlformats-officedocument.presentationml.tags+xml"/>
  <Override PartName="/ppt/notesSlides/notesSlide11.xml" ContentType="application/vnd.openxmlformats-officedocument.presentationml.notesSlide+xml"/>
  <Override PartName="/ppt/tags/tag4.xml" ContentType="application/vnd.openxmlformats-officedocument.presentationml.tags+xml"/>
  <Override PartName="/ppt/notesSlides/notesSlide12.xml" ContentType="application/vnd.openxmlformats-officedocument.presentationml.notesSl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6.xml" ContentType="application/vnd.openxmlformats-officedocument.presentationml.tags+xml"/>
  <Override PartName="/ppt/notesSlides/notesSlide15.xml" ContentType="application/vnd.openxmlformats-officedocument.presentationml.notesSlide+xml"/>
  <Override PartName="/ppt/tags/tag7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tags/tag9.xml" ContentType="application/vnd.openxmlformats-officedocument.presentationml.tags+xml"/>
  <Override PartName="/ppt/notesSlides/notesSlide19.xml" ContentType="application/vnd.openxmlformats-officedocument.presentationml.notesSlide+xml"/>
  <Override PartName="/ppt/tags/tag10.xml" ContentType="application/vnd.openxmlformats-officedocument.presentationml.tags+xml"/>
  <Override PartName="/ppt/notesSlides/notesSlide20.xml" ContentType="application/vnd.openxmlformats-officedocument.presentationml.notesSlide+xml"/>
  <Override PartName="/ppt/tags/tag11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4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5.xml" ContentType="application/vnd.openxmlformats-officedocument.presentationml.notesSlide+xml"/>
  <Override PartName="/ppt/tags/tag18.xml" ContentType="application/vnd.openxmlformats-officedocument.presentationml.tags+xml"/>
  <Override PartName="/ppt/notesSlides/notesSlide26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7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28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9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30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31.xml" ContentType="application/vnd.openxmlformats-officedocument.presentationml.notesSlide+xml"/>
  <Override PartName="/ppt/tags/tag29.xml" ContentType="application/vnd.openxmlformats-officedocument.presentationml.tags+xml"/>
  <Override PartName="/ppt/notesSlides/notesSlide32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notesSlides/notesSlide33.xml" ContentType="application/vnd.openxmlformats-officedocument.presentationml.notesSlide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3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handoutMasterIdLst>
    <p:handoutMasterId r:id="rId40"/>
  </p:handoutMasterIdLst>
  <p:sldIdLst>
    <p:sldId id="257" r:id="rId2"/>
    <p:sldId id="258" r:id="rId3"/>
    <p:sldId id="259" r:id="rId4"/>
    <p:sldId id="305" r:id="rId5"/>
    <p:sldId id="260" r:id="rId6"/>
    <p:sldId id="261" r:id="rId7"/>
    <p:sldId id="306" r:id="rId8"/>
    <p:sldId id="262" r:id="rId9"/>
    <p:sldId id="296" r:id="rId10"/>
    <p:sldId id="297" r:id="rId11"/>
    <p:sldId id="287" r:id="rId12"/>
    <p:sldId id="288" r:id="rId13"/>
    <p:sldId id="290" r:id="rId14"/>
    <p:sldId id="264" r:id="rId15"/>
    <p:sldId id="292" r:id="rId16"/>
    <p:sldId id="293" r:id="rId17"/>
    <p:sldId id="291" r:id="rId18"/>
    <p:sldId id="265" r:id="rId19"/>
    <p:sldId id="266" r:id="rId20"/>
    <p:sldId id="283" r:id="rId21"/>
    <p:sldId id="299" r:id="rId22"/>
    <p:sldId id="267" r:id="rId23"/>
    <p:sldId id="285" r:id="rId24"/>
    <p:sldId id="279" r:id="rId25"/>
    <p:sldId id="281" r:id="rId26"/>
    <p:sldId id="300" r:id="rId27"/>
    <p:sldId id="282" r:id="rId28"/>
    <p:sldId id="277" r:id="rId29"/>
    <p:sldId id="278" r:id="rId30"/>
    <p:sldId id="268" r:id="rId31"/>
    <p:sldId id="269" r:id="rId32"/>
    <p:sldId id="301" r:id="rId33"/>
    <p:sldId id="272" r:id="rId34"/>
    <p:sldId id="271" r:id="rId35"/>
    <p:sldId id="273" r:id="rId36"/>
    <p:sldId id="304" r:id="rId37"/>
    <p:sldId id="274" r:id="rId38"/>
  </p:sldIdLst>
  <p:sldSz cx="12192000" cy="6858000"/>
  <p:notesSz cx="6888163" cy="100187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259" y="3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1D9DC48A-B307-42F5-87D2-FA1FCF442FF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E0666A00-37DC-44E8-A90B-4C4737895B0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1980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>
              <a:defRPr sz="1300"/>
            </a:lvl1pPr>
          </a:lstStyle>
          <a:p>
            <a:fld id="{A13D42B5-232E-4D3D-A5EC-E7A90B7B5D27}" type="datetimeFigureOut">
              <a:rPr lang="zh-TW" altLang="en-US" smtClean="0"/>
              <a:t>2026/4/29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39738" y="1252538"/>
            <a:ext cx="600868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r">
              <a:defRPr sz="1300"/>
            </a:lvl1pPr>
          </a:lstStyle>
          <a:p>
            <a:fld id="{962A5F9F-A590-4FE3-9BAE-1BEF6A8B770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3900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2870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3855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4822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4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7188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5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0085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6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75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7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47985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8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279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9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6769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10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41266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11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4532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12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33612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13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50002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14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44108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15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96564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16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25222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17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04947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18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58576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19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06819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20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92514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21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53565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22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591647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23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95443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24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13964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25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86623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26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124229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27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762662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28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78228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29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398503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30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86308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31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631773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32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71223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33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1756299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34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02086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35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974124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36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670343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064">
              <a:defRPr/>
            </a:pPr>
            <a:fld id="{DDCAE882-252E-4B18-B851-34198A1E84F3}" type="slidenum">
              <a:rPr lang="zh-CN" altLang="en-US">
                <a:solidFill>
                  <a:prstClr val="black"/>
                </a:solidFill>
                <a:latin typeface="等线" panose="020F0502020204030204"/>
                <a:ea typeface="等线" panose="02010600030101010101" pitchFamily="2" charset="-122"/>
              </a:rPr>
              <a:pPr defTabSz="966064">
                <a:defRPr/>
              </a:pPr>
              <a:t>37</a:t>
            </a:fld>
            <a:endParaRPr lang="zh-CN" altLang="en-US">
              <a:solidFill>
                <a:prstClr val="black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655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A6410-0179-44B8-990C-A49374982741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151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41D4F-3E99-4A2F-A1D0-05781D7CC4E5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514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2FB83-9A02-427B-942A-FC88DDFCF33D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486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B38BC-758A-4E8E-A244-7BF631C274E9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741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5C524-39C3-4FE6-BCBC-5CE3FCCA983A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075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DD308-F86E-4EFD-ACA0-67F601C6C115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913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A7B47-6D57-40CE-8777-F4619321EE43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486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0E79B-783A-42DE-BED7-E58A6EF785B5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194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3A2D1-107A-41CC-A90F-E6B404723302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358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FEAF5-00CD-4407-9AC7-4BD6974C2141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6794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9DDCF-6398-4775-AF17-D9A1E858F883}" type="datetime1">
              <a:rPr lang="zh-CN" altLang="en-US" smtClean="0"/>
              <a:t>2026/4/29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1409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toyota.email@msa.hinet.net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5" Type="http://schemas.openxmlformats.org/officeDocument/2006/relationships/image" Target="../media/image28.jp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31.jp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33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33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33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33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35.jpg"/><Relationship Id="rId5" Type="http://schemas.openxmlformats.org/officeDocument/2006/relationships/image" Target="../media/image34.jpeg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7.png"/><Relationship Id="rId5" Type="http://schemas.openxmlformats.org/officeDocument/2006/relationships/image" Target="../media/image36.jpg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39.jpg"/><Relationship Id="rId5" Type="http://schemas.openxmlformats.org/officeDocument/2006/relationships/image" Target="../media/image38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46.jpg"/><Relationship Id="rId5" Type="http://schemas.openxmlformats.org/officeDocument/2006/relationships/image" Target="../media/image45.jpe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image" Target="../media/image48.jpeg"/><Relationship Id="rId5" Type="http://schemas.openxmlformats.org/officeDocument/2006/relationships/image" Target="../media/image47.jpg"/><Relationship Id="rId4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55.jpg"/><Relationship Id="rId5" Type="http://schemas.openxmlformats.org/officeDocument/2006/relationships/image" Target="../media/image54.jpeg"/><Relationship Id="rId4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36575" y="529590"/>
            <a:ext cx="11118850" cy="5799455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991735" y="1583830"/>
            <a:ext cx="2208530" cy="819150"/>
            <a:chOff x="8190" y="3147"/>
            <a:chExt cx="3478" cy="1290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8190" y="3147"/>
              <a:ext cx="3479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H="1" flipV="1">
              <a:off x="8190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 flipV="1">
              <a:off x="11666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V="1">
            <a:off x="4989830" y="4397147"/>
            <a:ext cx="2208530" cy="819150"/>
            <a:chOff x="8190" y="3147"/>
            <a:chExt cx="3478" cy="1290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8190" y="3147"/>
              <a:ext cx="3479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 flipV="1">
              <a:off x="8190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 flipV="1">
              <a:off x="11666" y="3147"/>
              <a:ext cx="3" cy="129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文本框 18"/>
          <p:cNvSpPr txBox="1"/>
          <p:nvPr/>
        </p:nvSpPr>
        <p:spPr>
          <a:xfrm>
            <a:off x="2639377" y="2551837"/>
            <a:ext cx="69132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豐田種苗園</a:t>
            </a:r>
            <a:endParaRPr kumimoji="0" lang="en-US" altLang="zh-TW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公司簡介</a:t>
            </a:r>
            <a:endParaRPr kumimoji="0" lang="en-US" altLang="zh-CN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8EA15C4-3808-4065-947C-35FA79D901F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DDB"/>
              </a:clrFrom>
              <a:clrTo>
                <a:srgbClr val="FFFDD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5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574" y="2119981"/>
            <a:ext cx="2996208" cy="1412199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00D081F-D4C1-4806-A15F-7C295E51E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59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4605"/>
            <a:ext cx="3234055" cy="688784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05485" y="400685"/>
            <a:ext cx="3380740" cy="6057900"/>
            <a:chOff x="937" y="408"/>
            <a:chExt cx="5572" cy="9984"/>
          </a:xfrm>
        </p:grpSpPr>
        <p:pic>
          <p:nvPicPr>
            <p:cNvPr id="8" name="图片 7" descr="152acf029905ac480b705aeefc976e08"/>
            <p:cNvPicPr>
              <a:picLocks noChangeAspect="1"/>
            </p:cNvPicPr>
            <p:nvPr/>
          </p:nvPicPr>
          <p:blipFill>
            <a:blip r:embed="rId3"/>
            <a:srcRect r="64823"/>
            <a:stretch>
              <a:fillRect/>
            </a:stretch>
          </p:blipFill>
          <p:spPr>
            <a:xfrm>
              <a:off x="937" y="408"/>
              <a:ext cx="5572" cy="998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937" y="408"/>
              <a:ext cx="5572" cy="9983"/>
            </a:xfrm>
            <a:prstGeom prst="rect">
              <a:avLst/>
            </a:prstGeom>
            <a:solidFill>
              <a:schemeClr val="accent6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8924" name="文本框 5"/>
          <p:cNvSpPr txBox="1"/>
          <p:nvPr/>
        </p:nvSpPr>
        <p:spPr>
          <a:xfrm>
            <a:off x="1225550" y="1027430"/>
            <a:ext cx="2742565" cy="64516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CONTENTS</a:t>
            </a:r>
          </a:p>
        </p:txBody>
      </p:sp>
      <p:sp>
        <p:nvSpPr>
          <p:cNvPr id="47" name="矩形 46"/>
          <p:cNvSpPr/>
          <p:nvPr/>
        </p:nvSpPr>
        <p:spPr>
          <a:xfrm>
            <a:off x="3191510" y="2015173"/>
            <a:ext cx="476250" cy="476250"/>
          </a:xfrm>
          <a:prstGeom prst="rect">
            <a:avLst/>
          </a:prstGeom>
          <a:noFill/>
          <a:ln>
            <a:solidFill>
              <a:schemeClr val="bg1">
                <a:alpha val="74902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380423" y="1853248"/>
            <a:ext cx="476250" cy="47625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128955" y="685800"/>
            <a:ext cx="683260" cy="683260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01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5990793" y="833656"/>
            <a:ext cx="49142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公司簡介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/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個人簡介 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/  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產學合作實習成果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  <a:sym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147945" y="1638854"/>
            <a:ext cx="683260" cy="683260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02</a:t>
            </a:r>
          </a:p>
        </p:txBody>
      </p:sp>
      <p:sp>
        <p:nvSpPr>
          <p:cNvPr id="22" name="矩形 21"/>
          <p:cNvSpPr/>
          <p:nvPr/>
        </p:nvSpPr>
        <p:spPr>
          <a:xfrm>
            <a:off x="5128955" y="2618493"/>
            <a:ext cx="683260" cy="683260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03</a:t>
            </a:r>
          </a:p>
        </p:txBody>
      </p:sp>
      <p:sp>
        <p:nvSpPr>
          <p:cNvPr id="24" name="矩形 23"/>
          <p:cNvSpPr/>
          <p:nvPr/>
        </p:nvSpPr>
        <p:spPr>
          <a:xfrm>
            <a:off x="5128955" y="3583920"/>
            <a:ext cx="683260" cy="683260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04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031169" y="1766571"/>
            <a:ext cx="5301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公司相關登記證書</a:t>
            </a:r>
            <a:r>
              <a:rPr kumimoji="0" lang="en-US" altLang="zh-TW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/</a:t>
            </a: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證照</a:t>
            </a:r>
            <a:endParaRPr kumimoji="0" lang="zh-CN" alt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52183" y="3723464"/>
            <a:ext cx="5301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歷年業績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  <a:sym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031171" y="4672564"/>
            <a:ext cx="5301615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完工圖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  <a:sym typeface="+mn-ea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56AC1504-7ED1-4202-8C12-295E5083FDF9}"/>
              </a:ext>
            </a:extLst>
          </p:cNvPr>
          <p:cNvSpPr/>
          <p:nvPr/>
        </p:nvSpPr>
        <p:spPr>
          <a:xfrm>
            <a:off x="5128955" y="4530989"/>
            <a:ext cx="683260" cy="683260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05</a:t>
            </a:r>
          </a:p>
        </p:txBody>
      </p:sp>
      <p:sp>
        <p:nvSpPr>
          <p:cNvPr id="18" name="文本框 26">
            <a:extLst>
              <a:ext uri="{FF2B5EF4-FFF2-40B4-BE49-F238E27FC236}">
                <a16:creationId xmlns:a16="http://schemas.microsoft.com/office/drawing/2014/main" id="{DC1F0024-2DBF-4781-9545-22F253D81927}"/>
              </a:ext>
            </a:extLst>
          </p:cNvPr>
          <p:cNvSpPr txBox="1"/>
          <p:nvPr/>
        </p:nvSpPr>
        <p:spPr>
          <a:xfrm>
            <a:off x="6052185" y="2791157"/>
            <a:ext cx="53016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公司規模</a:t>
            </a:r>
            <a:endParaRPr kumimoji="0" lang="en-US" altLang="zh-CN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  <a:sym typeface="+mn-ea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163DA85-AF0F-4BA7-BD5C-BE8DA8753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94D4FAE1-504F-40B4-9926-40E1C5C06F4A}"/>
              </a:ext>
            </a:extLst>
          </p:cNvPr>
          <p:cNvSpPr/>
          <p:nvPr/>
        </p:nvSpPr>
        <p:spPr>
          <a:xfrm>
            <a:off x="5128955" y="5489299"/>
            <a:ext cx="683260" cy="683260"/>
          </a:xfrm>
          <a:prstGeom prst="rect">
            <a:avLst/>
          </a:prstGeom>
          <a:noFill/>
          <a:ln w="158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06</a:t>
            </a:r>
          </a:p>
        </p:txBody>
      </p:sp>
      <p:sp>
        <p:nvSpPr>
          <p:cNvPr id="23" name="文本框 27">
            <a:extLst>
              <a:ext uri="{FF2B5EF4-FFF2-40B4-BE49-F238E27FC236}">
                <a16:creationId xmlns:a16="http://schemas.microsoft.com/office/drawing/2014/main" id="{021C1564-049D-477E-980F-50EB7006AE5B}"/>
              </a:ext>
            </a:extLst>
          </p:cNvPr>
          <p:cNvSpPr txBox="1"/>
          <p:nvPr/>
        </p:nvSpPr>
        <p:spPr>
          <a:xfrm>
            <a:off x="6052184" y="5621664"/>
            <a:ext cx="5301615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  <a:sym typeface="+mn-ea"/>
              </a:rPr>
              <a:t>員工待遇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597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90550" y="1290955"/>
            <a:ext cx="11012170" cy="4276090"/>
            <a:chOff x="2407" y="2033"/>
            <a:chExt cx="14999" cy="6734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4" name="矩形 3"/>
            <p:cNvSpPr/>
            <p:nvPr/>
          </p:nvSpPr>
          <p:spPr>
            <a:xfrm>
              <a:off x="2407" y="2033"/>
              <a:ext cx="219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804" y="2033"/>
              <a:ext cx="14603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897370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50785" y="1304290"/>
            <a:ext cx="22472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01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217410" y="3011805"/>
            <a:ext cx="29140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公司簡介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020B585-1BF0-4DDB-A8C8-40803DEA5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73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002093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29923" y="3392062"/>
            <a:ext cx="2914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個人簡介</a:t>
            </a:r>
            <a:endParaRPr kumimoji="0" lang="en-US" altLang="zh-TW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DA21585-51D2-4B71-895A-A9EC32FDC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4F57E92-F9AD-4D17-B563-16E728F94325}"/>
              </a:ext>
            </a:extLst>
          </p:cNvPr>
          <p:cNvSpPr/>
          <p:nvPr/>
        </p:nvSpPr>
        <p:spPr>
          <a:xfrm>
            <a:off x="4972369" y="901818"/>
            <a:ext cx="5975263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謝清帆 經理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學歷：嘉義大學農藝系二技部民國</a:t>
            </a: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92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年畢業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defRPr/>
            </a:pP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手機：</a:t>
            </a: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0931-076-361</a:t>
            </a:r>
          </a:p>
          <a:p>
            <a:pPr lvl="0">
              <a:defRPr/>
            </a:pPr>
            <a:endParaRPr lang="en-US" altLang="zh-TW" sz="16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defRPr/>
            </a:pP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園址：桃園市蘆竹區山林路三段</a:t>
            </a: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332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巷</a:t>
            </a: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51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弄</a:t>
            </a: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22</a:t>
            </a: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號</a:t>
            </a: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6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62D63FF-7D75-45F8-AD70-A2C2ECD1AD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8847" y="3146919"/>
            <a:ext cx="4982627" cy="3013744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7EAE4458-D190-48B7-B859-BDF9231CDE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431" y="4367544"/>
            <a:ext cx="1214173" cy="158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80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01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公司簡介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10" name="图片 9" descr="5881b38b16b13"/>
          <p:cNvPicPr>
            <a:picLocks noChangeAspect="1"/>
          </p:cNvPicPr>
          <p:nvPr/>
        </p:nvPicPr>
        <p:blipFill>
          <a:blip r:embed="rId3"/>
          <a:srcRect b="55003"/>
          <a:stretch>
            <a:fillRect/>
          </a:stretch>
        </p:blipFill>
        <p:spPr>
          <a:xfrm>
            <a:off x="479425" y="1259205"/>
            <a:ext cx="11233150" cy="284289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 flipH="1">
            <a:off x="479425" y="4549775"/>
            <a:ext cx="474345" cy="399415"/>
            <a:chOff x="6350" y="1588"/>
            <a:chExt cx="1403350" cy="1182687"/>
          </a:xfrm>
          <a:solidFill>
            <a:schemeClr val="accent6"/>
          </a:solidFill>
        </p:grpSpPr>
        <p:sp>
          <p:nvSpPr>
            <p:cNvPr id="26" name="Freeform 5"/>
            <p:cNvSpPr/>
            <p:nvPr/>
          </p:nvSpPr>
          <p:spPr bwMode="auto">
            <a:xfrm>
              <a:off x="498475" y="1588"/>
              <a:ext cx="627063" cy="625475"/>
            </a:xfrm>
            <a:custGeom>
              <a:avLst/>
              <a:gdLst>
                <a:gd name="T0" fmla="*/ 163 w 166"/>
                <a:gd name="T1" fmla="*/ 30 h 165"/>
                <a:gd name="T2" fmla="*/ 134 w 166"/>
                <a:gd name="T3" fmla="*/ 1 h 165"/>
                <a:gd name="T4" fmla="*/ 127 w 166"/>
                <a:gd name="T5" fmla="*/ 0 h 165"/>
                <a:gd name="T6" fmla="*/ 99 w 166"/>
                <a:gd name="T7" fmla="*/ 0 h 165"/>
                <a:gd name="T8" fmla="*/ 94 w 166"/>
                <a:gd name="T9" fmla="*/ 2 h 165"/>
                <a:gd name="T10" fmla="*/ 3 w 166"/>
                <a:gd name="T11" fmla="*/ 93 h 165"/>
                <a:gd name="T12" fmla="*/ 3 w 166"/>
                <a:gd name="T13" fmla="*/ 105 h 165"/>
                <a:gd name="T14" fmla="*/ 9 w 166"/>
                <a:gd name="T15" fmla="*/ 107 h 165"/>
                <a:gd name="T16" fmla="*/ 15 w 166"/>
                <a:gd name="T17" fmla="*/ 104 h 165"/>
                <a:gd name="T18" fmla="*/ 104 w 166"/>
                <a:gd name="T19" fmla="*/ 15 h 165"/>
                <a:gd name="T20" fmla="*/ 125 w 166"/>
                <a:gd name="T21" fmla="*/ 15 h 165"/>
                <a:gd name="T22" fmla="*/ 126 w 166"/>
                <a:gd name="T23" fmla="*/ 16 h 165"/>
                <a:gd name="T24" fmla="*/ 125 w 166"/>
                <a:gd name="T25" fmla="*/ 17 h 165"/>
                <a:gd name="T26" fmla="*/ 25 w 166"/>
                <a:gd name="T27" fmla="*/ 117 h 165"/>
                <a:gd name="T28" fmla="*/ 25 w 166"/>
                <a:gd name="T29" fmla="*/ 123 h 165"/>
                <a:gd name="T30" fmla="*/ 29 w 166"/>
                <a:gd name="T31" fmla="*/ 124 h 165"/>
                <a:gd name="T32" fmla="*/ 32 w 166"/>
                <a:gd name="T33" fmla="*/ 123 h 165"/>
                <a:gd name="T34" fmla="*/ 131 w 166"/>
                <a:gd name="T35" fmla="*/ 23 h 165"/>
                <a:gd name="T36" fmla="*/ 132 w 166"/>
                <a:gd name="T37" fmla="*/ 23 h 165"/>
                <a:gd name="T38" fmla="*/ 143 w 166"/>
                <a:gd name="T39" fmla="*/ 34 h 165"/>
                <a:gd name="T40" fmla="*/ 142 w 166"/>
                <a:gd name="T41" fmla="*/ 34 h 165"/>
                <a:gd name="T42" fmla="*/ 42 w 166"/>
                <a:gd name="T43" fmla="*/ 134 h 165"/>
                <a:gd name="T44" fmla="*/ 42 w 166"/>
                <a:gd name="T45" fmla="*/ 140 h 165"/>
                <a:gd name="T46" fmla="*/ 45 w 166"/>
                <a:gd name="T47" fmla="*/ 141 h 165"/>
                <a:gd name="T48" fmla="*/ 49 w 166"/>
                <a:gd name="T49" fmla="*/ 140 h 165"/>
                <a:gd name="T50" fmla="*/ 148 w 166"/>
                <a:gd name="T51" fmla="*/ 40 h 165"/>
                <a:gd name="T52" fmla="*/ 149 w 166"/>
                <a:gd name="T53" fmla="*/ 40 h 165"/>
                <a:gd name="T54" fmla="*/ 151 w 166"/>
                <a:gd name="T55" fmla="*/ 41 h 165"/>
                <a:gd name="T56" fmla="*/ 151 w 166"/>
                <a:gd name="T57" fmla="*/ 61 h 165"/>
                <a:gd name="T58" fmla="*/ 61 w 166"/>
                <a:gd name="T59" fmla="*/ 150 h 165"/>
                <a:gd name="T60" fmla="*/ 61 w 166"/>
                <a:gd name="T61" fmla="*/ 162 h 165"/>
                <a:gd name="T62" fmla="*/ 67 w 166"/>
                <a:gd name="T63" fmla="*/ 165 h 165"/>
                <a:gd name="T64" fmla="*/ 73 w 166"/>
                <a:gd name="T65" fmla="*/ 162 h 165"/>
                <a:gd name="T66" fmla="*/ 164 w 166"/>
                <a:gd name="T67" fmla="*/ 71 h 165"/>
                <a:gd name="T68" fmla="*/ 164 w 166"/>
                <a:gd name="T69" fmla="*/ 71 h 165"/>
                <a:gd name="T70" fmla="*/ 166 w 166"/>
                <a:gd name="T71" fmla="*/ 65 h 165"/>
                <a:gd name="T72" fmla="*/ 166 w 166"/>
                <a:gd name="T73" fmla="*/ 37 h 165"/>
                <a:gd name="T74" fmla="*/ 163 w 166"/>
                <a:gd name="T75" fmla="*/ 3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6" h="165">
                  <a:moveTo>
                    <a:pt x="163" y="30"/>
                  </a:moveTo>
                  <a:cubicBezTo>
                    <a:pt x="134" y="1"/>
                    <a:pt x="134" y="1"/>
                    <a:pt x="134" y="1"/>
                  </a:cubicBezTo>
                  <a:cubicBezTo>
                    <a:pt x="133" y="0"/>
                    <a:pt x="130" y="0"/>
                    <a:pt x="127" y="0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7" y="0"/>
                    <a:pt x="96" y="0"/>
                    <a:pt x="94" y="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0" y="96"/>
                    <a:pt x="0" y="101"/>
                    <a:pt x="3" y="105"/>
                  </a:cubicBezTo>
                  <a:cubicBezTo>
                    <a:pt x="5" y="106"/>
                    <a:pt x="7" y="107"/>
                    <a:pt x="9" y="107"/>
                  </a:cubicBezTo>
                  <a:cubicBezTo>
                    <a:pt x="11" y="107"/>
                    <a:pt x="14" y="106"/>
                    <a:pt x="15" y="104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5" y="17"/>
                    <a:pt x="125" y="17"/>
                    <a:pt x="125" y="17"/>
                  </a:cubicBezTo>
                  <a:cubicBezTo>
                    <a:pt x="25" y="117"/>
                    <a:pt x="25" y="117"/>
                    <a:pt x="25" y="117"/>
                  </a:cubicBezTo>
                  <a:cubicBezTo>
                    <a:pt x="24" y="118"/>
                    <a:pt x="24" y="121"/>
                    <a:pt x="25" y="123"/>
                  </a:cubicBezTo>
                  <a:cubicBezTo>
                    <a:pt x="26" y="124"/>
                    <a:pt x="27" y="124"/>
                    <a:pt x="29" y="124"/>
                  </a:cubicBezTo>
                  <a:cubicBezTo>
                    <a:pt x="30" y="124"/>
                    <a:pt x="31" y="124"/>
                    <a:pt x="32" y="123"/>
                  </a:cubicBezTo>
                  <a:cubicBezTo>
                    <a:pt x="131" y="23"/>
                    <a:pt x="131" y="23"/>
                    <a:pt x="131" y="23"/>
                  </a:cubicBezTo>
                  <a:cubicBezTo>
                    <a:pt x="131" y="23"/>
                    <a:pt x="131" y="23"/>
                    <a:pt x="132" y="23"/>
                  </a:cubicBezTo>
                  <a:cubicBezTo>
                    <a:pt x="143" y="34"/>
                    <a:pt x="143" y="34"/>
                    <a:pt x="143" y="34"/>
                  </a:cubicBezTo>
                  <a:cubicBezTo>
                    <a:pt x="142" y="34"/>
                    <a:pt x="142" y="34"/>
                    <a:pt x="142" y="34"/>
                  </a:cubicBezTo>
                  <a:cubicBezTo>
                    <a:pt x="42" y="134"/>
                    <a:pt x="42" y="134"/>
                    <a:pt x="42" y="134"/>
                  </a:cubicBezTo>
                  <a:cubicBezTo>
                    <a:pt x="41" y="135"/>
                    <a:pt x="41" y="138"/>
                    <a:pt x="42" y="140"/>
                  </a:cubicBezTo>
                  <a:cubicBezTo>
                    <a:pt x="43" y="141"/>
                    <a:pt x="44" y="141"/>
                    <a:pt x="45" y="141"/>
                  </a:cubicBezTo>
                  <a:cubicBezTo>
                    <a:pt x="47" y="141"/>
                    <a:pt x="48" y="141"/>
                    <a:pt x="49" y="140"/>
                  </a:cubicBezTo>
                  <a:cubicBezTo>
                    <a:pt x="148" y="40"/>
                    <a:pt x="148" y="40"/>
                    <a:pt x="148" y="40"/>
                  </a:cubicBezTo>
                  <a:cubicBezTo>
                    <a:pt x="148" y="40"/>
                    <a:pt x="149" y="40"/>
                    <a:pt x="149" y="40"/>
                  </a:cubicBezTo>
                  <a:cubicBezTo>
                    <a:pt x="151" y="41"/>
                    <a:pt x="151" y="41"/>
                    <a:pt x="151" y="41"/>
                  </a:cubicBezTo>
                  <a:cubicBezTo>
                    <a:pt x="151" y="61"/>
                    <a:pt x="151" y="61"/>
                    <a:pt x="151" y="61"/>
                  </a:cubicBezTo>
                  <a:cubicBezTo>
                    <a:pt x="61" y="150"/>
                    <a:pt x="61" y="150"/>
                    <a:pt x="61" y="150"/>
                  </a:cubicBezTo>
                  <a:cubicBezTo>
                    <a:pt x="58" y="153"/>
                    <a:pt x="58" y="159"/>
                    <a:pt x="61" y="162"/>
                  </a:cubicBezTo>
                  <a:cubicBezTo>
                    <a:pt x="63" y="164"/>
                    <a:pt x="65" y="165"/>
                    <a:pt x="67" y="165"/>
                  </a:cubicBezTo>
                  <a:cubicBezTo>
                    <a:pt x="69" y="165"/>
                    <a:pt x="71" y="164"/>
                    <a:pt x="73" y="162"/>
                  </a:cubicBezTo>
                  <a:cubicBezTo>
                    <a:pt x="164" y="71"/>
                    <a:pt x="164" y="71"/>
                    <a:pt x="164" y="71"/>
                  </a:cubicBezTo>
                  <a:cubicBezTo>
                    <a:pt x="164" y="71"/>
                    <a:pt x="164" y="71"/>
                    <a:pt x="164" y="71"/>
                  </a:cubicBezTo>
                  <a:cubicBezTo>
                    <a:pt x="166" y="69"/>
                    <a:pt x="166" y="67"/>
                    <a:pt x="166" y="65"/>
                  </a:cubicBezTo>
                  <a:cubicBezTo>
                    <a:pt x="166" y="37"/>
                    <a:pt x="166" y="37"/>
                    <a:pt x="166" y="37"/>
                  </a:cubicBezTo>
                  <a:cubicBezTo>
                    <a:pt x="166" y="34"/>
                    <a:pt x="165" y="32"/>
                    <a:pt x="16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8" name="Freeform 6"/>
            <p:cNvSpPr/>
            <p:nvPr/>
          </p:nvSpPr>
          <p:spPr bwMode="auto">
            <a:xfrm>
              <a:off x="6350" y="214313"/>
              <a:ext cx="1403350" cy="969962"/>
            </a:xfrm>
            <a:custGeom>
              <a:avLst/>
              <a:gdLst>
                <a:gd name="T0" fmla="*/ 346 w 371"/>
                <a:gd name="T1" fmla="*/ 209 h 256"/>
                <a:gd name="T2" fmla="*/ 346 w 371"/>
                <a:gd name="T3" fmla="*/ 25 h 256"/>
                <a:gd name="T4" fmla="*/ 321 w 371"/>
                <a:gd name="T5" fmla="*/ 0 h 256"/>
                <a:gd name="T6" fmla="*/ 309 w 371"/>
                <a:gd name="T7" fmla="*/ 0 h 256"/>
                <a:gd name="T8" fmla="*/ 309 w 371"/>
                <a:gd name="T9" fmla="*/ 9 h 256"/>
                <a:gd name="T10" fmla="*/ 309 w 371"/>
                <a:gd name="T11" fmla="*/ 12 h 256"/>
                <a:gd name="T12" fmla="*/ 321 w 371"/>
                <a:gd name="T13" fmla="*/ 12 h 256"/>
                <a:gd name="T14" fmla="*/ 334 w 371"/>
                <a:gd name="T15" fmla="*/ 25 h 256"/>
                <a:gd name="T16" fmla="*/ 334 w 371"/>
                <a:gd name="T17" fmla="*/ 209 h 256"/>
                <a:gd name="T18" fmla="*/ 231 w 371"/>
                <a:gd name="T19" fmla="*/ 209 h 256"/>
                <a:gd name="T20" fmla="*/ 231 w 371"/>
                <a:gd name="T21" fmla="*/ 212 h 256"/>
                <a:gd name="T22" fmla="*/ 218 w 371"/>
                <a:gd name="T23" fmla="*/ 225 h 256"/>
                <a:gd name="T24" fmla="*/ 150 w 371"/>
                <a:gd name="T25" fmla="*/ 225 h 256"/>
                <a:gd name="T26" fmla="*/ 137 w 371"/>
                <a:gd name="T27" fmla="*/ 212 h 256"/>
                <a:gd name="T28" fmla="*/ 137 w 371"/>
                <a:gd name="T29" fmla="*/ 209 h 256"/>
                <a:gd name="T30" fmla="*/ 40 w 371"/>
                <a:gd name="T31" fmla="*/ 209 h 256"/>
                <a:gd name="T32" fmla="*/ 40 w 371"/>
                <a:gd name="T33" fmla="*/ 25 h 256"/>
                <a:gd name="T34" fmla="*/ 53 w 371"/>
                <a:gd name="T35" fmla="*/ 12 h 256"/>
                <a:gd name="T36" fmla="*/ 140 w 371"/>
                <a:gd name="T37" fmla="*/ 12 h 256"/>
                <a:gd name="T38" fmla="*/ 152 w 371"/>
                <a:gd name="T39" fmla="*/ 0 h 256"/>
                <a:gd name="T40" fmla="*/ 53 w 371"/>
                <a:gd name="T41" fmla="*/ 0 h 256"/>
                <a:gd name="T42" fmla="*/ 28 w 371"/>
                <a:gd name="T43" fmla="*/ 25 h 256"/>
                <a:gd name="T44" fmla="*/ 28 w 371"/>
                <a:gd name="T45" fmla="*/ 209 h 256"/>
                <a:gd name="T46" fmla="*/ 0 w 371"/>
                <a:gd name="T47" fmla="*/ 209 h 256"/>
                <a:gd name="T48" fmla="*/ 0 w 371"/>
                <a:gd name="T49" fmla="*/ 231 h 256"/>
                <a:gd name="T50" fmla="*/ 25 w 371"/>
                <a:gd name="T51" fmla="*/ 256 h 256"/>
                <a:gd name="T52" fmla="*/ 346 w 371"/>
                <a:gd name="T53" fmla="*/ 256 h 256"/>
                <a:gd name="T54" fmla="*/ 371 w 371"/>
                <a:gd name="T55" fmla="*/ 231 h 256"/>
                <a:gd name="T56" fmla="*/ 371 w 371"/>
                <a:gd name="T57" fmla="*/ 209 h 256"/>
                <a:gd name="T58" fmla="*/ 346 w 371"/>
                <a:gd name="T59" fmla="*/ 209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1" h="256">
                  <a:moveTo>
                    <a:pt x="346" y="209"/>
                  </a:moveTo>
                  <a:cubicBezTo>
                    <a:pt x="346" y="25"/>
                    <a:pt x="346" y="25"/>
                    <a:pt x="346" y="25"/>
                  </a:cubicBezTo>
                  <a:cubicBezTo>
                    <a:pt x="346" y="11"/>
                    <a:pt x="335" y="0"/>
                    <a:pt x="321" y="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9" y="10"/>
                    <a:pt x="309" y="11"/>
                    <a:pt x="309" y="12"/>
                  </a:cubicBezTo>
                  <a:cubicBezTo>
                    <a:pt x="321" y="12"/>
                    <a:pt x="321" y="12"/>
                    <a:pt x="321" y="12"/>
                  </a:cubicBezTo>
                  <a:cubicBezTo>
                    <a:pt x="328" y="12"/>
                    <a:pt x="334" y="18"/>
                    <a:pt x="334" y="25"/>
                  </a:cubicBezTo>
                  <a:cubicBezTo>
                    <a:pt x="334" y="209"/>
                    <a:pt x="334" y="209"/>
                    <a:pt x="334" y="209"/>
                  </a:cubicBezTo>
                  <a:cubicBezTo>
                    <a:pt x="231" y="209"/>
                    <a:pt x="231" y="209"/>
                    <a:pt x="231" y="209"/>
                  </a:cubicBezTo>
                  <a:cubicBezTo>
                    <a:pt x="231" y="212"/>
                    <a:pt x="231" y="212"/>
                    <a:pt x="231" y="212"/>
                  </a:cubicBezTo>
                  <a:cubicBezTo>
                    <a:pt x="231" y="219"/>
                    <a:pt x="225" y="225"/>
                    <a:pt x="218" y="225"/>
                  </a:cubicBezTo>
                  <a:cubicBezTo>
                    <a:pt x="150" y="225"/>
                    <a:pt x="150" y="225"/>
                    <a:pt x="150" y="225"/>
                  </a:cubicBezTo>
                  <a:cubicBezTo>
                    <a:pt x="143" y="225"/>
                    <a:pt x="137" y="219"/>
                    <a:pt x="137" y="212"/>
                  </a:cubicBezTo>
                  <a:cubicBezTo>
                    <a:pt x="137" y="209"/>
                    <a:pt x="137" y="209"/>
                    <a:pt x="137" y="209"/>
                  </a:cubicBezTo>
                  <a:cubicBezTo>
                    <a:pt x="40" y="209"/>
                    <a:pt x="40" y="209"/>
                    <a:pt x="40" y="209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18"/>
                    <a:pt x="46" y="12"/>
                    <a:pt x="53" y="12"/>
                  </a:cubicBezTo>
                  <a:cubicBezTo>
                    <a:pt x="140" y="12"/>
                    <a:pt x="140" y="12"/>
                    <a:pt x="140" y="12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9" y="0"/>
                    <a:pt x="28" y="11"/>
                    <a:pt x="28" y="25"/>
                  </a:cubicBezTo>
                  <a:cubicBezTo>
                    <a:pt x="28" y="209"/>
                    <a:pt x="28" y="209"/>
                    <a:pt x="28" y="20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0" y="245"/>
                    <a:pt x="11" y="256"/>
                    <a:pt x="25" y="256"/>
                  </a:cubicBezTo>
                  <a:cubicBezTo>
                    <a:pt x="346" y="256"/>
                    <a:pt x="346" y="256"/>
                    <a:pt x="346" y="256"/>
                  </a:cubicBezTo>
                  <a:cubicBezTo>
                    <a:pt x="360" y="256"/>
                    <a:pt x="371" y="245"/>
                    <a:pt x="371" y="231"/>
                  </a:cubicBezTo>
                  <a:cubicBezTo>
                    <a:pt x="371" y="209"/>
                    <a:pt x="371" y="209"/>
                    <a:pt x="371" y="209"/>
                  </a:cubicBezTo>
                  <a:lnTo>
                    <a:pt x="346" y="2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9" name="Freeform 7"/>
            <p:cNvSpPr/>
            <p:nvPr/>
          </p:nvSpPr>
          <p:spPr bwMode="auto">
            <a:xfrm>
              <a:off x="369888" y="411163"/>
              <a:ext cx="339725" cy="333375"/>
            </a:xfrm>
            <a:custGeom>
              <a:avLst/>
              <a:gdLst>
                <a:gd name="T0" fmla="*/ 88 w 90"/>
                <a:gd name="T1" fmla="*/ 59 h 88"/>
                <a:gd name="T2" fmla="*/ 78 w 90"/>
                <a:gd name="T3" fmla="*/ 53 h 88"/>
                <a:gd name="T4" fmla="*/ 40 w 90"/>
                <a:gd name="T5" fmla="*/ 63 h 88"/>
                <a:gd name="T6" fmla="*/ 39 w 90"/>
                <a:gd name="T7" fmla="*/ 61 h 88"/>
                <a:gd name="T8" fmla="*/ 27 w 90"/>
                <a:gd name="T9" fmla="*/ 48 h 88"/>
                <a:gd name="T10" fmla="*/ 37 w 90"/>
                <a:gd name="T11" fmla="*/ 12 h 88"/>
                <a:gd name="T12" fmla="*/ 31 w 90"/>
                <a:gd name="T13" fmla="*/ 2 h 88"/>
                <a:gd name="T14" fmla="*/ 21 w 90"/>
                <a:gd name="T15" fmla="*/ 7 h 88"/>
                <a:gd name="T16" fmla="*/ 0 w 90"/>
                <a:gd name="T17" fmla="*/ 77 h 88"/>
                <a:gd name="T18" fmla="*/ 0 w 90"/>
                <a:gd name="T19" fmla="*/ 78 h 88"/>
                <a:gd name="T20" fmla="*/ 0 w 90"/>
                <a:gd name="T21" fmla="*/ 82 h 88"/>
                <a:gd name="T22" fmla="*/ 9 w 90"/>
                <a:gd name="T23" fmla="*/ 88 h 88"/>
                <a:gd name="T24" fmla="*/ 11 w 90"/>
                <a:gd name="T25" fmla="*/ 88 h 88"/>
                <a:gd name="T26" fmla="*/ 82 w 90"/>
                <a:gd name="T27" fmla="*/ 70 h 88"/>
                <a:gd name="T28" fmla="*/ 88 w 90"/>
                <a:gd name="T29" fmla="*/ 5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0" h="88">
                  <a:moveTo>
                    <a:pt x="88" y="59"/>
                  </a:moveTo>
                  <a:cubicBezTo>
                    <a:pt x="87" y="55"/>
                    <a:pt x="83" y="52"/>
                    <a:pt x="78" y="53"/>
                  </a:cubicBezTo>
                  <a:cubicBezTo>
                    <a:pt x="40" y="63"/>
                    <a:pt x="40" y="63"/>
                    <a:pt x="40" y="63"/>
                  </a:cubicBezTo>
                  <a:cubicBezTo>
                    <a:pt x="40" y="62"/>
                    <a:pt x="39" y="61"/>
                    <a:pt x="39" y="61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7" y="12"/>
                    <a:pt x="37" y="12"/>
                    <a:pt x="37" y="12"/>
                  </a:cubicBezTo>
                  <a:cubicBezTo>
                    <a:pt x="38" y="8"/>
                    <a:pt x="36" y="3"/>
                    <a:pt x="31" y="2"/>
                  </a:cubicBezTo>
                  <a:cubicBezTo>
                    <a:pt x="27" y="0"/>
                    <a:pt x="22" y="3"/>
                    <a:pt x="21" y="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77"/>
                    <a:pt x="0" y="78"/>
                    <a:pt x="0" y="78"/>
                  </a:cubicBezTo>
                  <a:cubicBezTo>
                    <a:pt x="0" y="79"/>
                    <a:pt x="0" y="80"/>
                    <a:pt x="0" y="82"/>
                  </a:cubicBezTo>
                  <a:cubicBezTo>
                    <a:pt x="1" y="85"/>
                    <a:pt x="5" y="88"/>
                    <a:pt x="9" y="88"/>
                  </a:cubicBezTo>
                  <a:cubicBezTo>
                    <a:pt x="9" y="88"/>
                    <a:pt x="10" y="88"/>
                    <a:pt x="11" y="88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7" y="68"/>
                    <a:pt x="90" y="64"/>
                    <a:pt x="88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18FB52EE-5BC8-44DD-AE34-F7BE04EF4A0E}"/>
              </a:ext>
            </a:extLst>
          </p:cNvPr>
          <p:cNvSpPr/>
          <p:nvPr/>
        </p:nvSpPr>
        <p:spPr>
          <a:xfrm>
            <a:off x="1190406" y="4287163"/>
            <a:ext cx="1061586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000"/>
              </a:lnSpc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       </a:t>
            </a:r>
            <a:r>
              <a:rPr kumimoji="0" lang="zh-TW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豐田於民國</a:t>
            </a:r>
            <a:r>
              <a:rPr lang="en-US" altLang="zh-TW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79</a:t>
            </a:r>
            <a:r>
              <a:rPr kumimoji="0" lang="zh-TW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年成立至今，已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三</a:t>
            </a:r>
            <a:r>
              <a:rPr kumimoji="0" lang="zh-TW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十餘年，累積許多寶貴施工經驗，本著專業致力景觀園藝施工，注重整體形象塑造施工，</a:t>
            </a:r>
            <a:r>
              <a:rPr lang="zh-TW" altLang="en-US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本公司並備有景觀設計人員能提供設計及修改</a:t>
            </a:r>
            <a:r>
              <a:rPr lang="zh-TW" altLang="zh-TW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，多年</a:t>
            </a:r>
            <a:r>
              <a:rPr kumimoji="0" lang="zh-TW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來不斷創新及改造，以專業、負責、實在的經營理念，始終堅持品質，得以深受各行各業及廠商對豐田的肯定與支持！從室內到室外，邊坡生態擋土牆，景觀生態水池，景觀步道，空中花園，庭園景觀設計，廠房整體設計規劃，庭園維護工程等…以專業的品質與親切的服務，來面對每一位客戶的需求與期待，希望透過豐田的各項服務，將能夠替貴公司營造出別於他廠，更高層次的景觀。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8482BF1-B518-456E-9E76-7DB761A4A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96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01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公司簡介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 rot="18900000">
            <a:off x="4998720" y="2825115"/>
            <a:ext cx="2193290" cy="2193290"/>
          </a:xfrm>
          <a:prstGeom prst="rect">
            <a:avLst/>
          </a:prstGeom>
          <a:blipFill rotWithShape="0">
            <a:blip r:embed="rId3"/>
            <a:stretch>
              <a:fillRect/>
            </a:stretch>
          </a:blipFill>
          <a:ln w="63500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 rot="18900000">
            <a:off x="3884930" y="4959350"/>
            <a:ext cx="4423410" cy="4423410"/>
          </a:xfrm>
          <a:prstGeom prst="rect">
            <a:avLst/>
          </a:prstGeom>
          <a:noFill/>
          <a:ln w="63500" cmpd="sng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5053330" y="821055"/>
            <a:ext cx="2084705" cy="2084705"/>
          </a:xfrm>
          <a:prstGeom prst="line">
            <a:avLst/>
          </a:prstGeom>
          <a:ln w="127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8096497" y="3305903"/>
            <a:ext cx="259715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公司相關資料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096497" y="3577927"/>
            <a:ext cx="39574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●成立時間：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79/09/13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●統一編號：</a:t>
            </a:r>
            <a:r>
              <a:rPr kumimoji="0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36459402</a:t>
            </a: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  <a:p>
            <a:pPr>
              <a:lnSpc>
                <a:spcPct val="200000"/>
              </a:lnSpc>
              <a:defRPr/>
            </a:pPr>
            <a:r>
              <a:rPr lang="zh-TW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●公司地址：桃園市蘆竹區南山路三段</a:t>
            </a:r>
            <a:r>
              <a:rPr lang="en-US" altLang="zh-TW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302</a:t>
            </a:r>
            <a:r>
              <a:rPr lang="zh-TW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號</a:t>
            </a:r>
            <a:endParaRPr lang="en-US" altLang="zh-TW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●電話：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03-3242539  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公司傳真：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03-3247268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●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e-mail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  <a:hlinkClick r:id="rId4"/>
              </a:rPr>
              <a:t>toyota.email@msa.hinet.net</a:t>
            </a: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●聯絡人：謝清帆</a:t>
            </a: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●聯絡電話：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0931-076-361</a:t>
            </a:r>
          </a:p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82269" y="2128465"/>
            <a:ext cx="10002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服務項目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82271" y="2437130"/>
            <a:ext cx="4544836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庭園造景、園藝造景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、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庭園維護</a:t>
            </a:r>
            <a:r>
              <a: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(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樹木、草皮修剪、除蟲、</a:t>
            </a:r>
            <a:endParaRPr kumimoji="0" lang="en-US" altLang="zh-TW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施肥</a:t>
            </a:r>
            <a:r>
              <a: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)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、假山、水池、涼亭、魚池過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濾</a:t>
            </a:r>
            <a:r>
              <a:rPr kumimoji="0" lang="zh-TW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、步道設計施工、別墅、中庭、花台、噴灌、空中花園景觀規畫設計施工、公司、廠房、學校、機關團體景觀綠美化施工、綠化工程等。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1564869" y="4346294"/>
            <a:ext cx="25971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承作區域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68680" y="4607511"/>
            <a:ext cx="3266440" cy="405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北區 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/ 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中區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  <a:sym typeface="+mn-ea"/>
            </a:endParaRPr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0106BCB-F18A-44D4-8CF1-C526E0A58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918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002093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22132" y="3429000"/>
            <a:ext cx="2914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產學合作實習成果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DA21585-51D2-4B71-895A-A9EC32FDC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7</a:t>
            </a:fld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4F57E92-F9AD-4D17-B563-16E728F94325}"/>
              </a:ext>
            </a:extLst>
          </p:cNvPr>
          <p:cNvSpPr/>
          <p:nvPr/>
        </p:nvSpPr>
        <p:spPr>
          <a:xfrm>
            <a:off x="5106183" y="364907"/>
            <a:ext cx="59752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實習生  柯保呈國立嘉義大學農場管理學系  柯保呈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F8E93A8-C77F-451A-9CE4-E62A93F1C8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31499" y="1739975"/>
            <a:ext cx="5484737" cy="4113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5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90550" y="1290955"/>
            <a:ext cx="11012170" cy="4276090"/>
            <a:chOff x="2407" y="2033"/>
            <a:chExt cx="14999" cy="6734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4" name="矩形 3"/>
            <p:cNvSpPr/>
            <p:nvPr/>
          </p:nvSpPr>
          <p:spPr>
            <a:xfrm>
              <a:off x="2407" y="2033"/>
              <a:ext cx="219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804" y="2033"/>
              <a:ext cx="14603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897370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50785" y="1304290"/>
            <a:ext cx="22472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02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052553" y="3011805"/>
            <a:ext cx="3258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公司相關登記證書證照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96C0DD0A-EACE-4C4E-9D45-AEDE867C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66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公司相關登記證書證照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481079" y="4229609"/>
            <a:ext cx="1164407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相關許可照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C6CDA46-A0E5-462D-86CC-1B634ADCA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9</a:t>
            </a:fld>
            <a:endParaRPr lang="zh-CN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96CD65A-C96B-4ED9-965F-75B0F56CB5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794" y="769671"/>
            <a:ext cx="7086600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93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公司相關登記證書證照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481078" y="4229609"/>
            <a:ext cx="1164407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相關許可照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C6CDA46-A0E5-462D-86CC-1B634ADCA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10</a:t>
            </a:fld>
            <a:endParaRPr lang="zh-CN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741D48ED-A8D7-46BB-A395-79CDB61C71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8225" y="743968"/>
            <a:ext cx="3859993" cy="5612382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6E4DDA99-36B3-42C5-852D-002D72AAD0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67299" y="681609"/>
            <a:ext cx="3859993" cy="561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8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公司相關登記證書證照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583669" y="4229609"/>
            <a:ext cx="959223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相關證照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7ACFD44E-013D-4163-9501-7D3A9CF344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1299" y="1335821"/>
            <a:ext cx="3054491" cy="2093179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3C6CDA46-A0E5-462D-86CC-1B634ADCA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11</a:t>
            </a:fld>
            <a:endParaRPr lang="zh-CN" altLang="en-US"/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7D825CD8-8152-4756-92FE-0B774782B2F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75" y="1495055"/>
            <a:ext cx="3019425" cy="199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F86E1E99-EC53-4C8D-B01E-AF3575001A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2537" y="3619897"/>
            <a:ext cx="3115326" cy="2030144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B1DC3F46-4909-43CB-93FC-77989FCD802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46565" y="3665621"/>
            <a:ext cx="3109229" cy="193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55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公司相關登記證書證照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583669" y="4229609"/>
            <a:ext cx="959223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相關證照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7" name="圖片 16">
            <a:extLst>
              <a:ext uri="{FF2B5EF4-FFF2-40B4-BE49-F238E27FC236}">
                <a16:creationId xmlns:a16="http://schemas.microsoft.com/office/drawing/2014/main" id="{6060D0EC-E07A-48AD-95B3-D4519E15E9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9102" y="1326566"/>
            <a:ext cx="3162139" cy="2118266"/>
          </a:xfrm>
          <a:prstGeom prst="rect">
            <a:avLst/>
          </a:prstGeom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D23722D9-F8E6-44AC-A198-60CEA7FCCE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1662" y="3611802"/>
            <a:ext cx="3162138" cy="2086883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04FC5AE6-767C-43FA-8C10-4785F2F281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102" y="3611801"/>
            <a:ext cx="3162138" cy="2086883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0B155F8-E174-4821-8590-0642C27D7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12</a:t>
            </a:fld>
            <a:endParaRPr lang="zh-CN" altLang="en-US"/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588593F1-B3C8-4AEA-861B-D248B11C05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01895" y="1326566"/>
            <a:ext cx="3151905" cy="215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10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02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公司相關登記證書證照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583669" y="4229609"/>
            <a:ext cx="959223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相關證照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37" name="圖片 36">
            <a:extLst>
              <a:ext uri="{FF2B5EF4-FFF2-40B4-BE49-F238E27FC236}">
                <a16:creationId xmlns:a16="http://schemas.microsoft.com/office/drawing/2014/main" id="{0A23E5EA-AB76-401A-8883-C934FA8B9E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124" y="1359556"/>
            <a:ext cx="3106763" cy="1985562"/>
          </a:xfrm>
          <a:prstGeom prst="rect">
            <a:avLst/>
          </a:prstGeom>
        </p:spPr>
      </p:pic>
      <p:pic>
        <p:nvPicPr>
          <p:cNvPr id="41" name="圖片 40">
            <a:extLst>
              <a:ext uri="{FF2B5EF4-FFF2-40B4-BE49-F238E27FC236}">
                <a16:creationId xmlns:a16="http://schemas.microsoft.com/office/drawing/2014/main" id="{CF3BDD72-B257-41D1-A2F1-4ED7275695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4754" y="3469892"/>
            <a:ext cx="3138133" cy="2150364"/>
          </a:xfrm>
          <a:prstGeom prst="rect">
            <a:avLst/>
          </a:prstGeom>
        </p:spPr>
      </p:pic>
      <p:pic>
        <p:nvPicPr>
          <p:cNvPr id="43" name="圖片 42">
            <a:extLst>
              <a:ext uri="{FF2B5EF4-FFF2-40B4-BE49-F238E27FC236}">
                <a16:creationId xmlns:a16="http://schemas.microsoft.com/office/drawing/2014/main" id="{D18BD313-1462-474A-95F8-211F0B2C4E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663" y="3429000"/>
            <a:ext cx="4150301" cy="2956660"/>
          </a:xfrm>
          <a:prstGeom prst="rect">
            <a:avLst/>
          </a:prstGeom>
        </p:spPr>
      </p:pic>
      <p:pic>
        <p:nvPicPr>
          <p:cNvPr id="46" name="圖片 45">
            <a:extLst>
              <a:ext uri="{FF2B5EF4-FFF2-40B4-BE49-F238E27FC236}">
                <a16:creationId xmlns:a16="http://schemas.microsoft.com/office/drawing/2014/main" id="{B75C13FC-25D1-44C6-A84F-6CA9A27BE6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868" y="659901"/>
            <a:ext cx="4089892" cy="2685217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6417B33D-A2E8-4FF8-A124-E6B02075F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65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08CF6553-74E0-4B5A-A111-53E3EC239D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024" y="1304290"/>
            <a:ext cx="10719425" cy="4262755"/>
          </a:xfrm>
          <a:prstGeom prst="rect">
            <a:avLst/>
          </a:prstGeom>
          <a:grpFill/>
          <a:ln>
            <a:noFill/>
          </a:ln>
        </p:spPr>
      </p:pic>
      <p:sp>
        <p:nvSpPr>
          <p:cNvPr id="12" name="矩形 11"/>
          <p:cNvSpPr/>
          <p:nvPr/>
        </p:nvSpPr>
        <p:spPr>
          <a:xfrm>
            <a:off x="6897370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50785" y="1304290"/>
            <a:ext cx="22472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17410" y="3011805"/>
            <a:ext cx="29140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公司規模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2B4E07D7-1ADC-4D07-AF0F-A5F957BFE3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57" t="444" r="1"/>
          <a:stretch/>
        </p:blipFill>
        <p:spPr>
          <a:xfrm>
            <a:off x="590551" y="1304290"/>
            <a:ext cx="169267" cy="4243809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0946A7E-3900-4EFD-9DCC-4762285D6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7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03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公司規模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583670" y="4229609"/>
            <a:ext cx="959223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人員編制</a:t>
            </a:r>
            <a:endParaRPr lang="en-US" altLang="zh-TW" sz="16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10" name="內容版面配置區 9">
            <a:extLst>
              <a:ext uri="{FF2B5EF4-FFF2-40B4-BE49-F238E27FC236}">
                <a16:creationId xmlns:a16="http://schemas.microsoft.com/office/drawing/2014/main" id="{FFD65009-66FE-46F2-9ADC-8897FF50B75D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4244437" y="4931453"/>
            <a:ext cx="7253655" cy="6617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施工人員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人、設計部 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人、行政人員 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 algn="ctr">
              <a:buNone/>
            </a:pPr>
            <a:endParaRPr lang="zh-TW" altLang="en-US" dirty="0"/>
          </a:p>
        </p:txBody>
      </p:sp>
      <p:pic>
        <p:nvPicPr>
          <p:cNvPr id="16" name="圖片 15">
            <a:extLst>
              <a:ext uri="{FF2B5EF4-FFF2-40B4-BE49-F238E27FC236}">
                <a16:creationId xmlns:a16="http://schemas.microsoft.com/office/drawing/2014/main" id="{519C02D4-3945-48FA-A209-F35292B1B6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891" y="659169"/>
            <a:ext cx="6056726" cy="4067897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6C04A08-A811-479E-B2E1-64D030BF6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8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03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公司規模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" name="群組 2">
            <a:extLst>
              <a:ext uri="{FF2B5EF4-FFF2-40B4-BE49-F238E27FC236}">
                <a16:creationId xmlns:a16="http://schemas.microsoft.com/office/drawing/2014/main" id="{5F33DED1-435E-4EC2-A784-A363AD5FA1D4}"/>
              </a:ext>
            </a:extLst>
          </p:cNvPr>
          <p:cNvGrpSpPr/>
          <p:nvPr/>
        </p:nvGrpSpPr>
        <p:grpSpPr>
          <a:xfrm>
            <a:off x="162196" y="1459484"/>
            <a:ext cx="3924016" cy="3939031"/>
            <a:chOff x="382270" y="1104900"/>
            <a:chExt cx="3924016" cy="3939031"/>
          </a:xfrm>
        </p:grpSpPr>
        <p:sp>
          <p:nvSpPr>
            <p:cNvPr id="26" name="矩形 25"/>
            <p:cNvSpPr/>
            <p:nvPr/>
          </p:nvSpPr>
          <p:spPr>
            <a:xfrm>
              <a:off x="2314778" y="3133216"/>
              <a:ext cx="1991508" cy="1910715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765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82270" y="3133371"/>
              <a:ext cx="1911350" cy="1910080"/>
              <a:chOff x="1681" y="6505"/>
              <a:chExt cx="3010" cy="3008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1681" y="6505"/>
                <a:ext cx="3010" cy="3009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9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3765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9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8" name="Freeform 77"/>
              <p:cNvSpPr>
                <a:spLocks noEditPoints="1"/>
              </p:cNvSpPr>
              <p:nvPr/>
            </p:nvSpPr>
            <p:spPr bwMode="auto">
              <a:xfrm>
                <a:off x="2447" y="7316"/>
                <a:ext cx="1386" cy="1386"/>
              </a:xfrm>
              <a:custGeom>
                <a:avLst/>
                <a:gdLst>
                  <a:gd name="T0" fmla="*/ 800857202 w 68"/>
                  <a:gd name="T1" fmla="*/ 400430317 h 68"/>
                  <a:gd name="T2" fmla="*/ 400430317 w 68"/>
                  <a:gd name="T3" fmla="*/ 800857202 h 68"/>
                  <a:gd name="T4" fmla="*/ 0 w 68"/>
                  <a:gd name="T5" fmla="*/ 400430317 h 68"/>
                  <a:gd name="T6" fmla="*/ 400430317 w 68"/>
                  <a:gd name="T7" fmla="*/ 0 h 68"/>
                  <a:gd name="T8" fmla="*/ 800857202 w 68"/>
                  <a:gd name="T9" fmla="*/ 400430317 h 68"/>
                  <a:gd name="T10" fmla="*/ 176659223 w 68"/>
                  <a:gd name="T11" fmla="*/ 471091261 h 68"/>
                  <a:gd name="T12" fmla="*/ 164881255 w 68"/>
                  <a:gd name="T13" fmla="*/ 400430317 h 68"/>
                  <a:gd name="T14" fmla="*/ 176659223 w 68"/>
                  <a:gd name="T15" fmla="*/ 317987974 h 68"/>
                  <a:gd name="T16" fmla="*/ 94216879 w 68"/>
                  <a:gd name="T17" fmla="*/ 235545630 h 68"/>
                  <a:gd name="T18" fmla="*/ 58886408 w 68"/>
                  <a:gd name="T19" fmla="*/ 400430317 h 68"/>
                  <a:gd name="T20" fmla="*/ 94216879 w 68"/>
                  <a:gd name="T21" fmla="*/ 553533604 h 68"/>
                  <a:gd name="T22" fmla="*/ 176659223 w 68"/>
                  <a:gd name="T23" fmla="*/ 471091261 h 68"/>
                  <a:gd name="T24" fmla="*/ 565311572 w 68"/>
                  <a:gd name="T25" fmla="*/ 400430317 h 68"/>
                  <a:gd name="T26" fmla="*/ 400430317 w 68"/>
                  <a:gd name="T27" fmla="*/ 223767663 h 68"/>
                  <a:gd name="T28" fmla="*/ 223767663 w 68"/>
                  <a:gd name="T29" fmla="*/ 400430317 h 68"/>
                  <a:gd name="T30" fmla="*/ 400430317 w 68"/>
                  <a:gd name="T31" fmla="*/ 565311572 h 68"/>
                  <a:gd name="T32" fmla="*/ 565311572 w 68"/>
                  <a:gd name="T33" fmla="*/ 400430317 h 68"/>
                  <a:gd name="T34" fmla="*/ 235545630 w 68"/>
                  <a:gd name="T35" fmla="*/ 94216879 h 68"/>
                  <a:gd name="T36" fmla="*/ 317987974 w 68"/>
                  <a:gd name="T37" fmla="*/ 176659223 h 68"/>
                  <a:gd name="T38" fmla="*/ 400430317 w 68"/>
                  <a:gd name="T39" fmla="*/ 164881255 h 68"/>
                  <a:gd name="T40" fmla="*/ 471091261 w 68"/>
                  <a:gd name="T41" fmla="*/ 176659223 h 68"/>
                  <a:gd name="T42" fmla="*/ 553533604 w 68"/>
                  <a:gd name="T43" fmla="*/ 94216879 h 68"/>
                  <a:gd name="T44" fmla="*/ 400430317 w 68"/>
                  <a:gd name="T45" fmla="*/ 58886408 h 68"/>
                  <a:gd name="T46" fmla="*/ 235545630 w 68"/>
                  <a:gd name="T47" fmla="*/ 94216879 h 68"/>
                  <a:gd name="T48" fmla="*/ 553533604 w 68"/>
                  <a:gd name="T49" fmla="*/ 694862355 h 68"/>
                  <a:gd name="T50" fmla="*/ 471091261 w 68"/>
                  <a:gd name="T51" fmla="*/ 612420012 h 68"/>
                  <a:gd name="T52" fmla="*/ 400430317 w 68"/>
                  <a:gd name="T53" fmla="*/ 624197980 h 68"/>
                  <a:gd name="T54" fmla="*/ 317987974 w 68"/>
                  <a:gd name="T55" fmla="*/ 612420012 h 68"/>
                  <a:gd name="T56" fmla="*/ 235545630 w 68"/>
                  <a:gd name="T57" fmla="*/ 694862355 h 68"/>
                  <a:gd name="T58" fmla="*/ 400430317 w 68"/>
                  <a:gd name="T59" fmla="*/ 741970795 h 68"/>
                  <a:gd name="T60" fmla="*/ 553533604 w 68"/>
                  <a:gd name="T61" fmla="*/ 694862355 h 68"/>
                  <a:gd name="T62" fmla="*/ 706640323 w 68"/>
                  <a:gd name="T63" fmla="*/ 553533604 h 68"/>
                  <a:gd name="T64" fmla="*/ 741970795 w 68"/>
                  <a:gd name="T65" fmla="*/ 400430317 h 68"/>
                  <a:gd name="T66" fmla="*/ 706640323 w 68"/>
                  <a:gd name="T67" fmla="*/ 235545630 h 68"/>
                  <a:gd name="T68" fmla="*/ 612420012 w 68"/>
                  <a:gd name="T69" fmla="*/ 317987974 h 68"/>
                  <a:gd name="T70" fmla="*/ 624197980 w 68"/>
                  <a:gd name="T71" fmla="*/ 400430317 h 68"/>
                  <a:gd name="T72" fmla="*/ 612420012 w 68"/>
                  <a:gd name="T73" fmla="*/ 471091261 h 68"/>
                  <a:gd name="T74" fmla="*/ 706640323 w 68"/>
                  <a:gd name="T75" fmla="*/ 553533604 h 6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15" y="40"/>
                    </a:moveTo>
                    <a:cubicBezTo>
                      <a:pt x="15" y="38"/>
                      <a:pt x="14" y="36"/>
                      <a:pt x="14" y="34"/>
                    </a:cubicBezTo>
                    <a:cubicBezTo>
                      <a:pt x="14" y="31"/>
                      <a:pt x="15" y="29"/>
                      <a:pt x="15" y="27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6" y="24"/>
                      <a:pt x="5" y="29"/>
                      <a:pt x="5" y="34"/>
                    </a:cubicBezTo>
                    <a:cubicBezTo>
                      <a:pt x="5" y="39"/>
                      <a:pt x="6" y="43"/>
                      <a:pt x="8" y="47"/>
                    </a:cubicBezTo>
                    <a:lnTo>
                      <a:pt x="15" y="40"/>
                    </a:lnTo>
                    <a:close/>
                    <a:moveTo>
                      <a:pt x="48" y="34"/>
                    </a:moveTo>
                    <a:cubicBezTo>
                      <a:pt x="48" y="26"/>
                      <a:pt x="42" y="19"/>
                      <a:pt x="34" y="19"/>
                    </a:cubicBezTo>
                    <a:cubicBezTo>
                      <a:pt x="26" y="19"/>
                      <a:pt x="19" y="26"/>
                      <a:pt x="19" y="34"/>
                    </a:cubicBezTo>
                    <a:cubicBezTo>
                      <a:pt x="19" y="42"/>
                      <a:pt x="26" y="48"/>
                      <a:pt x="34" y="48"/>
                    </a:cubicBezTo>
                    <a:cubicBezTo>
                      <a:pt x="42" y="48"/>
                      <a:pt x="48" y="42"/>
                      <a:pt x="48" y="34"/>
                    </a:cubicBezTo>
                    <a:close/>
                    <a:moveTo>
                      <a:pt x="20" y="8"/>
                    </a:moveTo>
                    <a:cubicBezTo>
                      <a:pt x="27" y="15"/>
                      <a:pt x="27" y="15"/>
                      <a:pt x="27" y="15"/>
                    </a:cubicBezTo>
                    <a:cubicBezTo>
                      <a:pt x="29" y="15"/>
                      <a:pt x="32" y="14"/>
                      <a:pt x="34" y="14"/>
                    </a:cubicBezTo>
                    <a:cubicBezTo>
                      <a:pt x="36" y="14"/>
                      <a:pt x="38" y="15"/>
                      <a:pt x="40" y="15"/>
                    </a:cubicBezTo>
                    <a:cubicBezTo>
                      <a:pt x="47" y="8"/>
                      <a:pt x="47" y="8"/>
                      <a:pt x="47" y="8"/>
                    </a:cubicBezTo>
                    <a:cubicBezTo>
                      <a:pt x="43" y="6"/>
                      <a:pt x="39" y="5"/>
                      <a:pt x="34" y="5"/>
                    </a:cubicBezTo>
                    <a:cubicBezTo>
                      <a:pt x="29" y="5"/>
                      <a:pt x="24" y="6"/>
                      <a:pt x="20" y="8"/>
                    </a:cubicBezTo>
                    <a:close/>
                    <a:moveTo>
                      <a:pt x="47" y="59"/>
                    </a:moveTo>
                    <a:cubicBezTo>
                      <a:pt x="40" y="52"/>
                      <a:pt x="40" y="52"/>
                      <a:pt x="40" y="52"/>
                    </a:cubicBezTo>
                    <a:cubicBezTo>
                      <a:pt x="38" y="53"/>
                      <a:pt x="36" y="53"/>
                      <a:pt x="34" y="53"/>
                    </a:cubicBezTo>
                    <a:cubicBezTo>
                      <a:pt x="32" y="53"/>
                      <a:pt x="29" y="53"/>
                      <a:pt x="27" y="52"/>
                    </a:cubicBezTo>
                    <a:cubicBezTo>
                      <a:pt x="20" y="59"/>
                      <a:pt x="20" y="59"/>
                      <a:pt x="20" y="59"/>
                    </a:cubicBezTo>
                    <a:cubicBezTo>
                      <a:pt x="24" y="62"/>
                      <a:pt x="29" y="63"/>
                      <a:pt x="34" y="63"/>
                    </a:cubicBezTo>
                    <a:cubicBezTo>
                      <a:pt x="39" y="63"/>
                      <a:pt x="43" y="62"/>
                      <a:pt x="47" y="59"/>
                    </a:cubicBezTo>
                    <a:close/>
                    <a:moveTo>
                      <a:pt x="60" y="47"/>
                    </a:moveTo>
                    <a:cubicBezTo>
                      <a:pt x="62" y="43"/>
                      <a:pt x="63" y="39"/>
                      <a:pt x="63" y="34"/>
                    </a:cubicBezTo>
                    <a:cubicBezTo>
                      <a:pt x="63" y="29"/>
                      <a:pt x="62" y="24"/>
                      <a:pt x="60" y="20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3" y="29"/>
                      <a:pt x="53" y="32"/>
                      <a:pt x="53" y="34"/>
                    </a:cubicBezTo>
                    <a:cubicBezTo>
                      <a:pt x="53" y="36"/>
                      <a:pt x="53" y="38"/>
                      <a:pt x="52" y="40"/>
                    </a:cubicBezTo>
                    <a:lnTo>
                      <a:pt x="60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7" name="PA_矩形 41"/>
              <p:cNvSpPr/>
              <p:nvPr>
                <p:custDataLst>
                  <p:tags r:id="rId1"/>
                </p:custDataLst>
              </p:nvPr>
            </p:nvSpPr>
            <p:spPr>
              <a:xfrm>
                <a:off x="1992" y="6804"/>
                <a:ext cx="2388" cy="2388"/>
              </a:xfrm>
              <a:prstGeom prst="rect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" name="矩形 1"/>
            <p:cNvSpPr/>
            <p:nvPr/>
          </p:nvSpPr>
          <p:spPr>
            <a:xfrm>
              <a:off x="383540" y="1104900"/>
              <a:ext cx="3922746" cy="1910716"/>
            </a:xfrm>
            <a:prstGeom prst="rect">
              <a:avLst/>
            </a:prstGeom>
            <a:blipFill rotWithShape="1">
              <a:blip r:embed="rId4"/>
              <a:stretch>
                <a:fillRect l="-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2583674" y="4229609"/>
            <a:ext cx="959223" cy="31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機具設備</a:t>
            </a:r>
            <a:endParaRPr kumimoji="0" lang="en-US" altLang="zh-TW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CB6BE328-B30F-4969-B576-1B1CC20A02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656" y="624881"/>
            <a:ext cx="3766687" cy="2824379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F6F4136A-0C87-46C2-9C14-40ED0F6385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787" y="600075"/>
            <a:ext cx="3766687" cy="2824378"/>
          </a:xfrm>
          <a:prstGeom prst="rect">
            <a:avLst/>
          </a:prstGeom>
        </p:spPr>
      </p:pic>
      <p:sp>
        <p:nvSpPr>
          <p:cNvPr id="18" name="內容版面配置區 17">
            <a:extLst>
              <a:ext uri="{FF2B5EF4-FFF2-40B4-BE49-F238E27FC236}">
                <a16:creationId xmlns:a16="http://schemas.microsoft.com/office/drawing/2014/main" id="{01A8ABFF-82C5-45AD-9872-15A58875CD4E}"/>
              </a:ext>
            </a:extLst>
          </p:cNvPr>
          <p:cNvSpPr>
            <a:spLocks noGrp="1"/>
          </p:cNvSpPr>
          <p:nvPr>
            <p:ph/>
          </p:nvPr>
        </p:nvSpPr>
        <p:spPr>
          <a:xfrm>
            <a:off x="7979343" y="4082843"/>
            <a:ext cx="4212657" cy="22887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1800" b="1" dirty="0"/>
              <a:t>26T</a:t>
            </a:r>
            <a:r>
              <a:rPr lang="zh-TW" altLang="en-US" sz="1800" b="1" dirty="0"/>
              <a:t>移動式吊卡車 </a:t>
            </a:r>
            <a:r>
              <a:rPr lang="en-US" altLang="zh-TW" sz="1800" b="1" dirty="0"/>
              <a:t>1</a:t>
            </a:r>
            <a:r>
              <a:rPr lang="zh-TW" altLang="en-US" sz="1800" b="1" dirty="0"/>
              <a:t>台    </a:t>
            </a:r>
            <a:r>
              <a:rPr lang="en-US" altLang="zh-TW" sz="1800" b="1" dirty="0"/>
              <a:t>20T</a:t>
            </a:r>
            <a:r>
              <a:rPr lang="zh-TW" altLang="en-US" sz="1800" b="1" dirty="0"/>
              <a:t>傾卸車 </a:t>
            </a:r>
            <a:r>
              <a:rPr lang="en-US" altLang="zh-TW" sz="1800" b="1" dirty="0"/>
              <a:t>1</a:t>
            </a:r>
            <a:r>
              <a:rPr lang="zh-TW" altLang="en-US" sz="1800" b="1" dirty="0"/>
              <a:t>台 </a:t>
            </a:r>
          </a:p>
          <a:p>
            <a:pPr marL="0" indent="0">
              <a:buNone/>
            </a:pPr>
            <a:r>
              <a:rPr lang="en-US" altLang="zh-TW" sz="1800" b="1" dirty="0"/>
              <a:t>17T</a:t>
            </a:r>
            <a:r>
              <a:rPr lang="zh-TW" altLang="en-US" sz="1800" b="1" dirty="0"/>
              <a:t>移動式吊卡車 </a:t>
            </a:r>
            <a:r>
              <a:rPr lang="en-US" altLang="zh-TW" sz="1800" b="1" dirty="0"/>
              <a:t>2</a:t>
            </a:r>
            <a:r>
              <a:rPr lang="zh-TW" altLang="en-US" sz="1800" b="1" dirty="0"/>
              <a:t>台    </a:t>
            </a:r>
            <a:r>
              <a:rPr lang="en-US" altLang="zh-TW" sz="1800" b="1" dirty="0"/>
              <a:t>11T</a:t>
            </a:r>
            <a:r>
              <a:rPr lang="zh-TW" altLang="en-US" sz="1800" b="1" dirty="0"/>
              <a:t>傾卸車 </a:t>
            </a:r>
            <a:r>
              <a:rPr lang="en-US" altLang="zh-TW" sz="1800" b="1" dirty="0"/>
              <a:t>1</a:t>
            </a:r>
            <a:r>
              <a:rPr lang="zh-TW" altLang="en-US" sz="1800" b="1" dirty="0"/>
              <a:t>台</a:t>
            </a:r>
          </a:p>
          <a:p>
            <a:pPr marL="0" indent="0">
              <a:buNone/>
            </a:pPr>
            <a:r>
              <a:rPr lang="en-US" altLang="zh-TW" sz="1800" b="1" dirty="0"/>
              <a:t>7.5T</a:t>
            </a:r>
            <a:r>
              <a:rPr lang="zh-TW" altLang="en-US" sz="1800" b="1" dirty="0"/>
              <a:t>水車  </a:t>
            </a:r>
            <a:r>
              <a:rPr lang="en-US" altLang="zh-TW" sz="1800" b="1" dirty="0"/>
              <a:t>1</a:t>
            </a:r>
            <a:r>
              <a:rPr lang="zh-TW" altLang="en-US" sz="1800" b="1" dirty="0"/>
              <a:t>台    鏟土機  </a:t>
            </a:r>
            <a:r>
              <a:rPr lang="en-US" altLang="zh-TW" sz="1800" b="1" dirty="0"/>
              <a:t>1</a:t>
            </a:r>
            <a:r>
              <a:rPr lang="zh-TW" altLang="en-US" sz="1800" b="1" dirty="0"/>
              <a:t>輛</a:t>
            </a:r>
          </a:p>
          <a:p>
            <a:pPr marL="0" indent="0">
              <a:buNone/>
            </a:pPr>
            <a:r>
              <a:rPr lang="en-US" altLang="zh-TW" sz="1800" b="1" dirty="0"/>
              <a:t>3.5T</a:t>
            </a:r>
            <a:r>
              <a:rPr lang="zh-TW" altLang="en-US" sz="1800" b="1" dirty="0"/>
              <a:t>貨車  </a:t>
            </a:r>
            <a:r>
              <a:rPr lang="en-US" altLang="zh-TW" sz="1800" b="1" dirty="0"/>
              <a:t>2</a:t>
            </a:r>
            <a:r>
              <a:rPr lang="zh-TW" altLang="en-US" sz="1800" b="1" dirty="0"/>
              <a:t>台   樹木粉碎機 </a:t>
            </a:r>
            <a:r>
              <a:rPr lang="en-US" altLang="zh-TW" sz="1800" b="1" dirty="0"/>
              <a:t>1</a:t>
            </a:r>
            <a:r>
              <a:rPr lang="zh-TW" altLang="en-US" sz="1800" b="1" dirty="0"/>
              <a:t>輛 </a:t>
            </a:r>
          </a:p>
          <a:p>
            <a:pPr marL="0" indent="0">
              <a:buNone/>
            </a:pPr>
            <a:r>
              <a:rPr lang="zh-TW" altLang="en-US" sz="1800" b="1" dirty="0"/>
              <a:t>各式挖掘機  </a:t>
            </a:r>
            <a:r>
              <a:rPr lang="en-US" altLang="zh-TW" sz="1800" b="1" dirty="0"/>
              <a:t>15</a:t>
            </a:r>
            <a:r>
              <a:rPr lang="zh-TW" altLang="en-US" sz="1800" b="1" dirty="0"/>
              <a:t>台</a:t>
            </a:r>
          </a:p>
          <a:p>
            <a:endParaRPr lang="zh-TW" altLang="en-US" dirty="0"/>
          </a:p>
        </p:txBody>
      </p:sp>
      <p:pic>
        <p:nvPicPr>
          <p:cNvPr id="22" name="圖片 21">
            <a:extLst>
              <a:ext uri="{FF2B5EF4-FFF2-40B4-BE49-F238E27FC236}">
                <a16:creationId xmlns:a16="http://schemas.microsoft.com/office/drawing/2014/main" id="{99222ED5-1763-4452-9A65-E1D1BDC27A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987" y="3551491"/>
            <a:ext cx="3816356" cy="2891869"/>
          </a:xfrm>
          <a:prstGeom prst="rect">
            <a:avLst/>
          </a:prstGeom>
        </p:spPr>
      </p:pic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8313900E-A5C3-44A4-B25B-27F802290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36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90550" y="1290955"/>
            <a:ext cx="11012170" cy="4276090"/>
            <a:chOff x="2407" y="2033"/>
            <a:chExt cx="14999" cy="6734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4" name="矩形 3"/>
            <p:cNvSpPr/>
            <p:nvPr/>
          </p:nvSpPr>
          <p:spPr>
            <a:xfrm>
              <a:off x="2407" y="2033"/>
              <a:ext cx="219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804" y="2033"/>
              <a:ext cx="14603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897370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50785" y="1304290"/>
            <a:ext cx="22472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9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217410" y="3011805"/>
            <a:ext cx="29140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歷年業績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FBB1F08-75C7-4E40-8D0F-91F9EB13B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7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40790" y="1716405"/>
            <a:ext cx="3321685" cy="2215515"/>
          </a:xfrm>
          <a:prstGeom prst="rect">
            <a:avLst/>
          </a:prstGeom>
          <a:blipFill rotWithShape="1">
            <a:blip r:embed="rId4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9570" y="-6985"/>
            <a:ext cx="699770" cy="977900"/>
            <a:chOff x="582" y="-11"/>
            <a:chExt cx="1102" cy="154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1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04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歷年業績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3" name="文本框 217"/>
          <p:cNvSpPr txBox="1"/>
          <p:nvPr/>
        </p:nvSpPr>
        <p:spPr>
          <a:xfrm>
            <a:off x="5569202" y="748490"/>
            <a:ext cx="2343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歷年業績表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313131"/>
              </a:solidFill>
              <a:effectLst/>
              <a:uLnTx/>
              <a:uFillTx/>
              <a:latin typeface="冬青黑体简体中文 W3" panose="020B0300000000000000" pitchFamily="34" charset="-122"/>
              <a:ea typeface="冬青黑体简体中文 W3" panose="020B0300000000000000" pitchFamily="34" charset="-122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665255" y="1304069"/>
            <a:ext cx="701675" cy="1270"/>
          </a:xfrm>
          <a:prstGeom prst="line">
            <a:avLst/>
          </a:prstGeom>
          <a:ln w="539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A_矩形 41"/>
          <p:cNvSpPr/>
          <p:nvPr>
            <p:custDataLst>
              <p:tags r:id="rId1"/>
            </p:custDataLst>
          </p:nvPr>
        </p:nvSpPr>
        <p:spPr>
          <a:xfrm>
            <a:off x="1671379" y="2233833"/>
            <a:ext cx="3261021" cy="2514548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34870" y="3411855"/>
            <a:ext cx="3321685" cy="2215515"/>
          </a:xfrm>
          <a:prstGeom prst="rect">
            <a:avLst/>
          </a:prstGeom>
          <a:blipFill rotWithShape="1">
            <a:blip r:embed="rId5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6267CC5-E6F6-4BF6-8D82-D8E1A4FA5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18</a:t>
            </a:fld>
            <a:endParaRPr lang="zh-CN" altLang="en-US"/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15979D93-19D9-447D-A460-E36127127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271159"/>
              </p:ext>
            </p:extLst>
          </p:nvPr>
        </p:nvGraphicFramePr>
        <p:xfrm>
          <a:off x="5706112" y="1716405"/>
          <a:ext cx="6034319" cy="4351335"/>
        </p:xfrm>
        <a:graphic>
          <a:graphicData uri="http://schemas.openxmlformats.org/drawingml/2006/table">
            <a:tbl>
              <a:tblPr/>
              <a:tblGrid>
                <a:gridCol w="627244">
                  <a:extLst>
                    <a:ext uri="{9D8B030D-6E8A-4147-A177-3AD203B41FA5}">
                      <a16:colId xmlns:a16="http://schemas.microsoft.com/office/drawing/2014/main" val="1150740996"/>
                    </a:ext>
                  </a:extLst>
                </a:gridCol>
                <a:gridCol w="3473073">
                  <a:extLst>
                    <a:ext uri="{9D8B030D-6E8A-4147-A177-3AD203B41FA5}">
                      <a16:colId xmlns:a16="http://schemas.microsoft.com/office/drawing/2014/main" val="501344374"/>
                    </a:ext>
                  </a:extLst>
                </a:gridCol>
                <a:gridCol w="967001">
                  <a:extLst>
                    <a:ext uri="{9D8B030D-6E8A-4147-A177-3AD203B41FA5}">
                      <a16:colId xmlns:a16="http://schemas.microsoft.com/office/drawing/2014/main" val="1104805326"/>
                    </a:ext>
                  </a:extLst>
                </a:gridCol>
                <a:gridCol w="967001">
                  <a:extLst>
                    <a:ext uri="{9D8B030D-6E8A-4147-A177-3AD203B41FA5}">
                      <a16:colId xmlns:a16="http://schemas.microsoft.com/office/drawing/2014/main" val="178633649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項次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工程名稱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開工日期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完工日期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196171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高通顯示器</a:t>
                      </a:r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Fab-c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新建工程綠美化工程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368621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馬偕醫學院第二期校舍綠美化工程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2012.04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45412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新莊林公館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272945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聚鼎科技竹科廠房綠美化工程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2012.07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2520285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華星光通中壢新廠綠美化工程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2012.08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596625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友達光電股份有限公司</a:t>
                      </a:r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麻布山林</a:t>
                      </a:r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大板城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2018.08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528373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友達光電股份有限公司</a:t>
                      </a:r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-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麻布山林入口意象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222926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新竹吳公館空中花園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916152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英茂資訊蘆竹科技廠房綠美化工程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2495479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永信醫藥文物館綠美化工程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498361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桃園李公館空中花園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2012.12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96641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友達</a:t>
                      </a:r>
                      <a:r>
                        <a:rPr 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GRC Project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竹科廠綠美化工程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927522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台灣巴斯夫</a:t>
                      </a:r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KY-Ⅲ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第一期建廠綠美化工程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2013.04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526292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群光電子總部大樓土建工程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30321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322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40790" y="1716405"/>
            <a:ext cx="3321685" cy="2215515"/>
          </a:xfrm>
          <a:prstGeom prst="rect">
            <a:avLst/>
          </a:prstGeom>
          <a:blipFill rotWithShape="1">
            <a:blip r:embed="rId4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04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歷年業績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3" name="文本框 217"/>
          <p:cNvSpPr txBox="1"/>
          <p:nvPr/>
        </p:nvSpPr>
        <p:spPr>
          <a:xfrm>
            <a:off x="5569202" y="748490"/>
            <a:ext cx="2343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歷年業績表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續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)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313131"/>
              </a:solidFill>
              <a:effectLst/>
              <a:uLnTx/>
              <a:uFillTx/>
              <a:latin typeface="冬青黑体简体中文 W3" panose="020B0300000000000000" pitchFamily="34" charset="-122"/>
              <a:ea typeface="冬青黑体简体中文 W3" panose="020B0300000000000000" pitchFamily="34" charset="-122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665255" y="1304069"/>
            <a:ext cx="701675" cy="1270"/>
          </a:xfrm>
          <a:prstGeom prst="line">
            <a:avLst/>
          </a:prstGeom>
          <a:ln w="539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A_矩形 41"/>
          <p:cNvSpPr/>
          <p:nvPr>
            <p:custDataLst>
              <p:tags r:id="rId1"/>
            </p:custDataLst>
          </p:nvPr>
        </p:nvSpPr>
        <p:spPr>
          <a:xfrm>
            <a:off x="1671379" y="2233833"/>
            <a:ext cx="3261021" cy="2514548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34870" y="3411855"/>
            <a:ext cx="3321685" cy="2215515"/>
          </a:xfrm>
          <a:prstGeom prst="rect">
            <a:avLst/>
          </a:prstGeom>
          <a:blipFill rotWithShape="1">
            <a:blip r:embed="rId5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6B284500-8C73-4B10-9FBC-DD619B130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19</a:t>
            </a:fld>
            <a:endParaRPr lang="zh-CN" altLang="en-US"/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C2E38567-651F-454F-B679-8A4D629792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745977"/>
              </p:ext>
            </p:extLst>
          </p:nvPr>
        </p:nvGraphicFramePr>
        <p:xfrm>
          <a:off x="5665255" y="1716405"/>
          <a:ext cx="6034319" cy="4351335"/>
        </p:xfrm>
        <a:graphic>
          <a:graphicData uri="http://schemas.openxmlformats.org/drawingml/2006/table">
            <a:tbl>
              <a:tblPr/>
              <a:tblGrid>
                <a:gridCol w="627244">
                  <a:extLst>
                    <a:ext uri="{9D8B030D-6E8A-4147-A177-3AD203B41FA5}">
                      <a16:colId xmlns:a16="http://schemas.microsoft.com/office/drawing/2014/main" val="2888874354"/>
                    </a:ext>
                  </a:extLst>
                </a:gridCol>
                <a:gridCol w="3473073">
                  <a:extLst>
                    <a:ext uri="{9D8B030D-6E8A-4147-A177-3AD203B41FA5}">
                      <a16:colId xmlns:a16="http://schemas.microsoft.com/office/drawing/2014/main" val="559002375"/>
                    </a:ext>
                  </a:extLst>
                </a:gridCol>
                <a:gridCol w="967001">
                  <a:extLst>
                    <a:ext uri="{9D8B030D-6E8A-4147-A177-3AD203B41FA5}">
                      <a16:colId xmlns:a16="http://schemas.microsoft.com/office/drawing/2014/main" val="854978794"/>
                    </a:ext>
                  </a:extLst>
                </a:gridCol>
                <a:gridCol w="967001">
                  <a:extLst>
                    <a:ext uri="{9D8B030D-6E8A-4147-A177-3AD203B41FA5}">
                      <a16:colId xmlns:a16="http://schemas.microsoft.com/office/drawing/2014/main" val="4165740347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項次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工程名稱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開工日期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完工日期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124713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華南銀行總行世貿大樓新建工程綠美化工程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588345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楊梅青鼎帝悅綠美化工程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2013.12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576279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goole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彰濱工業區綠美化工程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2014.09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8452731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18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關渡</a:t>
                      </a:r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costco</a:t>
                      </a:r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2015.09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2015.11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070034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19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板橋中華電信綠美化工程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2016.11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0281783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中華賓士桃園廠綠美化工程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2016.04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2016.11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8547561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葡萄王生技平鎮廠綠美化工程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2016.08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83288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22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桃園市政府三民路生態水循環公園綠美化工程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108340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台灣大學宇宙館綠美化工程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2017.11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038238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24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中原大學產學大樓綠美化工程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79178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元大之璽綠美化工程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2018.03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19240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關埔國小綠美化工程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299715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臺大醫院竹北生醫園區綠美化工程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2019.11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8057406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葡萄王生技龍潭廠綠美化工程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2018.06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2019.05</a:t>
                      </a:r>
                    </a:p>
                  </a:txBody>
                  <a:tcPr marL="8720" marR="8720" marT="87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2561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726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40790" y="1716405"/>
            <a:ext cx="3321685" cy="2215515"/>
          </a:xfrm>
          <a:prstGeom prst="rect">
            <a:avLst/>
          </a:prstGeom>
          <a:blipFill rotWithShape="1">
            <a:blip r:embed="rId4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04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歷年業績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3" name="文本框 217"/>
          <p:cNvSpPr txBox="1"/>
          <p:nvPr/>
        </p:nvSpPr>
        <p:spPr>
          <a:xfrm>
            <a:off x="5569202" y="748490"/>
            <a:ext cx="2343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歷年業績表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續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)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313131"/>
              </a:solidFill>
              <a:effectLst/>
              <a:uLnTx/>
              <a:uFillTx/>
              <a:latin typeface="冬青黑体简体中文 W3" panose="020B0300000000000000" pitchFamily="34" charset="-122"/>
              <a:ea typeface="冬青黑体简体中文 W3" panose="020B0300000000000000" pitchFamily="34" charset="-122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665255" y="1304069"/>
            <a:ext cx="701675" cy="1270"/>
          </a:xfrm>
          <a:prstGeom prst="line">
            <a:avLst/>
          </a:prstGeom>
          <a:ln w="539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A_矩形 41"/>
          <p:cNvSpPr/>
          <p:nvPr>
            <p:custDataLst>
              <p:tags r:id="rId1"/>
            </p:custDataLst>
          </p:nvPr>
        </p:nvSpPr>
        <p:spPr>
          <a:xfrm>
            <a:off x="1671379" y="2233833"/>
            <a:ext cx="3261021" cy="2514548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34870" y="3411855"/>
            <a:ext cx="3321685" cy="2215515"/>
          </a:xfrm>
          <a:prstGeom prst="rect">
            <a:avLst/>
          </a:prstGeom>
          <a:blipFill rotWithShape="1">
            <a:blip r:embed="rId5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B5B67BB-537C-453C-8C59-8E140DCCD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20</a:t>
            </a:fld>
            <a:endParaRPr lang="zh-CN" altLang="en-US"/>
          </a:p>
        </p:txBody>
      </p:sp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8549D84E-AE82-410D-9619-3DAA9BBC9F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126646"/>
              </p:ext>
            </p:extLst>
          </p:nvPr>
        </p:nvGraphicFramePr>
        <p:xfrm>
          <a:off x="5665255" y="1713067"/>
          <a:ext cx="6034318" cy="4351330"/>
        </p:xfrm>
        <a:graphic>
          <a:graphicData uri="http://schemas.openxmlformats.org/drawingml/2006/table">
            <a:tbl>
              <a:tblPr/>
              <a:tblGrid>
                <a:gridCol w="626487">
                  <a:extLst>
                    <a:ext uri="{9D8B030D-6E8A-4147-A177-3AD203B41FA5}">
                      <a16:colId xmlns:a16="http://schemas.microsoft.com/office/drawing/2014/main" val="3849028395"/>
                    </a:ext>
                  </a:extLst>
                </a:gridCol>
                <a:gridCol w="3473829">
                  <a:extLst>
                    <a:ext uri="{9D8B030D-6E8A-4147-A177-3AD203B41FA5}">
                      <a16:colId xmlns:a16="http://schemas.microsoft.com/office/drawing/2014/main" val="3393829836"/>
                    </a:ext>
                  </a:extLst>
                </a:gridCol>
                <a:gridCol w="967001">
                  <a:extLst>
                    <a:ext uri="{9D8B030D-6E8A-4147-A177-3AD203B41FA5}">
                      <a16:colId xmlns:a16="http://schemas.microsoft.com/office/drawing/2014/main" val="3819219839"/>
                    </a:ext>
                  </a:extLst>
                </a:gridCol>
                <a:gridCol w="967001">
                  <a:extLst>
                    <a:ext uri="{9D8B030D-6E8A-4147-A177-3AD203B41FA5}">
                      <a16:colId xmlns:a16="http://schemas.microsoft.com/office/drawing/2014/main" val="1809299702"/>
                    </a:ext>
                  </a:extLst>
                </a:gridCol>
              </a:tblGrid>
              <a:tr h="2962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項次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工程名稱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開工日期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完工日期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510878"/>
                  </a:ext>
                </a:extLst>
              </a:tr>
              <a:tr h="28802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新竹金旺宏住宅綠美化工程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2018.06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2019.11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328022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中華精測綠美化工程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2019.05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155270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新竹港南公園綠美化工程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2019.05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539774"/>
                  </a:ext>
                </a:extLst>
              </a:tr>
              <a:tr h="37638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中華信望愛基金會經國七海文化園區新建工程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2018.09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2020.03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7051921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聯發科技</a:t>
                      </a:r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D</a:t>
                      </a:r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棟辦公大樓二期工程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2019.02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2020.04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342410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34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友達竹科多目標停車場工程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2020.01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2020.03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5422598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35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新竹左岸公園綠美化工程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2020.11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2021.03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46469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36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新竹東門城改善綠美化工程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2021.03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2021.11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3950458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37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桃園中壢永福羅漢松公園綠美化工程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2021.08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2022.06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254367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38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采鈺科技龍潭廠綠美化工程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2022.07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6106377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39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桃園中壢內定綠塘水岸公園綠美化工程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2022.03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2023.02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088255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40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輔仁大學理工實驗大樓新建綠美化工程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2022.04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2022.12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599783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明台化工湖口廠綠美化工程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2022.08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2022.11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4351884"/>
                  </a:ext>
                </a:extLst>
              </a:tr>
              <a:tr h="282558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42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龍潭綠杉林公園景觀工程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2022.08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2023.08</a:t>
                      </a:r>
                    </a:p>
                  </a:txBody>
                  <a:tcPr marL="7784" marR="7784" marT="778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80427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62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40790" y="1716405"/>
            <a:ext cx="3321685" cy="2215515"/>
          </a:xfrm>
          <a:prstGeom prst="rect">
            <a:avLst/>
          </a:prstGeom>
          <a:blipFill rotWithShape="1">
            <a:blip r:embed="rId4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04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歷年業績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3" name="文本框 217"/>
          <p:cNvSpPr txBox="1"/>
          <p:nvPr/>
        </p:nvSpPr>
        <p:spPr>
          <a:xfrm>
            <a:off x="5569202" y="748490"/>
            <a:ext cx="23434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歷年業績表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(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續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rPr>
              <a:t>)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313131"/>
              </a:solidFill>
              <a:effectLst/>
              <a:uLnTx/>
              <a:uFillTx/>
              <a:latin typeface="冬青黑体简体中文 W3" panose="020B0300000000000000" pitchFamily="34" charset="-122"/>
              <a:ea typeface="冬青黑体简体中文 W3" panose="020B0300000000000000" pitchFamily="34" charset="-122"/>
              <a:cs typeface="+mn-cs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5665255" y="1304069"/>
            <a:ext cx="701675" cy="1270"/>
          </a:xfrm>
          <a:prstGeom prst="line">
            <a:avLst/>
          </a:prstGeom>
          <a:ln w="539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A_矩形 41"/>
          <p:cNvSpPr/>
          <p:nvPr>
            <p:custDataLst>
              <p:tags r:id="rId1"/>
            </p:custDataLst>
          </p:nvPr>
        </p:nvSpPr>
        <p:spPr>
          <a:xfrm>
            <a:off x="1671379" y="2233833"/>
            <a:ext cx="3261021" cy="2514548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134870" y="3411855"/>
            <a:ext cx="3321685" cy="2215515"/>
          </a:xfrm>
          <a:prstGeom prst="rect">
            <a:avLst/>
          </a:prstGeom>
          <a:blipFill rotWithShape="1">
            <a:blip r:embed="rId5"/>
            <a:stretch>
              <a:fillRect l="-1000"/>
            </a:stretch>
          </a:blip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EB5B67BB-537C-453C-8C59-8E140DCCD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21</a:t>
            </a:fld>
            <a:endParaRPr lang="zh-CN" altLang="en-US"/>
          </a:p>
        </p:txBody>
      </p:sp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id="{6BF9F03C-60D1-4B3D-AF23-3141D14360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858738"/>
              </p:ext>
            </p:extLst>
          </p:nvPr>
        </p:nvGraphicFramePr>
        <p:xfrm>
          <a:off x="5665255" y="1578570"/>
          <a:ext cx="6205168" cy="2501776"/>
        </p:xfrm>
        <a:graphic>
          <a:graphicData uri="http://schemas.openxmlformats.org/drawingml/2006/table">
            <a:tbl>
              <a:tblPr/>
              <a:tblGrid>
                <a:gridCol w="451795">
                  <a:extLst>
                    <a:ext uri="{9D8B030D-6E8A-4147-A177-3AD203B41FA5}">
                      <a16:colId xmlns:a16="http://schemas.microsoft.com/office/drawing/2014/main" val="2162372340"/>
                    </a:ext>
                  </a:extLst>
                </a:gridCol>
                <a:gridCol w="3114071">
                  <a:extLst>
                    <a:ext uri="{9D8B030D-6E8A-4147-A177-3AD203B41FA5}">
                      <a16:colId xmlns:a16="http://schemas.microsoft.com/office/drawing/2014/main" val="1303601023"/>
                    </a:ext>
                  </a:extLst>
                </a:gridCol>
                <a:gridCol w="849988">
                  <a:extLst>
                    <a:ext uri="{9D8B030D-6E8A-4147-A177-3AD203B41FA5}">
                      <a16:colId xmlns:a16="http://schemas.microsoft.com/office/drawing/2014/main" val="1884251092"/>
                    </a:ext>
                  </a:extLst>
                </a:gridCol>
                <a:gridCol w="849988">
                  <a:extLst>
                    <a:ext uri="{9D8B030D-6E8A-4147-A177-3AD203B41FA5}">
                      <a16:colId xmlns:a16="http://schemas.microsoft.com/office/drawing/2014/main" val="2517124735"/>
                    </a:ext>
                  </a:extLst>
                </a:gridCol>
                <a:gridCol w="939326">
                  <a:extLst>
                    <a:ext uri="{9D8B030D-6E8A-4147-A177-3AD203B41FA5}">
                      <a16:colId xmlns:a16="http://schemas.microsoft.com/office/drawing/2014/main" val="1139056819"/>
                    </a:ext>
                  </a:extLst>
                </a:gridCol>
              </a:tblGrid>
              <a:tr h="305887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工程名稱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開工日期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完工日期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金額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4978619"/>
                  </a:ext>
                </a:extLst>
              </a:tr>
              <a:tr h="30343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桃園利晉學府集合住宅綠美化工程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2023.09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6,500,000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344480"/>
                  </a:ext>
                </a:extLst>
              </a:tr>
              <a:tr h="30343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桃園聖保祿醫院新建綠美化工程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2021.02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2023.01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14,000,000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602921"/>
                  </a:ext>
                </a:extLst>
              </a:tr>
              <a:tr h="30343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是方電訊</a:t>
                      </a:r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IDC</a:t>
                      </a:r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機房新建綠美化工程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2022.04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2023.03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4,500,000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2420511"/>
                  </a:ext>
                </a:extLst>
              </a:tr>
              <a:tr h="30343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華興池生態埤塘公園綠美化工程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2023.10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2024.07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11,000,000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393462"/>
                  </a:ext>
                </a:extLst>
              </a:tr>
              <a:tr h="30343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明基材料雲科廠綠美化工程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2024.10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2024.12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4,600,000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060183"/>
                  </a:ext>
                </a:extLst>
              </a:tr>
              <a:tr h="30343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緯創資通營運總部新建工程植栽工程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2024.09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2025.01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31,000,000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3600279"/>
                  </a:ext>
                </a:extLst>
              </a:tr>
              <a:tr h="362656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桃園航空城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A11-2,A18-4,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綠</a:t>
                      </a:r>
                      <a:r>
                        <a:rPr lang="en-US" altLang="zh-TW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173</a:t>
                      </a:r>
                      <a:r>
                        <a:rPr lang="zh-TW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基地景觀植栽噴灌工程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2024.11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zh-TW" sz="1400" b="0" i="0" u="none" strike="noStrike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2025.07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zh-TW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21,600,000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322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531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90550" y="1290955"/>
            <a:ext cx="11012170" cy="4276090"/>
            <a:chOff x="2407" y="2033"/>
            <a:chExt cx="14999" cy="6734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4" name="矩形 3"/>
            <p:cNvSpPr/>
            <p:nvPr/>
          </p:nvSpPr>
          <p:spPr>
            <a:xfrm>
              <a:off x="2407" y="2033"/>
              <a:ext cx="219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804" y="2033"/>
              <a:ext cx="14603" cy="673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6897370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550785" y="1304290"/>
            <a:ext cx="22472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05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217410" y="3011805"/>
            <a:ext cx="29140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完工圖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DA21585-51D2-4B71-895A-A9EC32FDC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045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ED866AA8-19C6-40C2-B97F-CA913D16F6D7}"/>
              </a:ext>
            </a:extLst>
          </p:cNvPr>
          <p:cNvGrpSpPr/>
          <p:nvPr/>
        </p:nvGrpSpPr>
        <p:grpSpPr>
          <a:xfrm>
            <a:off x="1531307" y="6089670"/>
            <a:ext cx="3907632" cy="356636"/>
            <a:chOff x="1684421" y="4950552"/>
            <a:chExt cx="2523850" cy="356636"/>
          </a:xfrm>
        </p:grpSpPr>
        <p:sp>
          <p:nvSpPr>
            <p:cNvPr id="15" name="矩形 14"/>
            <p:cNvSpPr/>
            <p:nvPr/>
          </p:nvSpPr>
          <p:spPr>
            <a:xfrm>
              <a:off x="1804287" y="4950552"/>
              <a:ext cx="240398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輔仁大學理工實驗大樓新建綠美化工程</a:t>
              </a:r>
              <a:endPara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1" y="4951620"/>
              <a:ext cx="145010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5130534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68518" y="958215"/>
            <a:ext cx="112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學校</a:t>
            </a:r>
            <a:endParaRPr lang="zh-TW" altLang="en-US" dirty="0"/>
          </a:p>
        </p:txBody>
      </p:sp>
      <p:sp>
        <p:nvSpPr>
          <p:cNvPr id="14" name="PA_矩形 41">
            <a:extLst>
              <a:ext uri="{FF2B5EF4-FFF2-40B4-BE49-F238E27FC236}">
                <a16:creationId xmlns:a16="http://schemas.microsoft.com/office/drawing/2014/main" id="{CB5BEFBF-C8CD-4027-99F0-BCD1DE400468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277758" y="1406957"/>
            <a:ext cx="5273539" cy="5130534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961E9448-5E47-4A59-93CF-1DB83256DE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00508" y="2052236"/>
            <a:ext cx="4569229" cy="3426229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8DC58AC1-1B96-47FC-8510-1EF1AD0FCA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591" y="2282012"/>
            <a:ext cx="5071872" cy="3380423"/>
          </a:xfrm>
          <a:prstGeom prst="rect">
            <a:avLst/>
          </a:prstGeom>
        </p:spPr>
      </p:pic>
      <p:sp>
        <p:nvSpPr>
          <p:cNvPr id="20" name="文字方塊 19">
            <a:extLst>
              <a:ext uri="{FF2B5EF4-FFF2-40B4-BE49-F238E27FC236}">
                <a16:creationId xmlns:a16="http://schemas.microsoft.com/office/drawing/2014/main" id="{F9D7D530-D449-4832-9581-94F82780AA6F}"/>
              </a:ext>
            </a:extLst>
          </p:cNvPr>
          <p:cNvSpPr txBox="1"/>
          <p:nvPr/>
        </p:nvSpPr>
        <p:spPr>
          <a:xfrm>
            <a:off x="6203465" y="1018875"/>
            <a:ext cx="112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醫院</a:t>
            </a:r>
            <a:endParaRPr lang="zh-TW" altLang="en-US" dirty="0"/>
          </a:p>
        </p:txBody>
      </p: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9F2ACF56-E838-4532-971F-24D9A147A95A}"/>
              </a:ext>
            </a:extLst>
          </p:cNvPr>
          <p:cNvGrpSpPr/>
          <p:nvPr/>
        </p:nvGrpSpPr>
        <p:grpSpPr>
          <a:xfrm>
            <a:off x="7157329" y="6049965"/>
            <a:ext cx="3514396" cy="356636"/>
            <a:chOff x="1684421" y="4950552"/>
            <a:chExt cx="2269868" cy="356636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96145BCC-0AEA-4CEF-9326-3CE86512BE58}"/>
                </a:ext>
              </a:extLst>
            </p:cNvPr>
            <p:cNvSpPr/>
            <p:nvPr/>
          </p:nvSpPr>
          <p:spPr>
            <a:xfrm>
              <a:off x="1804287" y="4950552"/>
              <a:ext cx="215000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臺大醫院竹北生醫園區綠美化工程</a:t>
              </a:r>
              <a:endPara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4" name="Freeform 83">
              <a:extLst>
                <a:ext uri="{FF2B5EF4-FFF2-40B4-BE49-F238E27FC236}">
                  <a16:creationId xmlns:a16="http://schemas.microsoft.com/office/drawing/2014/main" id="{CA30F148-F47D-4039-8889-8E3E55D481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1" y="4951620"/>
              <a:ext cx="145010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1BA9703A-E03E-4481-BBB0-0B8206CC3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9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5952EA17-4E14-4B5A-8720-84B7747D9739}"/>
              </a:ext>
            </a:extLst>
          </p:cNvPr>
          <p:cNvGrpSpPr/>
          <p:nvPr/>
        </p:nvGrpSpPr>
        <p:grpSpPr>
          <a:xfrm>
            <a:off x="7597648" y="5152559"/>
            <a:ext cx="2465387" cy="338554"/>
            <a:chOff x="7389870" y="4987351"/>
            <a:chExt cx="2465387" cy="338554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BA74FEF0-61A3-42B5-998C-A3158CD2FD98}"/>
                </a:ext>
              </a:extLst>
            </p:cNvPr>
            <p:cNvSpPr/>
            <p:nvPr/>
          </p:nvSpPr>
          <p:spPr>
            <a:xfrm>
              <a:off x="7502128" y="4987351"/>
              <a:ext cx="2353129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中壢永福羅漢松公園</a:t>
              </a:r>
              <a:endParaRPr lang="zh-CN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0" name="Freeform 83">
              <a:extLst>
                <a:ext uri="{FF2B5EF4-FFF2-40B4-BE49-F238E27FC236}">
                  <a16:creationId xmlns:a16="http://schemas.microsoft.com/office/drawing/2014/main" id="{28445CF0-F9F1-443C-A37B-BFA0542811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9870" y="4987351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群組 9">
            <a:extLst>
              <a:ext uri="{FF2B5EF4-FFF2-40B4-BE49-F238E27FC236}">
                <a16:creationId xmlns:a16="http://schemas.microsoft.com/office/drawing/2014/main" id="{ED866AA8-19C6-40C2-B97F-CA913D16F6D7}"/>
              </a:ext>
            </a:extLst>
          </p:cNvPr>
          <p:cNvGrpSpPr/>
          <p:nvPr/>
        </p:nvGrpSpPr>
        <p:grpSpPr>
          <a:xfrm>
            <a:off x="2494788" y="5235704"/>
            <a:ext cx="1980667" cy="356636"/>
            <a:chOff x="1684420" y="4950552"/>
            <a:chExt cx="1279267" cy="356636"/>
          </a:xfrm>
        </p:grpSpPr>
        <p:sp>
          <p:nvSpPr>
            <p:cNvPr id="15" name="矩形 14"/>
            <p:cNvSpPr/>
            <p:nvPr/>
          </p:nvSpPr>
          <p:spPr>
            <a:xfrm>
              <a:off x="1804287" y="4950552"/>
              <a:ext cx="11594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龍潭綠杉林公園</a:t>
              </a:r>
              <a:endParaRPr lang="zh-CN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0" y="4951620"/>
              <a:ext cx="161914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PA_矩形 41">
            <a:extLst>
              <a:ext uri="{FF2B5EF4-FFF2-40B4-BE49-F238E27FC236}">
                <a16:creationId xmlns:a16="http://schemas.microsoft.com/office/drawing/2014/main" id="{3FD02CB4-1F31-4CF2-BB76-C47FA15D5AF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401225" y="1379014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56004" y="949507"/>
            <a:ext cx="110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公共工程</a:t>
            </a:r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C34050E-4A73-41D4-9A4D-E979666CCD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446" y="1668271"/>
            <a:ext cx="4725353" cy="3378041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61A5DB11-C97E-45E3-8E46-18E46D882B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4644" y="2018163"/>
            <a:ext cx="4711397" cy="2323692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9C3E6C05-AB73-47D2-88D2-12C5FE888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79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ED866AA8-19C6-40C2-B97F-CA913D16F6D7}"/>
              </a:ext>
            </a:extLst>
          </p:cNvPr>
          <p:cNvGrpSpPr/>
          <p:nvPr/>
        </p:nvGrpSpPr>
        <p:grpSpPr>
          <a:xfrm>
            <a:off x="2110615" y="5078238"/>
            <a:ext cx="2450434" cy="356636"/>
            <a:chOff x="1684421" y="4950552"/>
            <a:chExt cx="1582679" cy="356636"/>
          </a:xfrm>
        </p:grpSpPr>
        <p:sp>
          <p:nvSpPr>
            <p:cNvPr id="15" name="矩形 14"/>
            <p:cNvSpPr/>
            <p:nvPr/>
          </p:nvSpPr>
          <p:spPr>
            <a:xfrm>
              <a:off x="1804287" y="4950552"/>
              <a:ext cx="146281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中壢內定綠塘水岸公園</a:t>
              </a:r>
              <a:endPara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1" y="4951620"/>
              <a:ext cx="145010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68518" y="958215"/>
            <a:ext cx="112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公共工程</a:t>
            </a:r>
            <a:endParaRPr lang="zh-TW" altLang="en-US" dirty="0"/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72897554-273F-4C6C-92C4-B81D1345D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8221" y="2057589"/>
            <a:ext cx="4653803" cy="2742821"/>
          </a:xfrm>
          <a:prstGeom prst="rect">
            <a:avLst/>
          </a:prstGeom>
        </p:spPr>
      </p:pic>
      <p:sp>
        <p:nvSpPr>
          <p:cNvPr id="17" name="PA_矩形 41">
            <a:extLst>
              <a:ext uri="{FF2B5EF4-FFF2-40B4-BE49-F238E27FC236}">
                <a16:creationId xmlns:a16="http://schemas.microsoft.com/office/drawing/2014/main" id="{16A667C5-0AB0-49C2-A208-5B03E89E41E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463986" y="1406956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0" name="群組 19">
            <a:extLst>
              <a:ext uri="{FF2B5EF4-FFF2-40B4-BE49-F238E27FC236}">
                <a16:creationId xmlns:a16="http://schemas.microsoft.com/office/drawing/2014/main" id="{57AB70A8-8B89-4AA9-9A00-5DAF0067D6EA}"/>
              </a:ext>
            </a:extLst>
          </p:cNvPr>
          <p:cNvGrpSpPr/>
          <p:nvPr/>
        </p:nvGrpSpPr>
        <p:grpSpPr>
          <a:xfrm>
            <a:off x="7667887" y="5131005"/>
            <a:ext cx="2450434" cy="356636"/>
            <a:chOff x="1684421" y="4950552"/>
            <a:chExt cx="1582679" cy="356636"/>
          </a:xfrm>
        </p:grpSpPr>
        <p:sp>
          <p:nvSpPr>
            <p:cNvPr id="22" name="矩形 21">
              <a:extLst>
                <a:ext uri="{FF2B5EF4-FFF2-40B4-BE49-F238E27FC236}">
                  <a16:creationId xmlns:a16="http://schemas.microsoft.com/office/drawing/2014/main" id="{3ACF8E73-41BE-49D3-8164-233413B40DE1}"/>
                </a:ext>
              </a:extLst>
            </p:cNvPr>
            <p:cNvSpPr/>
            <p:nvPr/>
          </p:nvSpPr>
          <p:spPr>
            <a:xfrm>
              <a:off x="1804287" y="4950552"/>
              <a:ext cx="146281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新竹港南休憩園區</a:t>
              </a:r>
              <a:endPara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Freeform 83">
              <a:extLst>
                <a:ext uri="{FF2B5EF4-FFF2-40B4-BE49-F238E27FC236}">
                  <a16:creationId xmlns:a16="http://schemas.microsoft.com/office/drawing/2014/main" id="{865309F8-0AEF-467D-82D7-C3ADDE652D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1" y="4951620"/>
              <a:ext cx="145010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3" name="圖片 2">
            <a:extLst>
              <a:ext uri="{FF2B5EF4-FFF2-40B4-BE49-F238E27FC236}">
                <a16:creationId xmlns:a16="http://schemas.microsoft.com/office/drawing/2014/main" id="{EB31351C-A902-4FF9-90F7-69EA08132B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727" y="2144530"/>
            <a:ext cx="4708181" cy="2602897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DEC465F-9314-4B92-A313-0DBEFCF3A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0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ED866AA8-19C6-40C2-B97F-CA913D16F6D7}"/>
              </a:ext>
            </a:extLst>
          </p:cNvPr>
          <p:cNvGrpSpPr/>
          <p:nvPr/>
        </p:nvGrpSpPr>
        <p:grpSpPr>
          <a:xfrm>
            <a:off x="2115989" y="5272725"/>
            <a:ext cx="2450434" cy="356636"/>
            <a:chOff x="1684421" y="4950552"/>
            <a:chExt cx="1582679" cy="356636"/>
          </a:xfrm>
        </p:grpSpPr>
        <p:sp>
          <p:nvSpPr>
            <p:cNvPr id="15" name="矩形 14"/>
            <p:cNvSpPr/>
            <p:nvPr/>
          </p:nvSpPr>
          <p:spPr>
            <a:xfrm>
              <a:off x="1804287" y="4950552"/>
              <a:ext cx="146281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endPara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1" y="4951620"/>
              <a:ext cx="145010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68518" y="958215"/>
            <a:ext cx="1124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公共工程</a:t>
            </a:r>
            <a:endParaRPr lang="zh-TW" altLang="en-US" dirty="0"/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DEC465F-9314-4B92-A313-0DBEFCF3A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26</a:t>
            </a:fld>
            <a:endParaRPr lang="zh-CN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0F8D12C0-0F7D-4899-B66E-6021967FAB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525" y="1776289"/>
            <a:ext cx="4472008" cy="3355475"/>
          </a:xfrm>
          <a:prstGeom prst="rect">
            <a:avLst/>
          </a:prstGeom>
        </p:spPr>
      </p:pic>
      <p:sp>
        <p:nvSpPr>
          <p:cNvPr id="24" name="矩形 23">
            <a:extLst>
              <a:ext uri="{FF2B5EF4-FFF2-40B4-BE49-F238E27FC236}">
                <a16:creationId xmlns:a16="http://schemas.microsoft.com/office/drawing/2014/main" id="{A0C6C8FB-D229-4D8C-9D13-1FA3CDAAD519}"/>
              </a:ext>
            </a:extLst>
          </p:cNvPr>
          <p:cNvSpPr/>
          <p:nvPr/>
        </p:nvSpPr>
        <p:spPr>
          <a:xfrm>
            <a:off x="2248251" y="5293452"/>
            <a:ext cx="23181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TW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華興池生態埤塘公園</a:t>
            </a:r>
            <a:endParaRPr lang="en-US" altLang="zh-TW" sz="16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67AF9C3-2223-42FF-AFFA-50E4AC76B4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7761" y="1433325"/>
            <a:ext cx="4889416" cy="4493141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5F75D2B9-7BA2-4C4A-A22B-2C38261A6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4994" y="1776289"/>
            <a:ext cx="4371211" cy="3444539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E4D9C58A-20E7-4910-9CD9-A66569E3E34F}"/>
              </a:ext>
            </a:extLst>
          </p:cNvPr>
          <p:cNvSpPr/>
          <p:nvPr/>
        </p:nvSpPr>
        <p:spPr>
          <a:xfrm>
            <a:off x="6730380" y="5361641"/>
            <a:ext cx="4065825" cy="596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TW" altLang="en-US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緯創資通竹北</a:t>
            </a:r>
            <a:r>
              <a:rPr lang="en-US" altLang="zh-TW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Ai</a:t>
            </a:r>
            <a:r>
              <a:rPr lang="zh-TW" altLang="en-US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智慧園區新建工程</a:t>
            </a:r>
            <a:r>
              <a:rPr lang="en-US" altLang="zh-TW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TW" altLang="en-US" sz="14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景觀植栽工程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1" name="Freeform 83">
            <a:extLst>
              <a:ext uri="{FF2B5EF4-FFF2-40B4-BE49-F238E27FC236}">
                <a16:creationId xmlns:a16="http://schemas.microsoft.com/office/drawing/2014/main" id="{8F64620D-287A-48E0-A46F-F3B529E0E9B4}"/>
              </a:ext>
            </a:extLst>
          </p:cNvPr>
          <p:cNvSpPr>
            <a:spLocks noEditPoints="1"/>
          </p:cNvSpPr>
          <p:nvPr/>
        </p:nvSpPr>
        <p:spPr bwMode="auto">
          <a:xfrm>
            <a:off x="6517718" y="5361641"/>
            <a:ext cx="224516" cy="35556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rgbClr val="70AD47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70AD47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99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0" name="群組 9">
            <a:extLst>
              <a:ext uri="{FF2B5EF4-FFF2-40B4-BE49-F238E27FC236}">
                <a16:creationId xmlns:a16="http://schemas.microsoft.com/office/drawing/2014/main" id="{ED866AA8-19C6-40C2-B97F-CA913D16F6D7}"/>
              </a:ext>
            </a:extLst>
          </p:cNvPr>
          <p:cNvGrpSpPr/>
          <p:nvPr/>
        </p:nvGrpSpPr>
        <p:grpSpPr>
          <a:xfrm>
            <a:off x="1623707" y="5321120"/>
            <a:ext cx="3819625" cy="587373"/>
            <a:chOff x="1684420" y="4951620"/>
            <a:chExt cx="2467008" cy="587373"/>
          </a:xfrm>
        </p:grpSpPr>
        <p:sp>
          <p:nvSpPr>
            <p:cNvPr id="15" name="矩形 14"/>
            <p:cNvSpPr/>
            <p:nvPr/>
          </p:nvSpPr>
          <p:spPr>
            <a:xfrm>
              <a:off x="1793292" y="4954218"/>
              <a:ext cx="23581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葡萄王生技股份有限公司</a:t>
              </a:r>
              <a:r>
                <a:rPr lang="en-US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-</a:t>
              </a: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平鎮金陵廠</a:t>
              </a:r>
              <a:endParaRPr lang="zh-CN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0" y="4951620"/>
              <a:ext cx="161914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PA_矩形 41">
            <a:extLst>
              <a:ext uri="{FF2B5EF4-FFF2-40B4-BE49-F238E27FC236}">
                <a16:creationId xmlns:a16="http://schemas.microsoft.com/office/drawing/2014/main" id="{3FD02CB4-1F31-4CF2-BB76-C47FA15D5AF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277759" y="1406957"/>
            <a:ext cx="4984290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廠房</a:t>
            </a:r>
            <a:r>
              <a:rPr lang="zh-TW" altLang="en-US" dirty="0"/>
              <a:t>  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6C38DA8A-FD98-44B4-A518-E06E48CB9B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24" y="1774730"/>
            <a:ext cx="4507992" cy="3380232"/>
          </a:xfrm>
          <a:prstGeom prst="rect">
            <a:avLst/>
          </a:prstGeom>
        </p:spPr>
      </p:pic>
      <p:pic>
        <p:nvPicPr>
          <p:cNvPr id="35" name="圖片 34">
            <a:extLst>
              <a:ext uri="{FF2B5EF4-FFF2-40B4-BE49-F238E27FC236}">
                <a16:creationId xmlns:a16="http://schemas.microsoft.com/office/drawing/2014/main" id="{5EA3ECB7-9A0B-4745-8E52-7463885F94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456" y="1989112"/>
            <a:ext cx="4874895" cy="2743200"/>
          </a:xfrm>
          <a:prstGeom prst="rect">
            <a:avLst/>
          </a:prstGeom>
        </p:spPr>
      </p:pic>
      <p:grpSp>
        <p:nvGrpSpPr>
          <p:cNvPr id="36" name="群組 35">
            <a:extLst>
              <a:ext uri="{FF2B5EF4-FFF2-40B4-BE49-F238E27FC236}">
                <a16:creationId xmlns:a16="http://schemas.microsoft.com/office/drawing/2014/main" id="{14F80D1B-F720-4CA3-BD54-689BE26E9AA1}"/>
              </a:ext>
            </a:extLst>
          </p:cNvPr>
          <p:cNvGrpSpPr/>
          <p:nvPr/>
        </p:nvGrpSpPr>
        <p:grpSpPr>
          <a:xfrm>
            <a:off x="6476673" y="5243862"/>
            <a:ext cx="4606243" cy="627358"/>
            <a:chOff x="7421636" y="4987351"/>
            <a:chExt cx="3221399" cy="584775"/>
          </a:xfrm>
        </p:grpSpPr>
        <p:sp>
          <p:nvSpPr>
            <p:cNvPr id="37" name="矩形 36">
              <a:extLst>
                <a:ext uri="{FF2B5EF4-FFF2-40B4-BE49-F238E27FC236}">
                  <a16:creationId xmlns:a16="http://schemas.microsoft.com/office/drawing/2014/main" id="{AF88EA95-90B5-4171-9EA3-EEE134E8DB50}"/>
                </a:ext>
              </a:extLst>
            </p:cNvPr>
            <p:cNvSpPr/>
            <p:nvPr/>
          </p:nvSpPr>
          <p:spPr>
            <a:xfrm>
              <a:off x="7558257" y="4987351"/>
              <a:ext cx="3084778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采鈺科技</a:t>
              </a: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股份有限公司</a:t>
              </a:r>
              <a:r>
                <a:rPr lang="en-US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-</a:t>
              </a: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龍潭</a:t>
              </a: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廠新建綠美化工程</a:t>
              </a:r>
              <a:endParaRPr lang="zh-CN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8" name="Freeform 83">
              <a:extLst>
                <a:ext uri="{FF2B5EF4-FFF2-40B4-BE49-F238E27FC236}">
                  <a16:creationId xmlns:a16="http://schemas.microsoft.com/office/drawing/2014/main" id="{A5B152A6-E1B5-48DB-8EC1-E2B9CFE99F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1636" y="5016988"/>
              <a:ext cx="136621" cy="30891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759EB860-0664-4706-A7E7-1616A22D0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0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5952EA17-4E14-4B5A-8720-84B7747D9739}"/>
              </a:ext>
            </a:extLst>
          </p:cNvPr>
          <p:cNvGrpSpPr/>
          <p:nvPr/>
        </p:nvGrpSpPr>
        <p:grpSpPr>
          <a:xfrm>
            <a:off x="7233664" y="5238995"/>
            <a:ext cx="3197036" cy="338554"/>
            <a:chOff x="7389870" y="4987351"/>
            <a:chExt cx="3197036" cy="338554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BA74FEF0-61A3-42B5-998C-A3158CD2FD98}"/>
                </a:ext>
              </a:extLst>
            </p:cNvPr>
            <p:cNvSpPr/>
            <p:nvPr/>
          </p:nvSpPr>
          <p:spPr>
            <a:xfrm>
              <a:off x="7502128" y="4987351"/>
              <a:ext cx="308477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中華精測科技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股份有限公司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0" name="Freeform 83">
              <a:extLst>
                <a:ext uri="{FF2B5EF4-FFF2-40B4-BE49-F238E27FC236}">
                  <a16:creationId xmlns:a16="http://schemas.microsoft.com/office/drawing/2014/main" id="{28445CF0-F9F1-443C-A37B-BFA0542811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9870" y="4987351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群組 9">
            <a:extLst>
              <a:ext uri="{FF2B5EF4-FFF2-40B4-BE49-F238E27FC236}">
                <a16:creationId xmlns:a16="http://schemas.microsoft.com/office/drawing/2014/main" id="{ED866AA8-19C6-40C2-B97F-CA913D16F6D7}"/>
              </a:ext>
            </a:extLst>
          </p:cNvPr>
          <p:cNvGrpSpPr/>
          <p:nvPr/>
        </p:nvGrpSpPr>
        <p:grpSpPr>
          <a:xfrm>
            <a:off x="1761300" y="5238995"/>
            <a:ext cx="3627777" cy="584775"/>
            <a:chOff x="1684420" y="4912078"/>
            <a:chExt cx="2461543" cy="584775"/>
          </a:xfrm>
        </p:grpSpPr>
        <p:sp>
          <p:nvSpPr>
            <p:cNvPr id="15" name="矩形 14"/>
            <p:cNvSpPr/>
            <p:nvPr/>
          </p:nvSpPr>
          <p:spPr>
            <a:xfrm>
              <a:off x="1787827" y="4912078"/>
              <a:ext cx="235813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達</a:t>
              </a: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方</a:t>
              </a: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電子股份有限公司</a:t>
              </a:r>
              <a:r>
                <a:rPr lang="en-US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-</a:t>
              </a: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龜山廠新建綠美化工程</a:t>
              </a:r>
              <a:endParaRPr lang="zh-CN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0" y="4951620"/>
              <a:ext cx="161914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PA_矩形 41">
            <a:extLst>
              <a:ext uri="{FF2B5EF4-FFF2-40B4-BE49-F238E27FC236}">
                <a16:creationId xmlns:a16="http://schemas.microsoft.com/office/drawing/2014/main" id="{3FD02CB4-1F31-4CF2-BB76-C47FA15D5AF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401225" y="1379014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廠房</a:t>
            </a:r>
            <a:r>
              <a:rPr lang="zh-TW" altLang="en-US" dirty="0"/>
              <a:t>  </a:t>
            </a: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F3407455-64D8-4479-850B-2A2D1808535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525" y="1525432"/>
            <a:ext cx="4064400" cy="3595089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EB57D2C5-07BA-44EE-9432-E1E69A1160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387" y="1794048"/>
            <a:ext cx="4629912" cy="3088577"/>
          </a:xfrm>
          <a:prstGeom prst="rect">
            <a:avLst/>
          </a:prstGeom>
        </p:spPr>
      </p:pic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2FC37B4-2E5F-4E6A-938B-EA7E961F1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809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3" name="PA_矩形 41">
            <a:extLst>
              <a:ext uri="{FF2B5EF4-FFF2-40B4-BE49-F238E27FC236}">
                <a16:creationId xmlns:a16="http://schemas.microsoft.com/office/drawing/2014/main" id="{A060E9C3-1415-4ABC-9BE6-80C1AFA56F5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PA_矩形 41">
            <a:extLst>
              <a:ext uri="{FF2B5EF4-FFF2-40B4-BE49-F238E27FC236}">
                <a16:creationId xmlns:a16="http://schemas.microsoft.com/office/drawing/2014/main" id="{3FD02CB4-1F31-4CF2-BB76-C47FA15D5AF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415267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85B93648-F3A1-4C3D-A92E-9C81CBAE07D7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廠房</a:t>
            </a:r>
            <a:r>
              <a:rPr lang="zh-TW" altLang="en-US" dirty="0"/>
              <a:t>  </a:t>
            </a:r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770DB629-D239-4E18-ADE7-C34A50B43B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623" y="1808998"/>
            <a:ext cx="4699000" cy="2640838"/>
          </a:xfrm>
          <a:prstGeom prst="rect">
            <a:avLst/>
          </a:prstGeom>
        </p:spPr>
      </p:pic>
      <p:grpSp>
        <p:nvGrpSpPr>
          <p:cNvPr id="24" name="群組 23">
            <a:extLst>
              <a:ext uri="{FF2B5EF4-FFF2-40B4-BE49-F238E27FC236}">
                <a16:creationId xmlns:a16="http://schemas.microsoft.com/office/drawing/2014/main" id="{61056E5E-696A-4D3D-B635-042FEE0B2C58}"/>
              </a:ext>
            </a:extLst>
          </p:cNvPr>
          <p:cNvGrpSpPr/>
          <p:nvPr/>
        </p:nvGrpSpPr>
        <p:grpSpPr>
          <a:xfrm>
            <a:off x="1182963" y="5091100"/>
            <a:ext cx="4604320" cy="359942"/>
            <a:chOff x="1684420" y="4947246"/>
            <a:chExt cx="2973824" cy="359942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B209BF3E-8CB7-4FFA-B3CF-84E43DD2840D}"/>
                </a:ext>
              </a:extLst>
            </p:cNvPr>
            <p:cNvSpPr/>
            <p:nvPr/>
          </p:nvSpPr>
          <p:spPr>
            <a:xfrm>
              <a:off x="1775930" y="4947246"/>
              <a:ext cx="2882314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明台化工</a:t>
              </a: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股份有限公司</a:t>
              </a:r>
              <a:r>
                <a:rPr lang="en-US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-</a:t>
              </a:r>
              <a:r>
                <a:rPr lang="zh-TW" altLang="en-US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湖口</a:t>
              </a:r>
              <a:r>
                <a:rPr lang="zh-TW" altLang="zh-TW" sz="1600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廠新建綠美化工程</a:t>
              </a:r>
              <a:endParaRPr lang="zh-CN" altLang="en-US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6" name="Freeform 83">
              <a:extLst>
                <a:ext uri="{FF2B5EF4-FFF2-40B4-BE49-F238E27FC236}">
                  <a16:creationId xmlns:a16="http://schemas.microsoft.com/office/drawing/2014/main" id="{99528AB6-A638-4329-9C9A-C2965EDF2D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4420" y="4951620"/>
              <a:ext cx="161914" cy="35556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27" name="圖片 26" descr="達方.JPG">
            <a:extLst>
              <a:ext uri="{FF2B5EF4-FFF2-40B4-BE49-F238E27FC236}">
                <a16:creationId xmlns:a16="http://schemas.microsoft.com/office/drawing/2014/main" id="{3E88E006-A1CC-42A7-AEAA-8CD7A92509D7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689975" y="1514711"/>
            <a:ext cx="4308819" cy="3229412"/>
          </a:xfrm>
          <a:prstGeom prst="rect">
            <a:avLst/>
          </a:prstGeom>
        </p:spPr>
      </p:pic>
      <p:grpSp>
        <p:nvGrpSpPr>
          <p:cNvPr id="28" name="群組 27">
            <a:extLst>
              <a:ext uri="{FF2B5EF4-FFF2-40B4-BE49-F238E27FC236}">
                <a16:creationId xmlns:a16="http://schemas.microsoft.com/office/drawing/2014/main" id="{BA42EEF0-7F6A-4484-9E12-3F79A208D013}"/>
              </a:ext>
            </a:extLst>
          </p:cNvPr>
          <p:cNvGrpSpPr/>
          <p:nvPr/>
        </p:nvGrpSpPr>
        <p:grpSpPr>
          <a:xfrm>
            <a:off x="7069332" y="5091100"/>
            <a:ext cx="3550103" cy="403346"/>
            <a:chOff x="1682299" y="4887337"/>
            <a:chExt cx="2560707" cy="403346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093B5976-2390-40FA-988C-E0ACD6EFB4CA}"/>
                </a:ext>
              </a:extLst>
            </p:cNvPr>
            <p:cNvSpPr/>
            <p:nvPr/>
          </p:nvSpPr>
          <p:spPr>
            <a:xfrm>
              <a:off x="1771026" y="4887337"/>
              <a:ext cx="247198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 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達方電子股份有限公司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頂樓活力館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5" name="Freeform 83">
              <a:extLst>
                <a:ext uri="{FF2B5EF4-FFF2-40B4-BE49-F238E27FC236}">
                  <a16:creationId xmlns:a16="http://schemas.microsoft.com/office/drawing/2014/main" id="{290EA6BB-E6AA-4056-9D55-086DEAA691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82299" y="4887337"/>
              <a:ext cx="177454" cy="403346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47E6EEC5-0412-42BA-8C6E-DDD8F152A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3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7" name="圖片 26" descr="高通.jpg">
            <a:extLst>
              <a:ext uri="{FF2B5EF4-FFF2-40B4-BE49-F238E27FC236}">
                <a16:creationId xmlns:a16="http://schemas.microsoft.com/office/drawing/2014/main" id="{1FE33388-70A5-4F28-8AF1-45DF3C7E2386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66869" y="1731456"/>
            <a:ext cx="4636507" cy="3240000"/>
          </a:xfrm>
          <a:prstGeom prst="rect">
            <a:avLst/>
          </a:prstGeom>
        </p:spPr>
      </p:pic>
      <p:grpSp>
        <p:nvGrpSpPr>
          <p:cNvPr id="12" name="群組 11">
            <a:extLst>
              <a:ext uri="{FF2B5EF4-FFF2-40B4-BE49-F238E27FC236}">
                <a16:creationId xmlns:a16="http://schemas.microsoft.com/office/drawing/2014/main" id="{5952EA17-4E14-4B5A-8720-84B7747D9739}"/>
              </a:ext>
            </a:extLst>
          </p:cNvPr>
          <p:cNvGrpSpPr/>
          <p:nvPr/>
        </p:nvGrpSpPr>
        <p:grpSpPr>
          <a:xfrm>
            <a:off x="1818003" y="5140540"/>
            <a:ext cx="3197036" cy="399093"/>
            <a:chOff x="7389870" y="4987351"/>
            <a:chExt cx="3197036" cy="338554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id="{BA74FEF0-61A3-42B5-998C-A3158CD2FD98}"/>
                </a:ext>
              </a:extLst>
            </p:cNvPr>
            <p:cNvSpPr/>
            <p:nvPr/>
          </p:nvSpPr>
          <p:spPr>
            <a:xfrm>
              <a:off x="7502128" y="4987351"/>
              <a:ext cx="308477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高通顯示器製造股份有限公司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0" name="Freeform 83">
              <a:extLst>
                <a:ext uri="{FF2B5EF4-FFF2-40B4-BE49-F238E27FC236}">
                  <a16:creationId xmlns:a16="http://schemas.microsoft.com/office/drawing/2014/main" id="{28445CF0-F9F1-443C-A37B-BFA0542811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89870" y="4987351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文字方塊 1">
            <a:extLst>
              <a:ext uri="{FF2B5EF4-FFF2-40B4-BE49-F238E27FC236}">
                <a16:creationId xmlns:a16="http://schemas.microsoft.com/office/drawing/2014/main" id="{356FD425-6BF0-430B-A953-86616AA26050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廠房</a:t>
            </a:r>
            <a:r>
              <a:rPr lang="zh-TW" altLang="en-US" dirty="0"/>
              <a:t>  </a:t>
            </a:r>
          </a:p>
        </p:txBody>
      </p:sp>
      <p:sp>
        <p:nvSpPr>
          <p:cNvPr id="20" name="PA_矩形 41">
            <a:extLst>
              <a:ext uri="{FF2B5EF4-FFF2-40B4-BE49-F238E27FC236}">
                <a16:creationId xmlns:a16="http://schemas.microsoft.com/office/drawing/2014/main" id="{65B8CF27-FDAA-40E5-9EC0-1F3ABB9169C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PA_矩形 41">
            <a:extLst>
              <a:ext uri="{FF2B5EF4-FFF2-40B4-BE49-F238E27FC236}">
                <a16:creationId xmlns:a16="http://schemas.microsoft.com/office/drawing/2014/main" id="{42743564-8648-4A7F-BEC7-15C20A0B25B3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420571" y="1406956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3" name="圖片 22" descr="S__8470537.jpg">
            <a:extLst>
              <a:ext uri="{FF2B5EF4-FFF2-40B4-BE49-F238E27FC236}">
                <a16:creationId xmlns:a16="http://schemas.microsoft.com/office/drawing/2014/main" id="{D5099965-3FED-4C8B-90F8-51CFEBDFEDF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771551" y="1483503"/>
            <a:ext cx="4174029" cy="3735906"/>
          </a:xfrm>
          <a:prstGeom prst="rect">
            <a:avLst/>
          </a:prstGeom>
        </p:spPr>
      </p:pic>
      <p:grpSp>
        <p:nvGrpSpPr>
          <p:cNvPr id="24" name="群組 23">
            <a:extLst>
              <a:ext uri="{FF2B5EF4-FFF2-40B4-BE49-F238E27FC236}">
                <a16:creationId xmlns:a16="http://schemas.microsoft.com/office/drawing/2014/main" id="{ACDAE18B-1CC8-4A46-A363-B1ED865FD179}"/>
              </a:ext>
            </a:extLst>
          </p:cNvPr>
          <p:cNvGrpSpPr/>
          <p:nvPr/>
        </p:nvGrpSpPr>
        <p:grpSpPr>
          <a:xfrm>
            <a:off x="6857898" y="5320116"/>
            <a:ext cx="4087682" cy="341764"/>
            <a:chOff x="1366176" y="5068789"/>
            <a:chExt cx="4087682" cy="341764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97AB16BD-65A9-496D-ACD6-10BD8F4B31C4}"/>
                </a:ext>
              </a:extLst>
            </p:cNvPr>
            <p:cNvSpPr/>
            <p:nvPr/>
          </p:nvSpPr>
          <p:spPr>
            <a:xfrm>
              <a:off x="1474692" y="5071999"/>
              <a:ext cx="397916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友達光電股份有限公司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麻布山林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大板城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8" name="Freeform 83">
              <a:extLst>
                <a:ext uri="{FF2B5EF4-FFF2-40B4-BE49-F238E27FC236}">
                  <a16:creationId xmlns:a16="http://schemas.microsoft.com/office/drawing/2014/main" id="{2ACAB44E-551F-4006-BD5E-2373FC0490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66176" y="5068789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FCBED0FE-9A6D-4F60-916E-0F7F4CE15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1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9DDDEF3E-2ED9-45DB-A2D6-3263EF75EB85}"/>
              </a:ext>
            </a:extLst>
          </p:cNvPr>
          <p:cNvGrpSpPr/>
          <p:nvPr/>
        </p:nvGrpSpPr>
        <p:grpSpPr>
          <a:xfrm>
            <a:off x="1500757" y="5203931"/>
            <a:ext cx="4266802" cy="584775"/>
            <a:chOff x="1366176" y="5017082"/>
            <a:chExt cx="4203681" cy="584775"/>
          </a:xfrm>
        </p:grpSpPr>
        <p:sp>
          <p:nvSpPr>
            <p:cNvPr id="15" name="矩形 14"/>
            <p:cNvSpPr/>
            <p:nvPr/>
          </p:nvSpPr>
          <p:spPr>
            <a:xfrm>
              <a:off x="1590691" y="5017082"/>
              <a:ext cx="397916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友達光電股份有限公司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麻布山林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入口意象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66176" y="5017082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8" name="圖片 17" descr="麻布.JPG">
            <a:extLst>
              <a:ext uri="{FF2B5EF4-FFF2-40B4-BE49-F238E27FC236}">
                <a16:creationId xmlns:a16="http://schemas.microsoft.com/office/drawing/2014/main" id="{7E9D414F-D27B-4960-AAAC-EF39AE686C2E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254995" y="1672295"/>
            <a:ext cx="4512564" cy="3378708"/>
          </a:xfrm>
          <a:prstGeom prst="rect">
            <a:avLst/>
          </a:prstGeom>
        </p:spPr>
      </p:pic>
      <p:pic>
        <p:nvPicPr>
          <p:cNvPr id="21" name="圖片 20" descr="麻布2.JPG">
            <a:extLst>
              <a:ext uri="{FF2B5EF4-FFF2-40B4-BE49-F238E27FC236}">
                <a16:creationId xmlns:a16="http://schemas.microsoft.com/office/drawing/2014/main" id="{5144BB54-CBDE-4C0D-BD70-CA6A89A55524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27433" y="1672295"/>
            <a:ext cx="4748341" cy="3392424"/>
          </a:xfrm>
          <a:prstGeom prst="rect">
            <a:avLst/>
          </a:prstGeom>
        </p:spPr>
      </p:pic>
      <p:grpSp>
        <p:nvGrpSpPr>
          <p:cNvPr id="22" name="群組 21">
            <a:extLst>
              <a:ext uri="{FF2B5EF4-FFF2-40B4-BE49-F238E27FC236}">
                <a16:creationId xmlns:a16="http://schemas.microsoft.com/office/drawing/2014/main" id="{EA7B6C25-9074-4E6A-90EF-45DDF05B510E}"/>
              </a:ext>
            </a:extLst>
          </p:cNvPr>
          <p:cNvGrpSpPr/>
          <p:nvPr/>
        </p:nvGrpSpPr>
        <p:grpSpPr>
          <a:xfrm>
            <a:off x="6723441" y="5250097"/>
            <a:ext cx="4291748" cy="584775"/>
            <a:chOff x="1366176" y="5017082"/>
            <a:chExt cx="4203681" cy="584775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48479071-065A-459E-B9E2-26DA47CC4E6E}"/>
                </a:ext>
              </a:extLst>
            </p:cNvPr>
            <p:cNvSpPr/>
            <p:nvPr/>
          </p:nvSpPr>
          <p:spPr>
            <a:xfrm>
              <a:off x="1590691" y="5017082"/>
              <a:ext cx="3979166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友達光電股份有限公司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麻布山林</a:t>
              </a:r>
              <a:r>
                <a:rPr kumimoji="0" lang="en-US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-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入口意象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4" name="Freeform 83">
              <a:extLst>
                <a:ext uri="{FF2B5EF4-FFF2-40B4-BE49-F238E27FC236}">
                  <a16:creationId xmlns:a16="http://schemas.microsoft.com/office/drawing/2014/main" id="{870DC21F-9BC4-4D3C-951D-05282B2A36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66176" y="5017082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PA_矩形 41">
            <a:extLst>
              <a:ext uri="{FF2B5EF4-FFF2-40B4-BE49-F238E27FC236}">
                <a16:creationId xmlns:a16="http://schemas.microsoft.com/office/drawing/2014/main" id="{15F79922-CE9E-4147-98FB-B562C60218A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PA_矩形 41">
            <a:extLst>
              <a:ext uri="{FF2B5EF4-FFF2-40B4-BE49-F238E27FC236}">
                <a16:creationId xmlns:a16="http://schemas.microsoft.com/office/drawing/2014/main" id="{722D1444-3C2A-4EBA-9AC2-DA72F348D79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358993" y="1406957"/>
            <a:ext cx="4939440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9433D2FF-0BD6-4941-A202-54705287BE6E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廠房</a:t>
            </a:r>
            <a:r>
              <a:rPr lang="zh-TW" altLang="en-US" dirty="0"/>
              <a:t>  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B38C7D0B-A406-48ED-A61C-1218A00D3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437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2" name="群組 1">
            <a:extLst>
              <a:ext uri="{FF2B5EF4-FFF2-40B4-BE49-F238E27FC236}">
                <a16:creationId xmlns:a16="http://schemas.microsoft.com/office/drawing/2014/main" id="{9DDDEF3E-2ED9-45DB-A2D6-3263EF75EB85}"/>
              </a:ext>
            </a:extLst>
          </p:cNvPr>
          <p:cNvGrpSpPr/>
          <p:nvPr/>
        </p:nvGrpSpPr>
        <p:grpSpPr>
          <a:xfrm>
            <a:off x="2015790" y="5269102"/>
            <a:ext cx="4266802" cy="338554"/>
            <a:chOff x="1366176" y="5017082"/>
            <a:chExt cx="4203681" cy="338554"/>
          </a:xfrm>
        </p:grpSpPr>
        <p:sp>
          <p:nvSpPr>
            <p:cNvPr id="15" name="矩形 14"/>
            <p:cNvSpPr/>
            <p:nvPr/>
          </p:nvSpPr>
          <p:spPr>
            <a:xfrm>
              <a:off x="1590691" y="5017082"/>
              <a:ext cx="397916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66176" y="5017082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0" name="PA_矩形 41">
            <a:extLst>
              <a:ext uri="{FF2B5EF4-FFF2-40B4-BE49-F238E27FC236}">
                <a16:creationId xmlns:a16="http://schemas.microsoft.com/office/drawing/2014/main" id="{15F79922-CE9E-4147-98FB-B562C60218A2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9433D2FF-0BD6-4941-A202-54705287BE6E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廠房</a:t>
            </a:r>
            <a:r>
              <a:rPr lang="zh-TW" altLang="en-US" dirty="0"/>
              <a:t>  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B38C7D0B-A406-48ED-A61C-1218A00D3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32</a:t>
            </a:fld>
            <a:endParaRPr lang="zh-CN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A5CE9A4B-F8B2-435C-A7F4-525178D8FC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9525" y="1699386"/>
            <a:ext cx="4487045" cy="3365284"/>
          </a:xfrm>
          <a:prstGeom prst="rect">
            <a:avLst/>
          </a:prstGeom>
        </p:spPr>
      </p:pic>
      <p:sp>
        <p:nvSpPr>
          <p:cNvPr id="27" name="矩形 26">
            <a:extLst>
              <a:ext uri="{FF2B5EF4-FFF2-40B4-BE49-F238E27FC236}">
                <a16:creationId xmlns:a16="http://schemas.microsoft.com/office/drawing/2014/main" id="{28EED894-CDEE-4916-AAA8-0A76A87AE088}"/>
              </a:ext>
            </a:extLst>
          </p:cNvPr>
          <p:cNvSpPr/>
          <p:nvPr/>
        </p:nvSpPr>
        <p:spPr>
          <a:xfrm>
            <a:off x="2243676" y="5251221"/>
            <a:ext cx="2596356" cy="3743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明基材料雲科廠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-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空中花園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621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73FE1361-061B-487A-8F69-41B5680637F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371" y="1755003"/>
            <a:ext cx="4467011" cy="3347993"/>
          </a:xfrm>
          <a:prstGeom prst="rect">
            <a:avLst/>
          </a:prstGeom>
        </p:spPr>
      </p:pic>
      <p:grpSp>
        <p:nvGrpSpPr>
          <p:cNvPr id="22" name="群組 21">
            <a:extLst>
              <a:ext uri="{FF2B5EF4-FFF2-40B4-BE49-F238E27FC236}">
                <a16:creationId xmlns:a16="http://schemas.microsoft.com/office/drawing/2014/main" id="{842EAF51-8348-4C0A-B03E-2DA104971B10}"/>
              </a:ext>
            </a:extLst>
          </p:cNvPr>
          <p:cNvGrpSpPr/>
          <p:nvPr/>
        </p:nvGrpSpPr>
        <p:grpSpPr>
          <a:xfrm>
            <a:off x="7949761" y="5392953"/>
            <a:ext cx="1514230" cy="338554"/>
            <a:chOff x="6505645" y="5119805"/>
            <a:chExt cx="1514230" cy="338554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869CC391-373D-4FBC-B730-7615D517A0E6}"/>
                </a:ext>
              </a:extLst>
            </p:cNvPr>
            <p:cNvSpPr/>
            <p:nvPr/>
          </p:nvSpPr>
          <p:spPr>
            <a:xfrm>
              <a:off x="6730160" y="5119805"/>
              <a:ext cx="128971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內湖陳公館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6" name="Freeform 83">
              <a:extLst>
                <a:ext uri="{FF2B5EF4-FFF2-40B4-BE49-F238E27FC236}">
                  <a16:creationId xmlns:a16="http://schemas.microsoft.com/office/drawing/2014/main" id="{3DCB5D5D-240B-466C-B5CA-70B8F4EA23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05645" y="5119805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E80AE122-C066-466E-A1F6-6A35197466F4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住宅</a:t>
            </a:r>
            <a:endParaRPr lang="zh-TW" altLang="en-US" dirty="0"/>
          </a:p>
        </p:txBody>
      </p:sp>
      <p:grpSp>
        <p:nvGrpSpPr>
          <p:cNvPr id="30" name="群組 29">
            <a:extLst>
              <a:ext uri="{FF2B5EF4-FFF2-40B4-BE49-F238E27FC236}">
                <a16:creationId xmlns:a16="http://schemas.microsoft.com/office/drawing/2014/main" id="{3B017123-5C73-4707-85C8-2E99F7119764}"/>
              </a:ext>
            </a:extLst>
          </p:cNvPr>
          <p:cNvGrpSpPr/>
          <p:nvPr/>
        </p:nvGrpSpPr>
        <p:grpSpPr>
          <a:xfrm>
            <a:off x="1807263" y="5510262"/>
            <a:ext cx="3540145" cy="346108"/>
            <a:chOff x="6489727" y="5082433"/>
            <a:chExt cx="3540145" cy="346108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id="{A4E2482C-E731-40B0-8830-37881A10E98D}"/>
                </a:ext>
              </a:extLst>
            </p:cNvPr>
            <p:cNvSpPr/>
            <p:nvPr/>
          </p:nvSpPr>
          <p:spPr>
            <a:xfrm>
              <a:off x="6714241" y="5089987"/>
              <a:ext cx="3315631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桃園利晉學府集合住宅綠美化工程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5" name="Freeform 83">
              <a:extLst>
                <a:ext uri="{FF2B5EF4-FFF2-40B4-BE49-F238E27FC236}">
                  <a16:creationId xmlns:a16="http://schemas.microsoft.com/office/drawing/2014/main" id="{D2E3928C-F240-427C-97D2-CEC15126B7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89727" y="5082433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7C750285-3053-44FC-BDFA-0D4C31EF94B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6" t="17831" r="4475" b="18177"/>
          <a:stretch/>
        </p:blipFill>
        <p:spPr>
          <a:xfrm>
            <a:off x="1300791" y="1443172"/>
            <a:ext cx="4368664" cy="3978972"/>
          </a:xfrm>
          <a:prstGeom prst="rect">
            <a:avLst/>
          </a:prstGeom>
        </p:spPr>
      </p:pic>
      <p:sp>
        <p:nvSpPr>
          <p:cNvPr id="36" name="PA_矩形 41">
            <a:extLst>
              <a:ext uri="{FF2B5EF4-FFF2-40B4-BE49-F238E27FC236}">
                <a16:creationId xmlns:a16="http://schemas.microsoft.com/office/drawing/2014/main" id="{8B0C9D64-1E00-4722-897F-AB49C2C31453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056005" y="1406957"/>
            <a:ext cx="4858236" cy="4501536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PA_矩形 41">
            <a:extLst>
              <a:ext uri="{FF2B5EF4-FFF2-40B4-BE49-F238E27FC236}">
                <a16:creationId xmlns:a16="http://schemas.microsoft.com/office/drawing/2014/main" id="{02173571-515C-4552-B8CB-8A1A3A272D7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277759" y="1389441"/>
            <a:ext cx="4858236" cy="4501536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60EDEE7-EE3E-4D4C-BD96-86DFDD363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413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BDBF2508-6C10-4B15-A68A-F23417942F04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住宅</a:t>
            </a:r>
            <a:endParaRPr lang="zh-TW" altLang="en-US" dirty="0"/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53CB345B-0922-4128-BE1A-C710EE4B4CA6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4" b="5090"/>
          <a:stretch/>
        </p:blipFill>
        <p:spPr>
          <a:xfrm>
            <a:off x="1807001" y="1525450"/>
            <a:ext cx="3182445" cy="3855694"/>
          </a:xfrm>
          <a:prstGeom prst="rect">
            <a:avLst/>
          </a:prstGeom>
        </p:spPr>
      </p:pic>
      <p:grpSp>
        <p:nvGrpSpPr>
          <p:cNvPr id="22" name="群組 21">
            <a:extLst>
              <a:ext uri="{FF2B5EF4-FFF2-40B4-BE49-F238E27FC236}">
                <a16:creationId xmlns:a16="http://schemas.microsoft.com/office/drawing/2014/main" id="{40A0EF9B-4DC0-45D9-AAE7-48EB84A85861}"/>
              </a:ext>
            </a:extLst>
          </p:cNvPr>
          <p:cNvGrpSpPr/>
          <p:nvPr/>
        </p:nvGrpSpPr>
        <p:grpSpPr>
          <a:xfrm>
            <a:off x="2582646" y="5426203"/>
            <a:ext cx="1514230" cy="338554"/>
            <a:chOff x="6505645" y="5119805"/>
            <a:chExt cx="1514230" cy="338554"/>
          </a:xfrm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01355798-6830-4620-A384-AE52AB0CC0E6}"/>
                </a:ext>
              </a:extLst>
            </p:cNvPr>
            <p:cNvSpPr/>
            <p:nvPr/>
          </p:nvSpPr>
          <p:spPr>
            <a:xfrm>
              <a:off x="6730160" y="5119805"/>
              <a:ext cx="1289715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新莊林公館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7" name="Freeform 83">
              <a:extLst>
                <a:ext uri="{FF2B5EF4-FFF2-40B4-BE49-F238E27FC236}">
                  <a16:creationId xmlns:a16="http://schemas.microsoft.com/office/drawing/2014/main" id="{973A8B5A-2D88-4D69-A6E1-96A1072F3D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05645" y="5119805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28" name="圖片 27">
            <a:extLst>
              <a:ext uri="{FF2B5EF4-FFF2-40B4-BE49-F238E27FC236}">
                <a16:creationId xmlns:a16="http://schemas.microsoft.com/office/drawing/2014/main" id="{3D31AEC4-C493-432A-A4E2-4453547A1594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264" y="1684325"/>
            <a:ext cx="4313225" cy="3489350"/>
          </a:xfrm>
          <a:prstGeom prst="rect">
            <a:avLst/>
          </a:prstGeom>
        </p:spPr>
      </p:pic>
      <p:grpSp>
        <p:nvGrpSpPr>
          <p:cNvPr id="29" name="群組 28">
            <a:extLst>
              <a:ext uri="{FF2B5EF4-FFF2-40B4-BE49-F238E27FC236}">
                <a16:creationId xmlns:a16="http://schemas.microsoft.com/office/drawing/2014/main" id="{F431918C-A3F1-4461-9593-BE903F762AAA}"/>
              </a:ext>
            </a:extLst>
          </p:cNvPr>
          <p:cNvGrpSpPr/>
          <p:nvPr/>
        </p:nvGrpSpPr>
        <p:grpSpPr>
          <a:xfrm>
            <a:off x="7425559" y="5339007"/>
            <a:ext cx="2562633" cy="338554"/>
            <a:chOff x="1279525" y="5119804"/>
            <a:chExt cx="2562633" cy="338554"/>
          </a:xfrm>
        </p:grpSpPr>
        <p:sp>
          <p:nvSpPr>
            <p:cNvPr id="30" name="矩形 29">
              <a:extLst>
                <a:ext uri="{FF2B5EF4-FFF2-40B4-BE49-F238E27FC236}">
                  <a16:creationId xmlns:a16="http://schemas.microsoft.com/office/drawing/2014/main" id="{7B0067CB-B95E-4AD6-9235-8CE761631D2B}"/>
                </a:ext>
              </a:extLst>
            </p:cNvPr>
            <p:cNvSpPr/>
            <p:nvPr/>
          </p:nvSpPr>
          <p:spPr>
            <a:xfrm>
              <a:off x="1504040" y="5119804"/>
              <a:ext cx="233811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新竹吳公館空中花園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2" name="Freeform 83">
              <a:extLst>
                <a:ext uri="{FF2B5EF4-FFF2-40B4-BE49-F238E27FC236}">
                  <a16:creationId xmlns:a16="http://schemas.microsoft.com/office/drawing/2014/main" id="{9A5B12FE-43ED-4723-B86A-E988EFEB67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525" y="5119804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PA_矩形 41">
            <a:extLst>
              <a:ext uri="{FF2B5EF4-FFF2-40B4-BE49-F238E27FC236}">
                <a16:creationId xmlns:a16="http://schemas.microsoft.com/office/drawing/2014/main" id="{EB4962E4-07C6-4D64-9BEF-7D48D1C30CB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6277759" y="1389441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" name="PA_矩形 41">
            <a:extLst>
              <a:ext uri="{FF2B5EF4-FFF2-40B4-BE49-F238E27FC236}">
                <a16:creationId xmlns:a16="http://schemas.microsoft.com/office/drawing/2014/main" id="{49B3516D-04E2-48C6-85D5-B8977F6A46F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111062" y="1389440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B268E2B-A394-487A-B556-E4C3A51BD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010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369570" y="-6985"/>
            <a:ext cx="699770" cy="965200"/>
            <a:chOff x="582" y="-11"/>
            <a:chExt cx="1102" cy="1520"/>
          </a:xfrm>
        </p:grpSpPr>
        <p:grpSp>
          <p:nvGrpSpPr>
            <p:cNvPr id="7" name="组合 6"/>
            <p:cNvGrpSpPr/>
            <p:nvPr/>
          </p:nvGrpSpPr>
          <p:grpSpPr>
            <a:xfrm>
              <a:off x="602" y="-11"/>
              <a:ext cx="1082" cy="1520"/>
              <a:chOff x="1586" y="929"/>
              <a:chExt cx="1673" cy="2383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1586" y="929"/>
                <a:ext cx="1673" cy="238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1586" y="2381"/>
                <a:ext cx="1671" cy="931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582" y="220"/>
              <a:ext cx="108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05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279525" y="170180"/>
            <a:ext cx="284670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完工圖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938F6E2E-C479-4007-A369-0EF90D7B74F1}"/>
              </a:ext>
            </a:extLst>
          </p:cNvPr>
          <p:cNvGrpSpPr/>
          <p:nvPr/>
        </p:nvGrpSpPr>
        <p:grpSpPr>
          <a:xfrm>
            <a:off x="2134564" y="5334297"/>
            <a:ext cx="2461590" cy="338554"/>
            <a:chOff x="1279525" y="5119804"/>
            <a:chExt cx="2461590" cy="338554"/>
          </a:xfrm>
        </p:grpSpPr>
        <p:sp>
          <p:nvSpPr>
            <p:cNvPr id="15" name="矩形 14"/>
            <p:cNvSpPr/>
            <p:nvPr/>
          </p:nvSpPr>
          <p:spPr>
            <a:xfrm>
              <a:off x="1402997" y="5119804"/>
              <a:ext cx="233811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桃園李</a:t>
              </a: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公館空中花園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31" name="Freeform 83">
              <a:extLst>
                <a:ext uri="{FF2B5EF4-FFF2-40B4-BE49-F238E27FC236}">
                  <a16:creationId xmlns:a16="http://schemas.microsoft.com/office/drawing/2014/main" id="{C66B96D9-DA89-4B3A-A057-072A927AEB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525" y="5119804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" name="群組 1">
            <a:extLst>
              <a:ext uri="{FF2B5EF4-FFF2-40B4-BE49-F238E27FC236}">
                <a16:creationId xmlns:a16="http://schemas.microsoft.com/office/drawing/2014/main" id="{AE8AF576-2C26-4DE7-9BD5-04B36AE0DE7C}"/>
              </a:ext>
            </a:extLst>
          </p:cNvPr>
          <p:cNvGrpSpPr/>
          <p:nvPr/>
        </p:nvGrpSpPr>
        <p:grpSpPr>
          <a:xfrm>
            <a:off x="7335233" y="5334297"/>
            <a:ext cx="2722203" cy="338554"/>
            <a:chOff x="7841669" y="5514086"/>
            <a:chExt cx="2722203" cy="338554"/>
          </a:xfrm>
        </p:grpSpPr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48479071-065A-459E-B9E2-26DA47CC4E6E}"/>
                </a:ext>
              </a:extLst>
            </p:cNvPr>
            <p:cNvSpPr/>
            <p:nvPr/>
          </p:nvSpPr>
          <p:spPr>
            <a:xfrm>
              <a:off x="8066184" y="5514086"/>
              <a:ext cx="2497688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zh-TW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rPr>
                <a:t>楊梅青鼎帝悅綠美化工程</a:t>
              </a:r>
              <a:endPara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  <p:sp>
          <p:nvSpPr>
            <p:cNvPr id="24" name="Freeform 83">
              <a:extLst>
                <a:ext uri="{FF2B5EF4-FFF2-40B4-BE49-F238E27FC236}">
                  <a16:creationId xmlns:a16="http://schemas.microsoft.com/office/drawing/2014/main" id="{870DC21F-9BC4-4D3C-951D-05282B2A36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41669" y="5514086"/>
              <a:ext cx="224515" cy="338554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rgbClr val="70AD47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20" name="圖片 19">
            <a:extLst>
              <a:ext uri="{FF2B5EF4-FFF2-40B4-BE49-F238E27FC236}">
                <a16:creationId xmlns:a16="http://schemas.microsoft.com/office/drawing/2014/main" id="{E1D13BDD-000A-412F-A18F-C26D723FD6E4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060" y="1600200"/>
            <a:ext cx="4714240" cy="3657600"/>
          </a:xfrm>
          <a:prstGeom prst="rect">
            <a:avLst/>
          </a:prstGeom>
        </p:spPr>
      </p:pic>
      <p:pic>
        <p:nvPicPr>
          <p:cNvPr id="22" name="圖片 21" descr="照片 001.jpg">
            <a:extLst>
              <a:ext uri="{FF2B5EF4-FFF2-40B4-BE49-F238E27FC236}">
                <a16:creationId xmlns:a16="http://schemas.microsoft.com/office/drawing/2014/main" id="{FDF375E8-EC71-45D9-BFA5-426BFBD858EF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410335" y="1638044"/>
            <a:ext cx="4673600" cy="3505200"/>
          </a:xfrm>
          <a:prstGeom prst="rect">
            <a:avLst/>
          </a:prstGeom>
        </p:spPr>
      </p:pic>
      <p:sp>
        <p:nvSpPr>
          <p:cNvPr id="18" name="文字方塊 17">
            <a:extLst>
              <a:ext uri="{FF2B5EF4-FFF2-40B4-BE49-F238E27FC236}">
                <a16:creationId xmlns:a16="http://schemas.microsoft.com/office/drawing/2014/main" id="{3383E838-A28E-4046-B2FE-A0A6464D1D8A}"/>
              </a:ext>
            </a:extLst>
          </p:cNvPr>
          <p:cNvSpPr txBox="1"/>
          <p:nvPr/>
        </p:nvSpPr>
        <p:spPr>
          <a:xfrm>
            <a:off x="1056005" y="949507"/>
            <a:ext cx="835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住宅</a:t>
            </a:r>
            <a:endParaRPr lang="zh-TW" altLang="en-US" dirty="0"/>
          </a:p>
        </p:txBody>
      </p:sp>
      <p:sp>
        <p:nvSpPr>
          <p:cNvPr id="21" name="PA_矩形 41">
            <a:extLst>
              <a:ext uri="{FF2B5EF4-FFF2-40B4-BE49-F238E27FC236}">
                <a16:creationId xmlns:a16="http://schemas.microsoft.com/office/drawing/2014/main" id="{8309A858-DE26-47C6-B015-C42031F7447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111062" y="1389440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PA_矩形 41">
            <a:extLst>
              <a:ext uri="{FF2B5EF4-FFF2-40B4-BE49-F238E27FC236}">
                <a16:creationId xmlns:a16="http://schemas.microsoft.com/office/drawing/2014/main" id="{07C48B69-E329-4BDD-B748-A8AE8247A667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6267217" y="1399641"/>
            <a:ext cx="4858236" cy="4464263"/>
          </a:xfrm>
          <a:prstGeom prst="rec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52017335-80C5-4114-8A5B-A5A919F03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16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002093" y="798195"/>
            <a:ext cx="3554095" cy="5261610"/>
          </a:xfrm>
          <a:prstGeom prst="rect">
            <a:avLst/>
          </a:prstGeom>
          <a:solidFill>
            <a:schemeClr val="accent6"/>
          </a:solidFill>
          <a:ln>
            <a:noFill/>
          </a:ln>
          <a:effectLst>
            <a:outerShdw blurRad="508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55509" y="1483045"/>
            <a:ext cx="224726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06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429923" y="3392062"/>
            <a:ext cx="29140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造字工房尚黑（非商用）常规体" charset="-122"/>
                <a:ea typeface="造字工房尚黑（非商用）常规体" charset="-122"/>
                <a:cs typeface="+mn-cs"/>
              </a:rPr>
              <a:t>員工待遇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造字工房尚黑（非商用）常规体" charset="-122"/>
              <a:ea typeface="造字工房尚黑（非商用）常规体" charset="-122"/>
              <a:cs typeface="+mn-cs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DA21585-51D2-4B71-895A-A9EC32FDC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36</a:t>
            </a:fld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A4F57E92-F9AD-4D17-B563-16E728F94325}"/>
              </a:ext>
            </a:extLst>
          </p:cNvPr>
          <p:cNvSpPr/>
          <p:nvPr/>
        </p:nvSpPr>
        <p:spPr>
          <a:xfrm>
            <a:off x="5687777" y="1659214"/>
            <a:ext cx="249768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 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日薪制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defRPr/>
            </a:pPr>
            <a:endParaRPr lang="en-US" altLang="zh-TW" sz="8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· </a:t>
            </a:r>
            <a:r>
              <a:rPr kumimoji="0" lang="zh-TW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勞保、健保、團保</a:t>
            </a:r>
            <a:endParaRPr kumimoji="0" lang="en-US" altLang="zh-TW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lvl="0">
              <a:defRPr/>
            </a:pP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 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三節、年終獎金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defRPr/>
            </a:pPr>
            <a:endParaRPr lang="en-US" altLang="zh-TW" sz="8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defRPr/>
            </a:pPr>
            <a:r>
              <a:rPr lang="en-US" altLang="zh-TW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 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不定時員工聚餐</a:t>
            </a:r>
            <a:endParaRPr lang="en-US" altLang="zh-TW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defRPr/>
            </a:pPr>
            <a:endParaRPr lang="en-US" altLang="zh-TW" sz="8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lvl="0">
              <a:defRPr/>
            </a:pPr>
            <a:r>
              <a:rPr lang="en-US" altLang="zh-TW" sz="1600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· </a:t>
            </a:r>
            <a:r>
              <a:rPr lang="zh-TW" altLang="en-US" b="1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協助考取相關證照</a:t>
            </a:r>
            <a:endParaRPr lang="en-US" altLang="zh-CN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6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1600" b="1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29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414145" y="1137285"/>
            <a:ext cx="9365615" cy="4583430"/>
          </a:xfrm>
          <a:prstGeom prst="rect">
            <a:avLst/>
          </a:pr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640330" y="2875598"/>
            <a:ext cx="691324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THANK YOU</a:t>
            </a:r>
          </a:p>
        </p:txBody>
      </p:sp>
      <p:sp>
        <p:nvSpPr>
          <p:cNvPr id="46" name="圆角矩形 45"/>
          <p:cNvSpPr/>
          <p:nvPr/>
        </p:nvSpPr>
        <p:spPr>
          <a:xfrm>
            <a:off x="5345747" y="3982403"/>
            <a:ext cx="1500505" cy="360680"/>
          </a:xfrm>
          <a:prstGeom prst="round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1" i="0" u="none" strike="noStrike" kern="1200" cap="none" spc="0" normalizeH="0" baseline="0" noProof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END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00CAD2DB-96C3-43BE-BE83-453819D34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837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2825</TotalTime>
  <Words>1474</Words>
  <Application>Microsoft Office PowerPoint</Application>
  <PresentationFormat>寬螢幕</PresentationFormat>
  <Paragraphs>469</Paragraphs>
  <Slides>37</Slides>
  <Notes>37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37</vt:i4>
      </vt:variant>
    </vt:vector>
  </HeadingPairs>
  <TitlesOfParts>
    <vt:vector size="48" baseType="lpstr">
      <vt:lpstr>等线</vt:lpstr>
      <vt:lpstr>微软雅黑</vt:lpstr>
      <vt:lpstr>宋体</vt:lpstr>
      <vt:lpstr>冬青黑体简体中文 W3</vt:lpstr>
      <vt:lpstr>造字工房尚黑（非商用）常规体</vt:lpstr>
      <vt:lpstr>微軟正黑體</vt:lpstr>
      <vt:lpstr>新細明體</vt:lpstr>
      <vt:lpstr>Arial</vt:lpstr>
      <vt:lpstr>Calibri</vt:lpstr>
      <vt:lpstr>Calibri Light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20190522</dc:creator>
  <cp:lastModifiedBy>20221216</cp:lastModifiedBy>
  <cp:revision>96</cp:revision>
  <cp:lastPrinted>2023-10-23T09:37:31Z</cp:lastPrinted>
  <dcterms:created xsi:type="dcterms:W3CDTF">2021-03-08T09:44:48Z</dcterms:created>
  <dcterms:modified xsi:type="dcterms:W3CDTF">2026-04-29T11:44:36Z</dcterms:modified>
</cp:coreProperties>
</file>