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73" r:id="rId3"/>
    <p:sldId id="257" r:id="rId4"/>
    <p:sldId id="260" r:id="rId5"/>
    <p:sldId id="262" r:id="rId6"/>
    <p:sldId id="264" r:id="rId7"/>
    <p:sldId id="276" r:id="rId8"/>
    <p:sldId id="272" r:id="rId9"/>
    <p:sldId id="265" r:id="rId10"/>
    <p:sldId id="266" r:id="rId11"/>
    <p:sldId id="267" r:id="rId12"/>
    <p:sldId id="268" r:id="rId13"/>
    <p:sldId id="270" r:id="rId14"/>
    <p:sldId id="274" r:id="rId15"/>
    <p:sldId id="275" r:id="rId16"/>
    <p:sldId id="27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0479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0417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7478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5134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0558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8561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5113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1217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8163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9540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684623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71122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93972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87737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21480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8576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F859A-27C6-4A60-AE8A-032FD0AA9F31}" type="datetimeFigureOut">
              <a:rPr lang="zh-TW" altLang="en-US" smtClean="0"/>
              <a:t>2025/10/29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FF07E2-C0EC-4016-B42B-C9C3729829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1316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yu.edu.tw/ctedu/ServerFile/Get/f728402c-9deb-4a43-890b-cf4c01903308?nodeId=57585&amp;sId=18570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yu.edu.tw/ctedu/ServerFile/Get/f728402c-9deb-4a43-890b-cf4c01903308?nodeId=57585&amp;sId=185703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7098BD6-E430-C392-06A0-99B8C528D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6825" y="2149040"/>
            <a:ext cx="9480176" cy="1646302"/>
          </a:xfrm>
        </p:spPr>
        <p:txBody>
          <a:bodyPr/>
          <a:lstStyle/>
          <a:p>
            <a:pPr algn="l"/>
            <a:r>
              <a:rPr lang="zh-TW" altLang="en-US" dirty="0">
                <a:ea typeface="文鼎新藝體" panose="02010609010101010101" pitchFamily="49" charset="-120"/>
              </a:rPr>
              <a:t>  教師證</a:t>
            </a:r>
            <a:br>
              <a:rPr lang="en-US" altLang="zh-TW" dirty="0">
                <a:ea typeface="文鼎新藝體" panose="02010609010101010101" pitchFamily="49" charset="-120"/>
              </a:rPr>
            </a:br>
            <a:r>
              <a:rPr lang="zh-TW" altLang="en-US" dirty="0">
                <a:ea typeface="文鼎新藝體" panose="02010609010101010101" pitchFamily="49" charset="-120"/>
              </a:rPr>
              <a:t>（另一類科、加科</a:t>
            </a:r>
            <a:r>
              <a:rPr lang="en-US" altLang="zh-TW" dirty="0">
                <a:ea typeface="文鼎新藝體" panose="02010609010101010101" pitchFamily="49" charset="-120"/>
              </a:rPr>
              <a:t>(</a:t>
            </a:r>
            <a:r>
              <a:rPr lang="zh-TW" altLang="en-US" dirty="0">
                <a:ea typeface="文鼎新藝體" panose="02010609010101010101" pitchFamily="49" charset="-120"/>
              </a:rPr>
              <a:t>加註專長</a:t>
            </a:r>
            <a:r>
              <a:rPr lang="en-US" altLang="zh-TW" dirty="0">
                <a:ea typeface="文鼎新藝體" panose="02010609010101010101" pitchFamily="49" charset="-120"/>
              </a:rPr>
              <a:t>)</a:t>
            </a:r>
            <a:r>
              <a:rPr lang="zh-TW" altLang="en-US" dirty="0">
                <a:ea typeface="文鼎新藝體" panose="02010609010101010101" pitchFamily="49" charset="-120"/>
              </a:rPr>
              <a:t>）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CDAE56E-348B-D265-FC61-7D8D048242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zh-TW" sz="2400" dirty="0"/>
              <a:t>2025/01/05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39646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6BCA438-3502-CDCF-40A2-E913A86B9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3710" y="2653552"/>
            <a:ext cx="5790702" cy="1320800"/>
          </a:xfrm>
        </p:spPr>
        <p:txBody>
          <a:bodyPr>
            <a:normAutofit fontScale="90000"/>
          </a:bodyPr>
          <a:lstStyle/>
          <a:p>
            <a:r>
              <a:rPr lang="zh-TW" altLang="en-US" sz="6600" b="1" dirty="0"/>
              <a:t>另一類科申請</a:t>
            </a:r>
            <a:br>
              <a:rPr lang="en-US" altLang="zh-TW" sz="6600" b="1" dirty="0"/>
            </a:br>
            <a:endParaRPr lang="zh-TW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991957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C0BB98-6C91-1EB8-2CD6-D1774D20C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</a:rPr>
              <a:t>另一類科</a:t>
            </a:r>
            <a:r>
              <a:rPr lang="zh-TW" altLang="en-US" dirty="0">
                <a:solidFill>
                  <a:schemeClr val="accent2">
                    <a:lumMod val="75000"/>
                  </a:schemeClr>
                </a:solidFill>
              </a:rPr>
              <a:t>教師教師資格審查</a:t>
            </a:r>
            <a:br>
              <a:rPr lang="en-US" altLang="zh-TW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altLang="zh-TW" sz="3200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</a:rPr>
              <a:t>第二張教師證</a:t>
            </a:r>
            <a:r>
              <a:rPr lang="en-US" altLang="zh-TW" sz="3200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zh-TW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AB31AF9-4789-2858-D218-E376CFA8A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9192807" cy="388077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b="1" dirty="0">
                <a:solidFill>
                  <a:schemeClr val="tx1"/>
                </a:solidFill>
              </a:rPr>
              <a:t>法規要點：</a:t>
            </a:r>
            <a:r>
              <a:rPr lang="zh-TW" altLang="en-US" sz="2400" dirty="0">
                <a:solidFill>
                  <a:schemeClr val="accent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國立嘉義大學辦理另一類科教師資格審查作業要點</a:t>
            </a:r>
            <a:endParaRPr lang="en-US" altLang="zh-TW" sz="2400" dirty="0">
              <a:solidFill>
                <a:schemeClr val="accent2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en-US" sz="2400" b="1" dirty="0">
                <a:solidFill>
                  <a:schemeClr val="tx1"/>
                </a:solidFill>
              </a:rPr>
              <a:t>申請時間</a:t>
            </a:r>
            <a:r>
              <a:rPr lang="zh-TW" altLang="en-US" sz="2400" dirty="0">
                <a:solidFill>
                  <a:schemeClr val="tx1"/>
                </a:solidFill>
              </a:rPr>
              <a:t>：</a:t>
            </a:r>
            <a:r>
              <a:rPr lang="en-US" altLang="zh-TW" sz="2400" dirty="0">
                <a:solidFill>
                  <a:schemeClr val="tx1"/>
                </a:solidFill>
              </a:rPr>
              <a:t>3</a:t>
            </a:r>
            <a:r>
              <a:rPr lang="zh-TW" altLang="en-US" sz="2400" dirty="0">
                <a:solidFill>
                  <a:schemeClr val="tx1"/>
                </a:solidFill>
              </a:rPr>
              <a:t>月、</a:t>
            </a:r>
            <a:r>
              <a:rPr lang="en-US" altLang="zh-TW" sz="2400" dirty="0">
                <a:solidFill>
                  <a:schemeClr val="tx1"/>
                </a:solidFill>
              </a:rPr>
              <a:t>6</a:t>
            </a:r>
            <a:r>
              <a:rPr lang="zh-TW" altLang="en-US" sz="2400" dirty="0">
                <a:solidFill>
                  <a:schemeClr val="tx1"/>
                </a:solidFill>
              </a:rPr>
              <a:t>月、</a:t>
            </a:r>
            <a:r>
              <a:rPr lang="en-US" altLang="zh-TW" sz="2400" dirty="0">
                <a:solidFill>
                  <a:schemeClr val="tx1"/>
                </a:solidFill>
              </a:rPr>
              <a:t>9</a:t>
            </a:r>
            <a:r>
              <a:rPr lang="zh-TW" altLang="en-US" sz="2400" dirty="0">
                <a:solidFill>
                  <a:schemeClr val="tx1"/>
                </a:solidFill>
              </a:rPr>
              <a:t>月、</a:t>
            </a:r>
            <a:r>
              <a:rPr lang="en-US" altLang="zh-TW" sz="2400" dirty="0">
                <a:solidFill>
                  <a:schemeClr val="tx1"/>
                </a:solidFill>
              </a:rPr>
              <a:t>12</a:t>
            </a:r>
            <a:r>
              <a:rPr lang="zh-TW" altLang="en-US" sz="2400" dirty="0">
                <a:solidFill>
                  <a:schemeClr val="tx1"/>
                </a:solidFill>
              </a:rPr>
              <a:t>月</a:t>
            </a:r>
            <a:r>
              <a:rPr lang="en-US" altLang="zh-TW" sz="2400" dirty="0">
                <a:solidFill>
                  <a:schemeClr val="tx1"/>
                </a:solidFill>
              </a:rPr>
              <a:t>(</a:t>
            </a:r>
            <a:r>
              <a:rPr lang="zh-TW" altLang="en-US" sz="2400" dirty="0">
                <a:solidFill>
                  <a:schemeClr val="tx1"/>
                </a:solidFill>
              </a:rPr>
              <a:t>詳細時間以中心網頁公告為主</a:t>
            </a:r>
            <a:r>
              <a:rPr lang="en-US" altLang="zh-TW" sz="2400" dirty="0">
                <a:solidFill>
                  <a:schemeClr val="tx1"/>
                </a:solidFill>
              </a:rPr>
              <a:t>)</a:t>
            </a:r>
          </a:p>
          <a:p>
            <a:pPr>
              <a:spcBef>
                <a:spcPts val="1800"/>
              </a:spcBef>
            </a:pPr>
            <a:r>
              <a:rPr lang="zh-TW" altLang="en-US" sz="2400" b="1" dirty="0">
                <a:solidFill>
                  <a:schemeClr val="tx1"/>
                </a:solidFill>
              </a:rPr>
              <a:t>申請方式</a:t>
            </a:r>
            <a:r>
              <a:rPr lang="zh-TW" altLang="en-US" sz="2400" dirty="0">
                <a:solidFill>
                  <a:schemeClr val="tx1"/>
                </a:solidFill>
              </a:rPr>
              <a:t>：</a:t>
            </a:r>
            <a:endParaRPr lang="en-US" altLang="zh-TW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一</a:t>
            </a:r>
            <a:r>
              <a:rPr lang="en-US" altLang="zh-TW" sz="2000" dirty="0">
                <a:solidFill>
                  <a:schemeClr val="tx1"/>
                </a:solidFill>
              </a:rPr>
              <a:t>)</a:t>
            </a:r>
            <a:r>
              <a:rPr lang="zh-TW" altLang="en-US" sz="2000" dirty="0">
                <a:solidFill>
                  <a:schemeClr val="tx1"/>
                </a:solidFill>
              </a:rPr>
              <a:t> 親自或委託申請：請於上班時間至本校師資培育中心申請。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二</a:t>
            </a:r>
            <a:r>
              <a:rPr lang="en-US" altLang="zh-TW" sz="2000" dirty="0">
                <a:solidFill>
                  <a:schemeClr val="tx1"/>
                </a:solidFill>
              </a:rPr>
              <a:t>)</a:t>
            </a:r>
            <a:r>
              <a:rPr lang="zh-TW" altLang="en-US" sz="2000" dirty="0">
                <a:solidFill>
                  <a:schemeClr val="tx1"/>
                </a:solidFill>
              </a:rPr>
              <a:t> 郵寄申請：請將申請書及相關證件，以掛號寄至「</a:t>
            </a:r>
            <a:r>
              <a:rPr lang="en-US" altLang="zh-TW" sz="2000" dirty="0">
                <a:solidFill>
                  <a:schemeClr val="tx1"/>
                </a:solidFill>
              </a:rPr>
              <a:t>621 </a:t>
            </a:r>
            <a:r>
              <a:rPr lang="zh-TW" altLang="en-US" sz="2000" dirty="0">
                <a:solidFill>
                  <a:schemeClr val="tx1"/>
                </a:solidFill>
              </a:rPr>
              <a:t>嘉義縣民雄</a:t>
            </a:r>
            <a:br>
              <a:rPr lang="en-US" altLang="zh-TW" sz="2000" dirty="0">
                <a:solidFill>
                  <a:schemeClr val="tx1"/>
                </a:solidFill>
              </a:rPr>
            </a:br>
            <a:r>
              <a:rPr lang="zh-TW" altLang="en-US" sz="2000" dirty="0">
                <a:solidFill>
                  <a:schemeClr val="tx1"/>
                </a:solidFill>
              </a:rPr>
              <a:t>       鄉文隆村</a:t>
            </a:r>
            <a:r>
              <a:rPr lang="en-US" altLang="zh-TW" sz="2000" dirty="0">
                <a:solidFill>
                  <a:schemeClr val="tx1"/>
                </a:solidFill>
              </a:rPr>
              <a:t>85</a:t>
            </a:r>
            <a:r>
              <a:rPr lang="zh-TW" altLang="en-US" sz="2000" dirty="0">
                <a:solidFill>
                  <a:schemeClr val="tx1"/>
                </a:solidFill>
              </a:rPr>
              <a:t>號 師培中心」。信封上請註明「申請另一類科教師資格」。</a:t>
            </a:r>
            <a:endParaRPr lang="en-US" altLang="zh-TW" sz="2000" dirty="0">
              <a:solidFill>
                <a:schemeClr val="tx1"/>
              </a:solidFill>
            </a:endParaRPr>
          </a:p>
          <a:p>
            <a:endParaRPr lang="en-US" altLang="zh-TW" sz="2400" dirty="0">
              <a:solidFill>
                <a:schemeClr val="tx1"/>
              </a:solidFill>
            </a:endParaRPr>
          </a:p>
          <a:p>
            <a:endParaRPr lang="en-US" altLang="zh-TW" sz="2400" dirty="0">
              <a:solidFill>
                <a:schemeClr val="tx1"/>
              </a:solidFill>
            </a:endParaRPr>
          </a:p>
          <a:p>
            <a:endParaRPr lang="en-US" altLang="zh-TW" sz="2400" dirty="0">
              <a:solidFill>
                <a:schemeClr val="tx1"/>
              </a:solidFill>
            </a:endParaRPr>
          </a:p>
          <a:p>
            <a:endParaRPr lang="zh-TW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C0BB98-6C91-1EB8-2CD6-D1774D20C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89964"/>
            <a:ext cx="8596668" cy="1320800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</a:rPr>
              <a:t>另一類科</a:t>
            </a:r>
            <a:r>
              <a:rPr lang="zh-TW" altLang="en-US" dirty="0">
                <a:solidFill>
                  <a:schemeClr val="accent2">
                    <a:lumMod val="75000"/>
                  </a:schemeClr>
                </a:solidFill>
              </a:rPr>
              <a:t>教師教師資格審查</a:t>
            </a:r>
            <a:br>
              <a:rPr lang="en-US" altLang="zh-TW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altLang="zh-TW" sz="3200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</a:rPr>
              <a:t>第二張教師證</a:t>
            </a:r>
            <a:r>
              <a:rPr lang="en-US" altLang="zh-TW" sz="3200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zh-TW" altLang="en-US" sz="1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AB31AF9-4789-2858-D218-E376CFA8A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43731"/>
            <a:ext cx="9192807" cy="4724305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50000"/>
              </a:lnSpc>
            </a:pPr>
            <a:r>
              <a:rPr lang="zh-TW" altLang="en-US" sz="5100" b="1" dirty="0">
                <a:solidFill>
                  <a:schemeClr val="tx1"/>
                </a:solidFill>
              </a:rPr>
              <a:t>繳交證件：</a:t>
            </a:r>
            <a:endParaRPr lang="en-US" altLang="zh-TW" sz="5100" b="1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31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一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申請書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如附表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二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最近一年內正面脫帽半身 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1 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吋照片 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1 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張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含電子檔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。</a:t>
            </a:r>
            <a:endParaRPr lang="en-US" altLang="zh-TW" sz="3400" dirty="0">
              <a:solidFill>
                <a:schemeClr val="tx1"/>
              </a:solidFill>
              <a:latin typeface="+mn-ea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TW" altLang="en-US" sz="3100" dirty="0">
                <a:solidFill>
                  <a:schemeClr val="tx1"/>
                </a:solidFill>
                <a:latin typeface="+mn-ea"/>
              </a:rPr>
              <a:t>         </a:t>
            </a:r>
            <a:r>
              <a:rPr lang="en-US" altLang="zh-TW" sz="29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&lt;</a:t>
            </a:r>
            <a:r>
              <a:rPr lang="zh-TW" altLang="en-US" sz="29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申請教師證書所需繳交之大頭照電子檔請寄至</a:t>
            </a:r>
            <a:r>
              <a:rPr lang="en-US" altLang="zh-TW" sz="29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ncyuedu1775@gmail.com</a:t>
            </a:r>
            <a:r>
              <a:rPr lang="zh-TW" altLang="en-US" sz="29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，檔名為</a:t>
            </a:r>
            <a:r>
              <a:rPr lang="en-US" altLang="zh-TW" sz="29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”</a:t>
            </a:r>
            <a:r>
              <a:rPr lang="zh-TW" altLang="en-US" sz="29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身份證字號</a:t>
            </a:r>
            <a:r>
              <a:rPr lang="en-US" altLang="zh-TW" sz="29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”&gt;</a:t>
            </a:r>
            <a:endParaRPr lang="zh-TW" altLang="en-US" sz="2900" dirty="0">
              <a:solidFill>
                <a:schemeClr val="accent2">
                  <a:lumMod val="50000"/>
                </a:schemeClr>
              </a:solidFill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31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三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身分證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正反面影本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四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合格教師證書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正反面影本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五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本校開具之另一教育階段別、領域專長、科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類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別師資職前教育證明書及教育專業課程學分證明書。</a:t>
            </a:r>
            <a:endParaRPr lang="en-US" altLang="zh-TW" sz="3400" dirty="0">
              <a:solidFill>
                <a:schemeClr val="tx1"/>
              </a:solidFill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36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        </a:t>
            </a:r>
            <a:r>
              <a:rPr lang="en-US" altLang="zh-TW" sz="30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&lt;</a:t>
            </a:r>
            <a:r>
              <a:rPr lang="zh-TW" altLang="en-US" sz="30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中等學校：另附教育專門學分證明書</a:t>
            </a:r>
            <a:r>
              <a:rPr lang="en-US" altLang="zh-TW" sz="30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&gt;</a:t>
            </a:r>
            <a:endParaRPr lang="zh-TW" altLang="en-US" sz="3000" dirty="0">
              <a:solidFill>
                <a:schemeClr val="accent2">
                  <a:lumMod val="50000"/>
                </a:schemeClr>
              </a:solidFill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六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有效護照或最高學歷英文證件影本或教育部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107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年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10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月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18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日核發之教師證書影本。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七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教師證書申請書。</a:t>
            </a:r>
            <a:endParaRPr lang="en-US" altLang="zh-TW" sz="3400" dirty="0">
              <a:solidFill>
                <a:schemeClr val="tx1"/>
              </a:solidFill>
              <a:latin typeface="+mn-ea"/>
            </a:endParaRPr>
          </a:p>
          <a:p>
            <a:r>
              <a:rPr lang="zh-TW" altLang="en-US" sz="4600" b="1" dirty="0">
                <a:solidFill>
                  <a:schemeClr val="accent2">
                    <a:lumMod val="50000"/>
                  </a:schemeClr>
                </a:solidFill>
              </a:rPr>
              <a:t>全部證件影本請</a:t>
            </a:r>
            <a:r>
              <a:rPr lang="zh-TW" altLang="en-US" sz="4600" b="1" dirty="0">
                <a:solidFill>
                  <a:srgbClr val="FF0000"/>
                </a:solidFill>
              </a:rPr>
              <a:t>蓋私章或簽名</a:t>
            </a:r>
            <a:r>
              <a:rPr lang="zh-TW" altLang="en-US" sz="4600" b="1" dirty="0">
                <a:solidFill>
                  <a:schemeClr val="accent2">
                    <a:lumMod val="50000"/>
                  </a:schemeClr>
                </a:solidFill>
              </a:rPr>
              <a:t>，並註記「</a:t>
            </a:r>
            <a:r>
              <a:rPr lang="zh-TW" altLang="en-US" sz="4600" b="1" dirty="0">
                <a:solidFill>
                  <a:srgbClr val="FF0000"/>
                </a:solidFill>
              </a:rPr>
              <a:t>與正本相符</a:t>
            </a:r>
            <a:r>
              <a:rPr lang="zh-TW" altLang="en-US" sz="4600" b="1" dirty="0">
                <a:solidFill>
                  <a:schemeClr val="accent2">
                    <a:lumMod val="50000"/>
                  </a:schemeClr>
                </a:solidFill>
              </a:rPr>
              <a:t>」</a:t>
            </a:r>
            <a:endParaRPr lang="en-US" altLang="zh-TW" sz="4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590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C0BB98-6C91-1EB8-2CD6-D1774D20C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</a:rPr>
              <a:t>另一類科</a:t>
            </a:r>
            <a:r>
              <a:rPr lang="zh-TW" altLang="en-US" dirty="0">
                <a:solidFill>
                  <a:schemeClr val="accent2">
                    <a:lumMod val="75000"/>
                  </a:schemeClr>
                </a:solidFill>
              </a:rPr>
              <a:t>教師教師資格審查</a:t>
            </a:r>
            <a:br>
              <a:rPr lang="en-US" altLang="zh-TW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altLang="zh-TW" sz="3200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</a:rPr>
              <a:t>第二張教師證</a:t>
            </a:r>
            <a:r>
              <a:rPr lang="en-US" altLang="zh-TW" sz="3200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zh-TW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AB31AF9-4789-2858-D218-E376CFA8A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53013"/>
            <a:ext cx="9192807" cy="44284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b="1" dirty="0">
                <a:solidFill>
                  <a:schemeClr val="tx1"/>
                </a:solidFill>
              </a:rPr>
              <a:t>審核通過者領取教師證書之方式：</a:t>
            </a:r>
          </a:p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一</a:t>
            </a:r>
            <a:r>
              <a:rPr lang="en-US" altLang="zh-TW" sz="2000" dirty="0">
                <a:solidFill>
                  <a:schemeClr val="tx1"/>
                </a:solidFill>
              </a:rPr>
              <a:t>)	</a:t>
            </a:r>
            <a:r>
              <a:rPr lang="zh-TW" altLang="en-US" sz="2000" dirty="0">
                <a:solidFill>
                  <a:schemeClr val="tx1"/>
                </a:solidFill>
              </a:rPr>
              <a:t>親自或委託領取：接獲師資培育中心書面或電話通知後，請於上班時間至</a:t>
            </a:r>
            <a:br>
              <a:rPr lang="en-US" altLang="zh-TW" sz="2000" dirty="0">
                <a:solidFill>
                  <a:schemeClr val="tx1"/>
                </a:solidFill>
              </a:rPr>
            </a:br>
            <a:r>
              <a:rPr lang="zh-TW" altLang="en-US" sz="2000" dirty="0">
                <a:solidFill>
                  <a:schemeClr val="tx1"/>
                </a:solidFill>
              </a:rPr>
              <a:t>      本校師資培育中心</a:t>
            </a: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民雄校區</a:t>
            </a:r>
            <a:r>
              <a:rPr lang="en-US" altLang="zh-TW" sz="2000" dirty="0">
                <a:solidFill>
                  <a:schemeClr val="tx1"/>
                </a:solidFill>
              </a:rPr>
              <a:t>)</a:t>
            </a:r>
            <a:r>
              <a:rPr lang="zh-TW" altLang="en-US" sz="2000" dirty="0">
                <a:solidFill>
                  <a:schemeClr val="tx1"/>
                </a:solidFill>
              </a:rPr>
              <a:t>領取。</a:t>
            </a:r>
          </a:p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二</a:t>
            </a:r>
            <a:r>
              <a:rPr lang="en-US" altLang="zh-TW" sz="2000" dirty="0">
                <a:solidFill>
                  <a:schemeClr val="tx1"/>
                </a:solidFill>
              </a:rPr>
              <a:t>)	</a:t>
            </a:r>
            <a:r>
              <a:rPr lang="zh-TW" altLang="en-US" sz="2000" dirty="0">
                <a:solidFill>
                  <a:schemeClr val="tx1"/>
                </a:solidFill>
              </a:rPr>
              <a:t>郵寄：附郵局便利袋</a:t>
            </a: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尺寸</a:t>
            </a:r>
            <a:r>
              <a:rPr lang="en-US" altLang="zh-TW" sz="2000" dirty="0">
                <a:solidFill>
                  <a:schemeClr val="tx1"/>
                </a:solidFill>
              </a:rPr>
              <a:t>:310*230*30mm)</a:t>
            </a:r>
            <a:r>
              <a:rPr lang="zh-TW" altLang="en-US" sz="2000" dirty="0">
                <a:solidFill>
                  <a:schemeClr val="tx1"/>
                </a:solidFill>
              </a:rPr>
              <a:t>，並填妥姓名、郵遞區號、地址，由本校師資培育中心直接郵寄給審核通過者</a:t>
            </a:r>
            <a:endParaRPr lang="en-US" altLang="zh-TW" sz="2000" dirty="0">
              <a:solidFill>
                <a:schemeClr val="tx1"/>
              </a:solidFill>
            </a:endParaRPr>
          </a:p>
          <a:p>
            <a:pPr marL="0" indent="0">
              <a:spcBef>
                <a:spcPts val="1200"/>
              </a:spcBef>
              <a:buNone/>
            </a:pPr>
            <a:endParaRPr lang="en-US" altLang="zh-TW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852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字方塊 13">
            <a:extLst>
              <a:ext uri="{FF2B5EF4-FFF2-40B4-BE49-F238E27FC236}">
                <a16:creationId xmlns:a16="http://schemas.microsoft.com/office/drawing/2014/main" id="{CF8E4AA3-6DE2-A6BB-6D1A-138290ADA0D9}"/>
              </a:ext>
            </a:extLst>
          </p:cNvPr>
          <p:cNvSpPr txBox="1"/>
          <p:nvPr/>
        </p:nvSpPr>
        <p:spPr>
          <a:xfrm>
            <a:off x="111062" y="295835"/>
            <a:ext cx="4437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申請表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36BB9685-B7C3-B041-3DA8-7FF8907757BF}"/>
              </a:ext>
            </a:extLst>
          </p:cNvPr>
          <p:cNvSpPr txBox="1"/>
          <p:nvPr/>
        </p:nvSpPr>
        <p:spPr>
          <a:xfrm>
            <a:off x="5652247" y="309282"/>
            <a:ext cx="44375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教師證書申請書</a:t>
            </a:r>
          </a:p>
        </p:txBody>
      </p:sp>
      <p:sp>
        <p:nvSpPr>
          <p:cNvPr id="16" name="箭號: 向右 15">
            <a:extLst>
              <a:ext uri="{FF2B5EF4-FFF2-40B4-BE49-F238E27FC236}">
                <a16:creationId xmlns:a16="http://schemas.microsoft.com/office/drawing/2014/main" id="{E1B16BC3-A28D-422B-B83E-AC5A9E3EB1A9}"/>
              </a:ext>
            </a:extLst>
          </p:cNvPr>
          <p:cNvSpPr/>
          <p:nvPr/>
        </p:nvSpPr>
        <p:spPr>
          <a:xfrm>
            <a:off x="184384" y="2148043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箭號: 向右 16">
            <a:extLst>
              <a:ext uri="{FF2B5EF4-FFF2-40B4-BE49-F238E27FC236}">
                <a16:creationId xmlns:a16="http://schemas.microsoft.com/office/drawing/2014/main" id="{542A8188-60F8-4580-961A-5B023AA00FDE}"/>
              </a:ext>
            </a:extLst>
          </p:cNvPr>
          <p:cNvSpPr/>
          <p:nvPr/>
        </p:nvSpPr>
        <p:spPr>
          <a:xfrm>
            <a:off x="5747920" y="3816703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1BAD541B-8BC0-4FB0-9387-C01FE08386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169" y="160783"/>
            <a:ext cx="4674311" cy="6536434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66BF6CF3-C997-4210-A041-38DE7B11AB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5001" y="126750"/>
            <a:ext cx="4468536" cy="6570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844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CE7FFAC8-3C29-457E-9B48-6CC275B902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934" y="84667"/>
            <a:ext cx="4337407" cy="6009910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B0A070F5-509E-4164-BE33-A0D94B4D6D31}"/>
              </a:ext>
            </a:extLst>
          </p:cNvPr>
          <p:cNvSpPr txBox="1"/>
          <p:nvPr/>
        </p:nvSpPr>
        <p:spPr>
          <a:xfrm>
            <a:off x="173571" y="295835"/>
            <a:ext cx="70173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填寫範例</a:t>
            </a:r>
          </a:p>
        </p:txBody>
      </p:sp>
      <p:sp>
        <p:nvSpPr>
          <p:cNvPr id="7" name="箭號: 向右 6">
            <a:extLst>
              <a:ext uri="{FF2B5EF4-FFF2-40B4-BE49-F238E27FC236}">
                <a16:creationId xmlns:a16="http://schemas.microsoft.com/office/drawing/2014/main" id="{D75EF4D0-F9D4-4726-8824-DC112C9069FF}"/>
              </a:ext>
            </a:extLst>
          </p:cNvPr>
          <p:cNvSpPr/>
          <p:nvPr/>
        </p:nvSpPr>
        <p:spPr>
          <a:xfrm>
            <a:off x="206179" y="2977776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B86BEA4B-3CED-4AFD-91F0-DEB370F169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0476" y="295835"/>
            <a:ext cx="5212102" cy="5798742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DDE34576-CEB6-4F59-9A50-B04F8F90D6EF}"/>
              </a:ext>
            </a:extLst>
          </p:cNvPr>
          <p:cNvSpPr txBox="1"/>
          <p:nvPr/>
        </p:nvSpPr>
        <p:spPr>
          <a:xfrm>
            <a:off x="9634178" y="424869"/>
            <a:ext cx="11006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首字大寫，其餘小寫，不必逗點</a:t>
            </a:r>
          </a:p>
        </p:txBody>
      </p:sp>
    </p:spTree>
    <p:extLst>
      <p:ext uri="{BB962C8B-B14F-4D97-AF65-F5344CB8AC3E}">
        <p14:creationId xmlns:p14="http://schemas.microsoft.com/office/powerpoint/2010/main" val="3592569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6BCA438-3502-CDCF-40A2-E913A86B9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3710" y="2653552"/>
            <a:ext cx="8596668" cy="1320800"/>
          </a:xfrm>
        </p:spPr>
        <p:txBody>
          <a:bodyPr>
            <a:normAutofit/>
          </a:bodyPr>
          <a:lstStyle/>
          <a:p>
            <a:r>
              <a:rPr lang="zh-TW" altLang="en-US" sz="6600" b="1" dirty="0"/>
              <a:t>加科登記申請</a:t>
            </a:r>
            <a:endParaRPr lang="zh-TW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447809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C0BB98-6C91-1EB8-2CD6-D1774D20C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83024"/>
          </a:xfrm>
        </p:spPr>
        <p:txBody>
          <a:bodyPr>
            <a:normAutofit/>
          </a:bodyPr>
          <a:lstStyle/>
          <a:p>
            <a:r>
              <a:rPr lang="zh-TW" altLang="en-US" sz="4400" b="1" dirty="0">
                <a:solidFill>
                  <a:schemeClr val="accent2">
                    <a:lumMod val="75000"/>
                  </a:schemeClr>
                </a:solidFill>
              </a:rPr>
              <a:t>加科登記申請</a:t>
            </a:r>
            <a:endParaRPr lang="zh-TW" altLang="en-US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AB31AF9-4789-2858-D218-E376CFA8A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20248"/>
            <a:ext cx="9192807" cy="388077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b="1" dirty="0">
                <a:solidFill>
                  <a:schemeClr val="tx1"/>
                </a:solidFill>
              </a:rPr>
              <a:t>法規要點：</a:t>
            </a:r>
            <a:r>
              <a:rPr lang="zh-TW" altLang="en-US" sz="2400" dirty="0">
                <a:solidFill>
                  <a:schemeClr val="accent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國立嘉義大學辦理另一類科教師資格審查作業要點</a:t>
            </a:r>
            <a:endParaRPr lang="en-US" altLang="zh-TW" sz="2400" dirty="0">
              <a:solidFill>
                <a:schemeClr val="accent2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en-US" sz="2400" b="1" dirty="0">
                <a:solidFill>
                  <a:schemeClr val="tx1"/>
                </a:solidFill>
              </a:rPr>
              <a:t>申請時間</a:t>
            </a:r>
            <a:r>
              <a:rPr lang="zh-TW" altLang="en-US" sz="2400" dirty="0">
                <a:solidFill>
                  <a:schemeClr val="tx1"/>
                </a:solidFill>
              </a:rPr>
              <a:t>：</a:t>
            </a:r>
            <a:r>
              <a:rPr lang="en-US" altLang="zh-TW" sz="2400" dirty="0">
                <a:solidFill>
                  <a:schemeClr val="tx1"/>
                </a:solidFill>
              </a:rPr>
              <a:t>3</a:t>
            </a:r>
            <a:r>
              <a:rPr lang="zh-TW" altLang="en-US" sz="2400" dirty="0">
                <a:solidFill>
                  <a:schemeClr val="tx1"/>
                </a:solidFill>
              </a:rPr>
              <a:t>月、</a:t>
            </a:r>
            <a:r>
              <a:rPr lang="en-US" altLang="zh-TW" sz="2400" dirty="0">
                <a:solidFill>
                  <a:schemeClr val="tx1"/>
                </a:solidFill>
              </a:rPr>
              <a:t>6</a:t>
            </a:r>
            <a:r>
              <a:rPr lang="zh-TW" altLang="en-US" sz="2400" dirty="0">
                <a:solidFill>
                  <a:schemeClr val="tx1"/>
                </a:solidFill>
              </a:rPr>
              <a:t>月、</a:t>
            </a:r>
            <a:r>
              <a:rPr lang="en-US" altLang="zh-TW" sz="2400" dirty="0">
                <a:solidFill>
                  <a:schemeClr val="tx1"/>
                </a:solidFill>
              </a:rPr>
              <a:t>9</a:t>
            </a:r>
            <a:r>
              <a:rPr lang="zh-TW" altLang="en-US" sz="2400" dirty="0">
                <a:solidFill>
                  <a:schemeClr val="tx1"/>
                </a:solidFill>
              </a:rPr>
              <a:t>月、</a:t>
            </a:r>
            <a:r>
              <a:rPr lang="en-US" altLang="zh-TW" sz="2400" dirty="0">
                <a:solidFill>
                  <a:schemeClr val="tx1"/>
                </a:solidFill>
              </a:rPr>
              <a:t>12</a:t>
            </a:r>
            <a:r>
              <a:rPr lang="zh-TW" altLang="en-US" sz="2400" dirty="0">
                <a:solidFill>
                  <a:schemeClr val="tx1"/>
                </a:solidFill>
              </a:rPr>
              <a:t>月</a:t>
            </a:r>
            <a:r>
              <a:rPr lang="en-US" altLang="zh-TW" sz="2400" dirty="0">
                <a:solidFill>
                  <a:schemeClr val="tx1"/>
                </a:solidFill>
              </a:rPr>
              <a:t>(</a:t>
            </a:r>
            <a:r>
              <a:rPr lang="zh-TW" altLang="en-US" sz="2400" dirty="0">
                <a:solidFill>
                  <a:schemeClr val="tx1"/>
                </a:solidFill>
              </a:rPr>
              <a:t>詳細時間以中心網頁公告為主</a:t>
            </a:r>
            <a:r>
              <a:rPr lang="en-US" altLang="zh-TW" sz="2400" dirty="0">
                <a:solidFill>
                  <a:schemeClr val="tx1"/>
                </a:solidFill>
              </a:rPr>
              <a:t>)</a:t>
            </a:r>
          </a:p>
          <a:p>
            <a:pPr>
              <a:spcBef>
                <a:spcPts val="1800"/>
              </a:spcBef>
            </a:pPr>
            <a:r>
              <a:rPr lang="zh-TW" altLang="en-US" sz="2400" b="1" dirty="0">
                <a:solidFill>
                  <a:schemeClr val="tx1"/>
                </a:solidFill>
              </a:rPr>
              <a:t>申請方式</a:t>
            </a:r>
            <a:r>
              <a:rPr lang="zh-TW" altLang="en-US" sz="2400" dirty="0">
                <a:solidFill>
                  <a:schemeClr val="tx1"/>
                </a:solidFill>
              </a:rPr>
              <a:t>：</a:t>
            </a:r>
            <a:endParaRPr lang="en-US" altLang="zh-TW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一</a:t>
            </a:r>
            <a:r>
              <a:rPr lang="en-US" altLang="zh-TW" sz="2000" dirty="0">
                <a:solidFill>
                  <a:schemeClr val="tx1"/>
                </a:solidFill>
              </a:rPr>
              <a:t>)</a:t>
            </a:r>
            <a:r>
              <a:rPr lang="zh-TW" altLang="en-US" sz="2000" dirty="0">
                <a:solidFill>
                  <a:schemeClr val="tx1"/>
                </a:solidFill>
              </a:rPr>
              <a:t> 親自或委託申請：請於上班時間至本校師資培育中心申請。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二</a:t>
            </a:r>
            <a:r>
              <a:rPr lang="en-US" altLang="zh-TW" sz="2000" dirty="0">
                <a:solidFill>
                  <a:schemeClr val="tx1"/>
                </a:solidFill>
              </a:rPr>
              <a:t>)</a:t>
            </a:r>
            <a:r>
              <a:rPr lang="zh-TW" altLang="en-US" sz="2000" dirty="0">
                <a:solidFill>
                  <a:schemeClr val="tx1"/>
                </a:solidFill>
              </a:rPr>
              <a:t> 郵寄申請：請將申請書及相關證件，以掛號寄至「</a:t>
            </a:r>
            <a:r>
              <a:rPr lang="en-US" altLang="zh-TW" sz="2000" dirty="0">
                <a:solidFill>
                  <a:schemeClr val="tx1"/>
                </a:solidFill>
              </a:rPr>
              <a:t>621 </a:t>
            </a:r>
            <a:r>
              <a:rPr lang="zh-TW" altLang="en-US" sz="2000" dirty="0">
                <a:solidFill>
                  <a:schemeClr val="tx1"/>
                </a:solidFill>
              </a:rPr>
              <a:t>嘉義縣民雄</a:t>
            </a:r>
            <a:br>
              <a:rPr lang="en-US" altLang="zh-TW" sz="2000" dirty="0">
                <a:solidFill>
                  <a:schemeClr val="tx1"/>
                </a:solidFill>
              </a:rPr>
            </a:br>
            <a:r>
              <a:rPr lang="zh-TW" altLang="en-US" sz="2000" dirty="0">
                <a:solidFill>
                  <a:schemeClr val="tx1"/>
                </a:solidFill>
              </a:rPr>
              <a:t>       鄉文隆村</a:t>
            </a:r>
            <a:r>
              <a:rPr lang="en-US" altLang="zh-TW" sz="2000" dirty="0">
                <a:solidFill>
                  <a:schemeClr val="tx1"/>
                </a:solidFill>
              </a:rPr>
              <a:t>85</a:t>
            </a:r>
            <a:r>
              <a:rPr lang="zh-TW" altLang="en-US" sz="2000" dirty="0">
                <a:solidFill>
                  <a:schemeClr val="tx1"/>
                </a:solidFill>
              </a:rPr>
              <a:t>號 師培中心」。信封上請註明「申請加科登記教師資格」。</a:t>
            </a:r>
            <a:endParaRPr lang="en-US" altLang="zh-TW" sz="2000" dirty="0">
              <a:solidFill>
                <a:schemeClr val="tx1"/>
              </a:solidFill>
            </a:endParaRPr>
          </a:p>
          <a:p>
            <a:endParaRPr lang="en-US" altLang="zh-TW" sz="2400" dirty="0">
              <a:solidFill>
                <a:schemeClr val="tx1"/>
              </a:solidFill>
            </a:endParaRPr>
          </a:p>
          <a:p>
            <a:endParaRPr lang="en-US" altLang="zh-TW" sz="2400" dirty="0">
              <a:solidFill>
                <a:schemeClr val="tx1"/>
              </a:solidFill>
            </a:endParaRPr>
          </a:p>
          <a:p>
            <a:endParaRPr lang="en-US" altLang="zh-TW" sz="2400" dirty="0">
              <a:solidFill>
                <a:schemeClr val="tx1"/>
              </a:solidFill>
            </a:endParaRPr>
          </a:p>
          <a:p>
            <a:endParaRPr lang="zh-TW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963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AB31AF9-4789-2858-D218-E376CFA8A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43731"/>
            <a:ext cx="9909572" cy="472430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tx1"/>
                </a:solidFill>
              </a:rPr>
              <a:t>繳交證件：</a:t>
            </a:r>
            <a:endParaRPr lang="en-US" altLang="zh-TW" sz="2800" b="1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100" dirty="0">
                <a:solidFill>
                  <a:schemeClr val="tx1"/>
                </a:solidFill>
              </a:rPr>
              <a:t>    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一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申請書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如附表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二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最近一年內正面脫帽半身 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1 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吋照片 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1 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張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含電子檔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。</a:t>
            </a:r>
            <a:endParaRPr lang="en-US" altLang="zh-TW" sz="2100" dirty="0">
              <a:solidFill>
                <a:schemeClr val="tx1"/>
              </a:solidFill>
              <a:latin typeface="+mn-ea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         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&lt;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申請教師證書所需繳交之大頭照電子檔請寄至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ncyuedu1775@gmail.com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，檔名為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”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身份證字號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”&gt;</a:t>
            </a:r>
            <a:endParaRPr lang="zh-TW" altLang="en-US" dirty="0">
              <a:solidFill>
                <a:schemeClr val="accent2">
                  <a:lumMod val="50000"/>
                </a:schemeClr>
              </a:solidFill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三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身分證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正反面影本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四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合格教師證書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正反面影本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五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專門課程認定證明書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正反面影本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 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。</a:t>
            </a:r>
            <a:endParaRPr lang="en-US" altLang="zh-TW" sz="2100" dirty="0">
              <a:solidFill>
                <a:schemeClr val="tx1"/>
              </a:solidFill>
              <a:latin typeface="+mn-ea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TW" altLang="en-US" sz="1900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        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&lt;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加註英語專長：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B2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級英語檢定證明書影本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含聽說讀寫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、自然專長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: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自然領域學科知能評量精熟證明影本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+mn-ea"/>
              </a:rPr>
              <a:t>&gt;</a:t>
            </a:r>
            <a:endParaRPr lang="zh-TW" altLang="en-US" dirty="0">
              <a:solidFill>
                <a:schemeClr val="accent2">
                  <a:lumMod val="50000"/>
                </a:schemeClr>
              </a:solidFill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六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有效護照或最高學歷英文證件影本或教育部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107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年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10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月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18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日核發之教師證書影本。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七</a:t>
            </a:r>
            <a:r>
              <a:rPr lang="en-US" altLang="zh-TW" sz="2100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2100" dirty="0">
                <a:solidFill>
                  <a:schemeClr val="tx1"/>
                </a:solidFill>
                <a:latin typeface="+mn-ea"/>
              </a:rPr>
              <a:t>教師證書申請書。</a:t>
            </a:r>
            <a:endParaRPr lang="en-US" altLang="zh-TW" sz="2100" dirty="0">
              <a:solidFill>
                <a:schemeClr val="tx1"/>
              </a:solidFill>
              <a:latin typeface="+mn-ea"/>
            </a:endParaRPr>
          </a:p>
          <a:p>
            <a:r>
              <a:rPr lang="zh-TW" altLang="en-US" sz="2600" b="1" dirty="0">
                <a:solidFill>
                  <a:schemeClr val="accent2">
                    <a:lumMod val="50000"/>
                  </a:schemeClr>
                </a:solidFill>
              </a:rPr>
              <a:t>全部證件影本請</a:t>
            </a:r>
            <a:r>
              <a:rPr lang="zh-TW" altLang="en-US" sz="2600" b="1" dirty="0">
                <a:solidFill>
                  <a:srgbClr val="FF0000"/>
                </a:solidFill>
              </a:rPr>
              <a:t>蓋私章或簽名</a:t>
            </a:r>
            <a:r>
              <a:rPr lang="zh-TW" altLang="en-US" sz="2600" b="1" dirty="0">
                <a:solidFill>
                  <a:schemeClr val="accent2">
                    <a:lumMod val="50000"/>
                  </a:schemeClr>
                </a:solidFill>
              </a:rPr>
              <a:t>，並註記「</a:t>
            </a:r>
            <a:r>
              <a:rPr lang="zh-TW" altLang="en-US" sz="2600" b="1" dirty="0">
                <a:solidFill>
                  <a:srgbClr val="FF0000"/>
                </a:solidFill>
              </a:rPr>
              <a:t>與正本相符</a:t>
            </a:r>
            <a:r>
              <a:rPr lang="zh-TW" altLang="en-US" sz="2600" b="1" dirty="0">
                <a:solidFill>
                  <a:schemeClr val="accent2">
                    <a:lumMod val="50000"/>
                  </a:schemeClr>
                </a:solidFill>
              </a:rPr>
              <a:t>」</a:t>
            </a:r>
            <a:endParaRPr lang="en-US" altLang="zh-TW" sz="2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E1BBBB43-FA51-2126-8967-3AE625FA4AEE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8830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4400" b="1" dirty="0">
                <a:solidFill>
                  <a:schemeClr val="accent2">
                    <a:lumMod val="75000"/>
                  </a:schemeClr>
                </a:solidFill>
              </a:rPr>
              <a:t>加科登記申請</a:t>
            </a:r>
            <a:endParaRPr lang="zh-TW" altLang="en-US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988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AB31AF9-4789-2858-D218-E376CFA8A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53013"/>
            <a:ext cx="9143999" cy="44284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b="1" dirty="0">
                <a:solidFill>
                  <a:schemeClr val="tx1"/>
                </a:solidFill>
              </a:rPr>
              <a:t>審核通過者領取教師證書之方式：</a:t>
            </a:r>
          </a:p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一</a:t>
            </a:r>
            <a:r>
              <a:rPr lang="en-US" altLang="zh-TW" sz="2000" dirty="0">
                <a:solidFill>
                  <a:schemeClr val="tx1"/>
                </a:solidFill>
              </a:rPr>
              <a:t>)	</a:t>
            </a:r>
            <a:r>
              <a:rPr lang="zh-TW" altLang="en-US" sz="2000" dirty="0">
                <a:solidFill>
                  <a:schemeClr val="tx1"/>
                </a:solidFill>
              </a:rPr>
              <a:t>親自或委託領取：接獲師資培育中心書面或電話通知後，請於上班時間至</a:t>
            </a:r>
            <a:br>
              <a:rPr lang="en-US" altLang="zh-TW" sz="2000" dirty="0">
                <a:solidFill>
                  <a:schemeClr val="tx1"/>
                </a:solidFill>
              </a:rPr>
            </a:br>
            <a:r>
              <a:rPr lang="zh-TW" altLang="en-US" sz="2000" dirty="0">
                <a:solidFill>
                  <a:schemeClr val="tx1"/>
                </a:solidFill>
              </a:rPr>
              <a:t>      本校師資培育中心</a:t>
            </a: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民雄校區</a:t>
            </a:r>
            <a:r>
              <a:rPr lang="en-US" altLang="zh-TW" sz="2000" dirty="0">
                <a:solidFill>
                  <a:schemeClr val="tx1"/>
                </a:solidFill>
              </a:rPr>
              <a:t>)</a:t>
            </a:r>
            <a:r>
              <a:rPr lang="zh-TW" altLang="en-US" sz="2000" dirty="0">
                <a:solidFill>
                  <a:schemeClr val="tx1"/>
                </a:solidFill>
              </a:rPr>
              <a:t>領取。</a:t>
            </a:r>
          </a:p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二</a:t>
            </a:r>
            <a:r>
              <a:rPr lang="en-US" altLang="zh-TW" sz="2000" dirty="0">
                <a:solidFill>
                  <a:schemeClr val="tx1"/>
                </a:solidFill>
              </a:rPr>
              <a:t>)	</a:t>
            </a:r>
            <a:r>
              <a:rPr lang="zh-TW" altLang="en-US" sz="2000" dirty="0">
                <a:solidFill>
                  <a:schemeClr val="tx1"/>
                </a:solidFill>
              </a:rPr>
              <a:t>郵寄：附郵局便利袋</a:t>
            </a:r>
            <a:r>
              <a:rPr lang="en-US" altLang="zh-TW" sz="2000" dirty="0">
                <a:solidFill>
                  <a:schemeClr val="tx1"/>
                </a:solidFill>
              </a:rPr>
              <a:t>(</a:t>
            </a:r>
            <a:r>
              <a:rPr lang="zh-TW" altLang="en-US" sz="2000" dirty="0">
                <a:solidFill>
                  <a:schemeClr val="tx1"/>
                </a:solidFill>
              </a:rPr>
              <a:t>尺寸</a:t>
            </a:r>
            <a:r>
              <a:rPr lang="en-US" altLang="zh-TW" sz="2000" dirty="0">
                <a:solidFill>
                  <a:schemeClr val="tx1"/>
                </a:solidFill>
              </a:rPr>
              <a:t>:310*230*30mm)</a:t>
            </a:r>
            <a:r>
              <a:rPr lang="zh-TW" altLang="en-US" sz="2000" dirty="0">
                <a:solidFill>
                  <a:schemeClr val="tx1"/>
                </a:solidFill>
              </a:rPr>
              <a:t>， ，並填妥姓名、郵遞區號、地址，由本校師資培育中心直接郵寄給審核通過者。</a:t>
            </a:r>
          </a:p>
          <a:p>
            <a:endParaRPr lang="en-US" altLang="zh-TW" dirty="0">
              <a:solidFill>
                <a:schemeClr val="tx1"/>
              </a:solidFill>
            </a:endParaRPr>
          </a:p>
          <a:p>
            <a:endParaRPr lang="en-US" altLang="zh-TW" dirty="0">
              <a:solidFill>
                <a:schemeClr val="tx1"/>
              </a:solidFill>
            </a:endParaRPr>
          </a:p>
          <a:p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89D6AF40-6A36-6517-7E5C-0B664ABE11CD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8830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4400" b="1" dirty="0">
                <a:solidFill>
                  <a:schemeClr val="accent2">
                    <a:lumMod val="75000"/>
                  </a:schemeClr>
                </a:solidFill>
              </a:rPr>
              <a:t>加科登記申請</a:t>
            </a:r>
            <a:endParaRPr lang="zh-TW" altLang="en-US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387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字方塊 13">
            <a:extLst>
              <a:ext uri="{FF2B5EF4-FFF2-40B4-BE49-F238E27FC236}">
                <a16:creationId xmlns:a16="http://schemas.microsoft.com/office/drawing/2014/main" id="{CF8E4AA3-6DE2-A6BB-6D1A-138290ADA0D9}"/>
              </a:ext>
            </a:extLst>
          </p:cNvPr>
          <p:cNvSpPr txBox="1"/>
          <p:nvPr/>
        </p:nvSpPr>
        <p:spPr>
          <a:xfrm>
            <a:off x="305796" y="295835"/>
            <a:ext cx="4437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中教</a:t>
            </a:r>
            <a:endParaRPr lang="en-US" altLang="zh-TW" sz="3200" dirty="0">
              <a:solidFill>
                <a:schemeClr val="accent1">
                  <a:lumMod val="75000"/>
                </a:schemeClr>
              </a:solidFill>
              <a:ea typeface="文鼎新藝體" panose="02010609010101010101" pitchFamily="49" charset="-120"/>
            </a:endParaRPr>
          </a:p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申請表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36BB9685-B7C3-B041-3DA8-7FF8907757BF}"/>
              </a:ext>
            </a:extLst>
          </p:cNvPr>
          <p:cNvSpPr txBox="1"/>
          <p:nvPr/>
        </p:nvSpPr>
        <p:spPr>
          <a:xfrm>
            <a:off x="5997493" y="295835"/>
            <a:ext cx="44375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教師證書申請書</a:t>
            </a:r>
          </a:p>
        </p:txBody>
      </p:sp>
      <p:sp>
        <p:nvSpPr>
          <p:cNvPr id="16" name="箭號: 向右 15">
            <a:extLst>
              <a:ext uri="{FF2B5EF4-FFF2-40B4-BE49-F238E27FC236}">
                <a16:creationId xmlns:a16="http://schemas.microsoft.com/office/drawing/2014/main" id="{E1B16BC3-A28D-422B-B83E-AC5A9E3EB1A9}"/>
              </a:ext>
            </a:extLst>
          </p:cNvPr>
          <p:cNvSpPr/>
          <p:nvPr/>
        </p:nvSpPr>
        <p:spPr>
          <a:xfrm>
            <a:off x="406812" y="2850380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箭號: 向右 16">
            <a:extLst>
              <a:ext uri="{FF2B5EF4-FFF2-40B4-BE49-F238E27FC236}">
                <a16:creationId xmlns:a16="http://schemas.microsoft.com/office/drawing/2014/main" id="{542A8188-60F8-4580-961A-5B023AA00FDE}"/>
              </a:ext>
            </a:extLst>
          </p:cNvPr>
          <p:cNvSpPr/>
          <p:nvPr/>
        </p:nvSpPr>
        <p:spPr>
          <a:xfrm>
            <a:off x="6069722" y="3777856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2B241768-0D7F-4D43-BC3D-B75E9AE78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083" y="101600"/>
            <a:ext cx="4663673" cy="6530717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3227BA9D-7D43-4C6F-8D8B-6E4EB8ACDA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3455" y="81724"/>
            <a:ext cx="4468536" cy="6570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88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字方塊 13">
            <a:extLst>
              <a:ext uri="{FF2B5EF4-FFF2-40B4-BE49-F238E27FC236}">
                <a16:creationId xmlns:a16="http://schemas.microsoft.com/office/drawing/2014/main" id="{CF8E4AA3-6DE2-A6BB-6D1A-138290ADA0D9}"/>
              </a:ext>
            </a:extLst>
          </p:cNvPr>
          <p:cNvSpPr txBox="1"/>
          <p:nvPr/>
        </p:nvSpPr>
        <p:spPr>
          <a:xfrm>
            <a:off x="444010" y="295835"/>
            <a:ext cx="4437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國小</a:t>
            </a:r>
            <a:endParaRPr lang="en-US" altLang="zh-TW" sz="3200" dirty="0">
              <a:solidFill>
                <a:schemeClr val="accent1">
                  <a:lumMod val="75000"/>
                </a:schemeClr>
              </a:solidFill>
              <a:ea typeface="文鼎新藝體" panose="02010609010101010101" pitchFamily="49" charset="-120"/>
            </a:endParaRPr>
          </a:p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申請表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36BB9685-B7C3-B041-3DA8-7FF8907757BF}"/>
              </a:ext>
            </a:extLst>
          </p:cNvPr>
          <p:cNvSpPr txBox="1"/>
          <p:nvPr/>
        </p:nvSpPr>
        <p:spPr>
          <a:xfrm>
            <a:off x="5829169" y="351117"/>
            <a:ext cx="44375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教師證書申請書</a:t>
            </a:r>
          </a:p>
        </p:txBody>
      </p:sp>
      <p:sp>
        <p:nvSpPr>
          <p:cNvPr id="16" name="箭號: 向右 15">
            <a:extLst>
              <a:ext uri="{FF2B5EF4-FFF2-40B4-BE49-F238E27FC236}">
                <a16:creationId xmlns:a16="http://schemas.microsoft.com/office/drawing/2014/main" id="{E1B16BC3-A28D-422B-B83E-AC5A9E3EB1A9}"/>
              </a:ext>
            </a:extLst>
          </p:cNvPr>
          <p:cNvSpPr/>
          <p:nvPr/>
        </p:nvSpPr>
        <p:spPr>
          <a:xfrm>
            <a:off x="477275" y="3079376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箭號: 向右 16">
            <a:extLst>
              <a:ext uri="{FF2B5EF4-FFF2-40B4-BE49-F238E27FC236}">
                <a16:creationId xmlns:a16="http://schemas.microsoft.com/office/drawing/2014/main" id="{542A8188-60F8-4580-961A-5B023AA00FDE}"/>
              </a:ext>
            </a:extLst>
          </p:cNvPr>
          <p:cNvSpPr/>
          <p:nvPr/>
        </p:nvSpPr>
        <p:spPr>
          <a:xfrm>
            <a:off x="5871063" y="3890547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510279F3-818A-41F0-983D-EE93585835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48" y="295835"/>
            <a:ext cx="4478257" cy="6239704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BAB41C95-EAD3-408D-89D4-A1E32551A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1267" y="143766"/>
            <a:ext cx="4468536" cy="6570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6498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82E92452-B454-4FEE-8E24-3D5630287D27}"/>
              </a:ext>
            </a:extLst>
          </p:cNvPr>
          <p:cNvSpPr txBox="1"/>
          <p:nvPr/>
        </p:nvSpPr>
        <p:spPr>
          <a:xfrm>
            <a:off x="465973" y="0"/>
            <a:ext cx="558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國小</a:t>
            </a:r>
            <a:endParaRPr lang="en-US" altLang="zh-TW" sz="3200" dirty="0">
              <a:solidFill>
                <a:schemeClr val="accent1">
                  <a:lumMod val="75000"/>
                </a:schemeClr>
              </a:solidFill>
              <a:ea typeface="文鼎新藝體" panose="02010609010101010101" pitchFamily="49" charset="-120"/>
            </a:endParaRPr>
          </a:p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註記雙語次專長申請表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DE1AB75E-411C-470E-B585-409B473CB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200" y="152400"/>
            <a:ext cx="4437961" cy="6112933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333571D4-5C4A-4ED1-AEC0-4D3E40FE2DDD}"/>
              </a:ext>
            </a:extLst>
          </p:cNvPr>
          <p:cNvSpPr txBox="1"/>
          <p:nvPr/>
        </p:nvSpPr>
        <p:spPr>
          <a:xfrm>
            <a:off x="5814997" y="464305"/>
            <a:ext cx="44375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教師證書申請書</a:t>
            </a:r>
          </a:p>
        </p:txBody>
      </p:sp>
      <p:sp>
        <p:nvSpPr>
          <p:cNvPr id="11" name="箭號: 向右 10">
            <a:extLst>
              <a:ext uri="{FF2B5EF4-FFF2-40B4-BE49-F238E27FC236}">
                <a16:creationId xmlns:a16="http://schemas.microsoft.com/office/drawing/2014/main" id="{41D53100-755E-46AB-9E64-6A25BDC554BB}"/>
              </a:ext>
            </a:extLst>
          </p:cNvPr>
          <p:cNvSpPr/>
          <p:nvPr/>
        </p:nvSpPr>
        <p:spPr>
          <a:xfrm>
            <a:off x="513269" y="5915709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箭號: 向右 11">
            <a:extLst>
              <a:ext uri="{FF2B5EF4-FFF2-40B4-BE49-F238E27FC236}">
                <a16:creationId xmlns:a16="http://schemas.microsoft.com/office/drawing/2014/main" id="{A9BCF4C6-DFEC-41EF-961B-750A485F70EA}"/>
              </a:ext>
            </a:extLst>
          </p:cNvPr>
          <p:cNvSpPr/>
          <p:nvPr/>
        </p:nvSpPr>
        <p:spPr>
          <a:xfrm>
            <a:off x="5889664" y="4003735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D0DE6FC3-EFE1-4C10-A265-5817FD4F21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5001" y="126750"/>
            <a:ext cx="4468536" cy="6570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666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extLst>
              <a:ext uri="{FF2B5EF4-FFF2-40B4-BE49-F238E27FC236}">
                <a16:creationId xmlns:a16="http://schemas.microsoft.com/office/drawing/2014/main" id="{222EBD6B-7FB9-47DD-9871-76B39AD5D4AC}"/>
              </a:ext>
            </a:extLst>
          </p:cNvPr>
          <p:cNvSpPr txBox="1"/>
          <p:nvPr/>
        </p:nvSpPr>
        <p:spPr>
          <a:xfrm>
            <a:off x="351367" y="287867"/>
            <a:ext cx="5588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特教</a:t>
            </a:r>
            <a:endParaRPr lang="en-US" altLang="zh-TW" sz="3200" dirty="0">
              <a:solidFill>
                <a:schemeClr val="accent1">
                  <a:lumMod val="75000"/>
                </a:schemeClr>
              </a:solidFill>
              <a:ea typeface="文鼎新藝體" panose="02010609010101010101" pitchFamily="49" charset="-120"/>
            </a:endParaRPr>
          </a:p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註記次專長申請表</a:t>
            </a:r>
          </a:p>
        </p:txBody>
      </p:sp>
      <p:sp>
        <p:nvSpPr>
          <p:cNvPr id="8" name="箭號: 向右 7">
            <a:extLst>
              <a:ext uri="{FF2B5EF4-FFF2-40B4-BE49-F238E27FC236}">
                <a16:creationId xmlns:a16="http://schemas.microsoft.com/office/drawing/2014/main" id="{1562BB14-61F2-490C-8F2E-29AC5B288974}"/>
              </a:ext>
            </a:extLst>
          </p:cNvPr>
          <p:cNvSpPr/>
          <p:nvPr/>
        </p:nvSpPr>
        <p:spPr>
          <a:xfrm>
            <a:off x="398663" y="5304625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64E15FAC-B819-431F-B9FF-2B21C6C06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463" y="275605"/>
            <a:ext cx="4601648" cy="6306789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AE7023C2-9433-4242-922E-C7DCE6B2FF90}"/>
              </a:ext>
            </a:extLst>
          </p:cNvPr>
          <p:cNvSpPr txBox="1"/>
          <p:nvPr/>
        </p:nvSpPr>
        <p:spPr>
          <a:xfrm>
            <a:off x="5874123" y="464305"/>
            <a:ext cx="44375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教師證書申請書</a:t>
            </a:r>
          </a:p>
        </p:txBody>
      </p:sp>
      <p:sp>
        <p:nvSpPr>
          <p:cNvPr id="12" name="箭號: 向右 11">
            <a:extLst>
              <a:ext uri="{FF2B5EF4-FFF2-40B4-BE49-F238E27FC236}">
                <a16:creationId xmlns:a16="http://schemas.microsoft.com/office/drawing/2014/main" id="{14EF2D1B-3509-4949-8675-61B3B4BC950C}"/>
              </a:ext>
            </a:extLst>
          </p:cNvPr>
          <p:cNvSpPr/>
          <p:nvPr/>
        </p:nvSpPr>
        <p:spPr>
          <a:xfrm>
            <a:off x="5961263" y="4003735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395CDFE1-A701-4DAE-B706-4727EBE39C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2767" y="143765"/>
            <a:ext cx="4468536" cy="6570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290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6A85B75E-6CEE-464D-80FA-AB27FF58B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184" y="143933"/>
            <a:ext cx="5286816" cy="6197600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A8637A43-629F-4A12-87F4-6892F66614BA}"/>
              </a:ext>
            </a:extLst>
          </p:cNvPr>
          <p:cNvSpPr txBox="1"/>
          <p:nvPr/>
        </p:nvSpPr>
        <p:spPr>
          <a:xfrm>
            <a:off x="173571" y="295835"/>
            <a:ext cx="70173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accent1">
                    <a:lumMod val="75000"/>
                  </a:schemeClr>
                </a:solidFill>
                <a:ea typeface="文鼎新藝體" panose="02010609010101010101" pitchFamily="49" charset="-120"/>
              </a:rPr>
              <a:t>填寫範例</a:t>
            </a:r>
          </a:p>
        </p:txBody>
      </p:sp>
      <p:sp>
        <p:nvSpPr>
          <p:cNvPr id="8" name="箭號: 向右 7">
            <a:extLst>
              <a:ext uri="{FF2B5EF4-FFF2-40B4-BE49-F238E27FC236}">
                <a16:creationId xmlns:a16="http://schemas.microsoft.com/office/drawing/2014/main" id="{A9773E23-CB52-4066-8E0F-B87FC5470AA9}"/>
              </a:ext>
            </a:extLst>
          </p:cNvPr>
          <p:cNvSpPr/>
          <p:nvPr/>
        </p:nvSpPr>
        <p:spPr>
          <a:xfrm>
            <a:off x="297680" y="2509840"/>
            <a:ext cx="511504" cy="349624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4511430D-E6FC-46C6-9B13-D55CBAE1C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5946" y="388229"/>
            <a:ext cx="5460387" cy="6081542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26EEA3CC-36FA-4CE1-B867-691BA47A55FC}"/>
              </a:ext>
            </a:extLst>
          </p:cNvPr>
          <p:cNvSpPr txBox="1"/>
          <p:nvPr/>
        </p:nvSpPr>
        <p:spPr>
          <a:xfrm>
            <a:off x="10472378" y="619602"/>
            <a:ext cx="11006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首字大寫，其餘小寫，不必逗點</a:t>
            </a:r>
          </a:p>
        </p:txBody>
      </p:sp>
    </p:spTree>
    <p:extLst>
      <p:ext uri="{BB962C8B-B14F-4D97-AF65-F5344CB8AC3E}">
        <p14:creationId xmlns:p14="http://schemas.microsoft.com/office/powerpoint/2010/main" val="4036699774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359</TotalTime>
  <Words>878</Words>
  <Application>Microsoft Office PowerPoint</Application>
  <PresentationFormat>寬螢幕</PresentationFormat>
  <Paragraphs>71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2" baseType="lpstr">
      <vt:lpstr>微軟正黑體</vt:lpstr>
      <vt:lpstr>標楷體</vt:lpstr>
      <vt:lpstr>Arial</vt:lpstr>
      <vt:lpstr>Trebuchet MS</vt:lpstr>
      <vt:lpstr>Wingdings 3</vt:lpstr>
      <vt:lpstr>多面向</vt:lpstr>
      <vt:lpstr>  教師證 （另一類科、加科(加註專長)）</vt:lpstr>
      <vt:lpstr>另一類科申請 </vt:lpstr>
      <vt:lpstr>另一類科教師教師資格審查 (第二張教師證)</vt:lpstr>
      <vt:lpstr>另一類科教師教師資格審查 (第二張教師證)</vt:lpstr>
      <vt:lpstr>另一類科教師教師資格審查 (第二張教師證)</vt:lpstr>
      <vt:lpstr>PowerPoint 簡報</vt:lpstr>
      <vt:lpstr>PowerPoint 簡報</vt:lpstr>
      <vt:lpstr>加科登記申請</vt:lpstr>
      <vt:lpstr>加科登記申請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教師證（申請、加科）</dc:title>
  <dc:creator>User</dc:creator>
  <cp:lastModifiedBy>吳佳蓁</cp:lastModifiedBy>
  <cp:revision>31</cp:revision>
  <dcterms:created xsi:type="dcterms:W3CDTF">2023-12-20T02:15:13Z</dcterms:created>
  <dcterms:modified xsi:type="dcterms:W3CDTF">2025-10-29T02:24:46Z</dcterms:modified>
</cp:coreProperties>
</file>