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sdx" ContentType="application/vnd.ms-visio.drawing"/>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2" r:id="rId1"/>
  </p:sldMasterIdLst>
  <p:notesMasterIdLst>
    <p:notesMasterId r:id="rId102"/>
  </p:notesMasterIdLst>
  <p:handoutMasterIdLst>
    <p:handoutMasterId r:id="rId103"/>
  </p:handoutMasterIdLst>
  <p:sldIdLst>
    <p:sldId id="279" r:id="rId2"/>
    <p:sldId id="280" r:id="rId3"/>
    <p:sldId id="376" r:id="rId4"/>
    <p:sldId id="281" r:id="rId5"/>
    <p:sldId id="321" r:id="rId6"/>
    <p:sldId id="282" r:id="rId7"/>
    <p:sldId id="262" r:id="rId8"/>
    <p:sldId id="271" r:id="rId9"/>
    <p:sldId id="272" r:id="rId10"/>
    <p:sldId id="273" r:id="rId11"/>
    <p:sldId id="274" r:id="rId12"/>
    <p:sldId id="275" r:id="rId13"/>
    <p:sldId id="276" r:id="rId14"/>
    <p:sldId id="277" r:id="rId15"/>
    <p:sldId id="278" r:id="rId16"/>
    <p:sldId id="283" r:id="rId17"/>
    <p:sldId id="388" r:id="rId18"/>
    <p:sldId id="284" r:id="rId19"/>
    <p:sldId id="377" r:id="rId20"/>
    <p:sldId id="378" r:id="rId21"/>
    <p:sldId id="379" r:id="rId22"/>
    <p:sldId id="380" r:id="rId23"/>
    <p:sldId id="294" r:id="rId24"/>
    <p:sldId id="295" r:id="rId25"/>
    <p:sldId id="296" r:id="rId26"/>
    <p:sldId id="297" r:id="rId27"/>
    <p:sldId id="298" r:id="rId28"/>
    <p:sldId id="299" r:id="rId29"/>
    <p:sldId id="300" r:id="rId30"/>
    <p:sldId id="301" r:id="rId31"/>
    <p:sldId id="302" r:id="rId32"/>
    <p:sldId id="303" r:id="rId33"/>
    <p:sldId id="304" r:id="rId34"/>
    <p:sldId id="305" r:id="rId35"/>
    <p:sldId id="306" r:id="rId36"/>
    <p:sldId id="307" r:id="rId37"/>
    <p:sldId id="308" r:id="rId38"/>
    <p:sldId id="309" r:id="rId39"/>
    <p:sldId id="310" r:id="rId40"/>
    <p:sldId id="311" r:id="rId41"/>
    <p:sldId id="336" r:id="rId42"/>
    <p:sldId id="396" r:id="rId43"/>
    <p:sldId id="338" r:id="rId44"/>
    <p:sldId id="339" r:id="rId45"/>
    <p:sldId id="340" r:id="rId46"/>
    <p:sldId id="341" r:id="rId47"/>
    <p:sldId id="342" r:id="rId48"/>
    <p:sldId id="389" r:id="rId49"/>
    <p:sldId id="343" r:id="rId50"/>
    <p:sldId id="344" r:id="rId51"/>
    <p:sldId id="345" r:id="rId52"/>
    <p:sldId id="469" r:id="rId53"/>
    <p:sldId id="416" r:id="rId54"/>
    <p:sldId id="440" r:id="rId55"/>
    <p:sldId id="417" r:id="rId56"/>
    <p:sldId id="418" r:id="rId57"/>
    <p:sldId id="419" r:id="rId58"/>
    <p:sldId id="420" r:id="rId59"/>
    <p:sldId id="421" r:id="rId60"/>
    <p:sldId id="422" r:id="rId61"/>
    <p:sldId id="423" r:id="rId62"/>
    <p:sldId id="424" r:id="rId63"/>
    <p:sldId id="444" r:id="rId64"/>
    <p:sldId id="445" r:id="rId65"/>
    <p:sldId id="446" r:id="rId66"/>
    <p:sldId id="428" r:id="rId67"/>
    <p:sldId id="429" r:id="rId68"/>
    <p:sldId id="430" r:id="rId69"/>
    <p:sldId id="435" r:id="rId70"/>
    <p:sldId id="436" r:id="rId71"/>
    <p:sldId id="437" r:id="rId72"/>
    <p:sldId id="438" r:id="rId73"/>
    <p:sldId id="439" r:id="rId74"/>
    <p:sldId id="398" r:id="rId75"/>
    <p:sldId id="461" r:id="rId76"/>
    <p:sldId id="460" r:id="rId77"/>
    <p:sldId id="465" r:id="rId78"/>
    <p:sldId id="466" r:id="rId79"/>
    <p:sldId id="447" r:id="rId80"/>
    <p:sldId id="448" r:id="rId81"/>
    <p:sldId id="449" r:id="rId82"/>
    <p:sldId id="450" r:id="rId83"/>
    <p:sldId id="451" r:id="rId84"/>
    <p:sldId id="452" r:id="rId85"/>
    <p:sldId id="453" r:id="rId86"/>
    <p:sldId id="454" r:id="rId87"/>
    <p:sldId id="462" r:id="rId88"/>
    <p:sldId id="467" r:id="rId89"/>
    <p:sldId id="463" r:id="rId90"/>
    <p:sldId id="464" r:id="rId91"/>
    <p:sldId id="468" r:id="rId92"/>
    <p:sldId id="399" r:id="rId93"/>
    <p:sldId id="455" r:id="rId94"/>
    <p:sldId id="456" r:id="rId95"/>
    <p:sldId id="457" r:id="rId96"/>
    <p:sldId id="458" r:id="rId97"/>
    <p:sldId id="459" r:id="rId98"/>
    <p:sldId id="400" r:id="rId99"/>
    <p:sldId id="401" r:id="rId100"/>
    <p:sldId id="395" r:id="rId101"/>
  </p:sldIdLst>
  <p:sldSz cx="9144000" cy="6858000" type="screen4x3"/>
  <p:notesSz cx="6797675" cy="9928225"/>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預設章節" id="{D6D633FB-BF10-4226-886B-4D13B423847A}">
          <p14:sldIdLst>
            <p14:sldId id="279"/>
            <p14:sldId id="280"/>
            <p14:sldId id="376"/>
            <p14:sldId id="281"/>
            <p14:sldId id="321"/>
            <p14:sldId id="282"/>
            <p14:sldId id="262"/>
            <p14:sldId id="271"/>
            <p14:sldId id="272"/>
          </p14:sldIdLst>
        </p14:section>
        <p14:section name="未命名的章節" id="{022AAE29-EACC-4C4C-8E3F-4FF0980A1B46}">
          <p14:sldIdLst>
            <p14:sldId id="273"/>
            <p14:sldId id="274"/>
            <p14:sldId id="275"/>
            <p14:sldId id="276"/>
            <p14:sldId id="277"/>
            <p14:sldId id="278"/>
            <p14:sldId id="283"/>
            <p14:sldId id="388"/>
            <p14:sldId id="284"/>
            <p14:sldId id="377"/>
            <p14:sldId id="378"/>
            <p14:sldId id="379"/>
            <p14:sldId id="380"/>
            <p14:sldId id="294"/>
            <p14:sldId id="295"/>
            <p14:sldId id="296"/>
            <p14:sldId id="297"/>
            <p14:sldId id="298"/>
            <p14:sldId id="299"/>
            <p14:sldId id="300"/>
            <p14:sldId id="301"/>
            <p14:sldId id="302"/>
            <p14:sldId id="303"/>
            <p14:sldId id="304"/>
            <p14:sldId id="305"/>
            <p14:sldId id="306"/>
            <p14:sldId id="307"/>
            <p14:sldId id="308"/>
            <p14:sldId id="309"/>
            <p14:sldId id="310"/>
            <p14:sldId id="311"/>
            <p14:sldId id="336"/>
            <p14:sldId id="396"/>
            <p14:sldId id="338"/>
            <p14:sldId id="339"/>
            <p14:sldId id="340"/>
            <p14:sldId id="341"/>
            <p14:sldId id="342"/>
            <p14:sldId id="389"/>
            <p14:sldId id="343"/>
            <p14:sldId id="344"/>
            <p14:sldId id="345"/>
            <p14:sldId id="469"/>
            <p14:sldId id="416"/>
            <p14:sldId id="440"/>
            <p14:sldId id="417"/>
            <p14:sldId id="418"/>
            <p14:sldId id="419"/>
            <p14:sldId id="420"/>
            <p14:sldId id="421"/>
            <p14:sldId id="422"/>
            <p14:sldId id="423"/>
            <p14:sldId id="424"/>
            <p14:sldId id="444"/>
            <p14:sldId id="445"/>
            <p14:sldId id="446"/>
            <p14:sldId id="428"/>
            <p14:sldId id="429"/>
            <p14:sldId id="430"/>
            <p14:sldId id="435"/>
            <p14:sldId id="436"/>
            <p14:sldId id="437"/>
            <p14:sldId id="438"/>
            <p14:sldId id="439"/>
            <p14:sldId id="398"/>
            <p14:sldId id="461"/>
            <p14:sldId id="460"/>
            <p14:sldId id="465"/>
            <p14:sldId id="466"/>
            <p14:sldId id="447"/>
            <p14:sldId id="448"/>
            <p14:sldId id="449"/>
            <p14:sldId id="450"/>
            <p14:sldId id="451"/>
            <p14:sldId id="452"/>
            <p14:sldId id="453"/>
            <p14:sldId id="454"/>
            <p14:sldId id="462"/>
            <p14:sldId id="467"/>
            <p14:sldId id="463"/>
            <p14:sldId id="464"/>
            <p14:sldId id="468"/>
            <p14:sldId id="399"/>
            <p14:sldId id="455"/>
            <p14:sldId id="456"/>
            <p14:sldId id="457"/>
            <p14:sldId id="458"/>
            <p14:sldId id="459"/>
            <p14:sldId id="400"/>
            <p14:sldId id="401"/>
            <p14:sldId id="395"/>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4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8000"/>
    <a:srgbClr val="FF9900"/>
    <a:srgbClr val="CCECFF"/>
    <a:srgbClr val="99CCFF"/>
    <a:srgbClr val="99CC00"/>
    <a:srgbClr val="FF9999"/>
    <a:srgbClr val="FF99FF"/>
    <a:srgbClr val="9900FF"/>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7853C-536D-4A76-A0AE-DD22124D55A5}" styleName="佈景主題樣式 1 - 輔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2996" autoAdjust="0"/>
  </p:normalViewPr>
  <p:slideViewPr>
    <p:cSldViewPr>
      <p:cViewPr varScale="1">
        <p:scale>
          <a:sx n="65" d="100"/>
          <a:sy n="65" d="100"/>
        </p:scale>
        <p:origin x="1315" y="38"/>
      </p:cViewPr>
      <p:guideLst>
        <p:guide orient="horz" pos="2160"/>
        <p:guide pos="2880"/>
        <p:guide orient="horz" pos="2341"/>
      </p:guideLst>
    </p:cSldViewPr>
  </p:slideViewPr>
  <p:outlineViewPr>
    <p:cViewPr>
      <p:scale>
        <a:sx n="33" d="100"/>
        <a:sy n="33" d="100"/>
      </p:scale>
      <p:origin x="0" y="12774"/>
    </p:cViewPr>
  </p:outlineViewPr>
  <p:notesTextViewPr>
    <p:cViewPr>
      <p:scale>
        <a:sx n="1" d="1"/>
        <a:sy n="1" d="1"/>
      </p:scale>
      <p:origin x="0" y="0"/>
    </p:cViewPr>
  </p:notesTextViewPr>
  <p:notesViewPr>
    <p:cSldViewPr>
      <p:cViewPr varScale="1">
        <p:scale>
          <a:sx n="52" d="100"/>
          <a:sy n="52" d="100"/>
        </p:scale>
        <p:origin x="-2634" y="-10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07" Type="http://schemas.openxmlformats.org/officeDocument/2006/relationships/tableStyles" Target="tableStyles.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notesMaster" Target="notesMasters/notes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1CECAF1-669C-4996-9EDF-CDE11F364C01}" type="doc">
      <dgm:prSet loTypeId="urn:microsoft.com/office/officeart/2005/8/layout/hProcess9" loCatId="process" qsTypeId="urn:microsoft.com/office/officeart/2005/8/quickstyle/simple1" qsCatId="simple" csTypeId="urn:microsoft.com/office/officeart/2005/8/colors/colorful4" csCatId="colorful" phldr="1"/>
      <dgm:spPr/>
    </dgm:pt>
    <dgm:pt modelId="{8AC96C49-EFD7-4DF3-81C9-95BDE3EA0D09}">
      <dgm:prSet phldrT="[文字]"/>
      <dgm:spPr/>
      <dgm:t>
        <a:bodyPr/>
        <a:lstStyle/>
        <a:p>
          <a:r>
            <a:rPr lang="zh-TW" dirty="0" smtClean="0">
              <a:latin typeface="標楷體" panose="03000509000000000000" pitchFamily="65" charset="-120"/>
              <a:ea typeface="標楷體" panose="03000509000000000000" pitchFamily="65" charset="-120"/>
            </a:rPr>
            <a:t>教師</a:t>
          </a:r>
          <a:r>
            <a:rPr lang="zh-TW" b="1" dirty="0" smtClean="0">
              <a:solidFill>
                <a:srgbClr val="FF0000"/>
              </a:solidFill>
              <a:latin typeface="標楷體" panose="03000509000000000000" pitchFamily="65" charset="-120"/>
              <a:ea typeface="標楷體" panose="03000509000000000000" pitchFamily="65" charset="-120"/>
            </a:rPr>
            <a:t>內化</a:t>
          </a:r>
          <a:endParaRPr lang="zh-TW" altLang="en-US" b="1" dirty="0">
            <a:solidFill>
              <a:srgbClr val="FF0000"/>
            </a:solidFill>
            <a:latin typeface="標楷體" panose="03000509000000000000" pitchFamily="65" charset="-120"/>
            <a:ea typeface="標楷體" panose="03000509000000000000" pitchFamily="65" charset="-120"/>
          </a:endParaRPr>
        </a:p>
      </dgm:t>
    </dgm:pt>
    <dgm:pt modelId="{8A5C835A-7A31-4109-8F98-968682FB764E}" type="parTrans" cxnId="{23CB7748-2B84-49A1-A205-446A6267E564}">
      <dgm:prSet/>
      <dgm:spPr/>
      <dgm:t>
        <a:bodyPr/>
        <a:lstStyle/>
        <a:p>
          <a:endParaRPr lang="zh-TW" altLang="en-US"/>
        </a:p>
      </dgm:t>
    </dgm:pt>
    <dgm:pt modelId="{789341F0-5A64-44F5-80ED-0AF8ADBA03BE}" type="sibTrans" cxnId="{23CB7748-2B84-49A1-A205-446A6267E564}">
      <dgm:prSet/>
      <dgm:spPr/>
      <dgm:t>
        <a:bodyPr/>
        <a:lstStyle/>
        <a:p>
          <a:endParaRPr lang="zh-TW" altLang="en-US"/>
        </a:p>
      </dgm:t>
    </dgm:pt>
    <dgm:pt modelId="{118DDF92-604B-4AA5-9539-3A08EA1F1EF1}">
      <dgm:prSet phldrT="[文字]"/>
      <dgm:spPr/>
      <dgm:t>
        <a:bodyPr/>
        <a:lstStyle/>
        <a:p>
          <a:r>
            <a:rPr lang="zh-TW" altLang="en-US" dirty="0" smtClean="0">
              <a:latin typeface="標楷體" panose="03000509000000000000" pitchFamily="65" charset="-120"/>
              <a:ea typeface="標楷體" panose="03000509000000000000" pitchFamily="65" charset="-120"/>
            </a:rPr>
            <a:t>教法</a:t>
          </a:r>
          <a:r>
            <a:rPr lang="zh-TW" altLang="en-US" b="1" dirty="0" smtClean="0">
              <a:solidFill>
                <a:srgbClr val="FF0000"/>
              </a:solidFill>
              <a:latin typeface="標楷體" panose="03000509000000000000" pitchFamily="65" charset="-120"/>
              <a:ea typeface="標楷體" panose="03000509000000000000" pitchFamily="65" charset="-120"/>
            </a:rPr>
            <a:t>進化</a:t>
          </a:r>
          <a:endParaRPr lang="zh-TW" altLang="en-US" b="1" dirty="0">
            <a:solidFill>
              <a:srgbClr val="FF0000"/>
            </a:solidFill>
            <a:latin typeface="標楷體" panose="03000509000000000000" pitchFamily="65" charset="-120"/>
            <a:ea typeface="標楷體" panose="03000509000000000000" pitchFamily="65" charset="-120"/>
          </a:endParaRPr>
        </a:p>
      </dgm:t>
    </dgm:pt>
    <dgm:pt modelId="{0F85CFE8-01E1-4D31-90C3-C9C9AE6FF5B9}" type="parTrans" cxnId="{5CE68914-C444-492C-B010-D12D92477747}">
      <dgm:prSet/>
      <dgm:spPr/>
      <dgm:t>
        <a:bodyPr/>
        <a:lstStyle/>
        <a:p>
          <a:endParaRPr lang="zh-TW" altLang="en-US"/>
        </a:p>
      </dgm:t>
    </dgm:pt>
    <dgm:pt modelId="{310524DF-F4BA-4B8C-B841-7C1F817F0E8C}" type="sibTrans" cxnId="{5CE68914-C444-492C-B010-D12D92477747}">
      <dgm:prSet/>
      <dgm:spPr/>
      <dgm:t>
        <a:bodyPr/>
        <a:lstStyle/>
        <a:p>
          <a:endParaRPr lang="zh-TW" altLang="en-US"/>
        </a:p>
      </dgm:t>
    </dgm:pt>
    <dgm:pt modelId="{46F8021A-3836-40F6-B740-DB3EA324DCDB}">
      <dgm:prSet phldrT="[文字]"/>
      <dgm:spPr/>
      <dgm:t>
        <a:bodyPr/>
        <a:lstStyle/>
        <a:p>
          <a:r>
            <a:rPr lang="zh-TW" altLang="en-US" dirty="0" smtClean="0">
              <a:latin typeface="標楷體" panose="03000509000000000000" pitchFamily="65" charset="-120"/>
              <a:ea typeface="標楷體" panose="03000509000000000000" pitchFamily="65" charset="-120"/>
            </a:rPr>
            <a:t>課程</a:t>
          </a:r>
          <a:r>
            <a:rPr lang="zh-TW" altLang="en-US" b="1" dirty="0" smtClean="0">
              <a:solidFill>
                <a:srgbClr val="FF0000"/>
              </a:solidFill>
              <a:latin typeface="標楷體" panose="03000509000000000000" pitchFamily="65" charset="-120"/>
              <a:ea typeface="標楷體" panose="03000509000000000000" pitchFamily="65" charset="-120"/>
            </a:rPr>
            <a:t>轉化</a:t>
          </a:r>
          <a:endParaRPr lang="zh-TW" altLang="en-US" b="1" dirty="0">
            <a:solidFill>
              <a:srgbClr val="FF0000"/>
            </a:solidFill>
            <a:latin typeface="標楷體" panose="03000509000000000000" pitchFamily="65" charset="-120"/>
            <a:ea typeface="標楷體" panose="03000509000000000000" pitchFamily="65" charset="-120"/>
          </a:endParaRPr>
        </a:p>
      </dgm:t>
    </dgm:pt>
    <dgm:pt modelId="{0A2B3F10-5FF4-47A9-9FC8-69A31AEE40BD}" type="parTrans" cxnId="{369609E1-11CE-47DF-BA3B-3D6C52F4EC1C}">
      <dgm:prSet/>
      <dgm:spPr/>
      <dgm:t>
        <a:bodyPr/>
        <a:lstStyle/>
        <a:p>
          <a:endParaRPr lang="zh-TW" altLang="en-US"/>
        </a:p>
      </dgm:t>
    </dgm:pt>
    <dgm:pt modelId="{3F843430-0180-41C6-AC3A-A0AD20E344E3}" type="sibTrans" cxnId="{369609E1-11CE-47DF-BA3B-3D6C52F4EC1C}">
      <dgm:prSet/>
      <dgm:spPr/>
      <dgm:t>
        <a:bodyPr/>
        <a:lstStyle/>
        <a:p>
          <a:endParaRPr lang="zh-TW" altLang="en-US"/>
        </a:p>
      </dgm:t>
    </dgm:pt>
    <dgm:pt modelId="{9DCC5598-058B-4577-9783-922522C9AD91}" type="pres">
      <dgm:prSet presAssocID="{21CECAF1-669C-4996-9EDF-CDE11F364C01}" presName="CompostProcess" presStyleCnt="0">
        <dgm:presLayoutVars>
          <dgm:dir/>
          <dgm:resizeHandles val="exact"/>
        </dgm:presLayoutVars>
      </dgm:prSet>
      <dgm:spPr/>
    </dgm:pt>
    <dgm:pt modelId="{FEEC8761-5877-4B3E-BFB6-933BD5623599}" type="pres">
      <dgm:prSet presAssocID="{21CECAF1-669C-4996-9EDF-CDE11F364C01}" presName="arrow" presStyleLbl="bgShp" presStyleIdx="0" presStyleCnt="1"/>
      <dgm:spPr/>
    </dgm:pt>
    <dgm:pt modelId="{3E4E6695-C94D-4BEF-9A67-916390600D6F}" type="pres">
      <dgm:prSet presAssocID="{21CECAF1-669C-4996-9EDF-CDE11F364C01}" presName="linearProcess" presStyleCnt="0"/>
      <dgm:spPr/>
    </dgm:pt>
    <dgm:pt modelId="{1E12393C-3F73-4D91-B2A8-0205306B6B42}" type="pres">
      <dgm:prSet presAssocID="{8AC96C49-EFD7-4DF3-81C9-95BDE3EA0D09}" presName="textNode" presStyleLbl="node1" presStyleIdx="0" presStyleCnt="3" custScaleX="217227" custLinFactNeighborX="-42893" custLinFactNeighborY="-1825">
        <dgm:presLayoutVars>
          <dgm:bulletEnabled val="1"/>
        </dgm:presLayoutVars>
      </dgm:prSet>
      <dgm:spPr/>
      <dgm:t>
        <a:bodyPr/>
        <a:lstStyle/>
        <a:p>
          <a:endParaRPr lang="zh-TW" altLang="en-US"/>
        </a:p>
      </dgm:t>
    </dgm:pt>
    <dgm:pt modelId="{71198050-ACBC-49D9-A853-0078CD1C43AD}" type="pres">
      <dgm:prSet presAssocID="{789341F0-5A64-44F5-80ED-0AF8ADBA03BE}" presName="sibTrans" presStyleCnt="0"/>
      <dgm:spPr/>
    </dgm:pt>
    <dgm:pt modelId="{FE65DE3E-EB5D-469A-9379-64FF7CADB419}" type="pres">
      <dgm:prSet presAssocID="{118DDF92-604B-4AA5-9539-3A08EA1F1EF1}" presName="textNode" presStyleLbl="node1" presStyleIdx="1" presStyleCnt="3" custScaleX="219437" custLinFactNeighborX="-26133" custLinFactNeighborY="-1825">
        <dgm:presLayoutVars>
          <dgm:bulletEnabled val="1"/>
        </dgm:presLayoutVars>
      </dgm:prSet>
      <dgm:spPr/>
      <dgm:t>
        <a:bodyPr/>
        <a:lstStyle/>
        <a:p>
          <a:endParaRPr lang="zh-TW" altLang="en-US"/>
        </a:p>
      </dgm:t>
    </dgm:pt>
    <dgm:pt modelId="{8D2FD618-2502-42C6-9797-1CBD18381D60}" type="pres">
      <dgm:prSet presAssocID="{310524DF-F4BA-4B8C-B841-7C1F817F0E8C}" presName="sibTrans" presStyleCnt="0"/>
      <dgm:spPr/>
    </dgm:pt>
    <dgm:pt modelId="{F755ADB4-5EE7-4C40-8FB6-FB8CB2AD1C49}" type="pres">
      <dgm:prSet presAssocID="{46F8021A-3836-40F6-B740-DB3EA324DCDB}" presName="textNode" presStyleLbl="node1" presStyleIdx="2" presStyleCnt="3" custScaleX="223181" custLinFactNeighborX="-3613" custLinFactNeighborY="-1825">
        <dgm:presLayoutVars>
          <dgm:bulletEnabled val="1"/>
        </dgm:presLayoutVars>
      </dgm:prSet>
      <dgm:spPr/>
      <dgm:t>
        <a:bodyPr/>
        <a:lstStyle/>
        <a:p>
          <a:endParaRPr lang="zh-TW" altLang="en-US"/>
        </a:p>
      </dgm:t>
    </dgm:pt>
  </dgm:ptLst>
  <dgm:cxnLst>
    <dgm:cxn modelId="{23CB7748-2B84-49A1-A205-446A6267E564}" srcId="{21CECAF1-669C-4996-9EDF-CDE11F364C01}" destId="{8AC96C49-EFD7-4DF3-81C9-95BDE3EA0D09}" srcOrd="0" destOrd="0" parTransId="{8A5C835A-7A31-4109-8F98-968682FB764E}" sibTransId="{789341F0-5A64-44F5-80ED-0AF8ADBA03BE}"/>
    <dgm:cxn modelId="{DF1629F9-0D98-4AD6-A23A-5BFE69C98B70}" type="presOf" srcId="{8AC96C49-EFD7-4DF3-81C9-95BDE3EA0D09}" destId="{1E12393C-3F73-4D91-B2A8-0205306B6B42}" srcOrd="0" destOrd="0" presId="urn:microsoft.com/office/officeart/2005/8/layout/hProcess9"/>
    <dgm:cxn modelId="{E00602D3-BBB1-4CE7-81F2-4BEF118BB778}" type="presOf" srcId="{118DDF92-604B-4AA5-9539-3A08EA1F1EF1}" destId="{FE65DE3E-EB5D-469A-9379-64FF7CADB419}" srcOrd="0" destOrd="0" presId="urn:microsoft.com/office/officeart/2005/8/layout/hProcess9"/>
    <dgm:cxn modelId="{2DF580F6-3F9C-4B43-9E2C-E1767299E29E}" type="presOf" srcId="{21CECAF1-669C-4996-9EDF-CDE11F364C01}" destId="{9DCC5598-058B-4577-9783-922522C9AD91}" srcOrd="0" destOrd="0" presId="urn:microsoft.com/office/officeart/2005/8/layout/hProcess9"/>
    <dgm:cxn modelId="{369609E1-11CE-47DF-BA3B-3D6C52F4EC1C}" srcId="{21CECAF1-669C-4996-9EDF-CDE11F364C01}" destId="{46F8021A-3836-40F6-B740-DB3EA324DCDB}" srcOrd="2" destOrd="0" parTransId="{0A2B3F10-5FF4-47A9-9FC8-69A31AEE40BD}" sibTransId="{3F843430-0180-41C6-AC3A-A0AD20E344E3}"/>
    <dgm:cxn modelId="{5CE68914-C444-492C-B010-D12D92477747}" srcId="{21CECAF1-669C-4996-9EDF-CDE11F364C01}" destId="{118DDF92-604B-4AA5-9539-3A08EA1F1EF1}" srcOrd="1" destOrd="0" parTransId="{0F85CFE8-01E1-4D31-90C3-C9C9AE6FF5B9}" sibTransId="{310524DF-F4BA-4B8C-B841-7C1F817F0E8C}"/>
    <dgm:cxn modelId="{30804082-46D8-488A-BA15-74579CCB6B87}" type="presOf" srcId="{46F8021A-3836-40F6-B740-DB3EA324DCDB}" destId="{F755ADB4-5EE7-4C40-8FB6-FB8CB2AD1C49}" srcOrd="0" destOrd="0" presId="urn:microsoft.com/office/officeart/2005/8/layout/hProcess9"/>
    <dgm:cxn modelId="{CDF99F60-E459-447E-B220-8C36E304F2F7}" type="presParOf" srcId="{9DCC5598-058B-4577-9783-922522C9AD91}" destId="{FEEC8761-5877-4B3E-BFB6-933BD5623599}" srcOrd="0" destOrd="0" presId="urn:microsoft.com/office/officeart/2005/8/layout/hProcess9"/>
    <dgm:cxn modelId="{DD636BDB-C943-4160-BF0E-5BEE368D96F3}" type="presParOf" srcId="{9DCC5598-058B-4577-9783-922522C9AD91}" destId="{3E4E6695-C94D-4BEF-9A67-916390600D6F}" srcOrd="1" destOrd="0" presId="urn:microsoft.com/office/officeart/2005/8/layout/hProcess9"/>
    <dgm:cxn modelId="{55D9AF5E-DE87-4F49-AFAF-76C3C0BB2778}" type="presParOf" srcId="{3E4E6695-C94D-4BEF-9A67-916390600D6F}" destId="{1E12393C-3F73-4D91-B2A8-0205306B6B42}" srcOrd="0" destOrd="0" presId="urn:microsoft.com/office/officeart/2005/8/layout/hProcess9"/>
    <dgm:cxn modelId="{416EB173-4B1A-4394-B3D4-C8FA892632ED}" type="presParOf" srcId="{3E4E6695-C94D-4BEF-9A67-916390600D6F}" destId="{71198050-ACBC-49D9-A853-0078CD1C43AD}" srcOrd="1" destOrd="0" presId="urn:microsoft.com/office/officeart/2005/8/layout/hProcess9"/>
    <dgm:cxn modelId="{9147304C-381E-4BDC-BC3F-C8A2AB8A361A}" type="presParOf" srcId="{3E4E6695-C94D-4BEF-9A67-916390600D6F}" destId="{FE65DE3E-EB5D-469A-9379-64FF7CADB419}" srcOrd="2" destOrd="0" presId="urn:microsoft.com/office/officeart/2005/8/layout/hProcess9"/>
    <dgm:cxn modelId="{6EDC69A0-2CED-44BF-BFCC-00F1CFD1E1E1}" type="presParOf" srcId="{3E4E6695-C94D-4BEF-9A67-916390600D6F}" destId="{8D2FD618-2502-42C6-9797-1CBD18381D60}" srcOrd="3" destOrd="0" presId="urn:microsoft.com/office/officeart/2005/8/layout/hProcess9"/>
    <dgm:cxn modelId="{A52C5FB0-8E37-4C37-AAB0-70D2C41AC451}" type="presParOf" srcId="{3E4E6695-C94D-4BEF-9A67-916390600D6F}" destId="{F755ADB4-5EE7-4C40-8FB6-FB8CB2AD1C49}"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813741E-814F-402C-9E6C-46FCD4F297A1}" type="doc">
      <dgm:prSet loTypeId="urn:microsoft.com/office/officeart/2005/8/layout/pyramid1" loCatId="pyramid" qsTypeId="urn:microsoft.com/office/officeart/2005/8/quickstyle/simple1" qsCatId="simple" csTypeId="urn:microsoft.com/office/officeart/2005/8/colors/accent0_1" csCatId="mainScheme" phldr="1"/>
      <dgm:spPr/>
    </dgm:pt>
    <dgm:pt modelId="{2537CEDF-4E7B-4862-AD75-19BFBB7F0CC1}">
      <dgm:prSet phldrT="[文字]" custT="1"/>
      <dgm:spPr>
        <a:xfrm>
          <a:off x="1669765" y="0"/>
          <a:ext cx="1113176" cy="713556"/>
        </a:xfr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endParaRPr lang="en-US" altLang="zh-TW" sz="1300" b="1" dirty="0" smtClean="0">
            <a:solidFill>
              <a:sysClr val="windowText" lastClr="000000">
                <a:hueOff val="0"/>
                <a:satOff val="0"/>
                <a:lumOff val="0"/>
                <a:alphaOff val="0"/>
              </a:sysClr>
            </a:solidFill>
            <a:latin typeface="標楷體" panose="03000509000000000000" pitchFamily="65" charset="-120"/>
            <a:ea typeface="標楷體" panose="03000509000000000000" pitchFamily="65" charset="-120"/>
            <a:cs typeface="+mn-cs"/>
          </a:endParaRPr>
        </a:p>
        <a:p>
          <a:r>
            <a:rPr lang="zh-TW" altLang="en-US" sz="2000" b="1" dirty="0" smtClean="0">
              <a:solidFill>
                <a:sysClr val="windowText" lastClr="000000">
                  <a:hueOff val="0"/>
                  <a:satOff val="0"/>
                  <a:lumOff val="0"/>
                  <a:alphaOff val="0"/>
                </a:sysClr>
              </a:solidFill>
              <a:latin typeface="標楷體" panose="03000509000000000000" pitchFamily="65" charset="-120"/>
              <a:ea typeface="標楷體" panose="03000509000000000000" pitchFamily="65" charset="-120"/>
              <a:cs typeface="+mn-cs"/>
            </a:rPr>
            <a:t>教</a:t>
          </a:r>
          <a:r>
            <a:rPr lang="zh-TW" altLang="en-US" sz="2000" b="1" dirty="0">
              <a:solidFill>
                <a:sysClr val="windowText" lastClr="000000">
                  <a:hueOff val="0"/>
                  <a:satOff val="0"/>
                  <a:lumOff val="0"/>
                  <a:alphaOff val="0"/>
                </a:sysClr>
              </a:solidFill>
              <a:latin typeface="標楷體" panose="03000509000000000000" pitchFamily="65" charset="-120"/>
              <a:ea typeface="標楷體" panose="03000509000000000000" pitchFamily="65" charset="-120"/>
              <a:cs typeface="+mn-cs"/>
            </a:rPr>
            <a:t>改</a:t>
          </a:r>
          <a:endParaRPr lang="en-US" altLang="zh-TW" sz="2000" b="1" dirty="0">
            <a:solidFill>
              <a:sysClr val="windowText" lastClr="000000">
                <a:hueOff val="0"/>
                <a:satOff val="0"/>
                <a:lumOff val="0"/>
                <a:alphaOff val="0"/>
              </a:sysClr>
            </a:solidFill>
            <a:latin typeface="標楷體" panose="03000509000000000000" pitchFamily="65" charset="-120"/>
            <a:ea typeface="標楷體" panose="03000509000000000000" pitchFamily="65" charset="-120"/>
            <a:cs typeface="+mn-cs"/>
          </a:endParaRPr>
        </a:p>
        <a:p>
          <a:r>
            <a:rPr lang="zh-TW" altLang="en-US" sz="2000" b="1" dirty="0">
              <a:solidFill>
                <a:sysClr val="windowText" lastClr="000000">
                  <a:hueOff val="0"/>
                  <a:satOff val="0"/>
                  <a:lumOff val="0"/>
                  <a:alphaOff val="0"/>
                </a:sysClr>
              </a:solidFill>
              <a:latin typeface="標楷體" panose="03000509000000000000" pitchFamily="65" charset="-120"/>
              <a:ea typeface="標楷體" panose="03000509000000000000" pitchFamily="65" charset="-120"/>
              <a:cs typeface="+mn-cs"/>
            </a:rPr>
            <a:t>外顯</a:t>
          </a:r>
        </a:p>
      </dgm:t>
    </dgm:pt>
    <dgm:pt modelId="{61ED0C11-5847-4E9E-8D99-4EECBC2989B9}" type="parTrans" cxnId="{2B87E78C-7CA7-4DAF-A0F9-57223F0F9E75}">
      <dgm:prSet/>
      <dgm:spPr/>
      <dgm:t>
        <a:bodyPr/>
        <a:lstStyle/>
        <a:p>
          <a:endParaRPr lang="zh-TW" altLang="en-US"/>
        </a:p>
      </dgm:t>
    </dgm:pt>
    <dgm:pt modelId="{7AB0CC18-ECA7-4699-BFB2-7C21AEEAD738}" type="sibTrans" cxnId="{2B87E78C-7CA7-4DAF-A0F9-57223F0F9E75}">
      <dgm:prSet/>
      <dgm:spPr/>
      <dgm:t>
        <a:bodyPr/>
        <a:lstStyle/>
        <a:p>
          <a:endParaRPr lang="zh-TW" altLang="en-US"/>
        </a:p>
      </dgm:t>
    </dgm:pt>
    <dgm:pt modelId="{2DE313D0-99A5-44E4-B830-1A137C18A5D6}">
      <dgm:prSet phldrT="[文字]" custT="1"/>
      <dgm:spPr>
        <a:xfrm>
          <a:off x="556588" y="1427112"/>
          <a:ext cx="3339530" cy="713556"/>
        </a:xfr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r>
            <a:rPr lang="zh-TW" altLang="en-US" sz="2000" b="1" dirty="0">
              <a:solidFill>
                <a:sysClr val="windowText" lastClr="000000">
                  <a:hueOff val="0"/>
                  <a:satOff val="0"/>
                  <a:lumOff val="0"/>
                  <a:alphaOff val="0"/>
                </a:sysClr>
              </a:solidFill>
              <a:latin typeface="標楷體" panose="03000509000000000000" pitchFamily="65" charset="-120"/>
              <a:ea typeface="標楷體" panose="03000509000000000000" pitchFamily="65" charset="-120"/>
              <a:cs typeface="+mn-cs"/>
            </a:rPr>
            <a:t>教師專業成長</a:t>
          </a:r>
        </a:p>
      </dgm:t>
    </dgm:pt>
    <dgm:pt modelId="{465A9EEF-1F9B-4307-AB2D-D4AA355E6646}" type="parTrans" cxnId="{2D7DA2CE-9F54-4DD9-BE17-DA5F228B303C}">
      <dgm:prSet/>
      <dgm:spPr/>
      <dgm:t>
        <a:bodyPr/>
        <a:lstStyle/>
        <a:p>
          <a:endParaRPr lang="zh-TW" altLang="en-US"/>
        </a:p>
      </dgm:t>
    </dgm:pt>
    <dgm:pt modelId="{BAEA8F2F-FECB-44F2-915E-A1E9B8DB0AFB}" type="sibTrans" cxnId="{2D7DA2CE-9F54-4DD9-BE17-DA5F228B303C}">
      <dgm:prSet/>
      <dgm:spPr/>
      <dgm:t>
        <a:bodyPr/>
        <a:lstStyle/>
        <a:p>
          <a:endParaRPr lang="zh-TW" altLang="en-US"/>
        </a:p>
      </dgm:t>
    </dgm:pt>
    <dgm:pt modelId="{B3A7C527-7433-4FA0-9F82-C3A4366C4EFC}">
      <dgm:prSet phldrT="[文字]" custT="1"/>
      <dgm:spPr>
        <a:xfrm>
          <a:off x="0" y="2140376"/>
          <a:ext cx="4452706" cy="713556"/>
        </a:xfr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r>
            <a:rPr lang="zh-TW" altLang="en-US" sz="2000" b="1" dirty="0">
              <a:solidFill>
                <a:sysClr val="windowText" lastClr="000000">
                  <a:hueOff val="0"/>
                  <a:satOff val="0"/>
                  <a:lumOff val="0"/>
                  <a:alphaOff val="0"/>
                </a:sysClr>
              </a:solidFill>
              <a:latin typeface="標楷體" panose="03000509000000000000" pitchFamily="65" charset="-120"/>
              <a:ea typeface="標楷體" panose="03000509000000000000" pitchFamily="65" charset="-120"/>
              <a:cs typeface="+mn-cs"/>
            </a:rPr>
            <a:t>教師教學反思</a:t>
          </a:r>
        </a:p>
      </dgm:t>
    </dgm:pt>
    <dgm:pt modelId="{4F3D534D-3829-4FBC-83B8-C2007566E860}" type="parTrans" cxnId="{F2D377BC-BD4E-4FCD-8B0C-3E9DAA88EE62}">
      <dgm:prSet/>
      <dgm:spPr/>
      <dgm:t>
        <a:bodyPr/>
        <a:lstStyle/>
        <a:p>
          <a:endParaRPr lang="zh-TW" altLang="en-US"/>
        </a:p>
      </dgm:t>
    </dgm:pt>
    <dgm:pt modelId="{8A38037E-784E-4C21-9952-A014F55FC265}" type="sibTrans" cxnId="{F2D377BC-BD4E-4FCD-8B0C-3E9DAA88EE62}">
      <dgm:prSet/>
      <dgm:spPr/>
      <dgm:t>
        <a:bodyPr/>
        <a:lstStyle/>
        <a:p>
          <a:endParaRPr lang="zh-TW" altLang="en-US"/>
        </a:p>
      </dgm:t>
    </dgm:pt>
    <dgm:pt modelId="{BABF69F7-F75D-4BC8-A383-E57EB4CB8341}">
      <dgm:prSet phldrT="[文字]" custT="1"/>
      <dgm:spPr>
        <a:xfrm>
          <a:off x="1113176" y="713556"/>
          <a:ext cx="2226353" cy="713556"/>
        </a:xfr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gm:spPr>
      <dgm:t>
        <a:bodyPr/>
        <a:lstStyle/>
        <a:p>
          <a:r>
            <a:rPr lang="zh-TW" altLang="en-US" sz="2000" b="1" dirty="0" smtClean="0">
              <a:solidFill>
                <a:sysClr val="windowText" lastClr="000000">
                  <a:hueOff val="0"/>
                  <a:satOff val="0"/>
                  <a:lumOff val="0"/>
                  <a:alphaOff val="0"/>
                </a:sysClr>
              </a:solidFill>
              <a:latin typeface="標楷體" panose="03000509000000000000" pitchFamily="65" charset="-120"/>
              <a:ea typeface="標楷體" panose="03000509000000000000" pitchFamily="65" charset="-120"/>
              <a:cs typeface="+mn-cs"/>
            </a:rPr>
            <a:t>教師內化</a:t>
          </a:r>
          <a:endParaRPr lang="zh-TW" altLang="en-US" sz="2000" b="1" dirty="0">
            <a:solidFill>
              <a:sysClr val="windowText" lastClr="000000">
                <a:hueOff val="0"/>
                <a:satOff val="0"/>
                <a:lumOff val="0"/>
                <a:alphaOff val="0"/>
              </a:sysClr>
            </a:solidFill>
            <a:latin typeface="標楷體" panose="03000509000000000000" pitchFamily="65" charset="-120"/>
            <a:ea typeface="標楷體" panose="03000509000000000000" pitchFamily="65" charset="-120"/>
            <a:cs typeface="+mn-cs"/>
          </a:endParaRPr>
        </a:p>
      </dgm:t>
    </dgm:pt>
    <dgm:pt modelId="{A2A4B908-551E-4D6A-A688-C25C627ACA60}" type="parTrans" cxnId="{BFBC75A1-2AD3-4AC8-B6FD-17ECFFBF6C83}">
      <dgm:prSet/>
      <dgm:spPr/>
      <dgm:t>
        <a:bodyPr/>
        <a:lstStyle/>
        <a:p>
          <a:endParaRPr lang="zh-TW" altLang="en-US"/>
        </a:p>
      </dgm:t>
    </dgm:pt>
    <dgm:pt modelId="{BCE50DEE-C16C-40E2-9251-66741299A123}" type="sibTrans" cxnId="{BFBC75A1-2AD3-4AC8-B6FD-17ECFFBF6C83}">
      <dgm:prSet/>
      <dgm:spPr/>
      <dgm:t>
        <a:bodyPr/>
        <a:lstStyle/>
        <a:p>
          <a:endParaRPr lang="zh-TW" altLang="en-US"/>
        </a:p>
      </dgm:t>
    </dgm:pt>
    <dgm:pt modelId="{1C31E128-B64F-4365-92FD-D27690573243}" type="pres">
      <dgm:prSet presAssocID="{E813741E-814F-402C-9E6C-46FCD4F297A1}" presName="Name0" presStyleCnt="0">
        <dgm:presLayoutVars>
          <dgm:dir/>
          <dgm:animLvl val="lvl"/>
          <dgm:resizeHandles val="exact"/>
        </dgm:presLayoutVars>
      </dgm:prSet>
      <dgm:spPr/>
    </dgm:pt>
    <dgm:pt modelId="{FEE6E266-B9B6-4F87-AF00-A6235284731A}" type="pres">
      <dgm:prSet presAssocID="{2537CEDF-4E7B-4862-AD75-19BFBB7F0CC1}" presName="Name8" presStyleCnt="0"/>
      <dgm:spPr/>
    </dgm:pt>
    <dgm:pt modelId="{743DF9CE-6B18-4D02-A987-4CFA2F40F565}" type="pres">
      <dgm:prSet presAssocID="{2537CEDF-4E7B-4862-AD75-19BFBB7F0CC1}" presName="level" presStyleLbl="node1" presStyleIdx="0" presStyleCnt="4" custLinFactNeighborY="-3040">
        <dgm:presLayoutVars>
          <dgm:chMax val="1"/>
          <dgm:bulletEnabled val="1"/>
        </dgm:presLayoutVars>
      </dgm:prSet>
      <dgm:spPr/>
      <dgm:t>
        <a:bodyPr/>
        <a:lstStyle/>
        <a:p>
          <a:endParaRPr lang="zh-TW" altLang="en-US"/>
        </a:p>
      </dgm:t>
    </dgm:pt>
    <dgm:pt modelId="{2F6FB291-67D1-475E-B5F6-5D407D953EBE}" type="pres">
      <dgm:prSet presAssocID="{2537CEDF-4E7B-4862-AD75-19BFBB7F0CC1}" presName="levelTx" presStyleLbl="revTx" presStyleIdx="0" presStyleCnt="0">
        <dgm:presLayoutVars>
          <dgm:chMax val="1"/>
          <dgm:bulletEnabled val="1"/>
        </dgm:presLayoutVars>
      </dgm:prSet>
      <dgm:spPr/>
      <dgm:t>
        <a:bodyPr/>
        <a:lstStyle/>
        <a:p>
          <a:endParaRPr lang="zh-TW" altLang="en-US"/>
        </a:p>
      </dgm:t>
    </dgm:pt>
    <dgm:pt modelId="{C0708DE4-3C07-4A2E-B0EE-8E224FC1436D}" type="pres">
      <dgm:prSet presAssocID="{BABF69F7-F75D-4BC8-A383-E57EB4CB8341}" presName="Name8" presStyleCnt="0"/>
      <dgm:spPr/>
    </dgm:pt>
    <dgm:pt modelId="{8BC3F870-1466-4CBD-BED8-83431BCDD8C1}" type="pres">
      <dgm:prSet presAssocID="{BABF69F7-F75D-4BC8-A383-E57EB4CB8341}" presName="level" presStyleLbl="node1" presStyleIdx="1" presStyleCnt="4">
        <dgm:presLayoutVars>
          <dgm:chMax val="1"/>
          <dgm:bulletEnabled val="1"/>
        </dgm:presLayoutVars>
      </dgm:prSet>
      <dgm:spPr/>
      <dgm:t>
        <a:bodyPr/>
        <a:lstStyle/>
        <a:p>
          <a:endParaRPr lang="zh-TW" altLang="en-US"/>
        </a:p>
      </dgm:t>
    </dgm:pt>
    <dgm:pt modelId="{8EB9D76B-CA2C-47C7-9D31-5595D0F3E681}" type="pres">
      <dgm:prSet presAssocID="{BABF69F7-F75D-4BC8-A383-E57EB4CB8341}" presName="levelTx" presStyleLbl="revTx" presStyleIdx="0" presStyleCnt="0">
        <dgm:presLayoutVars>
          <dgm:chMax val="1"/>
          <dgm:bulletEnabled val="1"/>
        </dgm:presLayoutVars>
      </dgm:prSet>
      <dgm:spPr/>
      <dgm:t>
        <a:bodyPr/>
        <a:lstStyle/>
        <a:p>
          <a:endParaRPr lang="zh-TW" altLang="en-US"/>
        </a:p>
      </dgm:t>
    </dgm:pt>
    <dgm:pt modelId="{9B36A2A4-BFDE-445E-90E3-F0D232240534}" type="pres">
      <dgm:prSet presAssocID="{2DE313D0-99A5-44E4-B830-1A137C18A5D6}" presName="Name8" presStyleCnt="0"/>
      <dgm:spPr/>
    </dgm:pt>
    <dgm:pt modelId="{B04C1F04-55AD-414A-B195-D3A016DE5005}" type="pres">
      <dgm:prSet presAssocID="{2DE313D0-99A5-44E4-B830-1A137C18A5D6}" presName="level" presStyleLbl="node1" presStyleIdx="2" presStyleCnt="4">
        <dgm:presLayoutVars>
          <dgm:chMax val="1"/>
          <dgm:bulletEnabled val="1"/>
        </dgm:presLayoutVars>
      </dgm:prSet>
      <dgm:spPr/>
      <dgm:t>
        <a:bodyPr/>
        <a:lstStyle/>
        <a:p>
          <a:endParaRPr lang="zh-TW" altLang="en-US"/>
        </a:p>
      </dgm:t>
    </dgm:pt>
    <dgm:pt modelId="{8A503304-C0FC-4D30-AE4D-96F050580CD5}" type="pres">
      <dgm:prSet presAssocID="{2DE313D0-99A5-44E4-B830-1A137C18A5D6}" presName="levelTx" presStyleLbl="revTx" presStyleIdx="0" presStyleCnt="0">
        <dgm:presLayoutVars>
          <dgm:chMax val="1"/>
          <dgm:bulletEnabled val="1"/>
        </dgm:presLayoutVars>
      </dgm:prSet>
      <dgm:spPr/>
      <dgm:t>
        <a:bodyPr/>
        <a:lstStyle/>
        <a:p>
          <a:endParaRPr lang="zh-TW" altLang="en-US"/>
        </a:p>
      </dgm:t>
    </dgm:pt>
    <dgm:pt modelId="{6D452415-1C1A-4EE4-85A8-4051C36CFDCF}" type="pres">
      <dgm:prSet presAssocID="{B3A7C527-7433-4FA0-9F82-C3A4366C4EFC}" presName="Name8" presStyleCnt="0"/>
      <dgm:spPr/>
    </dgm:pt>
    <dgm:pt modelId="{5314FEE2-1D00-498C-AA16-B34394327A17}" type="pres">
      <dgm:prSet presAssocID="{B3A7C527-7433-4FA0-9F82-C3A4366C4EFC}" presName="level" presStyleLbl="node1" presStyleIdx="3" presStyleCnt="4" custLinFactNeighborY="-41">
        <dgm:presLayoutVars>
          <dgm:chMax val="1"/>
          <dgm:bulletEnabled val="1"/>
        </dgm:presLayoutVars>
      </dgm:prSet>
      <dgm:spPr/>
      <dgm:t>
        <a:bodyPr/>
        <a:lstStyle/>
        <a:p>
          <a:endParaRPr lang="zh-TW" altLang="en-US"/>
        </a:p>
      </dgm:t>
    </dgm:pt>
    <dgm:pt modelId="{75485AB3-BF16-47D8-B5D9-8101318C74B4}" type="pres">
      <dgm:prSet presAssocID="{B3A7C527-7433-4FA0-9F82-C3A4366C4EFC}" presName="levelTx" presStyleLbl="revTx" presStyleIdx="0" presStyleCnt="0">
        <dgm:presLayoutVars>
          <dgm:chMax val="1"/>
          <dgm:bulletEnabled val="1"/>
        </dgm:presLayoutVars>
      </dgm:prSet>
      <dgm:spPr/>
      <dgm:t>
        <a:bodyPr/>
        <a:lstStyle/>
        <a:p>
          <a:endParaRPr lang="zh-TW" altLang="en-US"/>
        </a:p>
      </dgm:t>
    </dgm:pt>
  </dgm:ptLst>
  <dgm:cxnLst>
    <dgm:cxn modelId="{FC19FCB8-BD3A-4372-99B7-3506A39C7395}" type="presOf" srcId="{BABF69F7-F75D-4BC8-A383-E57EB4CB8341}" destId="{8EB9D76B-CA2C-47C7-9D31-5595D0F3E681}" srcOrd="1" destOrd="0" presId="urn:microsoft.com/office/officeart/2005/8/layout/pyramid1"/>
    <dgm:cxn modelId="{2B87E78C-7CA7-4DAF-A0F9-57223F0F9E75}" srcId="{E813741E-814F-402C-9E6C-46FCD4F297A1}" destId="{2537CEDF-4E7B-4862-AD75-19BFBB7F0CC1}" srcOrd="0" destOrd="0" parTransId="{61ED0C11-5847-4E9E-8D99-4EECBC2989B9}" sibTransId="{7AB0CC18-ECA7-4699-BFB2-7C21AEEAD738}"/>
    <dgm:cxn modelId="{FE03504C-B6A4-4E70-9C04-901EAE9C79EA}" type="presOf" srcId="{B3A7C527-7433-4FA0-9F82-C3A4366C4EFC}" destId="{5314FEE2-1D00-498C-AA16-B34394327A17}" srcOrd="0" destOrd="0" presId="urn:microsoft.com/office/officeart/2005/8/layout/pyramid1"/>
    <dgm:cxn modelId="{86AE3D76-D956-49EA-ABE8-E4D90121A32A}" type="presOf" srcId="{2DE313D0-99A5-44E4-B830-1A137C18A5D6}" destId="{8A503304-C0FC-4D30-AE4D-96F050580CD5}" srcOrd="1" destOrd="0" presId="urn:microsoft.com/office/officeart/2005/8/layout/pyramid1"/>
    <dgm:cxn modelId="{BFBC75A1-2AD3-4AC8-B6FD-17ECFFBF6C83}" srcId="{E813741E-814F-402C-9E6C-46FCD4F297A1}" destId="{BABF69F7-F75D-4BC8-A383-E57EB4CB8341}" srcOrd="1" destOrd="0" parTransId="{A2A4B908-551E-4D6A-A688-C25C627ACA60}" sibTransId="{BCE50DEE-C16C-40E2-9251-66741299A123}"/>
    <dgm:cxn modelId="{19220EC2-734B-4830-8896-482312D5BE23}" type="presOf" srcId="{2DE313D0-99A5-44E4-B830-1A137C18A5D6}" destId="{B04C1F04-55AD-414A-B195-D3A016DE5005}" srcOrd="0" destOrd="0" presId="urn:microsoft.com/office/officeart/2005/8/layout/pyramid1"/>
    <dgm:cxn modelId="{C3F30106-47EC-4A4C-B2DF-6396B8DC2136}" type="presOf" srcId="{BABF69F7-F75D-4BC8-A383-E57EB4CB8341}" destId="{8BC3F870-1466-4CBD-BED8-83431BCDD8C1}" srcOrd="0" destOrd="0" presId="urn:microsoft.com/office/officeart/2005/8/layout/pyramid1"/>
    <dgm:cxn modelId="{590CCCE7-6610-46F6-94E6-14DF90B47DA4}" type="presOf" srcId="{2537CEDF-4E7B-4862-AD75-19BFBB7F0CC1}" destId="{743DF9CE-6B18-4D02-A987-4CFA2F40F565}" srcOrd="0" destOrd="0" presId="urn:microsoft.com/office/officeart/2005/8/layout/pyramid1"/>
    <dgm:cxn modelId="{F2D377BC-BD4E-4FCD-8B0C-3E9DAA88EE62}" srcId="{E813741E-814F-402C-9E6C-46FCD4F297A1}" destId="{B3A7C527-7433-4FA0-9F82-C3A4366C4EFC}" srcOrd="3" destOrd="0" parTransId="{4F3D534D-3829-4FBC-83B8-C2007566E860}" sibTransId="{8A38037E-784E-4C21-9952-A014F55FC265}"/>
    <dgm:cxn modelId="{2D7DA2CE-9F54-4DD9-BE17-DA5F228B303C}" srcId="{E813741E-814F-402C-9E6C-46FCD4F297A1}" destId="{2DE313D0-99A5-44E4-B830-1A137C18A5D6}" srcOrd="2" destOrd="0" parTransId="{465A9EEF-1F9B-4307-AB2D-D4AA355E6646}" sibTransId="{BAEA8F2F-FECB-44F2-915E-A1E9B8DB0AFB}"/>
    <dgm:cxn modelId="{13A3EE2E-8139-442F-BC47-911B0DDB355F}" type="presOf" srcId="{B3A7C527-7433-4FA0-9F82-C3A4366C4EFC}" destId="{75485AB3-BF16-47D8-B5D9-8101318C74B4}" srcOrd="1" destOrd="0" presId="urn:microsoft.com/office/officeart/2005/8/layout/pyramid1"/>
    <dgm:cxn modelId="{D1272924-78AF-42AA-BA3A-CCE59C750EFE}" type="presOf" srcId="{2537CEDF-4E7B-4862-AD75-19BFBB7F0CC1}" destId="{2F6FB291-67D1-475E-B5F6-5D407D953EBE}" srcOrd="1" destOrd="0" presId="urn:microsoft.com/office/officeart/2005/8/layout/pyramid1"/>
    <dgm:cxn modelId="{CC6E5AA0-9801-44E7-A83B-DB8AEF4D72BB}" type="presOf" srcId="{E813741E-814F-402C-9E6C-46FCD4F297A1}" destId="{1C31E128-B64F-4365-92FD-D27690573243}" srcOrd="0" destOrd="0" presId="urn:microsoft.com/office/officeart/2005/8/layout/pyramid1"/>
    <dgm:cxn modelId="{A6168F3A-DAA8-4A93-BAE3-DFC1CEF872B7}" type="presParOf" srcId="{1C31E128-B64F-4365-92FD-D27690573243}" destId="{FEE6E266-B9B6-4F87-AF00-A6235284731A}" srcOrd="0" destOrd="0" presId="urn:microsoft.com/office/officeart/2005/8/layout/pyramid1"/>
    <dgm:cxn modelId="{09172EA1-BC5C-408F-8A7E-1D2B6D1AD768}" type="presParOf" srcId="{FEE6E266-B9B6-4F87-AF00-A6235284731A}" destId="{743DF9CE-6B18-4D02-A987-4CFA2F40F565}" srcOrd="0" destOrd="0" presId="urn:microsoft.com/office/officeart/2005/8/layout/pyramid1"/>
    <dgm:cxn modelId="{39AF68C3-408A-4BDB-BC5D-B9A8245CFEF7}" type="presParOf" srcId="{FEE6E266-B9B6-4F87-AF00-A6235284731A}" destId="{2F6FB291-67D1-475E-B5F6-5D407D953EBE}" srcOrd="1" destOrd="0" presId="urn:microsoft.com/office/officeart/2005/8/layout/pyramid1"/>
    <dgm:cxn modelId="{F8EFB892-E790-4F27-A3E0-E7552B30FC2A}" type="presParOf" srcId="{1C31E128-B64F-4365-92FD-D27690573243}" destId="{C0708DE4-3C07-4A2E-B0EE-8E224FC1436D}" srcOrd="1" destOrd="0" presId="urn:microsoft.com/office/officeart/2005/8/layout/pyramid1"/>
    <dgm:cxn modelId="{F113C1E8-3B77-4DCB-83A1-F30260CCF938}" type="presParOf" srcId="{C0708DE4-3C07-4A2E-B0EE-8E224FC1436D}" destId="{8BC3F870-1466-4CBD-BED8-83431BCDD8C1}" srcOrd="0" destOrd="0" presId="urn:microsoft.com/office/officeart/2005/8/layout/pyramid1"/>
    <dgm:cxn modelId="{B134C795-C32A-400C-A573-79BABADEA45F}" type="presParOf" srcId="{C0708DE4-3C07-4A2E-B0EE-8E224FC1436D}" destId="{8EB9D76B-CA2C-47C7-9D31-5595D0F3E681}" srcOrd="1" destOrd="0" presId="urn:microsoft.com/office/officeart/2005/8/layout/pyramid1"/>
    <dgm:cxn modelId="{8E0563C3-AE5B-4D62-AD98-9FBFAA48F077}" type="presParOf" srcId="{1C31E128-B64F-4365-92FD-D27690573243}" destId="{9B36A2A4-BFDE-445E-90E3-F0D232240534}" srcOrd="2" destOrd="0" presId="urn:microsoft.com/office/officeart/2005/8/layout/pyramid1"/>
    <dgm:cxn modelId="{265BCC94-7535-4A02-AE7E-99D9E314F7CC}" type="presParOf" srcId="{9B36A2A4-BFDE-445E-90E3-F0D232240534}" destId="{B04C1F04-55AD-414A-B195-D3A016DE5005}" srcOrd="0" destOrd="0" presId="urn:microsoft.com/office/officeart/2005/8/layout/pyramid1"/>
    <dgm:cxn modelId="{310D76F9-9851-4B46-8D13-310A12B015F8}" type="presParOf" srcId="{9B36A2A4-BFDE-445E-90E3-F0D232240534}" destId="{8A503304-C0FC-4D30-AE4D-96F050580CD5}" srcOrd="1" destOrd="0" presId="urn:microsoft.com/office/officeart/2005/8/layout/pyramid1"/>
    <dgm:cxn modelId="{D8B8FA65-1D48-4563-BB2C-D1DD8F408AFF}" type="presParOf" srcId="{1C31E128-B64F-4365-92FD-D27690573243}" destId="{6D452415-1C1A-4EE4-85A8-4051C36CFDCF}" srcOrd="3" destOrd="0" presId="urn:microsoft.com/office/officeart/2005/8/layout/pyramid1"/>
    <dgm:cxn modelId="{1D2E113F-33B4-4DF2-8A43-AA78D308B632}" type="presParOf" srcId="{6D452415-1C1A-4EE4-85A8-4051C36CFDCF}" destId="{5314FEE2-1D00-498C-AA16-B34394327A17}" srcOrd="0" destOrd="0" presId="urn:microsoft.com/office/officeart/2005/8/layout/pyramid1"/>
    <dgm:cxn modelId="{82446ABD-2FDE-4627-926E-46A90ED717C8}" type="presParOf" srcId="{6D452415-1C1A-4EE4-85A8-4051C36CFDCF}" destId="{75485AB3-BF16-47D8-B5D9-8101318C74B4}"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687A2D4-9E2C-4587-90E0-19B3EBE39D3C}" type="doc">
      <dgm:prSet loTypeId="urn:microsoft.com/office/officeart/2005/8/layout/arrow2" loCatId="process" qsTypeId="urn:microsoft.com/office/officeart/2005/8/quickstyle/simple1" qsCatId="simple" csTypeId="urn:microsoft.com/office/officeart/2005/8/colors/accent1_2" csCatId="accent1" phldr="1"/>
      <dgm:spPr/>
      <dgm:t>
        <a:bodyPr/>
        <a:lstStyle/>
        <a:p>
          <a:endParaRPr lang="zh-TW" altLang="en-US"/>
        </a:p>
      </dgm:t>
    </dgm:pt>
    <dgm:pt modelId="{D99D61EA-B5DB-4EF4-85AB-490F61FBE03C}">
      <dgm:prSet phldrT="[文字]" custT="1"/>
      <dgm:spPr/>
      <dgm:t>
        <a:bodyPr/>
        <a:lstStyle/>
        <a:p>
          <a:r>
            <a:rPr lang="zh-TW" altLang="en-US" sz="2000" dirty="0" smtClean="0">
              <a:solidFill>
                <a:srgbClr val="0000FF"/>
              </a:solidFill>
              <a:latin typeface="標楷體" panose="03000509000000000000" pitchFamily="65" charset="-120"/>
              <a:ea typeface="標楷體" panose="03000509000000000000" pitchFamily="65" charset="-120"/>
            </a:rPr>
            <a:t>培養學生</a:t>
          </a:r>
          <a:r>
            <a:rPr lang="zh-TW" altLang="en-US" sz="2000" dirty="0" smtClean="0">
              <a:solidFill>
                <a:srgbClr val="FF0000"/>
              </a:solidFill>
              <a:latin typeface="標楷體" panose="03000509000000000000" pitchFamily="65" charset="-120"/>
              <a:ea typeface="標楷體" panose="03000509000000000000" pitchFamily="65" charset="-120"/>
            </a:rPr>
            <a:t>跨域整合能力</a:t>
          </a:r>
          <a:r>
            <a:rPr lang="zh-TW" altLang="en-US" sz="2000" dirty="0" smtClean="0">
              <a:solidFill>
                <a:srgbClr val="0000FF"/>
              </a:solidFill>
              <a:latin typeface="標楷體" panose="03000509000000000000" pitchFamily="65" charset="-120"/>
              <a:ea typeface="標楷體" panose="03000509000000000000" pitchFamily="65" charset="-120"/>
            </a:rPr>
            <a:t>創新翻轉教師教學模式</a:t>
          </a:r>
        </a:p>
        <a:p>
          <a:endParaRPr lang="zh-TW" altLang="en-US" sz="2000" dirty="0">
            <a:solidFill>
              <a:srgbClr val="0000FF"/>
            </a:solidFill>
            <a:latin typeface="標楷體" panose="03000509000000000000" pitchFamily="65" charset="-120"/>
            <a:ea typeface="標楷體" panose="03000509000000000000" pitchFamily="65" charset="-120"/>
          </a:endParaRPr>
        </a:p>
      </dgm:t>
    </dgm:pt>
    <dgm:pt modelId="{7963017F-ED3D-48F8-B4F2-22FD428601F0}" type="parTrans" cxnId="{2423B220-E8E9-4537-B673-C2F68B9F92A3}">
      <dgm:prSet/>
      <dgm:spPr/>
      <dgm:t>
        <a:bodyPr/>
        <a:lstStyle/>
        <a:p>
          <a:endParaRPr lang="zh-TW" altLang="en-US"/>
        </a:p>
      </dgm:t>
    </dgm:pt>
    <dgm:pt modelId="{1AA9B505-C513-486F-8A5A-A97F828571B8}" type="sibTrans" cxnId="{2423B220-E8E9-4537-B673-C2F68B9F92A3}">
      <dgm:prSet/>
      <dgm:spPr/>
      <dgm:t>
        <a:bodyPr/>
        <a:lstStyle/>
        <a:p>
          <a:endParaRPr lang="zh-TW" altLang="en-US"/>
        </a:p>
      </dgm:t>
    </dgm:pt>
    <dgm:pt modelId="{46616662-C9E2-4872-9957-9AE1684F5AD3}">
      <dgm:prSet phldrT="[文字]" custT="1"/>
      <dgm:spPr/>
      <dgm:t>
        <a:bodyPr/>
        <a:lstStyle/>
        <a:p>
          <a:r>
            <a:rPr lang="zh-TW" altLang="en-US" sz="2000" dirty="0" smtClean="0">
              <a:solidFill>
                <a:srgbClr val="0000FF"/>
              </a:solidFill>
              <a:latin typeface="標楷體" panose="03000509000000000000" pitchFamily="65" charset="-120"/>
              <a:ea typeface="標楷體" panose="03000509000000000000" pitchFamily="65" charset="-120"/>
            </a:rPr>
            <a:t>善盡大學</a:t>
          </a:r>
          <a:r>
            <a:rPr lang="zh-TW" altLang="en-US" sz="2000" dirty="0" smtClean="0">
              <a:solidFill>
                <a:srgbClr val="FF0000"/>
              </a:solidFill>
              <a:latin typeface="標楷體" panose="03000509000000000000" pitchFamily="65" charset="-120"/>
              <a:ea typeface="標楷體" panose="03000509000000000000" pitchFamily="65" charset="-120"/>
            </a:rPr>
            <a:t>公共社會責任整合資</a:t>
          </a:r>
          <a:r>
            <a:rPr lang="zh-TW" altLang="en-US" sz="2000" dirty="0" smtClean="0">
              <a:solidFill>
                <a:srgbClr val="0000FF"/>
              </a:solidFill>
              <a:latin typeface="標楷體" panose="03000509000000000000" pitchFamily="65" charset="-120"/>
              <a:ea typeface="標楷體" panose="03000509000000000000" pitchFamily="65" charset="-120"/>
            </a:rPr>
            <a:t>源促進地方發展</a:t>
          </a:r>
          <a:endParaRPr lang="zh-TW" altLang="en-US" sz="2000" dirty="0">
            <a:solidFill>
              <a:srgbClr val="0000FF"/>
            </a:solidFill>
            <a:latin typeface="標楷體" panose="03000509000000000000" pitchFamily="65" charset="-120"/>
            <a:ea typeface="標楷體" panose="03000509000000000000" pitchFamily="65" charset="-120"/>
          </a:endParaRPr>
        </a:p>
      </dgm:t>
    </dgm:pt>
    <dgm:pt modelId="{5D66DBF9-5A0F-41DC-901E-91D465DEFC5A}" type="parTrans" cxnId="{51DBC91D-5EE9-4112-BE9E-F058DB364254}">
      <dgm:prSet/>
      <dgm:spPr/>
      <dgm:t>
        <a:bodyPr/>
        <a:lstStyle/>
        <a:p>
          <a:endParaRPr lang="zh-TW" altLang="en-US"/>
        </a:p>
      </dgm:t>
    </dgm:pt>
    <dgm:pt modelId="{F891920D-1DA1-433E-8607-2FF46AA12F17}" type="sibTrans" cxnId="{51DBC91D-5EE9-4112-BE9E-F058DB364254}">
      <dgm:prSet/>
      <dgm:spPr/>
      <dgm:t>
        <a:bodyPr/>
        <a:lstStyle/>
        <a:p>
          <a:endParaRPr lang="zh-TW" altLang="en-US"/>
        </a:p>
      </dgm:t>
    </dgm:pt>
    <dgm:pt modelId="{8B123025-B5E9-4F69-A8F4-7586F9FF5B02}">
      <dgm:prSet phldrT="[文字]" custT="1"/>
      <dgm:spPr/>
      <dgm:t>
        <a:bodyPr/>
        <a:lstStyle/>
        <a:p>
          <a:r>
            <a:rPr lang="zh-TW" altLang="en-US" sz="2000" dirty="0" smtClean="0">
              <a:solidFill>
                <a:srgbClr val="0000FF"/>
              </a:solidFill>
              <a:latin typeface="標楷體" panose="03000509000000000000" pitchFamily="65" charset="-120"/>
              <a:ea typeface="標楷體" panose="03000509000000000000" pitchFamily="65" charset="-120"/>
            </a:rPr>
            <a:t>引領大學發展</a:t>
          </a:r>
          <a:r>
            <a:rPr lang="zh-TW" altLang="en-US" sz="2000" dirty="0" smtClean="0">
              <a:solidFill>
                <a:srgbClr val="FF0000"/>
              </a:solidFill>
              <a:latin typeface="標楷體" panose="03000509000000000000" pitchFamily="65" charset="-120"/>
              <a:ea typeface="標楷體" panose="03000509000000000000" pitchFamily="65" charset="-120"/>
            </a:rPr>
            <a:t>優勢領域展現多元</a:t>
          </a:r>
          <a:r>
            <a:rPr lang="zh-TW" altLang="en-US" sz="2000" dirty="0" smtClean="0">
              <a:solidFill>
                <a:srgbClr val="0000FF"/>
              </a:solidFill>
              <a:latin typeface="標楷體" panose="03000509000000000000" pitchFamily="65" charset="-120"/>
              <a:ea typeface="標楷體" panose="03000509000000000000" pitchFamily="65" charset="-120"/>
            </a:rPr>
            <a:t>國際競爭特色</a:t>
          </a:r>
          <a:endParaRPr lang="zh-TW" altLang="en-US" sz="2000" dirty="0">
            <a:solidFill>
              <a:srgbClr val="0000FF"/>
            </a:solidFill>
            <a:latin typeface="標楷體" panose="03000509000000000000" pitchFamily="65" charset="-120"/>
            <a:ea typeface="標楷體" panose="03000509000000000000" pitchFamily="65" charset="-120"/>
          </a:endParaRPr>
        </a:p>
      </dgm:t>
    </dgm:pt>
    <dgm:pt modelId="{7ECEF8CD-B32E-4F1B-9C43-F1E95E48369F}" type="parTrans" cxnId="{7A995A69-288E-4D74-86B1-25D992D22112}">
      <dgm:prSet/>
      <dgm:spPr/>
      <dgm:t>
        <a:bodyPr/>
        <a:lstStyle/>
        <a:p>
          <a:endParaRPr lang="zh-TW" altLang="en-US"/>
        </a:p>
      </dgm:t>
    </dgm:pt>
    <dgm:pt modelId="{BFE4D221-1673-49B8-8B29-E9D039D7A211}" type="sibTrans" cxnId="{7A995A69-288E-4D74-86B1-25D992D22112}">
      <dgm:prSet/>
      <dgm:spPr/>
      <dgm:t>
        <a:bodyPr/>
        <a:lstStyle/>
        <a:p>
          <a:endParaRPr lang="zh-TW" altLang="en-US"/>
        </a:p>
      </dgm:t>
    </dgm:pt>
    <dgm:pt modelId="{49822852-A0F2-4D6C-B6DE-AEABA37B3BDC}" type="pres">
      <dgm:prSet presAssocID="{D687A2D4-9E2C-4587-90E0-19B3EBE39D3C}" presName="arrowDiagram" presStyleCnt="0">
        <dgm:presLayoutVars>
          <dgm:chMax val="5"/>
          <dgm:dir/>
          <dgm:resizeHandles val="exact"/>
        </dgm:presLayoutVars>
      </dgm:prSet>
      <dgm:spPr/>
      <dgm:t>
        <a:bodyPr/>
        <a:lstStyle/>
        <a:p>
          <a:endParaRPr lang="zh-TW" altLang="en-US"/>
        </a:p>
      </dgm:t>
    </dgm:pt>
    <dgm:pt modelId="{2DA8E8EC-23F9-4362-B571-707254CC623F}" type="pres">
      <dgm:prSet presAssocID="{D687A2D4-9E2C-4587-90E0-19B3EBE39D3C}" presName="arrow" presStyleLbl="bgShp" presStyleIdx="0" presStyleCnt="1"/>
      <dgm:spPr>
        <a:solidFill>
          <a:srgbClr val="D8C134"/>
        </a:solidFill>
      </dgm:spPr>
    </dgm:pt>
    <dgm:pt modelId="{93A0A9F9-A5AB-4404-82A1-82B63F3A47D9}" type="pres">
      <dgm:prSet presAssocID="{D687A2D4-9E2C-4587-90E0-19B3EBE39D3C}" presName="arrowDiagram3" presStyleCnt="0"/>
      <dgm:spPr/>
    </dgm:pt>
    <dgm:pt modelId="{3858362F-2A93-49F1-8506-888730F62403}" type="pres">
      <dgm:prSet presAssocID="{D99D61EA-B5DB-4EF4-85AB-490F61FBE03C}" presName="bullet3a" presStyleLbl="node1" presStyleIdx="0" presStyleCnt="3"/>
      <dgm:spPr>
        <a:solidFill>
          <a:srgbClr val="7030A0"/>
        </a:solidFill>
      </dgm:spPr>
    </dgm:pt>
    <dgm:pt modelId="{82568B8A-A49F-432D-B361-40B2FE522C77}" type="pres">
      <dgm:prSet presAssocID="{D99D61EA-B5DB-4EF4-85AB-490F61FBE03C}" presName="textBox3a" presStyleLbl="revTx" presStyleIdx="0" presStyleCnt="3" custScaleX="134612" custScaleY="71205" custLinFactNeighborX="4602" custLinFactNeighborY="-3695">
        <dgm:presLayoutVars>
          <dgm:bulletEnabled val="1"/>
        </dgm:presLayoutVars>
      </dgm:prSet>
      <dgm:spPr/>
      <dgm:t>
        <a:bodyPr/>
        <a:lstStyle/>
        <a:p>
          <a:endParaRPr lang="zh-TW" altLang="en-US"/>
        </a:p>
      </dgm:t>
    </dgm:pt>
    <dgm:pt modelId="{8CFF0B47-B765-4770-A7DB-95B04DD98DEE}" type="pres">
      <dgm:prSet presAssocID="{46616662-C9E2-4872-9957-9AE1684F5AD3}" presName="bullet3b" presStyleLbl="node1" presStyleIdx="1" presStyleCnt="3"/>
      <dgm:spPr>
        <a:solidFill>
          <a:srgbClr val="7030A0"/>
        </a:solidFill>
      </dgm:spPr>
    </dgm:pt>
    <dgm:pt modelId="{0AE62BDB-BD10-471A-ABD6-A81598D28829}" type="pres">
      <dgm:prSet presAssocID="{46616662-C9E2-4872-9957-9AE1684F5AD3}" presName="textBox3b" presStyleLbl="revTx" presStyleIdx="1" presStyleCnt="3" custScaleX="131356" custScaleY="30864" custLinFactNeighborX="13110" custLinFactNeighborY="-29162">
        <dgm:presLayoutVars>
          <dgm:bulletEnabled val="1"/>
        </dgm:presLayoutVars>
      </dgm:prSet>
      <dgm:spPr/>
      <dgm:t>
        <a:bodyPr/>
        <a:lstStyle/>
        <a:p>
          <a:endParaRPr lang="zh-TW" altLang="en-US"/>
        </a:p>
      </dgm:t>
    </dgm:pt>
    <dgm:pt modelId="{D4936152-2899-4B83-A28E-B3996337F7E9}" type="pres">
      <dgm:prSet presAssocID="{8B123025-B5E9-4F69-A8F4-7586F9FF5B02}" presName="bullet3c" presStyleLbl="node1" presStyleIdx="2" presStyleCnt="3"/>
      <dgm:spPr>
        <a:solidFill>
          <a:srgbClr val="7030A0"/>
        </a:solidFill>
      </dgm:spPr>
    </dgm:pt>
    <dgm:pt modelId="{30EB9D13-BB3C-408D-9DC6-86580CF0F0A7}" type="pres">
      <dgm:prSet presAssocID="{8B123025-B5E9-4F69-A8F4-7586F9FF5B02}" presName="textBox3c" presStyleLbl="revTx" presStyleIdx="2" presStyleCnt="3" custScaleX="135381" custScaleY="18230" custLinFactNeighborX="13904" custLinFactNeighborY="-36435">
        <dgm:presLayoutVars>
          <dgm:bulletEnabled val="1"/>
        </dgm:presLayoutVars>
      </dgm:prSet>
      <dgm:spPr/>
      <dgm:t>
        <a:bodyPr/>
        <a:lstStyle/>
        <a:p>
          <a:endParaRPr lang="zh-TW" altLang="en-US"/>
        </a:p>
      </dgm:t>
    </dgm:pt>
  </dgm:ptLst>
  <dgm:cxnLst>
    <dgm:cxn modelId="{2423B220-E8E9-4537-B673-C2F68B9F92A3}" srcId="{D687A2D4-9E2C-4587-90E0-19B3EBE39D3C}" destId="{D99D61EA-B5DB-4EF4-85AB-490F61FBE03C}" srcOrd="0" destOrd="0" parTransId="{7963017F-ED3D-48F8-B4F2-22FD428601F0}" sibTransId="{1AA9B505-C513-486F-8A5A-A97F828571B8}"/>
    <dgm:cxn modelId="{8559AF1C-96FD-49C3-A7B2-59C376B22D34}" type="presOf" srcId="{D99D61EA-B5DB-4EF4-85AB-490F61FBE03C}" destId="{82568B8A-A49F-432D-B361-40B2FE522C77}" srcOrd="0" destOrd="0" presId="urn:microsoft.com/office/officeart/2005/8/layout/arrow2"/>
    <dgm:cxn modelId="{01AC913B-EB72-4F45-B2C7-4B12D06D7E1C}" type="presOf" srcId="{8B123025-B5E9-4F69-A8F4-7586F9FF5B02}" destId="{30EB9D13-BB3C-408D-9DC6-86580CF0F0A7}" srcOrd="0" destOrd="0" presId="urn:microsoft.com/office/officeart/2005/8/layout/arrow2"/>
    <dgm:cxn modelId="{7291A6FF-591C-4171-B237-DE2F65761627}" type="presOf" srcId="{46616662-C9E2-4872-9957-9AE1684F5AD3}" destId="{0AE62BDB-BD10-471A-ABD6-A81598D28829}" srcOrd="0" destOrd="0" presId="urn:microsoft.com/office/officeart/2005/8/layout/arrow2"/>
    <dgm:cxn modelId="{5C7735AD-7AA1-474C-BC48-DDA5AA42F6ED}" type="presOf" srcId="{D687A2D4-9E2C-4587-90E0-19B3EBE39D3C}" destId="{49822852-A0F2-4D6C-B6DE-AEABA37B3BDC}" srcOrd="0" destOrd="0" presId="urn:microsoft.com/office/officeart/2005/8/layout/arrow2"/>
    <dgm:cxn modelId="{51DBC91D-5EE9-4112-BE9E-F058DB364254}" srcId="{D687A2D4-9E2C-4587-90E0-19B3EBE39D3C}" destId="{46616662-C9E2-4872-9957-9AE1684F5AD3}" srcOrd="1" destOrd="0" parTransId="{5D66DBF9-5A0F-41DC-901E-91D465DEFC5A}" sibTransId="{F891920D-1DA1-433E-8607-2FF46AA12F17}"/>
    <dgm:cxn modelId="{7A995A69-288E-4D74-86B1-25D992D22112}" srcId="{D687A2D4-9E2C-4587-90E0-19B3EBE39D3C}" destId="{8B123025-B5E9-4F69-A8F4-7586F9FF5B02}" srcOrd="2" destOrd="0" parTransId="{7ECEF8CD-B32E-4F1B-9C43-F1E95E48369F}" sibTransId="{BFE4D221-1673-49B8-8B29-E9D039D7A211}"/>
    <dgm:cxn modelId="{4D53AE5E-D6E0-458E-BC1D-A7A4131633AB}" type="presParOf" srcId="{49822852-A0F2-4D6C-B6DE-AEABA37B3BDC}" destId="{2DA8E8EC-23F9-4362-B571-707254CC623F}" srcOrd="0" destOrd="0" presId="urn:microsoft.com/office/officeart/2005/8/layout/arrow2"/>
    <dgm:cxn modelId="{15A35210-C979-426A-A22A-0DC3C2864389}" type="presParOf" srcId="{49822852-A0F2-4D6C-B6DE-AEABA37B3BDC}" destId="{93A0A9F9-A5AB-4404-82A1-82B63F3A47D9}" srcOrd="1" destOrd="0" presId="urn:microsoft.com/office/officeart/2005/8/layout/arrow2"/>
    <dgm:cxn modelId="{36336FB1-5D3E-46D7-9539-F13B66FD4C6D}" type="presParOf" srcId="{93A0A9F9-A5AB-4404-82A1-82B63F3A47D9}" destId="{3858362F-2A93-49F1-8506-888730F62403}" srcOrd="0" destOrd="0" presId="urn:microsoft.com/office/officeart/2005/8/layout/arrow2"/>
    <dgm:cxn modelId="{C7310A8C-5212-4AFC-AEC9-29014D798B40}" type="presParOf" srcId="{93A0A9F9-A5AB-4404-82A1-82B63F3A47D9}" destId="{82568B8A-A49F-432D-B361-40B2FE522C77}" srcOrd="1" destOrd="0" presId="urn:microsoft.com/office/officeart/2005/8/layout/arrow2"/>
    <dgm:cxn modelId="{D5C2E89B-3932-424A-95E2-D3A1C323F7E6}" type="presParOf" srcId="{93A0A9F9-A5AB-4404-82A1-82B63F3A47D9}" destId="{8CFF0B47-B765-4770-A7DB-95B04DD98DEE}" srcOrd="2" destOrd="0" presId="urn:microsoft.com/office/officeart/2005/8/layout/arrow2"/>
    <dgm:cxn modelId="{9E089546-2341-4C32-A108-B9F06064C32D}" type="presParOf" srcId="{93A0A9F9-A5AB-4404-82A1-82B63F3A47D9}" destId="{0AE62BDB-BD10-471A-ABD6-A81598D28829}" srcOrd="3" destOrd="0" presId="urn:microsoft.com/office/officeart/2005/8/layout/arrow2"/>
    <dgm:cxn modelId="{C2D05D6A-6F57-4049-94BD-6536C9BF0711}" type="presParOf" srcId="{93A0A9F9-A5AB-4404-82A1-82B63F3A47D9}" destId="{D4936152-2899-4B83-A28E-B3996337F7E9}" srcOrd="4" destOrd="0" presId="urn:microsoft.com/office/officeart/2005/8/layout/arrow2"/>
    <dgm:cxn modelId="{BC80DA0D-547A-4DDB-9208-590D64CD2CAC}" type="presParOf" srcId="{93A0A9F9-A5AB-4404-82A1-82B63F3A47D9}" destId="{30EB9D13-BB3C-408D-9DC6-86580CF0F0A7}" srcOrd="5" destOrd="0" presId="urn:microsoft.com/office/officeart/2005/8/layout/arrow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EC8761-5877-4B3E-BFB6-933BD5623599}">
      <dsp:nvSpPr>
        <dsp:cNvPr id="0" name=""/>
        <dsp:cNvSpPr/>
      </dsp:nvSpPr>
      <dsp:spPr>
        <a:xfrm>
          <a:off x="637270" y="0"/>
          <a:ext cx="7222402" cy="4525963"/>
        </a:xfrm>
        <a:prstGeom prst="rightArrow">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E12393C-3F73-4D91-B2A8-0205306B6B42}">
      <dsp:nvSpPr>
        <dsp:cNvPr id="0" name=""/>
        <dsp:cNvSpPr/>
      </dsp:nvSpPr>
      <dsp:spPr>
        <a:xfrm>
          <a:off x="0" y="1324749"/>
          <a:ext cx="2709841" cy="1810385"/>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830" tIns="163830" rIns="163830" bIns="163830" numCol="1" spcCol="1270" anchor="ctr" anchorCtr="0">
          <a:noAutofit/>
        </a:bodyPr>
        <a:lstStyle/>
        <a:p>
          <a:pPr lvl="0" algn="ctr" defTabSz="1911350">
            <a:lnSpc>
              <a:spcPct val="90000"/>
            </a:lnSpc>
            <a:spcBef>
              <a:spcPct val="0"/>
            </a:spcBef>
            <a:spcAft>
              <a:spcPct val="35000"/>
            </a:spcAft>
          </a:pPr>
          <a:r>
            <a:rPr lang="zh-TW" sz="4300" kern="1200" dirty="0" smtClean="0">
              <a:latin typeface="標楷體" panose="03000509000000000000" pitchFamily="65" charset="-120"/>
              <a:ea typeface="標楷體" panose="03000509000000000000" pitchFamily="65" charset="-120"/>
            </a:rPr>
            <a:t>教師</a:t>
          </a:r>
          <a:r>
            <a:rPr lang="zh-TW" sz="4300" b="1" kern="1200" dirty="0" smtClean="0">
              <a:solidFill>
                <a:srgbClr val="FF0000"/>
              </a:solidFill>
              <a:latin typeface="標楷體" panose="03000509000000000000" pitchFamily="65" charset="-120"/>
              <a:ea typeface="標楷體" panose="03000509000000000000" pitchFamily="65" charset="-120"/>
            </a:rPr>
            <a:t>內化</a:t>
          </a:r>
          <a:endParaRPr lang="zh-TW" altLang="en-US" sz="4300" b="1" kern="1200" dirty="0">
            <a:solidFill>
              <a:srgbClr val="FF0000"/>
            </a:solidFill>
            <a:latin typeface="標楷體" panose="03000509000000000000" pitchFamily="65" charset="-120"/>
            <a:ea typeface="標楷體" panose="03000509000000000000" pitchFamily="65" charset="-120"/>
          </a:endParaRPr>
        </a:p>
      </dsp:txBody>
      <dsp:txXfrm>
        <a:off x="88376" y="1413125"/>
        <a:ext cx="2533089" cy="1633633"/>
      </dsp:txXfrm>
    </dsp:sp>
    <dsp:sp modelId="{FE65DE3E-EB5D-469A-9379-64FF7CADB419}">
      <dsp:nvSpPr>
        <dsp:cNvPr id="0" name=""/>
        <dsp:cNvSpPr/>
      </dsp:nvSpPr>
      <dsp:spPr>
        <a:xfrm>
          <a:off x="2808313" y="1324749"/>
          <a:ext cx="2737410" cy="1810385"/>
        </a:xfrm>
        <a:prstGeom prst="roundRect">
          <a:avLst/>
        </a:prstGeom>
        <a:solidFill>
          <a:schemeClr val="accent4">
            <a:hueOff val="-2232385"/>
            <a:satOff val="13449"/>
            <a:lumOff val="107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830" tIns="163830" rIns="163830" bIns="163830" numCol="1" spcCol="1270" anchor="ctr" anchorCtr="0">
          <a:noAutofit/>
        </a:bodyPr>
        <a:lstStyle/>
        <a:p>
          <a:pPr lvl="0" algn="ctr" defTabSz="1911350">
            <a:lnSpc>
              <a:spcPct val="90000"/>
            </a:lnSpc>
            <a:spcBef>
              <a:spcPct val="0"/>
            </a:spcBef>
            <a:spcAft>
              <a:spcPct val="35000"/>
            </a:spcAft>
          </a:pPr>
          <a:r>
            <a:rPr lang="zh-TW" altLang="en-US" sz="4300" kern="1200" dirty="0" smtClean="0">
              <a:latin typeface="標楷體" panose="03000509000000000000" pitchFamily="65" charset="-120"/>
              <a:ea typeface="標楷體" panose="03000509000000000000" pitchFamily="65" charset="-120"/>
            </a:rPr>
            <a:t>教法</a:t>
          </a:r>
          <a:r>
            <a:rPr lang="zh-TW" altLang="en-US" sz="4300" b="1" kern="1200" dirty="0" smtClean="0">
              <a:solidFill>
                <a:srgbClr val="FF0000"/>
              </a:solidFill>
              <a:latin typeface="標楷體" panose="03000509000000000000" pitchFamily="65" charset="-120"/>
              <a:ea typeface="標楷體" panose="03000509000000000000" pitchFamily="65" charset="-120"/>
            </a:rPr>
            <a:t>進化</a:t>
          </a:r>
          <a:endParaRPr lang="zh-TW" altLang="en-US" sz="4300" b="1" kern="1200" dirty="0">
            <a:solidFill>
              <a:srgbClr val="FF0000"/>
            </a:solidFill>
            <a:latin typeface="標楷體" panose="03000509000000000000" pitchFamily="65" charset="-120"/>
            <a:ea typeface="標楷體" panose="03000509000000000000" pitchFamily="65" charset="-120"/>
          </a:endParaRPr>
        </a:p>
      </dsp:txBody>
      <dsp:txXfrm>
        <a:off x="2896689" y="1413125"/>
        <a:ext cx="2560658" cy="1633633"/>
      </dsp:txXfrm>
    </dsp:sp>
    <dsp:sp modelId="{F755ADB4-5EE7-4C40-8FB6-FB8CB2AD1C49}">
      <dsp:nvSpPr>
        <dsp:cNvPr id="0" name=""/>
        <dsp:cNvSpPr/>
      </dsp:nvSpPr>
      <dsp:spPr>
        <a:xfrm>
          <a:off x="5706608" y="1324749"/>
          <a:ext cx="2784116" cy="1810385"/>
        </a:xfrm>
        <a:prstGeom prst="roundRect">
          <a:avLst/>
        </a:prstGeom>
        <a:solidFill>
          <a:schemeClr val="accent4">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830" tIns="163830" rIns="163830" bIns="163830" numCol="1" spcCol="1270" anchor="ctr" anchorCtr="0">
          <a:noAutofit/>
        </a:bodyPr>
        <a:lstStyle/>
        <a:p>
          <a:pPr lvl="0" algn="ctr" defTabSz="1911350">
            <a:lnSpc>
              <a:spcPct val="90000"/>
            </a:lnSpc>
            <a:spcBef>
              <a:spcPct val="0"/>
            </a:spcBef>
            <a:spcAft>
              <a:spcPct val="35000"/>
            </a:spcAft>
          </a:pPr>
          <a:r>
            <a:rPr lang="zh-TW" altLang="en-US" sz="4300" kern="1200" dirty="0" smtClean="0">
              <a:latin typeface="標楷體" panose="03000509000000000000" pitchFamily="65" charset="-120"/>
              <a:ea typeface="標楷體" panose="03000509000000000000" pitchFamily="65" charset="-120"/>
            </a:rPr>
            <a:t>課程</a:t>
          </a:r>
          <a:r>
            <a:rPr lang="zh-TW" altLang="en-US" sz="4300" b="1" kern="1200" dirty="0" smtClean="0">
              <a:solidFill>
                <a:srgbClr val="FF0000"/>
              </a:solidFill>
              <a:latin typeface="標楷體" panose="03000509000000000000" pitchFamily="65" charset="-120"/>
              <a:ea typeface="標楷體" panose="03000509000000000000" pitchFamily="65" charset="-120"/>
            </a:rPr>
            <a:t>轉化</a:t>
          </a:r>
          <a:endParaRPr lang="zh-TW" altLang="en-US" sz="4300" b="1" kern="1200" dirty="0">
            <a:solidFill>
              <a:srgbClr val="FF0000"/>
            </a:solidFill>
            <a:latin typeface="標楷體" panose="03000509000000000000" pitchFamily="65" charset="-120"/>
            <a:ea typeface="標楷體" panose="03000509000000000000" pitchFamily="65" charset="-120"/>
          </a:endParaRPr>
        </a:p>
      </dsp:txBody>
      <dsp:txXfrm>
        <a:off x="5794984" y="1413125"/>
        <a:ext cx="2607364" cy="163363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3DF9CE-6B18-4D02-A987-4CFA2F40F565}">
      <dsp:nvSpPr>
        <dsp:cNvPr id="0" name=""/>
        <dsp:cNvSpPr/>
      </dsp:nvSpPr>
      <dsp:spPr>
        <a:xfrm>
          <a:off x="1727236" y="0"/>
          <a:ext cx="1151491" cy="1069400"/>
        </a:xfrm>
        <a:prstGeom prst="trapezoid">
          <a:avLst>
            <a:gd name="adj" fmla="val 53838"/>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endParaRPr lang="en-US" altLang="zh-TW" sz="1300" b="1" kern="1200" dirty="0" smtClean="0">
            <a:solidFill>
              <a:sysClr val="windowText" lastClr="000000">
                <a:hueOff val="0"/>
                <a:satOff val="0"/>
                <a:lumOff val="0"/>
                <a:alphaOff val="0"/>
              </a:sysClr>
            </a:solidFill>
            <a:latin typeface="標楷體" panose="03000509000000000000" pitchFamily="65" charset="-120"/>
            <a:ea typeface="標楷體" panose="03000509000000000000" pitchFamily="65" charset="-120"/>
            <a:cs typeface="+mn-cs"/>
          </a:endParaRPr>
        </a:p>
        <a:p>
          <a:pPr lvl="0" algn="ctr" defTabSz="577850">
            <a:lnSpc>
              <a:spcPct val="90000"/>
            </a:lnSpc>
            <a:spcBef>
              <a:spcPct val="0"/>
            </a:spcBef>
            <a:spcAft>
              <a:spcPct val="35000"/>
            </a:spcAft>
          </a:pPr>
          <a:r>
            <a:rPr lang="zh-TW" altLang="en-US" sz="2000" b="1" kern="1200" dirty="0" smtClean="0">
              <a:solidFill>
                <a:sysClr val="windowText" lastClr="000000">
                  <a:hueOff val="0"/>
                  <a:satOff val="0"/>
                  <a:lumOff val="0"/>
                  <a:alphaOff val="0"/>
                </a:sysClr>
              </a:solidFill>
              <a:latin typeface="標楷體" panose="03000509000000000000" pitchFamily="65" charset="-120"/>
              <a:ea typeface="標楷體" panose="03000509000000000000" pitchFamily="65" charset="-120"/>
              <a:cs typeface="+mn-cs"/>
            </a:rPr>
            <a:t>教</a:t>
          </a:r>
          <a:r>
            <a:rPr lang="zh-TW" altLang="en-US" sz="2000" b="1" kern="1200" dirty="0">
              <a:solidFill>
                <a:sysClr val="windowText" lastClr="000000">
                  <a:hueOff val="0"/>
                  <a:satOff val="0"/>
                  <a:lumOff val="0"/>
                  <a:alphaOff val="0"/>
                </a:sysClr>
              </a:solidFill>
              <a:latin typeface="標楷體" panose="03000509000000000000" pitchFamily="65" charset="-120"/>
              <a:ea typeface="標楷體" panose="03000509000000000000" pitchFamily="65" charset="-120"/>
              <a:cs typeface="+mn-cs"/>
            </a:rPr>
            <a:t>改</a:t>
          </a:r>
          <a:endParaRPr lang="en-US" altLang="zh-TW" sz="2000" b="1" kern="1200" dirty="0">
            <a:solidFill>
              <a:sysClr val="windowText" lastClr="000000">
                <a:hueOff val="0"/>
                <a:satOff val="0"/>
                <a:lumOff val="0"/>
                <a:alphaOff val="0"/>
              </a:sysClr>
            </a:solidFill>
            <a:latin typeface="標楷體" panose="03000509000000000000" pitchFamily="65" charset="-120"/>
            <a:ea typeface="標楷體" panose="03000509000000000000" pitchFamily="65" charset="-120"/>
            <a:cs typeface="+mn-cs"/>
          </a:endParaRPr>
        </a:p>
        <a:p>
          <a:pPr lvl="0" algn="ctr" defTabSz="577850">
            <a:lnSpc>
              <a:spcPct val="90000"/>
            </a:lnSpc>
            <a:spcBef>
              <a:spcPct val="0"/>
            </a:spcBef>
            <a:spcAft>
              <a:spcPct val="35000"/>
            </a:spcAft>
          </a:pPr>
          <a:r>
            <a:rPr lang="zh-TW" altLang="en-US" sz="2000" b="1" kern="1200" dirty="0">
              <a:solidFill>
                <a:sysClr val="windowText" lastClr="000000">
                  <a:hueOff val="0"/>
                  <a:satOff val="0"/>
                  <a:lumOff val="0"/>
                  <a:alphaOff val="0"/>
                </a:sysClr>
              </a:solidFill>
              <a:latin typeface="標楷體" panose="03000509000000000000" pitchFamily="65" charset="-120"/>
              <a:ea typeface="標楷體" panose="03000509000000000000" pitchFamily="65" charset="-120"/>
              <a:cs typeface="+mn-cs"/>
            </a:rPr>
            <a:t>外顯</a:t>
          </a:r>
        </a:p>
      </dsp:txBody>
      <dsp:txXfrm>
        <a:off x="1727236" y="0"/>
        <a:ext cx="1151491" cy="1069400"/>
      </dsp:txXfrm>
    </dsp:sp>
    <dsp:sp modelId="{8BC3F870-1466-4CBD-BED8-83431BCDD8C1}">
      <dsp:nvSpPr>
        <dsp:cNvPr id="0" name=""/>
        <dsp:cNvSpPr/>
      </dsp:nvSpPr>
      <dsp:spPr>
        <a:xfrm>
          <a:off x="1151491" y="1069400"/>
          <a:ext cx="2302982" cy="1069400"/>
        </a:xfrm>
        <a:prstGeom prst="trapezoid">
          <a:avLst>
            <a:gd name="adj" fmla="val 53838"/>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zh-TW" altLang="en-US" sz="2000" b="1" kern="1200" dirty="0" smtClean="0">
              <a:solidFill>
                <a:sysClr val="windowText" lastClr="000000">
                  <a:hueOff val="0"/>
                  <a:satOff val="0"/>
                  <a:lumOff val="0"/>
                  <a:alphaOff val="0"/>
                </a:sysClr>
              </a:solidFill>
              <a:latin typeface="標楷體" panose="03000509000000000000" pitchFamily="65" charset="-120"/>
              <a:ea typeface="標楷體" panose="03000509000000000000" pitchFamily="65" charset="-120"/>
              <a:cs typeface="+mn-cs"/>
            </a:rPr>
            <a:t>教師內化</a:t>
          </a:r>
          <a:endParaRPr lang="zh-TW" altLang="en-US" sz="2000" b="1" kern="1200" dirty="0">
            <a:solidFill>
              <a:sysClr val="windowText" lastClr="000000">
                <a:hueOff val="0"/>
                <a:satOff val="0"/>
                <a:lumOff val="0"/>
                <a:alphaOff val="0"/>
              </a:sysClr>
            </a:solidFill>
            <a:latin typeface="標楷體" panose="03000509000000000000" pitchFamily="65" charset="-120"/>
            <a:ea typeface="標楷體" panose="03000509000000000000" pitchFamily="65" charset="-120"/>
            <a:cs typeface="+mn-cs"/>
          </a:endParaRPr>
        </a:p>
      </dsp:txBody>
      <dsp:txXfrm>
        <a:off x="1554513" y="1069400"/>
        <a:ext cx="1496938" cy="1069400"/>
      </dsp:txXfrm>
    </dsp:sp>
    <dsp:sp modelId="{B04C1F04-55AD-414A-B195-D3A016DE5005}">
      <dsp:nvSpPr>
        <dsp:cNvPr id="0" name=""/>
        <dsp:cNvSpPr/>
      </dsp:nvSpPr>
      <dsp:spPr>
        <a:xfrm>
          <a:off x="575745" y="2138800"/>
          <a:ext cx="3454473" cy="1069400"/>
        </a:xfrm>
        <a:prstGeom prst="trapezoid">
          <a:avLst>
            <a:gd name="adj" fmla="val 53838"/>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zh-TW" altLang="en-US" sz="2000" b="1" kern="1200" dirty="0">
              <a:solidFill>
                <a:sysClr val="windowText" lastClr="000000">
                  <a:hueOff val="0"/>
                  <a:satOff val="0"/>
                  <a:lumOff val="0"/>
                  <a:alphaOff val="0"/>
                </a:sysClr>
              </a:solidFill>
              <a:latin typeface="標楷體" panose="03000509000000000000" pitchFamily="65" charset="-120"/>
              <a:ea typeface="標楷體" panose="03000509000000000000" pitchFamily="65" charset="-120"/>
              <a:cs typeface="+mn-cs"/>
            </a:rPr>
            <a:t>教師專業成長</a:t>
          </a:r>
        </a:p>
      </dsp:txBody>
      <dsp:txXfrm>
        <a:off x="1180278" y="2138800"/>
        <a:ext cx="2245407" cy="1069400"/>
      </dsp:txXfrm>
    </dsp:sp>
    <dsp:sp modelId="{5314FEE2-1D00-498C-AA16-B34394327A17}">
      <dsp:nvSpPr>
        <dsp:cNvPr id="0" name=""/>
        <dsp:cNvSpPr/>
      </dsp:nvSpPr>
      <dsp:spPr>
        <a:xfrm>
          <a:off x="0" y="3207762"/>
          <a:ext cx="4605965" cy="1069400"/>
        </a:xfrm>
        <a:prstGeom prst="trapezoid">
          <a:avLst>
            <a:gd name="adj" fmla="val 53838"/>
          </a:avLst>
        </a:prstGeom>
        <a:solidFill>
          <a:sysClr val="window" lastClr="FFFFFF">
            <a:hueOff val="0"/>
            <a:satOff val="0"/>
            <a:lumOff val="0"/>
            <a:alphaOff val="0"/>
          </a:sysClr>
        </a:solidFill>
        <a:ln w="25400" cap="flat" cmpd="sng" algn="ctr">
          <a:solidFill>
            <a:sysClr val="windowText" lastClr="000000">
              <a:shade val="80000"/>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zh-TW" altLang="en-US" sz="2000" b="1" kern="1200" dirty="0">
              <a:solidFill>
                <a:sysClr val="windowText" lastClr="000000">
                  <a:hueOff val="0"/>
                  <a:satOff val="0"/>
                  <a:lumOff val="0"/>
                  <a:alphaOff val="0"/>
                </a:sysClr>
              </a:solidFill>
              <a:latin typeface="標楷體" panose="03000509000000000000" pitchFamily="65" charset="-120"/>
              <a:ea typeface="標楷體" panose="03000509000000000000" pitchFamily="65" charset="-120"/>
              <a:cs typeface="+mn-cs"/>
            </a:rPr>
            <a:t>教師教學反思</a:t>
          </a:r>
        </a:p>
      </dsp:txBody>
      <dsp:txXfrm>
        <a:off x="806043" y="3207762"/>
        <a:ext cx="2993877" cy="10694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1" y="1"/>
            <a:ext cx="2945659" cy="496411"/>
          </a:xfrm>
          <a:prstGeom prst="rect">
            <a:avLst/>
          </a:prstGeom>
        </p:spPr>
        <p:txBody>
          <a:bodyPr vert="horz" lIns="91321" tIns="45661" rIns="91321" bIns="45661" rtlCol="0"/>
          <a:lstStyle>
            <a:lvl1pPr algn="l">
              <a:defRPr sz="1200"/>
            </a:lvl1pPr>
          </a:lstStyle>
          <a:p>
            <a:endParaRPr lang="zh-TW" altLang="en-US"/>
          </a:p>
        </p:txBody>
      </p:sp>
      <p:sp>
        <p:nvSpPr>
          <p:cNvPr id="3" name="日期版面配置區 2"/>
          <p:cNvSpPr>
            <a:spLocks noGrp="1"/>
          </p:cNvSpPr>
          <p:nvPr>
            <p:ph type="dt" sz="quarter" idx="1"/>
          </p:nvPr>
        </p:nvSpPr>
        <p:spPr>
          <a:xfrm>
            <a:off x="3850443" y="1"/>
            <a:ext cx="2945659" cy="496411"/>
          </a:xfrm>
          <a:prstGeom prst="rect">
            <a:avLst/>
          </a:prstGeom>
        </p:spPr>
        <p:txBody>
          <a:bodyPr vert="horz" lIns="91321" tIns="45661" rIns="91321" bIns="45661" rtlCol="0"/>
          <a:lstStyle>
            <a:lvl1pPr algn="r">
              <a:defRPr sz="1200"/>
            </a:lvl1pPr>
          </a:lstStyle>
          <a:p>
            <a:fld id="{F60C8E05-ABFB-4B7E-AB6E-C7080BCEB971}" type="datetimeFigureOut">
              <a:rPr lang="zh-TW" altLang="en-US" smtClean="0"/>
              <a:t>2017/9/7</a:t>
            </a:fld>
            <a:endParaRPr lang="zh-TW" altLang="en-US"/>
          </a:p>
        </p:txBody>
      </p:sp>
      <p:sp>
        <p:nvSpPr>
          <p:cNvPr id="4" name="頁尾版面配置區 3"/>
          <p:cNvSpPr>
            <a:spLocks noGrp="1"/>
          </p:cNvSpPr>
          <p:nvPr>
            <p:ph type="ftr" sz="quarter" idx="2"/>
          </p:nvPr>
        </p:nvSpPr>
        <p:spPr>
          <a:xfrm>
            <a:off x="1" y="9430091"/>
            <a:ext cx="2945659" cy="496411"/>
          </a:xfrm>
          <a:prstGeom prst="rect">
            <a:avLst/>
          </a:prstGeom>
        </p:spPr>
        <p:txBody>
          <a:bodyPr vert="horz" lIns="91321" tIns="45661" rIns="91321" bIns="45661" rtlCol="0" anchor="b"/>
          <a:lstStyle>
            <a:lvl1pPr algn="l">
              <a:defRPr sz="1200"/>
            </a:lvl1pPr>
          </a:lstStyle>
          <a:p>
            <a:endParaRPr lang="zh-TW" altLang="en-US"/>
          </a:p>
        </p:txBody>
      </p:sp>
      <p:sp>
        <p:nvSpPr>
          <p:cNvPr id="5" name="投影片編號版面配置區 4"/>
          <p:cNvSpPr>
            <a:spLocks noGrp="1"/>
          </p:cNvSpPr>
          <p:nvPr>
            <p:ph type="sldNum" sz="quarter" idx="3"/>
          </p:nvPr>
        </p:nvSpPr>
        <p:spPr>
          <a:xfrm>
            <a:off x="3850443" y="9430091"/>
            <a:ext cx="2945659" cy="496411"/>
          </a:xfrm>
          <a:prstGeom prst="rect">
            <a:avLst/>
          </a:prstGeom>
        </p:spPr>
        <p:txBody>
          <a:bodyPr vert="horz" lIns="91321" tIns="45661" rIns="91321" bIns="45661" rtlCol="0" anchor="b"/>
          <a:lstStyle>
            <a:lvl1pPr algn="r">
              <a:defRPr sz="1200"/>
            </a:lvl1pPr>
          </a:lstStyle>
          <a:p>
            <a:fld id="{FE6D19B4-0F1A-4BBB-ADDE-5A36FE117E07}" type="slidenum">
              <a:rPr lang="zh-TW" altLang="en-US" smtClean="0"/>
              <a:t>‹#›</a:t>
            </a:fld>
            <a:endParaRPr lang="zh-TW" altLang="en-US"/>
          </a:p>
        </p:txBody>
      </p:sp>
    </p:spTree>
    <p:extLst>
      <p:ext uri="{BB962C8B-B14F-4D97-AF65-F5344CB8AC3E}">
        <p14:creationId xmlns:p14="http://schemas.microsoft.com/office/powerpoint/2010/main" val="148285361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1" y="1"/>
            <a:ext cx="2945659" cy="496411"/>
          </a:xfrm>
          <a:prstGeom prst="rect">
            <a:avLst/>
          </a:prstGeom>
        </p:spPr>
        <p:txBody>
          <a:bodyPr vert="horz" lIns="91321" tIns="45661" rIns="91321" bIns="45661" rtlCol="0"/>
          <a:lstStyle>
            <a:lvl1pPr algn="l">
              <a:defRPr sz="1200"/>
            </a:lvl1pPr>
          </a:lstStyle>
          <a:p>
            <a:endParaRPr lang="zh-TW" altLang="en-US"/>
          </a:p>
        </p:txBody>
      </p:sp>
      <p:sp>
        <p:nvSpPr>
          <p:cNvPr id="3" name="日期版面配置區 2"/>
          <p:cNvSpPr>
            <a:spLocks noGrp="1"/>
          </p:cNvSpPr>
          <p:nvPr>
            <p:ph type="dt" idx="1"/>
          </p:nvPr>
        </p:nvSpPr>
        <p:spPr>
          <a:xfrm>
            <a:off x="3850443" y="1"/>
            <a:ext cx="2945659" cy="496411"/>
          </a:xfrm>
          <a:prstGeom prst="rect">
            <a:avLst/>
          </a:prstGeom>
        </p:spPr>
        <p:txBody>
          <a:bodyPr vert="horz" lIns="91321" tIns="45661" rIns="91321" bIns="45661" rtlCol="0"/>
          <a:lstStyle>
            <a:lvl1pPr algn="r">
              <a:defRPr sz="1200"/>
            </a:lvl1pPr>
          </a:lstStyle>
          <a:p>
            <a:fld id="{6675C5C1-DE1B-4220-8CE0-1A049C5E5D28}" type="datetimeFigureOut">
              <a:rPr lang="zh-TW" altLang="en-US" smtClean="0"/>
              <a:t>2017/9/7</a:t>
            </a:fld>
            <a:endParaRPr lang="zh-TW" altLang="en-US"/>
          </a:p>
        </p:txBody>
      </p:sp>
      <p:sp>
        <p:nvSpPr>
          <p:cNvPr id="4" name="投影片圖像版面配置區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321" tIns="45661" rIns="91321" bIns="45661" rtlCol="0" anchor="ctr"/>
          <a:lstStyle/>
          <a:p>
            <a:endParaRPr lang="zh-TW" altLang="en-US"/>
          </a:p>
        </p:txBody>
      </p:sp>
      <p:sp>
        <p:nvSpPr>
          <p:cNvPr id="5" name="備忘稿版面配置區 4"/>
          <p:cNvSpPr>
            <a:spLocks noGrp="1"/>
          </p:cNvSpPr>
          <p:nvPr>
            <p:ph type="body" sz="quarter" idx="3"/>
          </p:nvPr>
        </p:nvSpPr>
        <p:spPr>
          <a:xfrm>
            <a:off x="679768" y="4715907"/>
            <a:ext cx="5438140" cy="4467701"/>
          </a:xfrm>
          <a:prstGeom prst="rect">
            <a:avLst/>
          </a:prstGeom>
        </p:spPr>
        <p:txBody>
          <a:bodyPr vert="horz" lIns="91321" tIns="45661" rIns="91321" bIns="45661"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1" y="9430091"/>
            <a:ext cx="2945659" cy="496411"/>
          </a:xfrm>
          <a:prstGeom prst="rect">
            <a:avLst/>
          </a:prstGeom>
        </p:spPr>
        <p:txBody>
          <a:bodyPr vert="horz" lIns="91321" tIns="45661" rIns="91321" bIns="45661"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50443" y="9430091"/>
            <a:ext cx="2945659" cy="496411"/>
          </a:xfrm>
          <a:prstGeom prst="rect">
            <a:avLst/>
          </a:prstGeom>
        </p:spPr>
        <p:txBody>
          <a:bodyPr vert="horz" lIns="91321" tIns="45661" rIns="91321" bIns="45661" rtlCol="0" anchor="b"/>
          <a:lstStyle>
            <a:lvl1pPr algn="r">
              <a:defRPr sz="1200"/>
            </a:lvl1pPr>
          </a:lstStyle>
          <a:p>
            <a:fld id="{76A74775-4AC2-4D86-A858-F7910B36FA48}" type="slidenum">
              <a:rPr lang="zh-TW" altLang="en-US" smtClean="0"/>
              <a:t>‹#›</a:t>
            </a:fld>
            <a:endParaRPr lang="zh-TW" altLang="en-US"/>
          </a:p>
        </p:txBody>
      </p:sp>
    </p:spTree>
    <p:extLst>
      <p:ext uri="{BB962C8B-B14F-4D97-AF65-F5344CB8AC3E}">
        <p14:creationId xmlns:p14="http://schemas.microsoft.com/office/powerpoint/2010/main" val="32505580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dirty="0" smtClean="0"/>
              <a:t>PBL-</a:t>
            </a:r>
            <a:r>
              <a:rPr lang="zh-TW" altLang="en-US" sz="1200" b="0" i="0" u="none" strike="noStrike" kern="1200" baseline="0" dirty="0" smtClean="0">
                <a:solidFill>
                  <a:schemeClr val="tx1"/>
                </a:solidFill>
                <a:latin typeface="+mn-lt"/>
                <a:ea typeface="+mn-ea"/>
                <a:cs typeface="+mn-cs"/>
              </a:rPr>
              <a:t>問題導向學習教學法，主要是以問題匯聚焦點刺激學習，將問題解決作為學習成果，結合多元評量，如：口頭報告、製作海報等。而且是以學生為中心的自我學習導向，以學生的舊經驗出發。讓學生以小團體的學習方式，充分互動。而教師只是扮演從旁的促進者和引導者的角色。</a:t>
            </a:r>
            <a:endParaRPr lang="en-US" altLang="zh-TW" sz="1200" b="0" i="0" u="none" strike="noStrike" kern="1200" baseline="0" dirty="0" smtClean="0">
              <a:solidFill>
                <a:schemeClr val="tx1"/>
              </a:solidFill>
              <a:latin typeface="+mn-lt"/>
              <a:ea typeface="+mn-ea"/>
              <a:cs typeface="+mn-cs"/>
            </a:endParaRPr>
          </a:p>
          <a:p>
            <a:endParaRPr lang="en-US" altLang="zh-TW"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TW" b="1" i="0" u="none" strike="noStrike" cap="none" normalizeH="0" baseline="0" dirty="0" smtClean="0">
                <a:ln>
                  <a:noFill/>
                </a:ln>
                <a:solidFill>
                  <a:schemeClr val="tx1"/>
                </a:solidFill>
                <a:effectLst/>
                <a:latin typeface="標楷體" pitchFamily="65" charset="-120"/>
                <a:ea typeface="標楷體" pitchFamily="65" charset="-120"/>
                <a:cs typeface="Times New Roman" pitchFamily="18" charset="0"/>
              </a:rPr>
              <a:t>TBL</a:t>
            </a:r>
            <a:r>
              <a:rPr kumimoji="1" lang="zh-TW" altLang="en-US" b="1" i="0" u="none" strike="noStrike" cap="none" normalizeH="0" baseline="0" dirty="0" smtClean="0">
                <a:ln>
                  <a:noFill/>
                </a:ln>
                <a:solidFill>
                  <a:schemeClr val="tx1"/>
                </a:solidFill>
                <a:effectLst/>
                <a:latin typeface="標楷體" pitchFamily="65" charset="-120"/>
                <a:ea typeface="標楷體" pitchFamily="65" charset="-120"/>
                <a:cs typeface="Times New Roman" pitchFamily="18" charset="0"/>
              </a:rPr>
              <a:t>教學</a:t>
            </a:r>
            <a:r>
              <a:rPr kumimoji="1" lang="en-US" altLang="zh-TW" b="1" i="0" u="none" strike="noStrike" cap="none" normalizeH="0" baseline="0" dirty="0" smtClean="0">
                <a:ln>
                  <a:noFill/>
                </a:ln>
                <a:solidFill>
                  <a:schemeClr val="tx1"/>
                </a:solidFill>
                <a:effectLst/>
                <a:latin typeface="標楷體" pitchFamily="65" charset="-120"/>
                <a:ea typeface="標楷體" pitchFamily="65" charset="-120"/>
                <a:cs typeface="Times New Roman" pitchFamily="18" charset="0"/>
              </a:rPr>
              <a:t>—</a:t>
            </a:r>
            <a:r>
              <a:rPr kumimoji="1" lang="zh-TW" altLang="en-US" b="1" i="0" u="none" strike="noStrike" cap="none" normalizeH="0" baseline="0" dirty="0" smtClean="0">
                <a:ln>
                  <a:noFill/>
                </a:ln>
                <a:solidFill>
                  <a:schemeClr val="tx1"/>
                </a:solidFill>
                <a:effectLst/>
                <a:latin typeface="標楷體" pitchFamily="65" charset="-120"/>
                <a:ea typeface="標楷體" pitchFamily="65" charset="-120"/>
                <a:cs typeface="Times New Roman" pitchFamily="18" charset="0"/>
              </a:rPr>
              <a:t>團隊導向學習，</a:t>
            </a:r>
            <a:r>
              <a:rPr lang="zh-TW" altLang="en-US" sz="1200" kern="1200" dirty="0" smtClean="0">
                <a:solidFill>
                  <a:schemeClr val="tx1"/>
                </a:solidFill>
                <a:effectLst/>
                <a:latin typeface="+mn-lt"/>
                <a:ea typeface="+mn-ea"/>
                <a:cs typeface="+mn-cs"/>
              </a:rPr>
              <a:t>是一種創新的教學策略與模式，課堂型態是將班級分為多個團隊，以自學、思考、討論、發表等方式學習並解決問題。</a:t>
            </a:r>
            <a:r>
              <a:rPr lang="zh-TW" altLang="en-US" dirty="0" smtClean="0">
                <a:effectLst/>
              </a:rPr>
              <a:t>對學生學習而言，</a:t>
            </a:r>
            <a:r>
              <a:rPr lang="en-US" altLang="zh-TW" dirty="0" smtClean="0">
                <a:effectLst/>
              </a:rPr>
              <a:t>TBL</a:t>
            </a:r>
            <a:r>
              <a:rPr lang="zh-TW" altLang="en-US" dirty="0" smtClean="0">
                <a:effectLst/>
              </a:rPr>
              <a:t>團隊合作學習模式能激發學生解決問題、主動學習的熱情，學生在課堂中參與問題情境，加強了學習的動機與慾望，實驗與研究證明能提升學生的學習成效</a:t>
            </a:r>
            <a:r>
              <a:rPr lang="en-US" altLang="zh-TW" dirty="0" smtClean="0">
                <a:effectLst/>
              </a:rPr>
              <a:t>(</a:t>
            </a:r>
            <a:r>
              <a:rPr lang="en-US" altLang="zh-TW" dirty="0" err="1" smtClean="0">
                <a:effectLst/>
              </a:rPr>
              <a:t>McInerney</a:t>
            </a:r>
            <a:r>
              <a:rPr lang="en-US" altLang="zh-TW" dirty="0" smtClean="0">
                <a:effectLst/>
              </a:rPr>
              <a:t> &amp; Fink, 2003; Tan, </a:t>
            </a:r>
            <a:r>
              <a:rPr lang="en-US" altLang="zh-TW" dirty="0" err="1" smtClean="0">
                <a:effectLst/>
              </a:rPr>
              <a:t>Kandiah</a:t>
            </a:r>
            <a:r>
              <a:rPr lang="en-US" altLang="zh-TW" dirty="0" smtClean="0">
                <a:effectLst/>
              </a:rPr>
              <a:t>, Chan, </a:t>
            </a:r>
            <a:r>
              <a:rPr lang="en-US" altLang="zh-TW" dirty="0" err="1" smtClean="0">
                <a:effectLst/>
              </a:rPr>
              <a:t>Umapathi</a:t>
            </a:r>
            <a:r>
              <a:rPr lang="en-US" altLang="zh-TW" dirty="0" smtClean="0">
                <a:effectLst/>
              </a:rPr>
              <a:t>, Lee, &amp; Tan, 2011)</a:t>
            </a:r>
            <a:r>
              <a:rPr lang="zh-TW" altLang="en-US" dirty="0" smtClean="0">
                <a:effectLst/>
              </a:rPr>
              <a:t>。學生在和同儕、教師互動、思維碰撞的過程中，將能促進其在綜合、評鑑、創造等高層次思考能力，更能進一步培養溝通、創造、思考、合作、問題解決等未來人才所需要的關鍵素養</a:t>
            </a:r>
            <a:r>
              <a:rPr lang="en-US" altLang="zh-TW" dirty="0" smtClean="0">
                <a:effectLst/>
              </a:rPr>
              <a:t>(</a:t>
            </a:r>
            <a:r>
              <a:rPr lang="zh-TW" altLang="en-US" dirty="0" smtClean="0">
                <a:effectLst/>
              </a:rPr>
              <a:t>史美瑤，</a:t>
            </a:r>
            <a:r>
              <a:rPr lang="en-US" altLang="zh-TW" dirty="0" smtClean="0">
                <a:effectLst/>
              </a:rPr>
              <a:t>2012b)</a:t>
            </a:r>
            <a:r>
              <a:rPr lang="zh-TW" altLang="en-US" dirty="0" smtClean="0">
                <a:effectLst/>
              </a:rPr>
              <a:t>。</a:t>
            </a:r>
            <a:endParaRPr kumimoji="1" lang="zh-TW" altLang="en-US" b="1" i="0" u="none" strike="noStrike" cap="none" normalizeH="0" baseline="0" dirty="0" smtClean="0">
              <a:ln>
                <a:noFill/>
              </a:ln>
              <a:solidFill>
                <a:schemeClr val="tx1"/>
              </a:solidFill>
              <a:effectLst/>
              <a:latin typeface="Arial" pitchFamily="34" charset="0"/>
              <a:ea typeface="新細明體" pitchFamily="18" charset="-120"/>
              <a:cs typeface="新細明體" pitchFamily="18" charset="-120"/>
            </a:endParaRPr>
          </a:p>
          <a:p>
            <a:r>
              <a:rPr lang="zh-TW" altLang="en-US" dirty="0" smtClean="0"/>
              <a:t>：</a:t>
            </a:r>
            <a:r>
              <a:rPr lang="en-US" altLang="zh-TW" dirty="0" smtClean="0"/>
              <a:t>TEAL (Technology-Enabled Active Learning</a:t>
            </a:r>
            <a:r>
              <a:rPr lang="zh-TW" altLang="en-US" dirty="0" smtClean="0"/>
              <a:t>，</a:t>
            </a:r>
            <a:r>
              <a:rPr lang="en-US" altLang="zh-TW" dirty="0" smtClean="0"/>
              <a:t>TEAL) </a:t>
            </a:r>
            <a:r>
              <a:rPr lang="zh-TW" altLang="en-US" dirty="0" smtClean="0"/>
              <a:t>創意互動教學的特點 是透過多媒體設備的教學環境，強調主動式、互動式與建構式的敎與學。它的概念 源自美國麻省理工學院。</a:t>
            </a:r>
            <a:endParaRPr lang="en-US" altLang="zh-TW" dirty="0" smtClean="0"/>
          </a:p>
          <a:p>
            <a:r>
              <a:rPr lang="zh-TW" altLang="en-US" dirty="0" smtClean="0"/>
              <a:t>從「完 成教學進度」轉變成「提昇學生主動學習的意願」的教學目標；從「侷限於學生 的考試成績」轉變成兼顧「學生學習興趣」和「學生在科展學習過程中的實作能 力」；以及從「例行教學任務」改變成「主動研發教材教具，提升自我成就感與教 學樂趣」。</a:t>
            </a:r>
            <a:endParaRPr lang="zh-TW" altLang="en-US" dirty="0"/>
          </a:p>
        </p:txBody>
      </p:sp>
      <p:sp>
        <p:nvSpPr>
          <p:cNvPr id="4" name="投影片編號版面配置區 3"/>
          <p:cNvSpPr>
            <a:spLocks noGrp="1"/>
          </p:cNvSpPr>
          <p:nvPr>
            <p:ph type="sldNum" sz="quarter" idx="10"/>
          </p:nvPr>
        </p:nvSpPr>
        <p:spPr/>
        <p:txBody>
          <a:bodyPr/>
          <a:lstStyle/>
          <a:p>
            <a:fld id="{76A74775-4AC2-4D86-A858-F7910B36FA48}" type="slidenum">
              <a:rPr lang="zh-TW" altLang="en-US" smtClean="0"/>
              <a:t>10</a:t>
            </a:fld>
            <a:endParaRPr lang="zh-TW" altLang="en-US"/>
          </a:p>
        </p:txBody>
      </p:sp>
    </p:spTree>
    <p:extLst>
      <p:ext uri="{BB962C8B-B14F-4D97-AF65-F5344CB8AC3E}">
        <p14:creationId xmlns:p14="http://schemas.microsoft.com/office/powerpoint/2010/main" val="10638869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dirty="0" smtClean="0"/>
              <a:t>SPOCs</a:t>
            </a:r>
            <a:r>
              <a:rPr lang="zh-TW" altLang="en-US" dirty="0" smtClean="0"/>
              <a:t>（</a:t>
            </a:r>
            <a:r>
              <a:rPr lang="en-US" altLang="zh-TW" dirty="0" smtClean="0"/>
              <a:t>Small Private Online Courses</a:t>
            </a:r>
            <a:r>
              <a:rPr lang="zh-TW" altLang="en-US" dirty="0" smtClean="0"/>
              <a:t>，暫譯為「小規模限制性線上課程」）是由</a:t>
            </a:r>
            <a:r>
              <a:rPr lang="en-US" altLang="zh-TW" dirty="0" smtClean="0"/>
              <a:t>MOOCs</a:t>
            </a:r>
            <a:r>
              <a:rPr lang="zh-TW" altLang="en-US" dirty="0" smtClean="0"/>
              <a:t>衍生的一種開放式課程形式。</a:t>
            </a:r>
            <a:r>
              <a:rPr lang="en-US" altLang="zh-TW" dirty="0" smtClean="0"/>
              <a:t>SPOCs</a:t>
            </a:r>
            <a:r>
              <a:rPr lang="zh-TW" altLang="en-US" dirty="0" smtClean="0"/>
              <a:t>的</a:t>
            </a:r>
            <a:r>
              <a:rPr lang="en-US" altLang="zh-TW" dirty="0" smtClean="0"/>
              <a:t>Small</a:t>
            </a:r>
            <a:r>
              <a:rPr lang="zh-TW" altLang="en-US" dirty="0" smtClean="0"/>
              <a:t>意指小量（學員數止於數百人），</a:t>
            </a:r>
            <a:r>
              <a:rPr lang="en-US" altLang="zh-TW" dirty="0" smtClean="0"/>
              <a:t>Private</a:t>
            </a:r>
            <a:r>
              <a:rPr lang="zh-TW" altLang="en-US" dirty="0" smtClean="0"/>
              <a:t>意指修課者為開課學校的校內學生，或依課程特性有人數限制的線上學生。</a:t>
            </a:r>
            <a:endParaRPr lang="zh-TW" altLang="en-US" dirty="0"/>
          </a:p>
        </p:txBody>
      </p:sp>
      <p:sp>
        <p:nvSpPr>
          <p:cNvPr id="4" name="投影片編號版面配置區 3"/>
          <p:cNvSpPr>
            <a:spLocks noGrp="1"/>
          </p:cNvSpPr>
          <p:nvPr>
            <p:ph type="sldNum" sz="quarter" idx="10"/>
          </p:nvPr>
        </p:nvSpPr>
        <p:spPr/>
        <p:txBody>
          <a:bodyPr/>
          <a:lstStyle/>
          <a:p>
            <a:fld id="{76A74775-4AC2-4D86-A858-F7910B36FA48}" type="slidenum">
              <a:rPr lang="zh-TW" altLang="en-US" smtClean="0"/>
              <a:t>14</a:t>
            </a:fld>
            <a:endParaRPr lang="zh-TW" altLang="en-US"/>
          </a:p>
        </p:txBody>
      </p:sp>
    </p:spTree>
    <p:extLst>
      <p:ext uri="{BB962C8B-B14F-4D97-AF65-F5344CB8AC3E}">
        <p14:creationId xmlns:p14="http://schemas.microsoft.com/office/powerpoint/2010/main" val="29573377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b="1" dirty="0" smtClean="0"/>
              <a:t>臺灣大學經驗</a:t>
            </a:r>
            <a:endParaRPr lang="zh-TW" altLang="en-US" dirty="0" smtClean="0"/>
          </a:p>
          <a:p>
            <a:r>
              <a:rPr lang="zh-TW" altLang="en-US" dirty="0" smtClean="0"/>
              <a:t>國立臺灣大學為推廣總整課程，由教學發展中心於</a:t>
            </a:r>
            <a:r>
              <a:rPr lang="en-US" altLang="zh-TW" dirty="0" smtClean="0"/>
              <a:t>99</a:t>
            </a:r>
            <a:r>
              <a:rPr lang="zh-TW" altLang="en-US" dirty="0" smtClean="0"/>
              <a:t>學年度第一學期與生物產業機電工程學系合作，選定大四必修一學期的「機電整合及實習」作為先導研究（</a:t>
            </a:r>
            <a:r>
              <a:rPr lang="en-US" altLang="zh-TW" dirty="0" smtClean="0"/>
              <a:t>pilot study</a:t>
            </a:r>
            <a:r>
              <a:rPr lang="zh-TW" altLang="en-US" dirty="0" smtClean="0"/>
              <a:t>）。該門課檢視系上七項核心能力，例如機械系統的分析與設計能力、生物機電系統的實作能力、溝通團隊合作與敬業樂群能力等，課程要求包括作業、實習、期中期末考，以及期末專題。期末專題要求學生設計並製作一小型植物工廠，學生必須整合過去所學的機械、電機與資訊系統，並考慮作物栽培、成本以及生產效率，產出成品。而該成品的考核除了書面與口頭報告，還需要現場展示。</a:t>
            </a:r>
          </a:p>
          <a:p>
            <a:r>
              <a:rPr lang="zh-TW" altLang="en-US" dirty="0" smtClean="0"/>
              <a:t>在合作過程中，教學發展中心團隊定期與教學團隊開會，協助發展學生前後測問卷以及評分用的評量指標，並在過程中不斷進行反思檢討。前後測的能力問卷結果顯示，學生在多數核心能力均有顯著進步，同時從期末的問卷調查結果中，也可得知大部分學生認為這門課整合與實際應用過去所學，由專題實作學習團隊合作，並能夠檢討複習以前所學，了解欠缺與不足處。此次成功的合作經驗歸功於富有教學熱忱又願意不斷學習的授課教師，以及兩位認真負責的助教，因此「機電整合及實習」便成為臺灣大學總整課程的範例。</a:t>
            </a:r>
          </a:p>
          <a:p>
            <a:r>
              <a:rPr lang="zh-TW" altLang="en-US" dirty="0" smtClean="0"/>
              <a:t>有了課程範例，教學發展中心繼而以計畫申請經費補助的方式，鼓勵學系開設或精進總整課程。首先，邀請各學系主任參加說明會，在說明會中闡述總整課程的精神、內涵以及重要性，並說明經費申請的相關細節。教學發展中心特別編製小手冊，以利資訊能廣泛傳布；同時也訂定計畫申請之相關表格與審查標準，希望透過徵求計畫的方式，尋找更多典範。</a:t>
            </a:r>
          </a:p>
          <a:p>
            <a:endParaRPr lang="zh-TW" altLang="en-US" dirty="0"/>
          </a:p>
        </p:txBody>
      </p:sp>
      <p:sp>
        <p:nvSpPr>
          <p:cNvPr id="4" name="投影片編號版面配置區 3"/>
          <p:cNvSpPr>
            <a:spLocks noGrp="1"/>
          </p:cNvSpPr>
          <p:nvPr>
            <p:ph type="sldNum" sz="quarter" idx="10"/>
          </p:nvPr>
        </p:nvSpPr>
        <p:spPr/>
        <p:txBody>
          <a:bodyPr/>
          <a:lstStyle/>
          <a:p>
            <a:fld id="{9119FC61-A6B4-40D9-979C-D204636319BE}" type="slidenum">
              <a:rPr lang="zh-TW" altLang="en-US" smtClean="0"/>
              <a:t>85</a:t>
            </a:fld>
            <a:endParaRPr lang="zh-TW" altLang="en-US"/>
          </a:p>
        </p:txBody>
      </p:sp>
    </p:spTree>
    <p:extLst>
      <p:ext uri="{BB962C8B-B14F-4D97-AF65-F5344CB8AC3E}">
        <p14:creationId xmlns:p14="http://schemas.microsoft.com/office/powerpoint/2010/main" val="3598687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76A74775-4AC2-4D86-A858-F7910B36FA48}" type="slidenum">
              <a:rPr lang="zh-TW" altLang="en-US" smtClean="0"/>
              <a:t>93</a:t>
            </a:fld>
            <a:endParaRPr lang="zh-TW" altLang="en-US"/>
          </a:p>
        </p:txBody>
      </p:sp>
    </p:spTree>
    <p:extLst>
      <p:ext uri="{BB962C8B-B14F-4D97-AF65-F5344CB8AC3E}">
        <p14:creationId xmlns:p14="http://schemas.microsoft.com/office/powerpoint/2010/main" val="37371696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76A74775-4AC2-4D86-A858-F7910B36FA48}" type="slidenum">
              <a:rPr lang="zh-TW" altLang="en-US" smtClean="0"/>
              <a:t>98</a:t>
            </a:fld>
            <a:endParaRPr lang="zh-TW" altLang="en-US"/>
          </a:p>
        </p:txBody>
      </p:sp>
    </p:spTree>
    <p:extLst>
      <p:ext uri="{BB962C8B-B14F-4D97-AF65-F5344CB8AC3E}">
        <p14:creationId xmlns:p14="http://schemas.microsoft.com/office/powerpoint/2010/main" val="5291065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76A74775-4AC2-4D86-A858-F7910B36FA48}" type="slidenum">
              <a:rPr lang="zh-TW" altLang="en-US" smtClean="0"/>
              <a:t>99</a:t>
            </a:fld>
            <a:endParaRPr lang="zh-TW" altLang="en-US"/>
          </a:p>
        </p:txBody>
      </p:sp>
    </p:spTree>
    <p:extLst>
      <p:ext uri="{BB962C8B-B14F-4D97-AF65-F5344CB8AC3E}">
        <p14:creationId xmlns:p14="http://schemas.microsoft.com/office/powerpoint/2010/main" val="38037675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a:xfrm>
            <a:off x="6876256" y="6381328"/>
            <a:ext cx="2133600" cy="365125"/>
          </a:xfrm>
        </p:spPr>
        <p:txBody>
          <a:bodyPr/>
          <a:lstStyle/>
          <a:p>
            <a:fld id="{11F70DB0-1707-4C2E-BA6A-7B2B88A8B1D4}" type="slidenum">
              <a:rPr lang="zh-TW" altLang="en-US" smtClean="0"/>
              <a:t>‹#›</a:t>
            </a:fld>
            <a:endParaRPr lang="zh-TW" altLang="en-US" dirty="0"/>
          </a:p>
        </p:txBody>
      </p:sp>
    </p:spTree>
    <p:extLst>
      <p:ext uri="{BB962C8B-B14F-4D97-AF65-F5344CB8AC3E}">
        <p14:creationId xmlns:p14="http://schemas.microsoft.com/office/powerpoint/2010/main" val="420122038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11F70DB0-1707-4C2E-BA6A-7B2B88A8B1D4}" type="slidenum">
              <a:rPr lang="zh-TW" altLang="en-US" smtClean="0"/>
              <a:t>‹#›</a:t>
            </a:fld>
            <a:endParaRPr lang="zh-TW" altLang="en-US"/>
          </a:p>
        </p:txBody>
      </p:sp>
    </p:spTree>
    <p:extLst>
      <p:ext uri="{BB962C8B-B14F-4D97-AF65-F5344CB8AC3E}">
        <p14:creationId xmlns:p14="http://schemas.microsoft.com/office/powerpoint/2010/main" val="38591258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11F70DB0-1707-4C2E-BA6A-7B2B88A8B1D4}" type="slidenum">
              <a:rPr lang="zh-TW" altLang="en-US" smtClean="0"/>
              <a:t>‹#›</a:t>
            </a:fld>
            <a:endParaRPr lang="zh-TW" altLang="en-US"/>
          </a:p>
        </p:txBody>
      </p:sp>
    </p:spTree>
    <p:extLst>
      <p:ext uri="{BB962C8B-B14F-4D97-AF65-F5344CB8AC3E}">
        <p14:creationId xmlns:p14="http://schemas.microsoft.com/office/powerpoint/2010/main" val="4610720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頁尾版面配置區 2"/>
          <p:cNvSpPr>
            <a:spLocks noGrp="1"/>
          </p:cNvSpPr>
          <p:nvPr>
            <p:ph type="ftr" sz="quarter" idx="10"/>
          </p:nvPr>
        </p:nvSpPr>
        <p:spPr/>
        <p:txBody>
          <a:bodyPr/>
          <a:lstStyle/>
          <a:p>
            <a:endParaRPr lang="en-US" altLang="ko-KR" dirty="0"/>
          </a:p>
        </p:txBody>
      </p:sp>
      <p:sp>
        <p:nvSpPr>
          <p:cNvPr id="4" name="投影片編號版面配置區 3"/>
          <p:cNvSpPr>
            <a:spLocks noGrp="1"/>
          </p:cNvSpPr>
          <p:nvPr>
            <p:ph type="sldNum" sz="quarter" idx="11"/>
          </p:nvPr>
        </p:nvSpPr>
        <p:spPr/>
        <p:txBody>
          <a:bodyPr/>
          <a:lstStyle/>
          <a:p>
            <a:fld id="{6A71D1BD-D90E-4358-A2DD-CDA095648193}" type="slidenum">
              <a:rPr lang="ko-KR" altLang="en-US" smtClean="0"/>
              <a:pPr/>
              <a:t>‹#›</a:t>
            </a:fld>
            <a:endParaRPr lang="en-US" altLang="ko-KR"/>
          </a:p>
        </p:txBody>
      </p:sp>
    </p:spTree>
    <p:extLst>
      <p:ext uri="{BB962C8B-B14F-4D97-AF65-F5344CB8AC3E}">
        <p14:creationId xmlns:p14="http://schemas.microsoft.com/office/powerpoint/2010/main" val="31763993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訂版面配置">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頁尾版面配置區 2"/>
          <p:cNvSpPr>
            <a:spLocks noGrp="1"/>
          </p:cNvSpPr>
          <p:nvPr>
            <p:ph type="ftr" sz="quarter" idx="10"/>
          </p:nvPr>
        </p:nvSpPr>
        <p:spPr/>
        <p:txBody>
          <a:bodyPr/>
          <a:lstStyle/>
          <a:p>
            <a:endParaRPr lang="en-US" altLang="ko-KR" dirty="0"/>
          </a:p>
        </p:txBody>
      </p:sp>
      <p:sp>
        <p:nvSpPr>
          <p:cNvPr id="4" name="投影片編號版面配置區 3"/>
          <p:cNvSpPr>
            <a:spLocks noGrp="1"/>
          </p:cNvSpPr>
          <p:nvPr>
            <p:ph type="sldNum" sz="quarter" idx="11"/>
          </p:nvPr>
        </p:nvSpPr>
        <p:spPr/>
        <p:txBody>
          <a:bodyPr/>
          <a:lstStyle/>
          <a:p>
            <a:fld id="{6A71D1BD-D90E-4358-A2DD-CDA095648193}" type="slidenum">
              <a:rPr lang="ko-KR" altLang="en-US" smtClean="0"/>
              <a:pPr/>
              <a:t>‹#›</a:t>
            </a:fld>
            <a:endParaRPr lang="en-US" altLang="ko-KR"/>
          </a:p>
        </p:txBody>
      </p:sp>
    </p:spTree>
    <p:extLst>
      <p:ext uri="{BB962C8B-B14F-4D97-AF65-F5344CB8AC3E}">
        <p14:creationId xmlns:p14="http://schemas.microsoft.com/office/powerpoint/2010/main" val="369713224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a:xfrm>
            <a:off x="6996624" y="6356350"/>
            <a:ext cx="2133600" cy="365125"/>
          </a:xfrm>
        </p:spPr>
        <p:txBody>
          <a:bodyPr/>
          <a:lstStyle/>
          <a:p>
            <a:fld id="{11F70DB0-1707-4C2E-BA6A-7B2B88A8B1D4}" type="slidenum">
              <a:rPr lang="zh-TW" altLang="en-US" smtClean="0"/>
              <a:t>‹#›</a:t>
            </a:fld>
            <a:endParaRPr lang="zh-TW" altLang="en-US" dirty="0"/>
          </a:p>
        </p:txBody>
      </p:sp>
    </p:spTree>
    <p:extLst>
      <p:ext uri="{BB962C8B-B14F-4D97-AF65-F5344CB8AC3E}">
        <p14:creationId xmlns:p14="http://schemas.microsoft.com/office/powerpoint/2010/main" val="48378632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p>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11F70DB0-1707-4C2E-BA6A-7B2B88A8B1D4}" type="slidenum">
              <a:rPr lang="zh-TW" altLang="en-US" smtClean="0"/>
              <a:t>‹#›</a:t>
            </a:fld>
            <a:endParaRPr lang="zh-TW" altLang="en-US" dirty="0"/>
          </a:p>
        </p:txBody>
      </p:sp>
    </p:spTree>
    <p:extLst>
      <p:ext uri="{BB962C8B-B14F-4D97-AF65-F5344CB8AC3E}">
        <p14:creationId xmlns:p14="http://schemas.microsoft.com/office/powerpoint/2010/main" val="143887547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4"/>
          <p:cNvSpPr>
            <a:spLocks noGrp="1"/>
          </p:cNvSpPr>
          <p:nvPr>
            <p:ph type="dt" sz="half" idx="10"/>
          </p:nvPr>
        </p:nvSpPr>
        <p:spPr/>
        <p:txBody>
          <a:bodyPr/>
          <a:lstStyle/>
          <a:p>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11F70DB0-1707-4C2E-BA6A-7B2B88A8B1D4}" type="slidenum">
              <a:rPr lang="zh-TW" altLang="en-US" smtClean="0"/>
              <a:t>‹#›</a:t>
            </a:fld>
            <a:endParaRPr lang="zh-TW" altLang="en-US"/>
          </a:p>
        </p:txBody>
      </p:sp>
    </p:spTree>
    <p:extLst>
      <p:ext uri="{BB962C8B-B14F-4D97-AF65-F5344CB8AC3E}">
        <p14:creationId xmlns:p14="http://schemas.microsoft.com/office/powerpoint/2010/main" val="325473004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6"/>
          <p:cNvSpPr>
            <a:spLocks noGrp="1"/>
          </p:cNvSpPr>
          <p:nvPr>
            <p:ph type="dt" sz="half" idx="10"/>
          </p:nvPr>
        </p:nvSpPr>
        <p:spPr/>
        <p:txBody>
          <a:bodyPr/>
          <a:lstStyle/>
          <a:p>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a:xfrm>
            <a:off x="7010400" y="6481197"/>
            <a:ext cx="2133600" cy="365125"/>
          </a:xfrm>
        </p:spPr>
        <p:txBody>
          <a:bodyPr/>
          <a:lstStyle/>
          <a:p>
            <a:fld id="{11F70DB0-1707-4C2E-BA6A-7B2B88A8B1D4}" type="slidenum">
              <a:rPr lang="zh-TW" altLang="en-US" smtClean="0"/>
              <a:t>‹#›</a:t>
            </a:fld>
            <a:endParaRPr lang="zh-TW" altLang="en-US" dirty="0"/>
          </a:p>
        </p:txBody>
      </p:sp>
    </p:spTree>
    <p:extLst>
      <p:ext uri="{BB962C8B-B14F-4D97-AF65-F5344CB8AC3E}">
        <p14:creationId xmlns:p14="http://schemas.microsoft.com/office/powerpoint/2010/main" val="429138889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p:txBody>
          <a:bodyPr/>
          <a:lstStyle/>
          <a:p>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11F70DB0-1707-4C2E-BA6A-7B2B88A8B1D4}" type="slidenum">
              <a:rPr lang="zh-TW" altLang="en-US" smtClean="0"/>
              <a:t>‹#›</a:t>
            </a:fld>
            <a:endParaRPr lang="zh-TW" altLang="en-US"/>
          </a:p>
        </p:txBody>
      </p:sp>
    </p:spTree>
    <p:extLst>
      <p:ext uri="{BB962C8B-B14F-4D97-AF65-F5344CB8AC3E}">
        <p14:creationId xmlns:p14="http://schemas.microsoft.com/office/powerpoint/2010/main" val="10363025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11F70DB0-1707-4C2E-BA6A-7B2B88A8B1D4}" type="slidenum">
              <a:rPr lang="zh-TW" altLang="en-US" smtClean="0"/>
              <a:t>‹#›</a:t>
            </a:fld>
            <a:endParaRPr lang="zh-TW" altLang="en-US"/>
          </a:p>
        </p:txBody>
      </p:sp>
    </p:spTree>
    <p:extLst>
      <p:ext uri="{BB962C8B-B14F-4D97-AF65-F5344CB8AC3E}">
        <p14:creationId xmlns:p14="http://schemas.microsoft.com/office/powerpoint/2010/main" val="8421712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11F70DB0-1707-4C2E-BA6A-7B2B88A8B1D4}" type="slidenum">
              <a:rPr lang="zh-TW" altLang="en-US" smtClean="0"/>
              <a:t>‹#›</a:t>
            </a:fld>
            <a:endParaRPr lang="zh-TW" altLang="en-US"/>
          </a:p>
        </p:txBody>
      </p:sp>
    </p:spTree>
    <p:extLst>
      <p:ext uri="{BB962C8B-B14F-4D97-AF65-F5344CB8AC3E}">
        <p14:creationId xmlns:p14="http://schemas.microsoft.com/office/powerpoint/2010/main" val="38038659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11F70DB0-1707-4C2E-BA6A-7B2B88A8B1D4}" type="slidenum">
              <a:rPr lang="zh-TW" altLang="en-US" smtClean="0"/>
              <a:t>‹#›</a:t>
            </a:fld>
            <a:endParaRPr lang="zh-TW" altLang="en-US"/>
          </a:p>
        </p:txBody>
      </p:sp>
    </p:spTree>
    <p:extLst>
      <p:ext uri="{BB962C8B-B14F-4D97-AF65-F5344CB8AC3E}">
        <p14:creationId xmlns:p14="http://schemas.microsoft.com/office/powerpoint/2010/main" val="34851614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l="-1000" r="-1000"/>
          </a:stretch>
        </a:blipFill>
        <a:effectLst/>
      </p:bgPr>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TW" altLang="en-US"/>
          </a:p>
        </p:txBody>
      </p:sp>
      <p:sp>
        <p:nvSpPr>
          <p:cNvPr id="5" name="頁尾版面配置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6876256" y="6381328"/>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F70DB0-1707-4C2E-BA6A-7B2B88A8B1D4}" type="slidenum">
              <a:rPr lang="zh-TW" altLang="en-US" smtClean="0"/>
              <a:t>‹#›</a:t>
            </a:fld>
            <a:endParaRPr lang="zh-TW" altLang="en-US"/>
          </a:p>
        </p:txBody>
      </p:sp>
    </p:spTree>
    <p:extLst>
      <p:ext uri="{BB962C8B-B14F-4D97-AF65-F5344CB8AC3E}">
        <p14:creationId xmlns:p14="http://schemas.microsoft.com/office/powerpoint/2010/main" val="3215507556"/>
      </p:ext>
    </p:extLst>
  </p:cSld>
  <p:clrMap bg1="lt1" tx1="dk1" bg2="lt2" tx2="dk2" accent1="accent1" accent2="accent2" accent3="accent3" accent4="accent4" accent5="accent5" accent6="accent6" hlink="hlink" folHlink="folHlink"/>
  <p:sldLayoutIdLst>
    <p:sldLayoutId id="2147483893" r:id="rId1"/>
    <p:sldLayoutId id="2147483894" r:id="rId2"/>
    <p:sldLayoutId id="2147483895" r:id="rId3"/>
    <p:sldLayoutId id="2147483896" r:id="rId4"/>
    <p:sldLayoutId id="2147483897" r:id="rId5"/>
    <p:sldLayoutId id="2147483898" r:id="rId6"/>
    <p:sldLayoutId id="2147483899" r:id="rId7"/>
    <p:sldLayoutId id="2147483900" r:id="rId8"/>
    <p:sldLayoutId id="2147483901" r:id="rId9"/>
    <p:sldLayoutId id="2147483902" r:id="rId10"/>
    <p:sldLayoutId id="2147483903" r:id="rId11"/>
    <p:sldLayoutId id="2147483890" r:id="rId12"/>
    <p:sldLayoutId id="2147483891" r:id="rId13"/>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3.png"/></Relationships>
</file>

<file path=ppt/slides/_rels/slide10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60.gif"/></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5.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e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7.png"/><Relationship Id="rId5" Type="http://schemas.openxmlformats.org/officeDocument/2006/relationships/image" Target="../media/image18.emf"/><Relationship Id="rId4" Type="http://schemas.openxmlformats.org/officeDocument/2006/relationships/package" Target="../embeddings/Microsoft_Visio___1.vsdx"/></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2.bin"/><Relationship Id="rId7" Type="http://schemas.openxmlformats.org/officeDocument/2006/relationships/image" Target="../media/image8.png"/><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image" Target="../media/image7.png"/><Relationship Id="rId5" Type="http://schemas.openxmlformats.org/officeDocument/2006/relationships/image" Target="../media/image19.emf"/><Relationship Id="rId4" Type="http://schemas.openxmlformats.org/officeDocument/2006/relationships/package" Target="../embeddings/Microsoft_Visio___12.vsdx"/></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20.emf"/></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4.bin"/><Relationship Id="rId7" Type="http://schemas.openxmlformats.org/officeDocument/2006/relationships/image" Target="../media/image8.png"/><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image" Target="../media/image7.png"/><Relationship Id="rId5" Type="http://schemas.openxmlformats.org/officeDocument/2006/relationships/image" Target="../media/image21.emf"/><Relationship Id="rId4" Type="http://schemas.openxmlformats.org/officeDocument/2006/relationships/package" Target="../embeddings/Microsoft_Visio___23.vsdx"/></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hyperlink" Target="http://www.goodreads.com/author/show/289513.Benjamin_Franklin" TargetMode="External"/><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8.png"/><Relationship Id="rId7" Type="http://schemas.openxmlformats.org/officeDocument/2006/relationships/image" Target="../media/image26.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png"/><Relationship Id="rId9" Type="http://schemas.openxmlformats.org/officeDocument/2006/relationships/image" Target="../media/image28.jpeg"/></Relationships>
</file>

<file path=ppt/slides/_rels/slide4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gif"/><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diagramLayout" Target="../diagrams/layout1.xml"/><Relationship Id="rId7" Type="http://schemas.openxmlformats.org/officeDocument/2006/relationships/image" Target="../media/image7.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6.gif"/><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diagramLayout" Target="../diagrams/layout2.xml"/><Relationship Id="rId7" Type="http://schemas.openxmlformats.org/officeDocument/2006/relationships/image" Target="../media/image7.png"/><Relationship Id="rId2" Type="http://schemas.openxmlformats.org/officeDocument/2006/relationships/diagramData" Target="../diagrams/data2.xml"/><Relationship Id="rId1" Type="http://schemas.openxmlformats.org/officeDocument/2006/relationships/slideLayout" Target="../slideLayouts/slideLayout5.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42.gif"/></Relationships>
</file>

<file path=ppt/slides/_rels/slide7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43.emf"/><Relationship Id="rId5" Type="http://schemas.openxmlformats.org/officeDocument/2006/relationships/oleObject" Target="../embeddings/oleObject5.bin"/><Relationship Id="rId4" Type="http://schemas.openxmlformats.org/officeDocument/2006/relationships/image" Target="../media/image8.png"/></Relationships>
</file>

<file path=ppt/slides/_rels/slide77.xml.rels><?xml version="1.0" encoding="UTF-8" standalone="yes"?>
<Relationships xmlns="http://schemas.openxmlformats.org/package/2006/relationships"><Relationship Id="rId2" Type="http://schemas.openxmlformats.org/officeDocument/2006/relationships/image" Target="../media/image42.gif"/><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44.gif"/><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hyperlink" Target="http://epaper.heeact.edu.tw/archive/2014/05/01/6159.aspx" TargetMode="External"/><Relationship Id="rId2" Type="http://schemas.openxmlformats.org/officeDocument/2006/relationships/hyperlink" Target="http://epaper.heeact.edu.tw/archive/2014/05/01/6160.aspx" TargetMode="External"/><Relationship Id="rId1" Type="http://schemas.openxmlformats.org/officeDocument/2006/relationships/slideLayout" Target="../slideLayouts/slideLayout2.xml"/><Relationship Id="rId4" Type="http://schemas.openxmlformats.org/officeDocument/2006/relationships/hyperlink" Target="http://epaper.heeact.edu.tw/archive/2014/05/01/6153.aspx" TargetMode="External"/></Relationships>
</file>

<file path=ppt/slides/_rels/slide87.xml.rels><?xml version="1.0" encoding="UTF-8" standalone="yes"?>
<Relationships xmlns="http://schemas.openxmlformats.org/package/2006/relationships"><Relationship Id="rId2" Type="http://schemas.openxmlformats.org/officeDocument/2006/relationships/image" Target="../media/image45.gif"/><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47.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2" Type="http://schemas.openxmlformats.org/officeDocument/2006/relationships/image" Target="../media/image48.gif"/><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51.gif"/><Relationship Id="rId5" Type="http://schemas.openxmlformats.org/officeDocument/2006/relationships/image" Target="../media/image50.gif"/><Relationship Id="rId4" Type="http://schemas.openxmlformats.org/officeDocument/2006/relationships/image" Target="../media/image49.gif"/></Relationships>
</file>

<file path=ppt/slides/_rels/slide93.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50.gif"/><Relationship Id="rId5" Type="http://schemas.openxmlformats.org/officeDocument/2006/relationships/image" Target="../media/image49.gif"/><Relationship Id="rId4" Type="http://schemas.openxmlformats.org/officeDocument/2006/relationships/image" Target="../media/image8.png"/></Relationships>
</file>

<file path=ppt/slides/_rels/slide99.xml.rels><?xml version="1.0" encoding="UTF-8" standalone="yes"?>
<Relationships xmlns="http://schemas.openxmlformats.org/package/2006/relationships"><Relationship Id="rId8" Type="http://schemas.openxmlformats.org/officeDocument/2006/relationships/image" Target="../media/image59.gif"/><Relationship Id="rId3" Type="http://schemas.openxmlformats.org/officeDocument/2006/relationships/image" Target="../media/image7.png"/><Relationship Id="rId7" Type="http://schemas.openxmlformats.org/officeDocument/2006/relationships/image" Target="../media/image51.gif"/><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50.gif"/><Relationship Id="rId5" Type="http://schemas.openxmlformats.org/officeDocument/2006/relationships/image" Target="../media/image49.gif"/><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fld id="{11F70DB0-1707-4C2E-BA6A-7B2B88A8B1D4}" type="slidenum">
              <a:rPr lang="zh-TW" altLang="en-US" smtClean="0"/>
              <a:t>1</a:t>
            </a:fld>
            <a:endParaRPr lang="zh-TW" altLang="en-US"/>
          </a:p>
        </p:txBody>
      </p:sp>
      <p:sp>
        <p:nvSpPr>
          <p:cNvPr id="5" name="矩形 4"/>
          <p:cNvSpPr/>
          <p:nvPr/>
        </p:nvSpPr>
        <p:spPr>
          <a:xfrm>
            <a:off x="76885" y="1052736"/>
            <a:ext cx="8919429" cy="2554545"/>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zh-TW" altLang="en-US" sz="8000" b="1" cap="all" spc="0" dirty="0" smtClean="0">
                <a:ln/>
                <a:solidFill>
                  <a:srgbClr val="0000FF"/>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標楷體" panose="03000509000000000000" pitchFamily="65" charset="-120"/>
                <a:ea typeface="標楷體" panose="03000509000000000000" pitchFamily="65" charset="-120"/>
              </a:rPr>
              <a:t>國立嘉義大學</a:t>
            </a:r>
            <a:endParaRPr lang="en-US" altLang="zh-TW" sz="8000" b="1" cap="all" spc="0" dirty="0" smtClean="0">
              <a:ln/>
              <a:solidFill>
                <a:srgbClr val="0000FF"/>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標楷體" panose="03000509000000000000" pitchFamily="65" charset="-120"/>
              <a:ea typeface="標楷體" panose="03000509000000000000" pitchFamily="65" charset="-120"/>
            </a:endParaRPr>
          </a:p>
          <a:p>
            <a:pPr algn="ctr"/>
            <a:r>
              <a:rPr lang="en-US" altLang="zh-TW" sz="8000" b="1" cap="all" spc="0" dirty="0" smtClean="0">
                <a:ln/>
                <a:solidFill>
                  <a:srgbClr val="9900FF"/>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標楷體" panose="03000509000000000000" pitchFamily="65" charset="-120"/>
                <a:ea typeface="標楷體" panose="03000509000000000000" pitchFamily="65" charset="-120"/>
              </a:rPr>
              <a:t>3</a:t>
            </a:r>
            <a:r>
              <a:rPr lang="zh-TW" altLang="en-US" sz="8000" b="1" cap="all" spc="0" dirty="0" smtClean="0">
                <a:ln/>
                <a:solidFill>
                  <a:srgbClr val="9900FF"/>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標楷體" panose="03000509000000000000" pitchFamily="65" charset="-120"/>
                <a:ea typeface="標楷體" panose="03000509000000000000" pitchFamily="65" charset="-120"/>
              </a:rPr>
              <a:t>五工程</a:t>
            </a:r>
            <a:r>
              <a:rPr lang="zh-TW" altLang="en-US" sz="8000" b="1" cap="all" dirty="0" smtClean="0">
                <a:ln/>
                <a:solidFill>
                  <a:srgbClr val="9900FF"/>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標楷體" panose="03000509000000000000" pitchFamily="65" charset="-120"/>
                <a:ea typeface="標楷體" panose="03000509000000000000" pitchFamily="65" charset="-120"/>
              </a:rPr>
              <a:t>與高教深耕</a:t>
            </a:r>
            <a:endParaRPr lang="zh-TW" altLang="en-US" sz="8000" b="1" cap="all" spc="0" dirty="0">
              <a:ln/>
              <a:solidFill>
                <a:srgbClr val="9900FF"/>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標楷體" panose="03000509000000000000" pitchFamily="65" charset="-120"/>
              <a:ea typeface="標楷體" panose="03000509000000000000" pitchFamily="65" charset="-120"/>
            </a:endParaRPr>
          </a:p>
        </p:txBody>
      </p:sp>
      <p:grpSp>
        <p:nvGrpSpPr>
          <p:cNvPr id="6" name="群組 5"/>
          <p:cNvGrpSpPr/>
          <p:nvPr/>
        </p:nvGrpSpPr>
        <p:grpSpPr>
          <a:xfrm>
            <a:off x="842050" y="4027402"/>
            <a:ext cx="7279765" cy="1629658"/>
            <a:chOff x="802835" y="2171134"/>
            <a:chExt cx="7279765" cy="1629658"/>
          </a:xfrm>
        </p:grpSpPr>
        <p:sp>
          <p:nvSpPr>
            <p:cNvPr id="7" name="AutoShape 3"/>
            <p:cNvSpPr>
              <a:spLocks noChangeArrowheads="1"/>
            </p:cNvSpPr>
            <p:nvPr/>
          </p:nvSpPr>
          <p:spPr bwMode="gray">
            <a:xfrm>
              <a:off x="5562600" y="2895600"/>
              <a:ext cx="2520000" cy="900000"/>
            </a:xfrm>
            <a:prstGeom prst="chevron">
              <a:avLst>
                <a:gd name="adj" fmla="val 16468"/>
              </a:avLst>
            </a:prstGeom>
            <a:gradFill rotWithShape="1">
              <a:gsLst>
                <a:gs pos="0">
                  <a:schemeClr val="accent2"/>
                </a:gs>
                <a:gs pos="100000">
                  <a:schemeClr val="accent2">
                    <a:gamma/>
                    <a:shade val="46275"/>
                    <a:invGamma/>
                  </a:schemeClr>
                </a:gs>
              </a:gsLst>
              <a:lin ang="0" scaled="1"/>
            </a:gradFill>
            <a:ln w="38100">
              <a:solidFill>
                <a:srgbClr val="EAEAEA"/>
              </a:solidFill>
              <a:miter lim="800000"/>
              <a:headEnd/>
              <a:tailEnd/>
            </a:ln>
            <a:effectLst>
              <a:outerShdw dist="109250" dir="3267739" algn="ctr" rotWithShape="0">
                <a:srgbClr val="333333">
                  <a:alpha val="50000"/>
                </a:srgbClr>
              </a:outerShdw>
            </a:effectLst>
          </p:spPr>
          <p:txBody>
            <a:bodyPr anchor="ctr">
              <a:spAutoFit/>
            </a:bodyPr>
            <a:lstStyle/>
            <a:p>
              <a:endParaRPr lang="zh-TW" altLang="en-US">
                <a:ea typeface="新細明體" charset="-120"/>
              </a:endParaRPr>
            </a:p>
          </p:txBody>
        </p:sp>
        <p:sp>
          <p:nvSpPr>
            <p:cNvPr id="8" name="AutoShape 4"/>
            <p:cNvSpPr>
              <a:spLocks noChangeArrowheads="1"/>
            </p:cNvSpPr>
            <p:nvPr/>
          </p:nvSpPr>
          <p:spPr bwMode="gray">
            <a:xfrm>
              <a:off x="3200400" y="2895600"/>
              <a:ext cx="2520000" cy="900000"/>
            </a:xfrm>
            <a:prstGeom prst="chevron">
              <a:avLst>
                <a:gd name="adj" fmla="val 17842"/>
              </a:avLst>
            </a:prstGeom>
            <a:gradFill rotWithShape="1">
              <a:gsLst>
                <a:gs pos="0">
                  <a:schemeClr val="hlink"/>
                </a:gs>
                <a:gs pos="100000">
                  <a:schemeClr val="hlink">
                    <a:gamma/>
                    <a:shade val="46275"/>
                    <a:invGamma/>
                  </a:schemeClr>
                </a:gs>
              </a:gsLst>
              <a:lin ang="0" scaled="1"/>
            </a:gradFill>
            <a:ln w="38100">
              <a:solidFill>
                <a:srgbClr val="EAEAEA"/>
              </a:solidFill>
              <a:miter lim="800000"/>
              <a:headEnd/>
              <a:tailEnd/>
            </a:ln>
            <a:effectLst>
              <a:outerShdw dist="109250" dir="3267739" algn="ctr" rotWithShape="0">
                <a:srgbClr val="333333">
                  <a:alpha val="50000"/>
                </a:srgbClr>
              </a:outerShdw>
            </a:effectLst>
          </p:spPr>
          <p:txBody>
            <a:bodyPr anchor="ctr">
              <a:spAutoFit/>
            </a:bodyPr>
            <a:lstStyle/>
            <a:p>
              <a:endParaRPr lang="zh-TW" altLang="en-US">
                <a:ea typeface="新細明體" charset="-120"/>
              </a:endParaRPr>
            </a:p>
          </p:txBody>
        </p:sp>
        <p:sp>
          <p:nvSpPr>
            <p:cNvPr id="9" name="AutoShape 5"/>
            <p:cNvSpPr>
              <a:spLocks noChangeArrowheads="1"/>
            </p:cNvSpPr>
            <p:nvPr/>
          </p:nvSpPr>
          <p:spPr bwMode="gray">
            <a:xfrm>
              <a:off x="802835" y="2900792"/>
              <a:ext cx="2520000" cy="900000"/>
            </a:xfrm>
            <a:prstGeom prst="chevron">
              <a:avLst>
                <a:gd name="adj" fmla="val 17842"/>
              </a:avLst>
            </a:prstGeom>
            <a:gradFill rotWithShape="1">
              <a:gsLst>
                <a:gs pos="0">
                  <a:schemeClr val="accent1"/>
                </a:gs>
                <a:gs pos="100000">
                  <a:schemeClr val="accent1">
                    <a:gamma/>
                    <a:shade val="46275"/>
                    <a:invGamma/>
                  </a:schemeClr>
                </a:gs>
              </a:gsLst>
              <a:lin ang="0" scaled="1"/>
            </a:gradFill>
            <a:ln w="38100">
              <a:solidFill>
                <a:srgbClr val="EAEAEA"/>
              </a:solidFill>
              <a:miter lim="800000"/>
              <a:headEnd/>
              <a:tailEnd/>
            </a:ln>
            <a:effectLst>
              <a:outerShdw dist="109250" dir="3267739" algn="ctr" rotWithShape="0">
                <a:srgbClr val="333333">
                  <a:alpha val="50000"/>
                </a:srgbClr>
              </a:outerShdw>
            </a:effectLst>
          </p:spPr>
          <p:txBody>
            <a:bodyPr wrap="square" anchor="ctr">
              <a:spAutoFit/>
            </a:bodyPr>
            <a:lstStyle/>
            <a:p>
              <a:endParaRPr lang="zh-TW" altLang="en-US" dirty="0">
                <a:ea typeface="新細明體" charset="-120"/>
              </a:endParaRPr>
            </a:p>
          </p:txBody>
        </p:sp>
        <p:sp>
          <p:nvSpPr>
            <p:cNvPr id="10" name="AutoShape 6"/>
            <p:cNvSpPr>
              <a:spLocks noChangeArrowheads="1"/>
            </p:cNvSpPr>
            <p:nvPr/>
          </p:nvSpPr>
          <p:spPr bwMode="gray">
            <a:xfrm>
              <a:off x="804153" y="2171134"/>
              <a:ext cx="2340000" cy="574675"/>
            </a:xfrm>
            <a:prstGeom prst="roundRect">
              <a:avLst>
                <a:gd name="adj" fmla="val 50000"/>
              </a:avLst>
            </a:prstGeom>
            <a:gradFill rotWithShape="1">
              <a:gsLst>
                <a:gs pos="0">
                  <a:schemeClr val="accent1"/>
                </a:gs>
                <a:gs pos="100000">
                  <a:schemeClr val="accent1">
                    <a:gamma/>
                    <a:shade val="46275"/>
                    <a:invGamma/>
                  </a:schemeClr>
                </a:gs>
              </a:gsLst>
              <a:lin ang="0" scaled="1"/>
            </a:gradFill>
            <a:ln w="38100" algn="ctr">
              <a:solidFill>
                <a:srgbClr val="FFFFFF"/>
              </a:solidFill>
              <a:round/>
              <a:headEnd/>
              <a:tailEnd/>
            </a:ln>
            <a:effectLst>
              <a:outerShdw dist="63500" dir="3187806" algn="ctr" rotWithShape="0">
                <a:srgbClr val="001D3A"/>
              </a:outerShdw>
            </a:effectLst>
          </p:spPr>
          <p:txBody>
            <a:bodyPr wrap="none" anchor="ctr"/>
            <a:lstStyle/>
            <a:p>
              <a:pPr algn="ctr" eaLnBrk="0" hangingPunct="0">
                <a:defRPr/>
              </a:pPr>
              <a:r>
                <a:rPr lang="en-US" altLang="zh-TW" sz="2400" b="1" dirty="0" smtClean="0">
                  <a:solidFill>
                    <a:schemeClr val="bg1"/>
                  </a:solidFill>
                  <a:ea typeface="新細明體" charset="-120"/>
                </a:rPr>
                <a:t>2016-2020</a:t>
              </a:r>
              <a:endParaRPr lang="en-US" altLang="zh-TW" sz="2400" b="1" dirty="0">
                <a:solidFill>
                  <a:schemeClr val="bg1"/>
                </a:solidFill>
                <a:ea typeface="新細明體" charset="-120"/>
              </a:endParaRPr>
            </a:p>
          </p:txBody>
        </p:sp>
        <p:sp>
          <p:nvSpPr>
            <p:cNvPr id="11" name="AutoShape 7"/>
            <p:cNvSpPr>
              <a:spLocks noChangeArrowheads="1"/>
            </p:cNvSpPr>
            <p:nvPr/>
          </p:nvSpPr>
          <p:spPr bwMode="gray">
            <a:xfrm>
              <a:off x="3217803" y="2203261"/>
              <a:ext cx="2340000" cy="574675"/>
            </a:xfrm>
            <a:prstGeom prst="roundRect">
              <a:avLst>
                <a:gd name="adj" fmla="val 50000"/>
              </a:avLst>
            </a:prstGeom>
            <a:gradFill rotWithShape="1">
              <a:gsLst>
                <a:gs pos="0">
                  <a:schemeClr val="hlink"/>
                </a:gs>
                <a:gs pos="100000">
                  <a:schemeClr val="hlink">
                    <a:gamma/>
                    <a:shade val="46275"/>
                    <a:invGamma/>
                  </a:schemeClr>
                </a:gs>
              </a:gsLst>
              <a:lin ang="0" scaled="1"/>
            </a:gradFill>
            <a:ln w="38100" algn="ctr">
              <a:solidFill>
                <a:srgbClr val="FFFFFF"/>
              </a:solidFill>
              <a:round/>
              <a:headEnd/>
              <a:tailEnd/>
            </a:ln>
            <a:effectLst>
              <a:outerShdw dist="63500" dir="3187806" algn="ctr" rotWithShape="0">
                <a:srgbClr val="001D3A"/>
              </a:outerShdw>
            </a:effectLst>
          </p:spPr>
          <p:txBody>
            <a:bodyPr wrap="none" anchor="ctr"/>
            <a:lstStyle/>
            <a:p>
              <a:pPr algn="ctr">
                <a:defRPr/>
              </a:pPr>
              <a:r>
                <a:rPr lang="en-US" altLang="zh-TW" sz="2400" b="1" dirty="0" smtClean="0">
                  <a:solidFill>
                    <a:schemeClr val="bg1"/>
                  </a:solidFill>
                  <a:ea typeface="新細明體" charset="-120"/>
                </a:rPr>
                <a:t>2021-2025</a:t>
              </a:r>
              <a:endParaRPr lang="en-US" altLang="zh-TW" sz="2400" b="1" dirty="0">
                <a:solidFill>
                  <a:schemeClr val="bg1"/>
                </a:solidFill>
                <a:ea typeface="新細明體" charset="-120"/>
              </a:endParaRPr>
            </a:p>
          </p:txBody>
        </p:sp>
        <p:sp>
          <p:nvSpPr>
            <p:cNvPr id="12" name="AutoShape 8"/>
            <p:cNvSpPr>
              <a:spLocks noChangeArrowheads="1"/>
            </p:cNvSpPr>
            <p:nvPr/>
          </p:nvSpPr>
          <p:spPr bwMode="gray">
            <a:xfrm>
              <a:off x="5653918" y="2204864"/>
              <a:ext cx="2340000" cy="574675"/>
            </a:xfrm>
            <a:prstGeom prst="roundRect">
              <a:avLst>
                <a:gd name="adj" fmla="val 50000"/>
              </a:avLst>
            </a:prstGeom>
            <a:gradFill rotWithShape="1">
              <a:gsLst>
                <a:gs pos="0">
                  <a:schemeClr val="accent2"/>
                </a:gs>
                <a:gs pos="100000">
                  <a:schemeClr val="accent2">
                    <a:gamma/>
                    <a:shade val="46275"/>
                    <a:invGamma/>
                  </a:schemeClr>
                </a:gs>
              </a:gsLst>
              <a:lin ang="0" scaled="1"/>
            </a:gradFill>
            <a:ln w="38100" algn="ctr">
              <a:solidFill>
                <a:srgbClr val="FFFFFF"/>
              </a:solidFill>
              <a:round/>
              <a:headEnd/>
              <a:tailEnd/>
            </a:ln>
            <a:effectLst>
              <a:outerShdw dist="63500" dir="3187806" algn="ctr" rotWithShape="0">
                <a:srgbClr val="001D3A"/>
              </a:outerShdw>
            </a:effectLst>
          </p:spPr>
          <p:txBody>
            <a:bodyPr wrap="none" anchor="ctr"/>
            <a:lstStyle/>
            <a:p>
              <a:pPr algn="ctr">
                <a:defRPr/>
              </a:pPr>
              <a:r>
                <a:rPr lang="en-US" altLang="zh-TW" sz="2400" b="1" dirty="0" smtClean="0">
                  <a:solidFill>
                    <a:schemeClr val="bg1"/>
                  </a:solidFill>
                  <a:ea typeface="新細明體" charset="-120"/>
                </a:rPr>
                <a:t>2026-2030</a:t>
              </a:r>
              <a:endParaRPr lang="en-US" altLang="zh-TW" sz="2400" b="1" dirty="0">
                <a:solidFill>
                  <a:schemeClr val="bg1"/>
                </a:solidFill>
                <a:ea typeface="新細明體" charset="-120"/>
              </a:endParaRPr>
            </a:p>
          </p:txBody>
        </p:sp>
        <p:sp>
          <p:nvSpPr>
            <p:cNvPr id="13" name="文字方塊 12"/>
            <p:cNvSpPr txBox="1"/>
            <p:nvPr/>
          </p:nvSpPr>
          <p:spPr>
            <a:xfrm>
              <a:off x="1116669" y="3053212"/>
              <a:ext cx="1826141" cy="584775"/>
            </a:xfrm>
            <a:prstGeom prst="rect">
              <a:avLst/>
            </a:prstGeom>
            <a:noFill/>
          </p:spPr>
          <p:txBody>
            <a:bodyPr wrap="none" rtlCol="0">
              <a:spAutoFit/>
            </a:bodyPr>
            <a:lstStyle/>
            <a:p>
              <a:r>
                <a:rPr lang="zh-TW" altLang="en-US" sz="3200" dirty="0">
                  <a:solidFill>
                    <a:srgbClr val="FFFF00"/>
                  </a:solidFill>
                  <a:latin typeface="標楷體" panose="03000509000000000000" pitchFamily="65" charset="-120"/>
                  <a:ea typeface="標楷體" panose="03000509000000000000" pitchFamily="65" charset="-120"/>
                </a:rPr>
                <a:t>創</a:t>
              </a:r>
              <a:r>
                <a:rPr lang="zh-TW" altLang="en-US" sz="3200" dirty="0" smtClean="0">
                  <a:solidFill>
                    <a:srgbClr val="FFFF00"/>
                  </a:solidFill>
                  <a:latin typeface="標楷體" panose="03000509000000000000" pitchFamily="65" charset="-120"/>
                  <a:ea typeface="標楷體" panose="03000509000000000000" pitchFamily="65" charset="-120"/>
                </a:rPr>
                <a:t>新轉型</a:t>
              </a:r>
              <a:endParaRPr lang="zh-TW" altLang="en-US" sz="3200" dirty="0">
                <a:solidFill>
                  <a:srgbClr val="FFFF00"/>
                </a:solidFill>
                <a:latin typeface="標楷體" panose="03000509000000000000" pitchFamily="65" charset="-120"/>
                <a:ea typeface="標楷體" panose="03000509000000000000" pitchFamily="65" charset="-120"/>
              </a:endParaRPr>
            </a:p>
          </p:txBody>
        </p:sp>
        <p:sp>
          <p:nvSpPr>
            <p:cNvPr id="14" name="文字方塊 13"/>
            <p:cNvSpPr txBox="1"/>
            <p:nvPr/>
          </p:nvSpPr>
          <p:spPr>
            <a:xfrm>
              <a:off x="3547329" y="3058404"/>
              <a:ext cx="1826141" cy="584775"/>
            </a:xfrm>
            <a:prstGeom prst="rect">
              <a:avLst/>
            </a:prstGeom>
            <a:noFill/>
          </p:spPr>
          <p:txBody>
            <a:bodyPr wrap="none" rtlCol="0">
              <a:spAutoFit/>
            </a:bodyPr>
            <a:lstStyle/>
            <a:p>
              <a:r>
                <a:rPr lang="zh-TW" altLang="en-US" sz="3200" smtClean="0">
                  <a:solidFill>
                    <a:srgbClr val="FFFF00"/>
                  </a:solidFill>
                  <a:latin typeface="標楷體" panose="03000509000000000000" pitchFamily="65" charset="-120"/>
                  <a:ea typeface="標楷體" panose="03000509000000000000" pitchFamily="65" charset="-120"/>
                </a:rPr>
                <a:t>勵精圖治</a:t>
              </a:r>
              <a:endParaRPr lang="zh-TW" altLang="en-US" sz="3200" dirty="0">
                <a:solidFill>
                  <a:srgbClr val="FFFF00"/>
                </a:solidFill>
                <a:latin typeface="標楷體" panose="03000509000000000000" pitchFamily="65" charset="-120"/>
                <a:ea typeface="標楷體" panose="03000509000000000000" pitchFamily="65" charset="-120"/>
              </a:endParaRPr>
            </a:p>
          </p:txBody>
        </p:sp>
        <p:sp>
          <p:nvSpPr>
            <p:cNvPr id="15" name="文字方塊 14"/>
            <p:cNvSpPr txBox="1"/>
            <p:nvPr/>
          </p:nvSpPr>
          <p:spPr>
            <a:xfrm>
              <a:off x="5909529" y="3058403"/>
              <a:ext cx="1826141" cy="584775"/>
            </a:xfrm>
            <a:prstGeom prst="rect">
              <a:avLst/>
            </a:prstGeom>
            <a:noFill/>
          </p:spPr>
          <p:txBody>
            <a:bodyPr wrap="none" rtlCol="0">
              <a:spAutoFit/>
            </a:bodyPr>
            <a:lstStyle/>
            <a:p>
              <a:r>
                <a:rPr lang="zh-TW" altLang="en-US" sz="3200" smtClean="0">
                  <a:solidFill>
                    <a:srgbClr val="FFFF00"/>
                  </a:solidFill>
                  <a:latin typeface="標楷體" panose="03000509000000000000" pitchFamily="65" charset="-120"/>
                  <a:ea typeface="標楷體" panose="03000509000000000000" pitchFamily="65" charset="-120"/>
                </a:rPr>
                <a:t>基業長青</a:t>
              </a:r>
              <a:endParaRPr lang="zh-TW" altLang="en-US" sz="3200" dirty="0">
                <a:solidFill>
                  <a:srgbClr val="FFFF00"/>
                </a:solidFill>
                <a:latin typeface="標楷體" panose="03000509000000000000" pitchFamily="65" charset="-120"/>
                <a:ea typeface="標楷體" panose="03000509000000000000" pitchFamily="65" charset="-120"/>
              </a:endParaRPr>
            </a:p>
          </p:txBody>
        </p:sp>
      </p:grpSp>
    </p:spTree>
    <p:extLst>
      <p:ext uri="{BB962C8B-B14F-4D97-AF65-F5344CB8AC3E}">
        <p14:creationId xmlns:p14="http://schemas.microsoft.com/office/powerpoint/2010/main" val="171494238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www.habook.com.tw/eteaching/habook_epaper/2015/20150115_TEAM_Model_TBL/images/image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67956" y="4554336"/>
            <a:ext cx="3674897" cy="2284090"/>
          </a:xfrm>
          <a:prstGeom prst="rect">
            <a:avLst/>
          </a:prstGeom>
          <a:noFill/>
          <a:extLst>
            <a:ext uri="{909E8E84-426E-40DD-AFC4-6F175D3DCCD1}">
              <a14:hiddenFill xmlns:a14="http://schemas.microsoft.com/office/drawing/2010/main">
                <a:solidFill>
                  <a:srgbClr val="FFFFFF"/>
                </a:solidFill>
              </a14:hiddenFill>
            </a:ext>
          </a:extLst>
        </p:spPr>
      </p:pic>
      <p:sp>
        <p:nvSpPr>
          <p:cNvPr id="19" name="內容版面配置區 5"/>
          <p:cNvSpPr txBox="1">
            <a:spLocks/>
          </p:cNvSpPr>
          <p:nvPr/>
        </p:nvSpPr>
        <p:spPr>
          <a:xfrm>
            <a:off x="5143450" y="1008588"/>
            <a:ext cx="4402832" cy="547260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9pPr>
          </a:lstStyle>
          <a:p>
            <a:pPr>
              <a:buFont typeface="Wingdings" panose="05000000000000000000" pitchFamily="2" charset="2"/>
              <a:buChar char="Ø"/>
            </a:pPr>
            <a:r>
              <a:rPr lang="zh-TW" altLang="en-US" b="1"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適課性教學</a:t>
            </a:r>
            <a:endParaRPr lang="zh-TW" altLang="en-US" b="1"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endParaRPr>
          </a:p>
          <a:p>
            <a:pPr marL="503238" indent="-147638">
              <a:lnSpc>
                <a:spcPts val="2100"/>
              </a:lnSpc>
            </a:pPr>
            <a:r>
              <a:rPr lang="zh-TW" altLang="en-US" sz="2000" dirty="0" smtClean="0">
                <a:latin typeface="Times New Roman" panose="02020603050405020304" pitchFamily="18" charset="0"/>
                <a:ea typeface="標楷體" panose="03000509000000000000" pitchFamily="65" charset="-120"/>
                <a:cs typeface="Times New Roman" panose="02020603050405020304" pitchFamily="18" charset="0"/>
              </a:rPr>
              <a:t>導入</a:t>
            </a:r>
            <a:r>
              <a:rPr lang="zh-TW" altLang="en-US" sz="2000" b="1" dirty="0">
                <a:solidFill>
                  <a:srgbClr val="9900FF"/>
                </a:solidFill>
                <a:latin typeface="Times New Roman" panose="02020603050405020304" pitchFamily="18" charset="0"/>
                <a:ea typeface="標楷體" panose="03000509000000000000" pitchFamily="65" charset="-120"/>
                <a:cs typeface="Times New Roman" panose="02020603050405020304" pitchFamily="18" charset="0"/>
              </a:rPr>
              <a:t>適課性</a:t>
            </a:r>
            <a:r>
              <a:rPr lang="zh-TW" altLang="en-US" sz="2000" b="1" dirty="0" smtClean="0">
                <a:solidFill>
                  <a:srgbClr val="9900FF"/>
                </a:solidFill>
                <a:latin typeface="Times New Roman" panose="02020603050405020304" pitchFamily="18" charset="0"/>
                <a:ea typeface="標楷體" panose="03000509000000000000" pitchFamily="65" charset="-120"/>
                <a:cs typeface="Times New Roman" panose="02020603050405020304" pitchFamily="18" charset="0"/>
              </a:rPr>
              <a:t>教學法</a:t>
            </a:r>
            <a:endParaRPr lang="en-US" altLang="zh-TW" sz="2000" b="1" dirty="0" smtClean="0">
              <a:solidFill>
                <a:srgbClr val="9900FF"/>
              </a:solidFill>
              <a:latin typeface="Times New Roman" panose="02020603050405020304" pitchFamily="18" charset="0"/>
              <a:ea typeface="標楷體" panose="03000509000000000000" pitchFamily="65" charset="-120"/>
              <a:cs typeface="Times New Roman" panose="02020603050405020304" pitchFamily="18" charset="0"/>
            </a:endParaRPr>
          </a:p>
          <a:p>
            <a:pPr marL="503238" indent="-147638">
              <a:lnSpc>
                <a:spcPts val="2100"/>
              </a:lnSpc>
            </a:pPr>
            <a:r>
              <a:rPr lang="zh-TW" altLang="en-US" sz="2000" dirty="0" smtClean="0">
                <a:latin typeface="Times New Roman" panose="02020603050405020304" pitchFamily="18" charset="0"/>
                <a:ea typeface="標楷體" panose="03000509000000000000" pitchFamily="65" charset="-120"/>
                <a:cs typeface="Times New Roman" panose="02020603050405020304" pitchFamily="18" charset="0"/>
              </a:rPr>
              <a:t>辦理</a:t>
            </a:r>
            <a:r>
              <a:rPr lang="zh-TW" altLang="en-US" sz="2000" dirty="0">
                <a:latin typeface="Times New Roman" panose="02020603050405020304" pitchFamily="18" charset="0"/>
                <a:ea typeface="標楷體" panose="03000509000000000000" pitchFamily="65" charset="-120"/>
                <a:cs typeface="Times New Roman" panose="02020603050405020304" pitchFamily="18" charset="0"/>
              </a:rPr>
              <a:t>適課性教學法</a:t>
            </a:r>
            <a:r>
              <a:rPr lang="zh-TW" altLang="en-US" sz="2000" b="1" dirty="0">
                <a:solidFill>
                  <a:srgbClr val="9900FF"/>
                </a:solidFill>
                <a:latin typeface="Times New Roman" panose="02020603050405020304" pitchFamily="18" charset="0"/>
                <a:ea typeface="標楷體" panose="03000509000000000000" pitchFamily="65" charset="-120"/>
                <a:cs typeface="Times New Roman" panose="02020603050405020304" pitchFamily="18" charset="0"/>
              </a:rPr>
              <a:t>教學工作</a:t>
            </a:r>
            <a:r>
              <a:rPr lang="zh-TW" altLang="en-US" sz="2000" b="1" dirty="0" smtClean="0">
                <a:solidFill>
                  <a:srgbClr val="9900FF"/>
                </a:solidFill>
                <a:latin typeface="Times New Roman" panose="02020603050405020304" pitchFamily="18" charset="0"/>
                <a:ea typeface="標楷體" panose="03000509000000000000" pitchFamily="65" charset="-120"/>
                <a:cs typeface="Times New Roman" panose="02020603050405020304" pitchFamily="18" charset="0"/>
              </a:rPr>
              <a:t>坊</a:t>
            </a:r>
            <a:endParaRPr lang="en-US" altLang="zh-TW" sz="2000" b="1" dirty="0" smtClean="0">
              <a:solidFill>
                <a:srgbClr val="9900FF"/>
              </a:solidFill>
              <a:latin typeface="Times New Roman" panose="02020603050405020304" pitchFamily="18" charset="0"/>
              <a:ea typeface="標楷體" panose="03000509000000000000" pitchFamily="65" charset="-120"/>
              <a:cs typeface="Times New Roman" panose="02020603050405020304" pitchFamily="18" charset="0"/>
            </a:endParaRPr>
          </a:p>
          <a:p>
            <a:pPr>
              <a:buFont typeface="Wingdings" panose="05000000000000000000" pitchFamily="2" charset="2"/>
              <a:buChar char="Ø"/>
            </a:pPr>
            <a:r>
              <a:rPr lang="zh-TW" altLang="en-US" b="1"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創新教學與</a:t>
            </a:r>
            <a:r>
              <a:rPr lang="zh-TW" altLang="en-US" b="1"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學習科技</a:t>
            </a:r>
          </a:p>
          <a:p>
            <a:pPr marL="503238" indent="-147638">
              <a:lnSpc>
                <a:spcPts val="2100"/>
              </a:lnSpc>
            </a:pPr>
            <a:r>
              <a:rPr lang="zh-TW" altLang="en-US" sz="2000" dirty="0" smtClean="0">
                <a:latin typeface="Times New Roman" panose="02020603050405020304" pitchFamily="18" charset="0"/>
                <a:ea typeface="標楷體" panose="03000509000000000000" pitchFamily="65" charset="-120"/>
                <a:cs typeface="Times New Roman" panose="02020603050405020304" pitchFamily="18" charset="0"/>
              </a:rPr>
              <a:t>課程</a:t>
            </a:r>
            <a:r>
              <a:rPr lang="zh-TW" altLang="en-US" sz="2000" dirty="0">
                <a:latin typeface="Times New Roman" panose="02020603050405020304" pitchFamily="18" charset="0"/>
                <a:ea typeface="標楷體" panose="03000509000000000000" pitchFamily="65" charset="-120"/>
                <a:cs typeface="Times New Roman" panose="02020603050405020304" pitchFamily="18" charset="0"/>
              </a:rPr>
              <a:t>導入</a:t>
            </a:r>
            <a:r>
              <a:rPr lang="zh-TW" altLang="en-US" sz="2000" b="1" dirty="0">
                <a:solidFill>
                  <a:srgbClr val="9900FF"/>
                </a:solidFill>
                <a:latin typeface="Times New Roman" panose="02020603050405020304" pitchFamily="18" charset="0"/>
                <a:ea typeface="標楷體" panose="03000509000000000000" pitchFamily="65" charset="-120"/>
                <a:cs typeface="Times New Roman" panose="02020603050405020304" pitchFamily="18" charset="0"/>
              </a:rPr>
              <a:t>學習科技與創新</a:t>
            </a:r>
            <a:r>
              <a:rPr lang="zh-TW" altLang="en-US" sz="2000" b="1" dirty="0" smtClean="0">
                <a:solidFill>
                  <a:srgbClr val="9900FF"/>
                </a:solidFill>
                <a:latin typeface="Times New Roman" panose="02020603050405020304" pitchFamily="18" charset="0"/>
                <a:ea typeface="標楷體" panose="03000509000000000000" pitchFamily="65" charset="-120"/>
                <a:cs typeface="Times New Roman" panose="02020603050405020304" pitchFamily="18" charset="0"/>
              </a:rPr>
              <a:t>教學</a:t>
            </a:r>
            <a:endParaRPr lang="en-US" altLang="zh-TW" sz="2000" b="1" dirty="0" smtClean="0">
              <a:solidFill>
                <a:srgbClr val="9900FF"/>
              </a:solidFill>
              <a:latin typeface="Times New Roman" panose="02020603050405020304" pitchFamily="18" charset="0"/>
              <a:ea typeface="標楷體" panose="03000509000000000000" pitchFamily="65" charset="-120"/>
              <a:cs typeface="Times New Roman" panose="02020603050405020304" pitchFamily="18" charset="0"/>
            </a:endParaRPr>
          </a:p>
          <a:p>
            <a:pPr marL="503238" indent="-147638">
              <a:lnSpc>
                <a:spcPts val="2100"/>
              </a:lnSpc>
            </a:pPr>
            <a:r>
              <a:rPr lang="zh-TW" altLang="en-US" sz="2000" dirty="0" smtClean="0">
                <a:latin typeface="Times New Roman" panose="02020603050405020304" pitchFamily="18" charset="0"/>
                <a:ea typeface="標楷體" panose="03000509000000000000" pitchFamily="65" charset="-120"/>
                <a:cs typeface="Times New Roman" panose="02020603050405020304" pitchFamily="18" charset="0"/>
              </a:rPr>
              <a:t>辦理</a:t>
            </a:r>
            <a:r>
              <a:rPr lang="zh-TW" altLang="en-US" sz="2000" b="1" dirty="0">
                <a:solidFill>
                  <a:srgbClr val="9900FF"/>
                </a:solidFill>
                <a:latin typeface="Times New Roman" panose="02020603050405020304" pitchFamily="18" charset="0"/>
                <a:ea typeface="標楷體" panose="03000509000000000000" pitchFamily="65" charset="-120"/>
                <a:cs typeface="Times New Roman" panose="02020603050405020304" pitchFamily="18" charset="0"/>
              </a:rPr>
              <a:t>「創新教學」教師工作</a:t>
            </a:r>
            <a:r>
              <a:rPr lang="zh-TW" altLang="en-US" sz="2000" b="1" dirty="0" smtClean="0">
                <a:solidFill>
                  <a:srgbClr val="9900FF"/>
                </a:solidFill>
                <a:latin typeface="Times New Roman" panose="02020603050405020304" pitchFamily="18" charset="0"/>
                <a:ea typeface="標楷體" panose="03000509000000000000" pitchFamily="65" charset="-120"/>
                <a:cs typeface="Times New Roman" panose="02020603050405020304" pitchFamily="18" charset="0"/>
              </a:rPr>
              <a:t>坊</a:t>
            </a:r>
            <a:r>
              <a:rPr lang="en-US" altLang="zh-TW" sz="2000" b="1" dirty="0" smtClean="0">
                <a:solidFill>
                  <a:srgbClr val="9900FF"/>
                </a:solidFill>
                <a:latin typeface="Times New Roman" panose="02020603050405020304" pitchFamily="18" charset="0"/>
                <a:ea typeface="標楷體" panose="03000509000000000000" pitchFamily="65" charset="-120"/>
                <a:cs typeface="Times New Roman" panose="02020603050405020304" pitchFamily="18" charset="0"/>
              </a:rPr>
              <a:t/>
            </a:r>
            <a:br>
              <a:rPr lang="en-US" altLang="zh-TW" sz="2000" b="1" dirty="0" smtClean="0">
                <a:solidFill>
                  <a:srgbClr val="9900FF"/>
                </a:solidFill>
                <a:latin typeface="Times New Roman" panose="02020603050405020304" pitchFamily="18" charset="0"/>
                <a:ea typeface="標楷體" panose="03000509000000000000" pitchFamily="65" charset="-120"/>
                <a:cs typeface="Times New Roman" panose="02020603050405020304" pitchFamily="18" charset="0"/>
              </a:rPr>
            </a:br>
            <a:r>
              <a:rPr lang="zh-TW" altLang="en-US" sz="2000" dirty="0" smtClean="0">
                <a:latin typeface="Times New Roman" panose="02020603050405020304" pitchFamily="18" charset="0"/>
                <a:ea typeface="標楷體" panose="03000509000000000000" pitchFamily="65" charset="-120"/>
                <a:cs typeface="Times New Roman" panose="02020603050405020304" pitchFamily="18" charset="0"/>
              </a:rPr>
              <a:t>與</a:t>
            </a:r>
            <a:r>
              <a:rPr lang="zh-TW" altLang="en-US" sz="2000" dirty="0">
                <a:latin typeface="Times New Roman" panose="02020603050405020304" pitchFamily="18" charset="0"/>
                <a:ea typeface="標楷體" panose="03000509000000000000" pitchFamily="65" charset="-120"/>
                <a:cs typeface="Times New Roman" panose="02020603050405020304" pitchFamily="18" charset="0"/>
              </a:rPr>
              <a:t>期末檢討</a:t>
            </a:r>
            <a:r>
              <a:rPr lang="zh-TW" altLang="en-US" sz="2000" dirty="0" smtClean="0">
                <a:latin typeface="Times New Roman" panose="02020603050405020304" pitchFamily="18" charset="0"/>
                <a:ea typeface="標楷體" panose="03000509000000000000" pitchFamily="65" charset="-120"/>
                <a:cs typeface="Times New Roman" panose="02020603050405020304" pitchFamily="18" charset="0"/>
              </a:rPr>
              <a:t>會議</a:t>
            </a:r>
            <a:endParaRPr lang="en-US" altLang="zh-TW" sz="2000" dirty="0" smtClean="0">
              <a:latin typeface="Times New Roman" panose="02020603050405020304" pitchFamily="18" charset="0"/>
              <a:ea typeface="標楷體" panose="03000509000000000000" pitchFamily="65" charset="-120"/>
              <a:cs typeface="Times New Roman" panose="02020603050405020304" pitchFamily="18" charset="0"/>
            </a:endParaRPr>
          </a:p>
          <a:p>
            <a:pPr marL="503238" indent="-147638">
              <a:lnSpc>
                <a:spcPts val="2100"/>
              </a:lnSpc>
            </a:pPr>
            <a:r>
              <a:rPr lang="en-US" altLang="zh-TW" sz="2000" dirty="0" smtClean="0">
                <a:solidFill>
                  <a:srgbClr val="FF0000"/>
                </a:solidFill>
                <a:latin typeface="Arial" panose="020B0604020202020204" pitchFamily="34" charset="0"/>
                <a:ea typeface="標楷體" panose="03000509000000000000" pitchFamily="65" charset="-120"/>
                <a:cs typeface="Arial" panose="020B0604020202020204" pitchFamily="34" charset="0"/>
              </a:rPr>
              <a:t>PBL</a:t>
            </a:r>
            <a:r>
              <a:rPr lang="zh-TW" altLang="en-US" sz="2000" dirty="0" smtClean="0">
                <a:solidFill>
                  <a:srgbClr val="FF0000"/>
                </a:solidFill>
                <a:latin typeface="Arial" panose="020B0604020202020204" pitchFamily="34" charset="0"/>
                <a:ea typeface="標楷體" panose="03000509000000000000" pitchFamily="65" charset="-120"/>
                <a:cs typeface="Arial" panose="020B0604020202020204" pitchFamily="34" charset="0"/>
              </a:rPr>
              <a:t>、</a:t>
            </a:r>
            <a:r>
              <a:rPr lang="en-US" altLang="zh-TW" sz="2000" dirty="0" smtClean="0">
                <a:solidFill>
                  <a:srgbClr val="FF0000"/>
                </a:solidFill>
                <a:latin typeface="Arial" panose="020B0604020202020204" pitchFamily="34" charset="0"/>
                <a:ea typeface="標楷體" panose="03000509000000000000" pitchFamily="65" charset="-120"/>
                <a:cs typeface="Arial" panose="020B0604020202020204" pitchFamily="34" charset="0"/>
              </a:rPr>
              <a:t>TEAL</a:t>
            </a:r>
            <a:r>
              <a:rPr lang="zh-TW" altLang="en-US" sz="2000" dirty="0" smtClean="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教學法</a:t>
            </a:r>
            <a:endParaRPr lang="en-US" altLang="zh-TW" sz="2000" dirty="0" smtClean="0">
              <a:solidFill>
                <a:srgbClr val="FF0000"/>
              </a:solidFill>
              <a:latin typeface="Times New Roman" panose="02020603050405020304" pitchFamily="18" charset="0"/>
              <a:ea typeface="標楷體" panose="03000509000000000000" pitchFamily="65" charset="-120"/>
              <a:cs typeface="Times New Roman" panose="02020603050405020304" pitchFamily="18" charset="0"/>
            </a:endParaRPr>
          </a:p>
          <a:p>
            <a:pPr>
              <a:lnSpc>
                <a:spcPts val="2300"/>
              </a:lnSpc>
              <a:buFont typeface="Wingdings" panose="05000000000000000000" pitchFamily="2" charset="2"/>
              <a:buChar char="Ø"/>
            </a:pPr>
            <a:r>
              <a:rPr lang="zh-TW" altLang="en-US" b="1"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學生自主學習  </a:t>
            </a:r>
          </a:p>
          <a:p>
            <a:pPr marL="503238" indent="-147638">
              <a:lnSpc>
                <a:spcPts val="2100"/>
              </a:lnSpc>
            </a:pPr>
            <a:r>
              <a:rPr lang="zh-TW" altLang="en-US" sz="2000" b="1" dirty="0" smtClean="0">
                <a:solidFill>
                  <a:srgbClr val="9900FF"/>
                </a:solidFill>
                <a:latin typeface="Times New Roman" panose="02020603050405020304" pitchFamily="18" charset="0"/>
                <a:ea typeface="標楷體" panose="03000509000000000000" pitchFamily="65" charset="-120"/>
                <a:cs typeface="Times New Roman" panose="02020603050405020304" pitchFamily="18" charset="0"/>
              </a:rPr>
              <a:t>學</a:t>
            </a:r>
            <a:r>
              <a:rPr lang="zh-TW" altLang="en-US" sz="2000" b="1" dirty="0">
                <a:solidFill>
                  <a:srgbClr val="9900FF"/>
                </a:solidFill>
                <a:latin typeface="Times New Roman" panose="02020603050405020304" pitchFamily="18" charset="0"/>
                <a:ea typeface="標楷體" panose="03000509000000000000" pitchFamily="65" charset="-120"/>
                <a:cs typeface="Times New Roman" panose="02020603050405020304" pitchFamily="18" charset="0"/>
              </a:rPr>
              <a:t>思</a:t>
            </a:r>
            <a:r>
              <a:rPr lang="zh-TW" altLang="en-US" sz="2000" b="1" dirty="0" smtClean="0">
                <a:solidFill>
                  <a:srgbClr val="9900FF"/>
                </a:solidFill>
                <a:latin typeface="Times New Roman" panose="02020603050405020304" pitchFamily="18" charset="0"/>
                <a:ea typeface="標楷體" panose="03000509000000000000" pitchFamily="65" charset="-120"/>
                <a:cs typeface="Times New Roman" panose="02020603050405020304" pitchFamily="18" charset="0"/>
              </a:rPr>
              <a:t>達教學法</a:t>
            </a:r>
            <a:endParaRPr lang="en-US" altLang="zh-TW" sz="2000" b="1" dirty="0" smtClean="0">
              <a:solidFill>
                <a:srgbClr val="9900FF"/>
              </a:solidFill>
              <a:latin typeface="Times New Roman" panose="02020603050405020304" pitchFamily="18" charset="0"/>
              <a:ea typeface="標楷體" panose="03000509000000000000" pitchFamily="65" charset="-120"/>
              <a:cs typeface="Times New Roman" panose="02020603050405020304" pitchFamily="18" charset="0"/>
            </a:endParaRPr>
          </a:p>
          <a:p>
            <a:pPr marL="503238" indent="-147638">
              <a:lnSpc>
                <a:spcPts val="2100"/>
              </a:lnSpc>
            </a:pPr>
            <a:r>
              <a:rPr lang="zh-TW" altLang="en-US" sz="2000" dirty="0" smtClean="0">
                <a:latin typeface="Times New Roman" panose="02020603050405020304" pitchFamily="18" charset="0"/>
                <a:ea typeface="標楷體" panose="03000509000000000000" pitchFamily="65" charset="-120"/>
                <a:cs typeface="Times New Roman" panose="02020603050405020304" pitchFamily="18" charset="0"/>
              </a:rPr>
              <a:t>推動</a:t>
            </a:r>
            <a:r>
              <a:rPr lang="zh-TW" altLang="en-US" sz="2000" b="1" dirty="0">
                <a:solidFill>
                  <a:srgbClr val="9900FF"/>
                </a:solidFill>
                <a:latin typeface="Times New Roman" panose="02020603050405020304" pitchFamily="18" charset="0"/>
                <a:ea typeface="標楷體" panose="03000509000000000000" pitchFamily="65" charset="-120"/>
                <a:cs typeface="Times New Roman" panose="02020603050405020304" pitchFamily="18" charset="0"/>
              </a:rPr>
              <a:t>合作學習</a:t>
            </a:r>
            <a:endParaRPr lang="zh-TW" altLang="zh-TW" sz="2000" b="1" dirty="0" smtClean="0">
              <a:solidFill>
                <a:srgbClr val="9900FF"/>
              </a:solidFill>
              <a:latin typeface="Times New Roman" panose="02020603050405020304" pitchFamily="18" charset="0"/>
              <a:ea typeface="標楷體" panose="03000509000000000000" pitchFamily="65" charset="-120"/>
              <a:cs typeface="Times New Roman" panose="02020603050405020304" pitchFamily="18" charset="0"/>
            </a:endParaRPr>
          </a:p>
          <a:p>
            <a:pPr>
              <a:buFont typeface="Wingdings" panose="05000000000000000000" pitchFamily="2" charset="2"/>
              <a:buChar char="Ø"/>
            </a:pPr>
            <a:endParaRPr lang="zh-TW" altLang="zh-TW" sz="2000" dirty="0">
              <a:latin typeface="Times New Roman" panose="02020603050405020304" pitchFamily="18" charset="0"/>
              <a:ea typeface="標楷體" panose="03000509000000000000" pitchFamily="65" charset="-120"/>
              <a:cs typeface="Times New Roman" panose="02020603050405020304" pitchFamily="18" charset="0"/>
            </a:endParaRPr>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636" y="1806947"/>
            <a:ext cx="5486400" cy="4035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 name="文字方塊 2"/>
          <p:cNvSpPr txBox="1">
            <a:spLocks noChangeArrowheads="1"/>
          </p:cNvSpPr>
          <p:nvPr/>
        </p:nvSpPr>
        <p:spPr bwMode="auto">
          <a:xfrm>
            <a:off x="2592003" y="3573016"/>
            <a:ext cx="461665" cy="1399025"/>
          </a:xfrm>
          <a:prstGeom prst="rect">
            <a:avLst/>
          </a:prstGeom>
          <a:noFill/>
          <a:ln>
            <a:noFill/>
          </a:ln>
        </p:spPr>
        <p:txBody>
          <a:bodyPr vert="eaVert"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b="1" i="0" u="none" strike="noStrike" cap="none" normalizeH="0" baseline="0" dirty="0" smtClean="0">
                <a:ln>
                  <a:noFill/>
                </a:ln>
                <a:solidFill>
                  <a:srgbClr val="0000FF"/>
                </a:solidFill>
                <a:effectLst/>
                <a:latin typeface="標楷體" pitchFamily="65" charset="-120"/>
                <a:ea typeface="標楷體" pitchFamily="65" charset="-120"/>
                <a:cs typeface="Times New Roman" pitchFamily="18" charset="0"/>
              </a:rPr>
              <a:t>教法</a:t>
            </a:r>
            <a:r>
              <a:rPr kumimoji="1" lang="zh-TW" altLang="en-US" b="1" i="0" u="none" strike="noStrike" cap="none" normalizeH="0" baseline="0" dirty="0" smtClean="0">
                <a:ln>
                  <a:noFill/>
                </a:ln>
                <a:solidFill>
                  <a:srgbClr val="0000FF"/>
                </a:solidFill>
                <a:effectLst/>
                <a:latin typeface="標楷體" pitchFamily="65" charset="-120"/>
                <a:ea typeface="標楷體" pitchFamily="65" charset="-120"/>
                <a:cs typeface="Times New Roman" pitchFamily="18" charset="0"/>
              </a:rPr>
              <a:t>進</a:t>
            </a:r>
            <a:r>
              <a:rPr kumimoji="1" lang="zh-TW" altLang="zh-TW" b="1" i="0" u="none" strike="noStrike" cap="none" normalizeH="0" baseline="0" dirty="0" smtClean="0">
                <a:ln>
                  <a:noFill/>
                </a:ln>
                <a:solidFill>
                  <a:srgbClr val="0000FF"/>
                </a:solidFill>
                <a:effectLst/>
                <a:latin typeface="標楷體" pitchFamily="65" charset="-120"/>
                <a:ea typeface="標楷體" pitchFamily="65" charset="-120"/>
                <a:cs typeface="Times New Roman" pitchFamily="18" charset="0"/>
              </a:rPr>
              <a:t>化</a:t>
            </a:r>
            <a:endParaRPr kumimoji="1" lang="zh-TW" altLang="zh-TW" b="1" i="0" u="none" strike="noStrike" cap="none" normalizeH="0" baseline="0" dirty="0" smtClean="0">
              <a:ln>
                <a:noFill/>
              </a:ln>
              <a:solidFill>
                <a:srgbClr val="0000FF"/>
              </a:solidFill>
              <a:effectLst/>
              <a:latin typeface="Arial" pitchFamily="34" charset="0"/>
              <a:ea typeface="新細明體" pitchFamily="18" charset="-120"/>
              <a:cs typeface="新細明體" pitchFamily="18" charset="-120"/>
            </a:endParaRPr>
          </a:p>
        </p:txBody>
      </p:sp>
      <p:sp>
        <p:nvSpPr>
          <p:cNvPr id="41" name="Text Box 22"/>
          <p:cNvSpPr txBox="1">
            <a:spLocks noChangeArrowheads="1"/>
          </p:cNvSpPr>
          <p:nvPr/>
        </p:nvSpPr>
        <p:spPr bwMode="auto">
          <a:xfrm>
            <a:off x="152400" y="2761183"/>
            <a:ext cx="1260886" cy="369332"/>
          </a:xfrm>
          <a:prstGeom prst="rect">
            <a:avLst/>
          </a:prstGeom>
          <a:noFill/>
          <a:ln>
            <a:noFill/>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b="1" i="0" u="none" strike="noStrike" cap="none" normalizeH="0" baseline="0" dirty="0" smtClean="0">
                <a:ln>
                  <a:noFill/>
                </a:ln>
                <a:solidFill>
                  <a:schemeClr val="tx1"/>
                </a:solidFill>
                <a:effectLst/>
                <a:latin typeface="標楷體" pitchFamily="65" charset="-120"/>
                <a:ea typeface="標楷體" pitchFamily="65" charset="-120"/>
                <a:cs typeface="Times New Roman" pitchFamily="18" charset="0"/>
              </a:rPr>
              <a:t>獎勵機制</a:t>
            </a:r>
            <a:endParaRPr kumimoji="1" lang="zh-TW" altLang="zh-TW" b="1" i="0" u="none" strike="noStrike" cap="none" normalizeH="0" baseline="0" dirty="0" smtClean="0">
              <a:ln>
                <a:noFill/>
              </a:ln>
              <a:solidFill>
                <a:schemeClr val="tx1"/>
              </a:solidFill>
              <a:effectLst/>
              <a:latin typeface="Arial" pitchFamily="34" charset="0"/>
              <a:ea typeface="新細明體" pitchFamily="18" charset="-120"/>
              <a:cs typeface="新細明體" pitchFamily="18" charset="-120"/>
            </a:endParaRPr>
          </a:p>
        </p:txBody>
      </p:sp>
      <p:cxnSp>
        <p:nvCxnSpPr>
          <p:cNvPr id="44" name="直線單箭頭接點 43"/>
          <p:cNvCxnSpPr/>
          <p:nvPr/>
        </p:nvCxnSpPr>
        <p:spPr>
          <a:xfrm>
            <a:off x="1048068" y="3068746"/>
            <a:ext cx="321625" cy="219262"/>
          </a:xfrm>
          <a:prstGeom prst="straightConnector1">
            <a:avLst/>
          </a:prstGeom>
          <a:ln>
            <a:tailEnd type="triangle" w="lg" len="lg"/>
          </a:ln>
        </p:spPr>
        <p:style>
          <a:lnRef idx="2">
            <a:schemeClr val="dk1"/>
          </a:lnRef>
          <a:fillRef idx="0">
            <a:schemeClr val="dk1"/>
          </a:fillRef>
          <a:effectRef idx="1">
            <a:schemeClr val="dk1"/>
          </a:effectRef>
          <a:fontRef idx="minor">
            <a:schemeClr val="tx1"/>
          </a:fontRef>
        </p:style>
      </p:cxnSp>
      <p:cxnSp>
        <p:nvCxnSpPr>
          <p:cNvPr id="45" name="直線單箭頭接點 44"/>
          <p:cNvCxnSpPr/>
          <p:nvPr/>
        </p:nvCxnSpPr>
        <p:spPr>
          <a:xfrm flipH="1">
            <a:off x="3419872" y="1875031"/>
            <a:ext cx="312043" cy="401841"/>
          </a:xfrm>
          <a:prstGeom prst="straightConnector1">
            <a:avLst/>
          </a:prstGeom>
          <a:ln>
            <a:tailEnd type="triangle" w="lg" len="lg"/>
          </a:ln>
        </p:spPr>
        <p:style>
          <a:lnRef idx="2">
            <a:schemeClr val="dk1"/>
          </a:lnRef>
          <a:fillRef idx="0">
            <a:schemeClr val="dk1"/>
          </a:fillRef>
          <a:effectRef idx="1">
            <a:schemeClr val="dk1"/>
          </a:effectRef>
          <a:fontRef idx="minor">
            <a:schemeClr val="tx1"/>
          </a:fontRef>
        </p:style>
      </p:cxnSp>
      <p:sp>
        <p:nvSpPr>
          <p:cNvPr id="42" name="Text Box 23"/>
          <p:cNvSpPr txBox="1">
            <a:spLocks noChangeArrowheads="1"/>
          </p:cNvSpPr>
          <p:nvPr/>
        </p:nvSpPr>
        <p:spPr bwMode="auto">
          <a:xfrm>
            <a:off x="4572000" y="3181588"/>
            <a:ext cx="1193627" cy="369332"/>
          </a:xfrm>
          <a:prstGeom prst="rect">
            <a:avLst/>
          </a:prstGeom>
          <a:noFill/>
          <a:ln>
            <a:noFill/>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b="1" i="0" u="none" strike="noStrike" cap="none" normalizeH="0" baseline="0" dirty="0" smtClean="0">
                <a:ln>
                  <a:noFill/>
                </a:ln>
                <a:solidFill>
                  <a:schemeClr val="tx1"/>
                </a:solidFill>
                <a:effectLst/>
                <a:latin typeface="標楷體" pitchFamily="65" charset="-120"/>
                <a:ea typeface="標楷體" pitchFamily="65" charset="-120"/>
                <a:cs typeface="Times New Roman" pitchFamily="18" charset="0"/>
              </a:rPr>
              <a:t>混成教學</a:t>
            </a:r>
            <a:endParaRPr kumimoji="1" lang="zh-TW" altLang="zh-TW" b="1" i="0" u="none" strike="noStrike" cap="none" normalizeH="0" baseline="0" dirty="0" smtClean="0">
              <a:ln>
                <a:noFill/>
              </a:ln>
              <a:solidFill>
                <a:schemeClr val="tx1"/>
              </a:solidFill>
              <a:effectLst/>
              <a:latin typeface="Arial" pitchFamily="34" charset="0"/>
              <a:ea typeface="新細明體" pitchFamily="18" charset="-120"/>
              <a:cs typeface="新細明體" pitchFamily="18" charset="-120"/>
            </a:endParaRPr>
          </a:p>
        </p:txBody>
      </p:sp>
      <p:sp>
        <p:nvSpPr>
          <p:cNvPr id="43" name="Text Box 28"/>
          <p:cNvSpPr txBox="1">
            <a:spLocks noChangeArrowheads="1"/>
          </p:cNvSpPr>
          <p:nvPr/>
        </p:nvSpPr>
        <p:spPr bwMode="auto">
          <a:xfrm>
            <a:off x="3525271" y="1515836"/>
            <a:ext cx="1152129" cy="369332"/>
          </a:xfrm>
          <a:prstGeom prst="rect">
            <a:avLst/>
          </a:prstGeom>
          <a:noFill/>
          <a:ln>
            <a:noFill/>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b="1" i="0" u="none" strike="noStrike" cap="none" normalizeH="0" baseline="0" dirty="0" smtClean="0">
                <a:ln>
                  <a:noFill/>
                </a:ln>
                <a:solidFill>
                  <a:schemeClr val="tx1"/>
                </a:solidFill>
                <a:effectLst/>
                <a:latin typeface="標楷體" pitchFamily="65" charset="-120"/>
                <a:ea typeface="標楷體" pitchFamily="65" charset="-120"/>
                <a:cs typeface="Times New Roman" pitchFamily="18" charset="0"/>
              </a:rPr>
              <a:t>TBL</a:t>
            </a:r>
            <a:r>
              <a:rPr kumimoji="1" lang="zh-TW" altLang="en-US" b="1" i="0" u="none" strike="noStrike" cap="none" normalizeH="0" baseline="0" dirty="0" smtClean="0">
                <a:ln>
                  <a:noFill/>
                </a:ln>
                <a:solidFill>
                  <a:schemeClr val="tx1"/>
                </a:solidFill>
                <a:effectLst/>
                <a:latin typeface="標楷體" pitchFamily="65" charset="-120"/>
                <a:ea typeface="標楷體" pitchFamily="65" charset="-120"/>
                <a:cs typeface="Times New Roman" pitchFamily="18" charset="0"/>
              </a:rPr>
              <a:t>教學</a:t>
            </a:r>
            <a:endParaRPr kumimoji="1" lang="zh-TW" altLang="en-US" b="1" i="0" u="none" strike="noStrike" cap="none" normalizeH="0" baseline="0" dirty="0" smtClean="0">
              <a:ln>
                <a:noFill/>
              </a:ln>
              <a:solidFill>
                <a:schemeClr val="tx1"/>
              </a:solidFill>
              <a:effectLst/>
              <a:latin typeface="Arial" pitchFamily="34" charset="0"/>
              <a:ea typeface="新細明體" pitchFamily="18" charset="-120"/>
              <a:cs typeface="新細明體" pitchFamily="18" charset="-120"/>
            </a:endParaRPr>
          </a:p>
        </p:txBody>
      </p:sp>
      <p:sp>
        <p:nvSpPr>
          <p:cNvPr id="48" name="Text Box 25"/>
          <p:cNvSpPr txBox="1">
            <a:spLocks noChangeArrowheads="1"/>
          </p:cNvSpPr>
          <p:nvPr/>
        </p:nvSpPr>
        <p:spPr bwMode="auto">
          <a:xfrm>
            <a:off x="2320342" y="1268760"/>
            <a:ext cx="1224135" cy="369332"/>
          </a:xfrm>
          <a:prstGeom prst="rect">
            <a:avLst/>
          </a:prstGeom>
          <a:noFill/>
          <a:ln>
            <a:noFill/>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b="1" i="0" u="none" strike="noStrike" cap="none" normalizeH="0" baseline="0" dirty="0" err="1" smtClean="0">
                <a:ln>
                  <a:noFill/>
                </a:ln>
                <a:solidFill>
                  <a:schemeClr val="tx1"/>
                </a:solidFill>
                <a:effectLst/>
                <a:latin typeface="標楷體" pitchFamily="65" charset="-120"/>
                <a:ea typeface="標楷體" pitchFamily="65" charset="-120"/>
                <a:cs typeface="Times New Roman" pitchFamily="18" charset="0"/>
              </a:rPr>
              <a:t>PrjBL</a:t>
            </a:r>
            <a:r>
              <a:rPr kumimoji="1" lang="zh-TW" altLang="en-US" b="1" i="0" u="none" strike="noStrike" cap="none" normalizeH="0" baseline="0" dirty="0" smtClean="0">
                <a:ln>
                  <a:noFill/>
                </a:ln>
                <a:solidFill>
                  <a:schemeClr val="tx1"/>
                </a:solidFill>
                <a:effectLst/>
                <a:latin typeface="標楷體" pitchFamily="65" charset="-120"/>
                <a:ea typeface="標楷體" pitchFamily="65" charset="-120"/>
                <a:cs typeface="Times New Roman" pitchFamily="18" charset="0"/>
              </a:rPr>
              <a:t>教學</a:t>
            </a:r>
            <a:endParaRPr kumimoji="1" lang="zh-TW" altLang="en-US" b="1" i="0" u="none" strike="noStrike" cap="none" normalizeH="0" baseline="0" dirty="0" smtClean="0">
              <a:ln>
                <a:noFill/>
              </a:ln>
              <a:solidFill>
                <a:schemeClr val="tx1"/>
              </a:solidFill>
              <a:effectLst/>
              <a:latin typeface="Arial" pitchFamily="34" charset="0"/>
              <a:ea typeface="新細明體" pitchFamily="18" charset="-120"/>
              <a:cs typeface="新細明體" pitchFamily="18" charset="-120"/>
            </a:endParaRPr>
          </a:p>
        </p:txBody>
      </p:sp>
      <p:sp>
        <p:nvSpPr>
          <p:cNvPr id="49" name="Rectangle 3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0" name="Rectangle 37"/>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sp>
        <p:nvSpPr>
          <p:cNvPr id="52" name="文字方塊 2"/>
          <p:cNvSpPr txBox="1">
            <a:spLocks noChangeArrowheads="1"/>
          </p:cNvSpPr>
          <p:nvPr/>
        </p:nvSpPr>
        <p:spPr bwMode="auto">
          <a:xfrm>
            <a:off x="15636" y="5013176"/>
            <a:ext cx="1138214" cy="646331"/>
          </a:xfrm>
          <a:prstGeom prst="rect">
            <a:avLst/>
          </a:prstGeom>
          <a:noFill/>
          <a:ln>
            <a:noFill/>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b="1" i="0" u="none" strike="noStrike" cap="none" normalizeH="0" baseline="0" dirty="0" smtClean="0">
                <a:ln>
                  <a:noFill/>
                </a:ln>
                <a:solidFill>
                  <a:schemeClr val="tx1"/>
                </a:solidFill>
                <a:effectLst/>
                <a:latin typeface="標楷體" pitchFamily="65" charset="-120"/>
                <a:ea typeface="標楷體" pitchFamily="65" charset="-120"/>
                <a:cs typeface="Times New Roman" pitchFamily="18" charset="0"/>
              </a:rPr>
              <a:t>學思達教學法</a:t>
            </a:r>
            <a:endParaRPr kumimoji="1" lang="zh-TW" altLang="zh-TW" b="1" i="0" u="none" strike="noStrike" cap="none" normalizeH="0" baseline="0" dirty="0" smtClean="0">
              <a:ln>
                <a:noFill/>
              </a:ln>
              <a:solidFill>
                <a:schemeClr val="tx1"/>
              </a:solidFill>
              <a:effectLst/>
              <a:latin typeface="Arial" pitchFamily="34" charset="0"/>
              <a:ea typeface="新細明體" pitchFamily="18" charset="-120"/>
              <a:cs typeface="新細明體" pitchFamily="18" charset="-120"/>
            </a:endParaRPr>
          </a:p>
        </p:txBody>
      </p:sp>
      <p:sp>
        <p:nvSpPr>
          <p:cNvPr id="53" name="Text Box 46"/>
          <p:cNvSpPr txBox="1">
            <a:spLocks noChangeArrowheads="1"/>
          </p:cNvSpPr>
          <p:nvPr/>
        </p:nvSpPr>
        <p:spPr bwMode="auto">
          <a:xfrm>
            <a:off x="-82467" y="3140463"/>
            <a:ext cx="1171259" cy="369332"/>
          </a:xfrm>
          <a:prstGeom prst="rect">
            <a:avLst/>
          </a:prstGeom>
          <a:noFill/>
          <a:ln>
            <a:noFill/>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b="1" i="0" u="none" strike="noStrike" cap="none" normalizeH="0" baseline="0" dirty="0" smtClean="0">
                <a:ln>
                  <a:noFill/>
                </a:ln>
                <a:solidFill>
                  <a:schemeClr val="tx1"/>
                </a:solidFill>
                <a:effectLst/>
                <a:latin typeface="標楷體" pitchFamily="65" charset="-120"/>
                <a:ea typeface="標楷體" pitchFamily="65" charset="-120"/>
                <a:cs typeface="Times New Roman" pitchFamily="18" charset="0"/>
              </a:rPr>
              <a:t>合作學習</a:t>
            </a:r>
            <a:endParaRPr kumimoji="1" lang="zh-TW" altLang="zh-TW" b="1" i="0" u="none" strike="noStrike" cap="none" normalizeH="0" baseline="0" dirty="0" smtClean="0">
              <a:ln>
                <a:noFill/>
              </a:ln>
              <a:solidFill>
                <a:schemeClr val="tx1"/>
              </a:solidFill>
              <a:effectLst/>
              <a:latin typeface="Arial" pitchFamily="34" charset="0"/>
              <a:ea typeface="新細明體" pitchFamily="18" charset="-120"/>
              <a:cs typeface="新細明體" pitchFamily="18" charset="-120"/>
            </a:endParaRPr>
          </a:p>
        </p:txBody>
      </p:sp>
      <p:sp>
        <p:nvSpPr>
          <p:cNvPr id="55" name="Text Box 40"/>
          <p:cNvSpPr txBox="1">
            <a:spLocks noChangeArrowheads="1"/>
          </p:cNvSpPr>
          <p:nvPr/>
        </p:nvSpPr>
        <p:spPr bwMode="auto">
          <a:xfrm>
            <a:off x="1259632" y="5373216"/>
            <a:ext cx="1152128" cy="646331"/>
          </a:xfrm>
          <a:prstGeom prst="rect">
            <a:avLst/>
          </a:prstGeom>
          <a:noFill/>
          <a:ln>
            <a:noFill/>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b="1" i="0" u="none" strike="noStrike" cap="none" normalizeH="0" baseline="0" dirty="0" smtClean="0">
                <a:ln>
                  <a:noFill/>
                </a:ln>
                <a:solidFill>
                  <a:schemeClr val="tx1"/>
                </a:solidFill>
                <a:effectLst/>
                <a:latin typeface="標楷體" pitchFamily="65" charset="-120"/>
                <a:ea typeface="標楷體" pitchFamily="65" charset="-120"/>
                <a:cs typeface="Times New Roman" pitchFamily="18" charset="0"/>
              </a:rPr>
              <a:t>學習環境改善</a:t>
            </a:r>
            <a:endParaRPr kumimoji="1" lang="zh-TW" altLang="zh-TW" b="1" i="0" u="none" strike="noStrike" cap="none" normalizeH="0" baseline="0" dirty="0" smtClean="0">
              <a:ln>
                <a:noFill/>
              </a:ln>
              <a:solidFill>
                <a:schemeClr val="tx1"/>
              </a:solidFill>
              <a:effectLst/>
              <a:latin typeface="Arial" pitchFamily="34" charset="0"/>
              <a:ea typeface="新細明體" pitchFamily="18" charset="-120"/>
              <a:cs typeface="新細明體" pitchFamily="18" charset="-120"/>
            </a:endParaRPr>
          </a:p>
        </p:txBody>
      </p:sp>
      <p:cxnSp>
        <p:nvCxnSpPr>
          <p:cNvPr id="58" name="直線單箭頭接點 57"/>
          <p:cNvCxnSpPr/>
          <p:nvPr/>
        </p:nvCxnSpPr>
        <p:spPr>
          <a:xfrm>
            <a:off x="756089" y="3456687"/>
            <a:ext cx="443796" cy="221963"/>
          </a:xfrm>
          <a:prstGeom prst="straightConnector1">
            <a:avLst/>
          </a:prstGeom>
          <a:ln>
            <a:tailEnd type="triangle" w="lg" len="lg"/>
          </a:ln>
        </p:spPr>
        <p:style>
          <a:lnRef idx="2">
            <a:schemeClr val="dk1"/>
          </a:lnRef>
          <a:fillRef idx="0">
            <a:schemeClr val="dk1"/>
          </a:fillRef>
          <a:effectRef idx="1">
            <a:schemeClr val="dk1"/>
          </a:effectRef>
          <a:fontRef idx="minor">
            <a:schemeClr val="tx1"/>
          </a:fontRef>
        </p:style>
      </p:cxnSp>
      <p:cxnSp>
        <p:nvCxnSpPr>
          <p:cNvPr id="59" name="直線單箭頭接點 58"/>
          <p:cNvCxnSpPr/>
          <p:nvPr/>
        </p:nvCxnSpPr>
        <p:spPr>
          <a:xfrm flipV="1">
            <a:off x="989961" y="4707141"/>
            <a:ext cx="269671" cy="296855"/>
          </a:xfrm>
          <a:prstGeom prst="straightConnector1">
            <a:avLst/>
          </a:prstGeom>
          <a:ln>
            <a:tailEnd type="triangle" w="lg" len="lg"/>
          </a:ln>
        </p:spPr>
        <p:style>
          <a:lnRef idx="2">
            <a:schemeClr val="dk1"/>
          </a:lnRef>
          <a:fillRef idx="0">
            <a:schemeClr val="dk1"/>
          </a:fillRef>
          <a:effectRef idx="1">
            <a:schemeClr val="dk1"/>
          </a:effectRef>
          <a:fontRef idx="minor">
            <a:schemeClr val="tx1"/>
          </a:fontRef>
        </p:style>
      </p:cxnSp>
      <p:cxnSp>
        <p:nvCxnSpPr>
          <p:cNvPr id="60" name="直線單箭頭接點 59"/>
          <p:cNvCxnSpPr/>
          <p:nvPr/>
        </p:nvCxnSpPr>
        <p:spPr>
          <a:xfrm flipV="1">
            <a:off x="1828329" y="5037757"/>
            <a:ext cx="133280" cy="407468"/>
          </a:xfrm>
          <a:prstGeom prst="straightConnector1">
            <a:avLst/>
          </a:prstGeom>
          <a:ln>
            <a:tailEnd type="triangle" w="lg" len="lg"/>
          </a:ln>
        </p:spPr>
        <p:style>
          <a:lnRef idx="2">
            <a:schemeClr val="dk1"/>
          </a:lnRef>
          <a:fillRef idx="0">
            <a:schemeClr val="dk1"/>
          </a:fillRef>
          <a:effectRef idx="1">
            <a:schemeClr val="dk1"/>
          </a:effectRef>
          <a:fontRef idx="minor">
            <a:schemeClr val="tx1"/>
          </a:fontRef>
        </p:style>
      </p:cxnSp>
      <p:cxnSp>
        <p:nvCxnSpPr>
          <p:cNvPr id="61" name="直線單箭頭接點 60"/>
          <p:cNvCxnSpPr/>
          <p:nvPr/>
        </p:nvCxnSpPr>
        <p:spPr>
          <a:xfrm flipH="1" flipV="1">
            <a:off x="4162054" y="4769286"/>
            <a:ext cx="310892" cy="315898"/>
          </a:xfrm>
          <a:prstGeom prst="straightConnector1">
            <a:avLst/>
          </a:prstGeom>
          <a:ln>
            <a:tailEnd type="triangle" w="lg" len="lg"/>
          </a:ln>
        </p:spPr>
        <p:style>
          <a:lnRef idx="2">
            <a:schemeClr val="dk1"/>
          </a:lnRef>
          <a:fillRef idx="0">
            <a:schemeClr val="dk1"/>
          </a:fillRef>
          <a:effectRef idx="1">
            <a:schemeClr val="dk1"/>
          </a:effectRef>
          <a:fontRef idx="minor">
            <a:schemeClr val="tx1"/>
          </a:fontRef>
        </p:style>
      </p:cxnSp>
      <p:sp>
        <p:nvSpPr>
          <p:cNvPr id="56" name="Text Box 43"/>
          <p:cNvSpPr txBox="1">
            <a:spLocks noChangeArrowheads="1"/>
          </p:cNvSpPr>
          <p:nvPr/>
        </p:nvSpPr>
        <p:spPr bwMode="auto">
          <a:xfrm>
            <a:off x="4202323" y="5085184"/>
            <a:ext cx="1363713" cy="369332"/>
          </a:xfrm>
          <a:prstGeom prst="rect">
            <a:avLst/>
          </a:prstGeom>
          <a:noFill/>
          <a:ln>
            <a:noFill/>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zh-TW" b="1" i="0" u="none" strike="noStrike" cap="none" normalizeH="0" baseline="0" dirty="0" smtClean="0">
                <a:ln>
                  <a:noFill/>
                </a:ln>
                <a:solidFill>
                  <a:schemeClr val="tx1"/>
                </a:solidFill>
                <a:effectLst/>
                <a:latin typeface="標楷體" pitchFamily="65" charset="-120"/>
                <a:ea typeface="標楷體" pitchFamily="65" charset="-120"/>
                <a:cs typeface="Times New Roman" pitchFamily="18" charset="0"/>
              </a:rPr>
              <a:t>翻轉教學</a:t>
            </a:r>
            <a:endParaRPr kumimoji="1" lang="zh-TW" altLang="zh-TW" b="1" i="0" u="none" strike="noStrike" cap="none" normalizeH="0" baseline="0" dirty="0" smtClean="0">
              <a:ln>
                <a:noFill/>
              </a:ln>
              <a:solidFill>
                <a:schemeClr val="tx1"/>
              </a:solidFill>
              <a:effectLst/>
              <a:latin typeface="Arial" pitchFamily="34" charset="0"/>
              <a:ea typeface="新細明體" pitchFamily="18" charset="-120"/>
              <a:cs typeface="新細明體" pitchFamily="18" charset="-120"/>
            </a:endParaRPr>
          </a:p>
        </p:txBody>
      </p:sp>
      <p:sp>
        <p:nvSpPr>
          <p:cNvPr id="57" name="Text Box 42"/>
          <p:cNvSpPr txBox="1">
            <a:spLocks noChangeArrowheads="1"/>
          </p:cNvSpPr>
          <p:nvPr/>
        </p:nvSpPr>
        <p:spPr bwMode="auto">
          <a:xfrm>
            <a:off x="1804593" y="5723383"/>
            <a:ext cx="2919807" cy="461665"/>
          </a:xfrm>
          <a:prstGeom prst="rect">
            <a:avLst/>
          </a:prstGeom>
          <a:noFill/>
          <a:ln>
            <a:noFill/>
          </a:ln>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zh-TW" sz="2400" b="1" i="0" u="none" strike="noStrike" cap="none" normalizeH="0" baseline="0" dirty="0" smtClean="0">
                <a:ln>
                  <a:noFill/>
                </a:ln>
                <a:solidFill>
                  <a:srgbClr val="0000FF"/>
                </a:solidFill>
                <a:effectLst/>
                <a:latin typeface="標楷體" pitchFamily="65" charset="-120"/>
                <a:ea typeface="標楷體" pitchFamily="65" charset="-120"/>
                <a:cs typeface="Times New Roman" pitchFamily="18" charset="0"/>
              </a:rPr>
              <a:t>教法進化策略方針</a:t>
            </a:r>
            <a:endParaRPr kumimoji="1" lang="zh-TW" altLang="zh-TW" sz="2400" b="1" i="0" u="none" strike="noStrike" cap="none" normalizeH="0" baseline="0" dirty="0" smtClean="0">
              <a:ln>
                <a:noFill/>
              </a:ln>
              <a:solidFill>
                <a:srgbClr val="0000FF"/>
              </a:solidFill>
              <a:effectLst/>
              <a:latin typeface="Arial" pitchFamily="34" charset="0"/>
              <a:ea typeface="新細明體" pitchFamily="18" charset="-120"/>
              <a:cs typeface="新細明體" pitchFamily="18" charset="-120"/>
            </a:endParaRPr>
          </a:p>
        </p:txBody>
      </p:sp>
      <p:sp>
        <p:nvSpPr>
          <p:cNvPr id="62" name="Rectangle 47"/>
          <p:cNvSpPr>
            <a:spLocks noChangeArrowheads="1"/>
          </p:cNvSpPr>
          <p:nvPr/>
        </p:nvSpPr>
        <p:spPr bwMode="auto">
          <a:xfrm>
            <a:off x="152400" y="15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3" name="Rectangle 53"/>
          <p:cNvSpPr>
            <a:spLocks noChangeArrowheads="1"/>
          </p:cNvSpPr>
          <p:nvPr/>
        </p:nvSpPr>
        <p:spPr bwMode="auto">
          <a:xfrm>
            <a:off x="15240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zh-TW" altLang="zh-TW" sz="1800" b="0" i="0" u="none" strike="noStrike" cap="none" normalizeH="0" baseline="0" smtClean="0">
              <a:ln>
                <a:noFill/>
              </a:ln>
              <a:solidFill>
                <a:schemeClr val="tx1"/>
              </a:solidFill>
              <a:effectLst/>
              <a:latin typeface="Arial" pitchFamily="34" charset="0"/>
              <a:ea typeface="新細明體" pitchFamily="18" charset="-120"/>
              <a:cs typeface="新細明體" pitchFamily="18" charset="-120"/>
            </a:endParaRPr>
          </a:p>
        </p:txBody>
      </p:sp>
      <p:cxnSp>
        <p:nvCxnSpPr>
          <p:cNvPr id="66" name="直線單箭頭接點 65"/>
          <p:cNvCxnSpPr/>
          <p:nvPr/>
        </p:nvCxnSpPr>
        <p:spPr>
          <a:xfrm flipH="1">
            <a:off x="4486785" y="3468824"/>
            <a:ext cx="227341" cy="216529"/>
          </a:xfrm>
          <a:prstGeom prst="straightConnector1">
            <a:avLst/>
          </a:prstGeom>
          <a:ln>
            <a:tailEnd type="triangle" w="lg" len="lg"/>
          </a:ln>
        </p:spPr>
        <p:style>
          <a:lnRef idx="2">
            <a:schemeClr val="dk1"/>
          </a:lnRef>
          <a:fillRef idx="0">
            <a:schemeClr val="dk1"/>
          </a:fillRef>
          <a:effectRef idx="1">
            <a:schemeClr val="dk1"/>
          </a:effectRef>
          <a:fontRef idx="minor">
            <a:schemeClr val="tx1"/>
          </a:fontRef>
        </p:style>
      </p:cxnSp>
      <p:cxnSp>
        <p:nvCxnSpPr>
          <p:cNvPr id="72" name="直線單箭頭接點 71"/>
          <p:cNvCxnSpPr/>
          <p:nvPr/>
        </p:nvCxnSpPr>
        <p:spPr>
          <a:xfrm>
            <a:off x="1835696" y="2124472"/>
            <a:ext cx="251827" cy="152400"/>
          </a:xfrm>
          <a:prstGeom prst="straightConnector1">
            <a:avLst/>
          </a:prstGeom>
          <a:ln>
            <a:tailEnd type="triangle" w="lg" len="lg"/>
          </a:ln>
        </p:spPr>
        <p:style>
          <a:lnRef idx="2">
            <a:schemeClr val="dk1"/>
          </a:lnRef>
          <a:fillRef idx="0">
            <a:schemeClr val="dk1"/>
          </a:fillRef>
          <a:effectRef idx="1">
            <a:schemeClr val="dk1"/>
          </a:effectRef>
          <a:fontRef idx="minor">
            <a:schemeClr val="tx1"/>
          </a:fontRef>
        </p:style>
      </p:cxnSp>
      <p:grpSp>
        <p:nvGrpSpPr>
          <p:cNvPr id="35" name="群組 34"/>
          <p:cNvGrpSpPr/>
          <p:nvPr/>
        </p:nvGrpSpPr>
        <p:grpSpPr>
          <a:xfrm>
            <a:off x="225163" y="174415"/>
            <a:ext cx="5457038" cy="946906"/>
            <a:chOff x="225163" y="174415"/>
            <a:chExt cx="5457038" cy="946906"/>
          </a:xfrm>
        </p:grpSpPr>
        <p:cxnSp>
          <p:nvCxnSpPr>
            <p:cNvPr id="36" name="直線接點 35"/>
            <p:cNvCxnSpPr/>
            <p:nvPr/>
          </p:nvCxnSpPr>
          <p:spPr>
            <a:xfrm flipV="1">
              <a:off x="2822836" y="580516"/>
              <a:ext cx="2374279" cy="29085"/>
            </a:xfrm>
            <a:prstGeom prst="line">
              <a:avLst/>
            </a:prstGeom>
            <a:ln w="57150">
              <a:solidFill>
                <a:srgbClr val="002060"/>
              </a:solidFill>
              <a:headEnd type="oval"/>
              <a:tailEnd type="none"/>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7" name="圓角矩形 29"/>
            <p:cNvSpPr/>
            <p:nvPr/>
          </p:nvSpPr>
          <p:spPr>
            <a:xfrm>
              <a:off x="3196918" y="288129"/>
              <a:ext cx="2485283" cy="642942"/>
            </a:xfrm>
            <a:prstGeom prst="roundRect">
              <a:avLst>
                <a:gd name="adj" fmla="val 50000"/>
              </a:avLst>
            </a:prstGeom>
            <a:gradFill flip="none" rotWithShape="1">
              <a:gsLst>
                <a:gs pos="0">
                  <a:srgbClr val="FF0000"/>
                </a:gs>
                <a:gs pos="50000">
                  <a:srgbClr val="FF99CC"/>
                </a:gs>
                <a:gs pos="100000">
                  <a:schemeClr val="bg1">
                    <a:shade val="100000"/>
                    <a:satMod val="115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rgbClr val="0000FF"/>
                </a:solidFill>
              </a:endParaRPr>
            </a:p>
          </p:txBody>
        </p:sp>
        <p:sp>
          <p:nvSpPr>
            <p:cNvPr id="38" name="文字方塊 30"/>
            <p:cNvSpPr txBox="1"/>
            <p:nvPr/>
          </p:nvSpPr>
          <p:spPr>
            <a:xfrm>
              <a:off x="3213864" y="288129"/>
              <a:ext cx="2254094" cy="584775"/>
            </a:xfrm>
            <a:prstGeom prst="rect">
              <a:avLst/>
            </a:prstGeom>
            <a:noFill/>
          </p:spPr>
          <p:txBody>
            <a:bodyPr wrap="square" rtlCol="0">
              <a:spAutoFit/>
            </a:bodyPr>
            <a:lstStyle/>
            <a:p>
              <a:pPr algn="ctr"/>
              <a:r>
                <a:rPr lang="zh-TW" altLang="en-US" sz="3200" dirty="0" smtClean="0">
                  <a:solidFill>
                    <a:srgbClr val="0000FF"/>
                  </a:solidFill>
                  <a:latin typeface="標楷體" panose="03000509000000000000" pitchFamily="65" charset="-120"/>
                  <a:ea typeface="標楷體" panose="03000509000000000000" pitchFamily="65" charset="-120"/>
                </a:rPr>
                <a:t>教法進化</a:t>
              </a:r>
              <a:endParaRPr lang="ko-KR" altLang="en-US" sz="3200" dirty="0">
                <a:solidFill>
                  <a:srgbClr val="0000FF"/>
                </a:solidFill>
                <a:latin typeface="微軟正黑體" pitchFamily="34" charset="-120"/>
                <a:ea typeface="HY헤드라인M" pitchFamily="18" charset="-127"/>
              </a:endParaRPr>
            </a:p>
          </p:txBody>
        </p:sp>
        <p:pic>
          <p:nvPicPr>
            <p:cNvPr id="39" name="Picture 2" descr="33-"/>
            <p:cNvPicPr>
              <a:picLocks noChangeAspect="1" noChangeArrowheads="1"/>
            </p:cNvPicPr>
            <p:nvPr/>
          </p:nvPicPr>
          <p:blipFill>
            <a:blip r:embed="rId5"/>
            <a:srcRect/>
            <a:stretch>
              <a:fillRect/>
            </a:stretch>
          </p:blipFill>
          <p:spPr bwMode="auto">
            <a:xfrm>
              <a:off x="225163" y="174415"/>
              <a:ext cx="2599590" cy="946906"/>
            </a:xfrm>
            <a:prstGeom prst="rect">
              <a:avLst/>
            </a:prstGeom>
            <a:noFill/>
          </p:spPr>
        </p:pic>
        <p:sp>
          <p:nvSpPr>
            <p:cNvPr id="46" name="TextBox 18"/>
            <p:cNvSpPr txBox="1"/>
            <p:nvPr/>
          </p:nvSpPr>
          <p:spPr>
            <a:xfrm>
              <a:off x="328371" y="226573"/>
              <a:ext cx="2393173" cy="646331"/>
            </a:xfrm>
            <a:prstGeom prst="rect">
              <a:avLst/>
            </a:prstGeom>
            <a:noFill/>
          </p:spPr>
          <p:txBody>
            <a:bodyPr wrap="square" rtlCol="0">
              <a:spAutoFit/>
            </a:bodyPr>
            <a:lstStyle/>
            <a:p>
              <a:pPr algn="ctr">
                <a:buBlip>
                  <a:blip r:embed="rId6"/>
                </a:buBlip>
              </a:pPr>
              <a:r>
                <a:rPr lang="zh-TW" altLang="en-US" sz="3600" b="1" dirty="0" smtClean="0">
                  <a:latin typeface="標楷體" panose="03000509000000000000" pitchFamily="65" charset="-120"/>
                  <a:ea typeface="標楷體" panose="03000509000000000000" pitchFamily="65" charset="-120"/>
                </a:rPr>
                <a:t>三化教學</a:t>
              </a:r>
              <a:endParaRPr lang="ko-KR" altLang="en-US" sz="3600" b="1" dirty="0">
                <a:latin typeface="標楷體" panose="03000509000000000000" pitchFamily="65" charset="-120"/>
              </a:endParaRPr>
            </a:p>
          </p:txBody>
        </p:sp>
      </p:grpSp>
      <p:sp>
        <p:nvSpPr>
          <p:cNvPr id="47" name="Text Box 25"/>
          <p:cNvSpPr txBox="1">
            <a:spLocks noChangeArrowheads="1"/>
          </p:cNvSpPr>
          <p:nvPr/>
        </p:nvSpPr>
        <p:spPr bwMode="auto">
          <a:xfrm>
            <a:off x="1088792" y="1787583"/>
            <a:ext cx="1224135" cy="369332"/>
          </a:xfrm>
          <a:prstGeom prst="rect">
            <a:avLst/>
          </a:prstGeom>
          <a:noFill/>
          <a:ln>
            <a:noFill/>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b="1" i="0" u="none" strike="noStrike" cap="none" normalizeH="0" baseline="0" dirty="0" smtClean="0">
                <a:ln>
                  <a:noFill/>
                </a:ln>
                <a:solidFill>
                  <a:schemeClr val="tx1"/>
                </a:solidFill>
                <a:effectLst/>
                <a:latin typeface="標楷體" pitchFamily="65" charset="-120"/>
                <a:ea typeface="標楷體" pitchFamily="65" charset="-120"/>
                <a:cs typeface="Times New Roman" pitchFamily="18" charset="0"/>
              </a:rPr>
              <a:t>PBL</a:t>
            </a:r>
            <a:r>
              <a:rPr kumimoji="1" lang="zh-TW" altLang="en-US" b="1" i="0" u="none" strike="noStrike" cap="none" normalizeH="0" baseline="0" dirty="0" smtClean="0">
                <a:ln>
                  <a:noFill/>
                </a:ln>
                <a:solidFill>
                  <a:schemeClr val="tx1"/>
                </a:solidFill>
                <a:effectLst/>
                <a:latin typeface="標楷體" pitchFamily="65" charset="-120"/>
                <a:ea typeface="標楷體" pitchFamily="65" charset="-120"/>
                <a:cs typeface="Times New Roman" pitchFamily="18" charset="0"/>
              </a:rPr>
              <a:t>教學</a:t>
            </a:r>
            <a:endParaRPr kumimoji="1" lang="zh-TW" altLang="en-US" b="1" i="0" u="none" strike="noStrike" cap="none" normalizeH="0" baseline="0" dirty="0" smtClean="0">
              <a:ln>
                <a:noFill/>
              </a:ln>
              <a:solidFill>
                <a:schemeClr val="tx1"/>
              </a:solidFill>
              <a:effectLst/>
              <a:latin typeface="Arial" pitchFamily="34" charset="0"/>
              <a:ea typeface="新細明體" pitchFamily="18" charset="-120"/>
              <a:cs typeface="新細明體" pitchFamily="18" charset="-120"/>
            </a:endParaRPr>
          </a:p>
        </p:txBody>
      </p:sp>
      <p:cxnSp>
        <p:nvCxnSpPr>
          <p:cNvPr id="64" name="直線單箭頭接點 63"/>
          <p:cNvCxnSpPr>
            <a:stCxn id="48" idx="2"/>
          </p:cNvCxnSpPr>
          <p:nvPr/>
        </p:nvCxnSpPr>
        <p:spPr>
          <a:xfrm>
            <a:off x="2932410" y="1638092"/>
            <a:ext cx="18256" cy="301891"/>
          </a:xfrm>
          <a:prstGeom prst="straightConnector1">
            <a:avLst/>
          </a:prstGeom>
          <a:ln>
            <a:tailEnd type="triangle" w="lg" len="lg"/>
          </a:ln>
        </p:spPr>
        <p:style>
          <a:lnRef idx="2">
            <a:schemeClr val="dk1"/>
          </a:lnRef>
          <a:fillRef idx="0">
            <a:schemeClr val="dk1"/>
          </a:fillRef>
          <a:effectRef idx="1">
            <a:schemeClr val="dk1"/>
          </a:effectRef>
          <a:fontRef idx="minor">
            <a:schemeClr val="tx1"/>
          </a:fontRef>
        </p:style>
      </p:cxnSp>
      <p:sp>
        <p:nvSpPr>
          <p:cNvPr id="4" name="投影片編號版面配置區 3"/>
          <p:cNvSpPr>
            <a:spLocks noGrp="1"/>
          </p:cNvSpPr>
          <p:nvPr>
            <p:ph type="sldNum" sz="quarter" idx="12"/>
          </p:nvPr>
        </p:nvSpPr>
        <p:spPr/>
        <p:txBody>
          <a:bodyPr/>
          <a:lstStyle/>
          <a:p>
            <a:fld id="{11F70DB0-1707-4C2E-BA6A-7B2B88A8B1D4}" type="slidenum">
              <a:rPr lang="zh-TW" altLang="en-US" smtClean="0"/>
              <a:t>10</a:t>
            </a:fld>
            <a:endParaRPr lang="zh-TW" altLang="en-US"/>
          </a:p>
        </p:txBody>
      </p:sp>
      <p:sp>
        <p:nvSpPr>
          <p:cNvPr id="51" name="Text Box 28"/>
          <p:cNvSpPr txBox="1">
            <a:spLocks noChangeArrowheads="1"/>
          </p:cNvSpPr>
          <p:nvPr/>
        </p:nvSpPr>
        <p:spPr bwMode="auto">
          <a:xfrm>
            <a:off x="4026413" y="2291627"/>
            <a:ext cx="1395974" cy="369332"/>
          </a:xfrm>
          <a:prstGeom prst="rect">
            <a:avLst/>
          </a:prstGeom>
          <a:noFill/>
          <a:ln>
            <a:noFill/>
          </a:ln>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b="1" i="0" u="none" strike="noStrike" cap="none" normalizeH="0" baseline="0" dirty="0" smtClean="0">
                <a:ln>
                  <a:noFill/>
                </a:ln>
                <a:solidFill>
                  <a:schemeClr val="tx1"/>
                </a:solidFill>
                <a:effectLst/>
                <a:latin typeface="標楷體" pitchFamily="65" charset="-120"/>
                <a:ea typeface="標楷體" pitchFamily="65" charset="-120"/>
                <a:cs typeface="Times New Roman" pitchFamily="18" charset="0"/>
              </a:rPr>
              <a:t>TEAL</a:t>
            </a:r>
            <a:r>
              <a:rPr kumimoji="1" lang="zh-TW" altLang="en-US" b="1" i="0" u="none" strike="noStrike" cap="none" normalizeH="0" baseline="0" dirty="0" smtClean="0">
                <a:ln>
                  <a:noFill/>
                </a:ln>
                <a:solidFill>
                  <a:schemeClr val="tx1"/>
                </a:solidFill>
                <a:effectLst/>
                <a:latin typeface="標楷體" pitchFamily="65" charset="-120"/>
                <a:ea typeface="標楷體" pitchFamily="65" charset="-120"/>
                <a:cs typeface="Times New Roman" pitchFamily="18" charset="0"/>
              </a:rPr>
              <a:t>教學</a:t>
            </a:r>
            <a:endParaRPr kumimoji="1" lang="zh-TW" altLang="en-US" b="1" i="0" u="none" strike="noStrike" cap="none" normalizeH="0" baseline="0" dirty="0" smtClean="0">
              <a:ln>
                <a:noFill/>
              </a:ln>
              <a:solidFill>
                <a:schemeClr val="tx1"/>
              </a:solidFill>
              <a:effectLst/>
              <a:latin typeface="Arial" pitchFamily="34" charset="0"/>
              <a:ea typeface="新細明體" pitchFamily="18" charset="-120"/>
              <a:cs typeface="新細明體" pitchFamily="18" charset="-120"/>
            </a:endParaRPr>
          </a:p>
        </p:txBody>
      </p:sp>
      <p:cxnSp>
        <p:nvCxnSpPr>
          <p:cNvPr id="54" name="直線單箭頭接點 53"/>
          <p:cNvCxnSpPr/>
          <p:nvPr/>
        </p:nvCxnSpPr>
        <p:spPr>
          <a:xfrm flipH="1">
            <a:off x="3812013" y="2734628"/>
            <a:ext cx="566444" cy="395343"/>
          </a:xfrm>
          <a:prstGeom prst="straightConnector1">
            <a:avLst/>
          </a:prstGeom>
          <a:ln>
            <a:tailEnd type="triangle" w="lg" len="lg"/>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608737803"/>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fld id="{11F70DB0-1707-4C2E-BA6A-7B2B88A8B1D4}" type="slidenum">
              <a:rPr lang="zh-TW" altLang="en-US" smtClean="0"/>
              <a:t>100</a:t>
            </a:fld>
            <a:endParaRPr lang="zh-TW" altLang="en-US" dirty="0"/>
          </a:p>
        </p:txBody>
      </p:sp>
      <p:pic>
        <p:nvPicPr>
          <p:cNvPr id="6" name="Picture 2" descr="33-"/>
          <p:cNvPicPr>
            <a:picLocks noChangeAspect="1" noChangeArrowheads="1"/>
          </p:cNvPicPr>
          <p:nvPr/>
        </p:nvPicPr>
        <p:blipFill>
          <a:blip r:embed="rId2"/>
          <a:srcRect/>
          <a:stretch>
            <a:fillRect/>
          </a:stretch>
        </p:blipFill>
        <p:spPr bwMode="auto">
          <a:xfrm>
            <a:off x="2102107" y="110327"/>
            <a:ext cx="3766037" cy="946906"/>
          </a:xfrm>
          <a:prstGeom prst="rect">
            <a:avLst/>
          </a:prstGeom>
          <a:noFill/>
        </p:spPr>
      </p:pic>
      <p:sp>
        <p:nvSpPr>
          <p:cNvPr id="7" name="TextBox 18"/>
          <p:cNvSpPr txBox="1"/>
          <p:nvPr/>
        </p:nvSpPr>
        <p:spPr>
          <a:xfrm>
            <a:off x="2841124" y="134877"/>
            <a:ext cx="2393173" cy="646331"/>
          </a:xfrm>
          <a:prstGeom prst="rect">
            <a:avLst/>
          </a:prstGeom>
          <a:noFill/>
        </p:spPr>
        <p:txBody>
          <a:bodyPr wrap="square" rtlCol="0">
            <a:spAutoFit/>
          </a:bodyPr>
          <a:lstStyle/>
          <a:p>
            <a:pPr algn="ctr">
              <a:buBlip>
                <a:blip r:embed="rId3"/>
              </a:buBlip>
            </a:pPr>
            <a:r>
              <a:rPr lang="zh-TW" altLang="en-US" sz="3600" b="1" dirty="0" smtClean="0">
                <a:latin typeface="標楷體" panose="03000509000000000000" pitchFamily="65" charset="-120"/>
                <a:ea typeface="標楷體" panose="03000509000000000000" pitchFamily="65" charset="-120"/>
              </a:rPr>
              <a:t>總  結</a:t>
            </a:r>
            <a:endParaRPr lang="ko-KR" altLang="en-US" sz="3600" b="1" dirty="0">
              <a:latin typeface="標楷體" panose="03000509000000000000" pitchFamily="65" charset="-120"/>
            </a:endParaRPr>
          </a:p>
        </p:txBody>
      </p:sp>
      <p:sp>
        <p:nvSpPr>
          <p:cNvPr id="8" name="文字方塊 7"/>
          <p:cNvSpPr txBox="1"/>
          <p:nvPr/>
        </p:nvSpPr>
        <p:spPr>
          <a:xfrm>
            <a:off x="395536" y="1340768"/>
            <a:ext cx="8208912" cy="2523768"/>
          </a:xfrm>
          <a:prstGeom prst="rect">
            <a:avLst/>
          </a:prstGeom>
          <a:noFill/>
        </p:spPr>
        <p:txBody>
          <a:bodyPr wrap="square" rtlCol="0">
            <a:spAutoFit/>
          </a:bodyPr>
          <a:lstStyle/>
          <a:p>
            <a:pPr marL="457200" indent="-457200">
              <a:spcBef>
                <a:spcPts val="1800"/>
              </a:spcBef>
              <a:spcAft>
                <a:spcPts val="1800"/>
              </a:spcAft>
              <a:buBlip>
                <a:blip r:embed="rId4"/>
              </a:buBlip>
            </a:pPr>
            <a:r>
              <a:rPr lang="zh-TW" altLang="en-US" sz="3200" dirty="0" smtClean="0">
                <a:latin typeface="標楷體" panose="03000509000000000000" pitchFamily="65" charset="-120"/>
                <a:ea typeface="標楷體" panose="03000509000000000000" pitchFamily="65" charset="-120"/>
              </a:rPr>
              <a:t>經師易得、人師難求，期許嘉大人師再現</a:t>
            </a:r>
            <a:endParaRPr lang="en-US" altLang="zh-TW" sz="3200" dirty="0" smtClean="0">
              <a:latin typeface="標楷體" panose="03000509000000000000" pitchFamily="65" charset="-120"/>
              <a:ea typeface="標楷體" panose="03000509000000000000" pitchFamily="65" charset="-120"/>
            </a:endParaRPr>
          </a:p>
          <a:p>
            <a:pPr marL="457200" indent="-457200">
              <a:spcBef>
                <a:spcPts val="1800"/>
              </a:spcBef>
              <a:spcAft>
                <a:spcPts val="1800"/>
              </a:spcAft>
              <a:buBlip>
                <a:blip r:embed="rId4"/>
              </a:buBlip>
            </a:pPr>
            <a:r>
              <a:rPr lang="zh-TW" altLang="en-US" sz="3200" dirty="0" smtClean="0">
                <a:latin typeface="標楷體" panose="03000509000000000000" pitchFamily="65" charset="-120"/>
                <a:ea typeface="標楷體" panose="03000509000000000000" pitchFamily="65" charset="-120"/>
              </a:rPr>
              <a:t>秉持校訓</a:t>
            </a:r>
            <a:r>
              <a:rPr lang="en-US" altLang="zh-TW" sz="3200" dirty="0" smtClean="0">
                <a:latin typeface="標楷體" panose="03000509000000000000" pitchFamily="65" charset="-120"/>
                <a:ea typeface="標楷體" panose="03000509000000000000" pitchFamily="65" charset="-120"/>
              </a:rPr>
              <a:t>『</a:t>
            </a:r>
            <a:r>
              <a:rPr lang="zh-TW" altLang="en-US" sz="3200" dirty="0" smtClean="0">
                <a:solidFill>
                  <a:srgbClr val="0000FF"/>
                </a:solidFill>
                <a:latin typeface="標楷體" panose="03000509000000000000" pitchFamily="65" charset="-120"/>
                <a:ea typeface="標楷體" panose="03000509000000000000" pitchFamily="65" charset="-120"/>
              </a:rPr>
              <a:t>誠樸、力行、創新、服務</a:t>
            </a:r>
            <a:r>
              <a:rPr lang="en-US" altLang="zh-TW" sz="3200" dirty="0" smtClean="0">
                <a:latin typeface="標楷體" panose="03000509000000000000" pitchFamily="65" charset="-120"/>
                <a:ea typeface="標楷體" panose="03000509000000000000" pitchFamily="65" charset="-120"/>
              </a:rPr>
              <a:t>』</a:t>
            </a:r>
            <a:r>
              <a:rPr lang="zh-TW" altLang="en-US" sz="3200" dirty="0" smtClean="0">
                <a:latin typeface="標楷體" panose="03000509000000000000" pitchFamily="65" charset="-120"/>
                <a:ea typeface="標楷體" panose="03000509000000000000" pitchFamily="65" charset="-120"/>
              </a:rPr>
              <a:t>發展校務，以達</a:t>
            </a:r>
            <a:r>
              <a:rPr lang="en-US" altLang="zh-TW" sz="3200" dirty="0" smtClean="0">
                <a:latin typeface="標楷體" panose="03000509000000000000" pitchFamily="65" charset="-120"/>
                <a:ea typeface="標楷體" panose="03000509000000000000" pitchFamily="65" charset="-120"/>
              </a:rPr>
              <a:t>『</a:t>
            </a:r>
            <a:r>
              <a:rPr lang="zh-TW" altLang="en-US" sz="3200" dirty="0" smtClean="0">
                <a:solidFill>
                  <a:srgbClr val="FF0000"/>
                </a:solidFill>
                <a:latin typeface="標楷體" panose="03000509000000000000" pitchFamily="65" charset="-120"/>
                <a:ea typeface="標楷體" panose="03000509000000000000" pitchFamily="65" charset="-120"/>
              </a:rPr>
              <a:t>光耀嘉義、揚名全國、</a:t>
            </a:r>
            <a:r>
              <a:rPr lang="zh-TW" altLang="en-US" sz="3200" dirty="0">
                <a:solidFill>
                  <a:srgbClr val="FF0000"/>
                </a:solidFill>
                <a:latin typeface="標楷體" panose="03000509000000000000" pitchFamily="65" charset="-120"/>
                <a:ea typeface="標楷體" panose="03000509000000000000" pitchFamily="65" charset="-120"/>
              </a:rPr>
              <a:t>躋</a:t>
            </a:r>
            <a:r>
              <a:rPr lang="zh-TW" altLang="en-US" sz="3200" dirty="0" smtClean="0">
                <a:solidFill>
                  <a:srgbClr val="FF0000"/>
                </a:solidFill>
                <a:latin typeface="標楷體" panose="03000509000000000000" pitchFamily="65" charset="-120"/>
                <a:ea typeface="標楷體" panose="03000509000000000000" pitchFamily="65" charset="-120"/>
              </a:rPr>
              <a:t>身國際</a:t>
            </a:r>
            <a:r>
              <a:rPr lang="en-US" altLang="zh-TW" sz="3200" dirty="0" smtClean="0">
                <a:latin typeface="標楷體" panose="03000509000000000000" pitchFamily="65" charset="-120"/>
                <a:ea typeface="標楷體" panose="03000509000000000000" pitchFamily="65" charset="-120"/>
              </a:rPr>
              <a:t>』</a:t>
            </a:r>
            <a:endParaRPr lang="zh-TW" altLang="en-US" sz="3200" dirty="0">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183594284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字版面配置區 4"/>
          <p:cNvSpPr>
            <a:spLocks noGrp="1"/>
          </p:cNvSpPr>
          <p:nvPr>
            <p:ph type="body" sz="quarter" idx="3"/>
          </p:nvPr>
        </p:nvSpPr>
        <p:spPr>
          <a:xfrm>
            <a:off x="3419872" y="1340768"/>
            <a:ext cx="2808312" cy="639762"/>
          </a:xfrm>
        </p:spPr>
        <p:txBody>
          <a:bodyPr/>
          <a:lstStyle/>
          <a:p>
            <a:r>
              <a:rPr lang="zh-TW" altLang="en-US" dirty="0">
                <a:solidFill>
                  <a:schemeClr val="accent6">
                    <a:lumMod val="50000"/>
                  </a:schemeClr>
                </a:solidFill>
                <a:latin typeface="標楷體" panose="03000509000000000000" pitchFamily="65" charset="-120"/>
                <a:ea typeface="標楷體" panose="03000509000000000000" pitchFamily="65" charset="-120"/>
              </a:rPr>
              <a:t>具體工作</a:t>
            </a:r>
            <a:r>
              <a:rPr lang="zh-TW" altLang="en-US" dirty="0" smtClean="0">
                <a:solidFill>
                  <a:schemeClr val="accent6">
                    <a:lumMod val="50000"/>
                  </a:schemeClr>
                </a:solidFill>
                <a:latin typeface="標楷體" panose="03000509000000000000" pitchFamily="65" charset="-120"/>
                <a:ea typeface="標楷體" panose="03000509000000000000" pitchFamily="65" charset="-120"/>
              </a:rPr>
              <a:t>項目</a:t>
            </a:r>
            <a:endParaRPr lang="zh-TW" altLang="en-US" dirty="0">
              <a:solidFill>
                <a:schemeClr val="accent6">
                  <a:lumMod val="50000"/>
                </a:schemeClr>
              </a:solidFill>
            </a:endParaRPr>
          </a:p>
        </p:txBody>
      </p:sp>
      <p:graphicFrame>
        <p:nvGraphicFramePr>
          <p:cNvPr id="9" name="內容版面配置區 8"/>
          <p:cNvGraphicFramePr>
            <a:graphicFrameLocks noGrp="1"/>
          </p:cNvGraphicFramePr>
          <p:nvPr>
            <p:ph sz="quarter" idx="4"/>
            <p:extLst>
              <p:ext uri="{D42A27DB-BD31-4B8C-83A1-F6EECF244321}">
                <p14:modId xmlns:p14="http://schemas.microsoft.com/office/powerpoint/2010/main" val="2536635042"/>
              </p:ext>
            </p:extLst>
          </p:nvPr>
        </p:nvGraphicFramePr>
        <p:xfrm>
          <a:off x="539552" y="2348880"/>
          <a:ext cx="8363272" cy="3467100"/>
        </p:xfrm>
        <a:graphic>
          <a:graphicData uri="http://schemas.openxmlformats.org/drawingml/2006/table">
            <a:tbl>
              <a:tblPr firstRow="1" firstCol="1" bandRow="1">
                <a:tableStyleId>{5940675A-B579-460E-94D1-54222C63F5DA}</a:tableStyleId>
              </a:tblPr>
              <a:tblGrid>
                <a:gridCol w="1443289">
                  <a:extLst>
                    <a:ext uri="{9D8B030D-6E8A-4147-A177-3AD203B41FA5}">
                      <a16:colId xmlns:a16="http://schemas.microsoft.com/office/drawing/2014/main" xmlns="" val="20000"/>
                    </a:ext>
                  </a:extLst>
                </a:gridCol>
                <a:gridCol w="6919983">
                  <a:extLst>
                    <a:ext uri="{9D8B030D-6E8A-4147-A177-3AD203B41FA5}">
                      <a16:colId xmlns:a16="http://schemas.microsoft.com/office/drawing/2014/main" xmlns="" val="20001"/>
                    </a:ext>
                  </a:extLst>
                </a:gridCol>
              </a:tblGrid>
              <a:tr h="1867346">
                <a:tc>
                  <a:txBody>
                    <a:bodyPr/>
                    <a:lstStyle/>
                    <a:p>
                      <a:pPr algn="ctr">
                        <a:spcAft>
                          <a:spcPts val="0"/>
                        </a:spcAft>
                      </a:pPr>
                      <a:r>
                        <a:rPr lang="zh-TW" altLang="zh-TW" sz="2400" dirty="0" smtClean="0">
                          <a:effectLst/>
                          <a:latin typeface="Times New Roman"/>
                          <a:ea typeface="標楷體"/>
                          <a:cs typeface="Times New Roman"/>
                        </a:rPr>
                        <a:t>適課性教學</a:t>
                      </a:r>
                      <a:endParaRPr lang="zh-TW" sz="2400" b="0" kern="100" dirty="0">
                        <a:effectLst/>
                        <a:latin typeface="標楷體" panose="03000509000000000000" pitchFamily="65" charset="-120"/>
                        <a:ea typeface="標楷體" panose="03000509000000000000" pitchFamily="65" charset="-120"/>
                        <a:cs typeface="Times New Roman" panose="02020603050405020304" pitchFamily="18" charset="0"/>
                      </a:endParaRPr>
                    </a:p>
                  </a:txBody>
                  <a:tcPr marL="24041" marR="24041" marT="0" marB="0" anchor="ctr">
                    <a:lnB w="12700" cap="flat" cmpd="sng" algn="ctr">
                      <a:solidFill>
                        <a:schemeClr val="tx1"/>
                      </a:solidFill>
                      <a:prstDash val="solid"/>
                      <a:round/>
                      <a:headEnd type="none" w="med" len="med"/>
                      <a:tailEnd type="none" w="med" len="med"/>
                    </a:lnB>
                    <a:solidFill>
                      <a:schemeClr val="bg1"/>
                    </a:solidFill>
                  </a:tcPr>
                </a:tc>
                <a:tc>
                  <a:txBody>
                    <a:bodyPr/>
                    <a:lstStyle/>
                    <a:p>
                      <a:pPr marL="285750" marR="0" lvl="0" indent="-285750" algn="just" defTabSz="914400" rtl="0" eaLnBrk="1" fontAlgn="auto" latinLnBrk="0" hangingPunct="1">
                        <a:lnSpc>
                          <a:spcPts val="2100"/>
                        </a:lnSpc>
                        <a:spcBef>
                          <a:spcPts val="600"/>
                        </a:spcBef>
                        <a:spcAft>
                          <a:spcPts val="0"/>
                        </a:spcAft>
                        <a:buClrTx/>
                        <a:buSzTx/>
                        <a:buFont typeface="Wingdings" panose="05000000000000000000" pitchFamily="2" charset="2"/>
                        <a:buChar char="Ø"/>
                        <a:tabLst/>
                        <a:defRPr/>
                      </a:pPr>
                      <a:r>
                        <a:rPr kumimoji="0" lang="zh-TW" altLang="en-US" sz="2000" b="0" i="0" u="none" strike="noStrike" kern="100" cap="none" spc="0" normalizeH="0" baseline="0" noProof="0" dirty="0" smtClean="0">
                          <a:ln>
                            <a:noFill/>
                          </a:ln>
                          <a:solidFill>
                            <a:prstClr val="black"/>
                          </a:solidFill>
                          <a:effectLst/>
                          <a:uLnTx/>
                          <a:uFillTx/>
                          <a:latin typeface="標楷體" panose="03000509000000000000" pitchFamily="65" charset="-120"/>
                          <a:ea typeface="標楷體" panose="03000509000000000000" pitchFamily="65" charset="-120"/>
                          <a:cs typeface="+mn-cs"/>
                        </a:rPr>
                        <a:t>導入適課性教學法，轉化教師單向授課為高度師生</a:t>
                      </a:r>
                      <a:r>
                        <a:rPr kumimoji="0" lang="zh-TW" altLang="en-US" sz="2000" b="0" i="0" u="none" strike="noStrike" kern="100" cap="none" spc="0" normalizeH="0" baseline="0" noProof="0" dirty="0" smtClean="0">
                          <a:ln>
                            <a:noFill/>
                          </a:ln>
                          <a:solidFill>
                            <a:srgbClr val="FF0000"/>
                          </a:solidFill>
                          <a:effectLst/>
                          <a:uLnTx/>
                          <a:uFillTx/>
                          <a:latin typeface="標楷體" panose="03000509000000000000" pitchFamily="65" charset="-120"/>
                          <a:ea typeface="標楷體" panose="03000509000000000000" pitchFamily="65" charset="-120"/>
                          <a:cs typeface="+mn-cs"/>
                        </a:rPr>
                        <a:t>教學互動與學生自主學習</a:t>
                      </a:r>
                      <a:r>
                        <a:rPr kumimoji="0" lang="zh-TW" altLang="en-US" sz="2000" b="0" i="0" u="none" strike="noStrike" kern="100" cap="none" spc="0" normalizeH="0" baseline="0" noProof="0" dirty="0" smtClean="0">
                          <a:ln>
                            <a:noFill/>
                          </a:ln>
                          <a:solidFill>
                            <a:prstClr val="black"/>
                          </a:solidFill>
                          <a:effectLst/>
                          <a:uLnTx/>
                          <a:uFillTx/>
                          <a:latin typeface="標楷體" panose="03000509000000000000" pitchFamily="65" charset="-120"/>
                          <a:ea typeface="標楷體" panose="03000509000000000000" pitchFamily="65" charset="-120"/>
                          <a:cs typeface="+mn-cs"/>
                        </a:rPr>
                        <a:t> </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r>
                        <a:rPr kumimoji="0" lang="zh-TW" altLang="en-US"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教務處</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p>
                    <a:p>
                      <a:pPr marL="503238" marR="0" lvl="0" indent="-147638" algn="l" defTabSz="914400" rtl="0" eaLnBrk="1" fontAlgn="auto" latinLnBrk="0" hangingPunct="1">
                        <a:lnSpc>
                          <a:spcPts val="2100"/>
                        </a:lnSpc>
                        <a:spcBef>
                          <a:spcPts val="600"/>
                        </a:spcBef>
                        <a:spcAft>
                          <a:spcPts val="0"/>
                        </a:spcAft>
                        <a:buClrTx/>
                        <a:buSzTx/>
                        <a:buFont typeface="Arial" panose="020B0604020202020204" pitchFamily="34" charset="0"/>
                        <a:buChar char="•"/>
                        <a:tabLst/>
                        <a:defRPr/>
                      </a:pP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開設「</a:t>
                      </a:r>
                      <a:r>
                        <a:rPr kumimoji="0" lang="zh-TW" altLang="en-US" sz="2000" b="0" i="0" u="none" strike="noStrike" kern="1200" cap="none" spc="0" normalizeH="0" baseline="0" noProof="0" dirty="0" smtClean="0">
                          <a:ln>
                            <a:noFill/>
                          </a:ln>
                          <a:solidFill>
                            <a:srgbClr val="0000FF"/>
                          </a:solidFill>
                          <a:effectLst/>
                          <a:uLnTx/>
                          <a:uFillTx/>
                          <a:latin typeface="Times New Roman" panose="02020603050405020304" pitchFamily="18" charset="0"/>
                          <a:ea typeface="標楷體" panose="03000509000000000000" pitchFamily="65" charset="-120"/>
                          <a:cs typeface="Times New Roman" panose="02020603050405020304" pitchFamily="18" charset="0"/>
                        </a:rPr>
                        <a:t>問題導向學習」教學法</a:t>
                      </a:r>
                      <a:r>
                        <a:rPr kumimoji="0" lang="en-US" altLang="zh-TW"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a:t>
                      </a: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微型課程</a:t>
                      </a:r>
                    </a:p>
                    <a:p>
                      <a:pPr marL="503238" marR="0" lvl="0" indent="-147638" algn="l" defTabSz="914400" rtl="0" eaLnBrk="1" fontAlgn="auto" latinLnBrk="0" hangingPunct="1">
                        <a:lnSpc>
                          <a:spcPts val="2100"/>
                        </a:lnSpc>
                        <a:spcBef>
                          <a:spcPts val="600"/>
                        </a:spcBef>
                        <a:spcAft>
                          <a:spcPts val="0"/>
                        </a:spcAft>
                        <a:buClrTx/>
                        <a:buSzTx/>
                        <a:buFont typeface="Arial" panose="020B0604020202020204" pitchFamily="34" charset="0"/>
                        <a:buChar char="•"/>
                        <a:tabLst/>
                        <a:defRPr/>
                      </a:pP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開設</a:t>
                      </a:r>
                      <a:r>
                        <a:rPr kumimoji="0" lang="zh-TW" altLang="en-US" sz="2000" b="0" i="0" u="none" strike="noStrike" kern="1200" cap="none" spc="0" normalizeH="0" baseline="0" noProof="0" dirty="0" smtClean="0">
                          <a:ln>
                            <a:noFill/>
                          </a:ln>
                          <a:solidFill>
                            <a:srgbClr val="0000FF"/>
                          </a:solidFill>
                          <a:effectLst/>
                          <a:uLnTx/>
                          <a:uFillTx/>
                          <a:latin typeface="Times New Roman" panose="02020603050405020304" pitchFamily="18" charset="0"/>
                          <a:ea typeface="標楷體" panose="03000509000000000000" pitchFamily="65" charset="-120"/>
                          <a:cs typeface="Times New Roman" panose="02020603050405020304" pitchFamily="18" charset="0"/>
                        </a:rPr>
                        <a:t>「團體為基礎的學習」教學法</a:t>
                      </a:r>
                      <a:r>
                        <a:rPr kumimoji="0" lang="en-US" altLang="zh-TW"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a:t>
                      </a: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微型課程</a:t>
                      </a:r>
                      <a:endParaRPr kumimoji="0" lang="en-US" altLang="zh-TW"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endParaRPr>
                    </a:p>
                    <a:p>
                      <a:pPr marL="503238" marR="0" lvl="0" indent="-147638" algn="l" defTabSz="914400" rtl="0" eaLnBrk="1" fontAlgn="auto" latinLnBrk="0" hangingPunct="1">
                        <a:lnSpc>
                          <a:spcPts val="2100"/>
                        </a:lnSpc>
                        <a:spcBef>
                          <a:spcPts val="600"/>
                        </a:spcBef>
                        <a:spcAft>
                          <a:spcPts val="0"/>
                        </a:spcAft>
                        <a:buClrTx/>
                        <a:buSzTx/>
                        <a:buFont typeface="Arial" panose="020B0604020202020204" pitchFamily="34" charset="0"/>
                        <a:buChar char="•"/>
                        <a:tabLst/>
                        <a:defRPr/>
                      </a:pP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開設</a:t>
                      </a:r>
                      <a:r>
                        <a:rPr kumimoji="0" lang="zh-TW" altLang="en-US" sz="2000" b="0" i="0" u="none" strike="noStrike" kern="1200" cap="none" spc="0" normalizeH="0" baseline="0" noProof="0" dirty="0" smtClean="0">
                          <a:ln>
                            <a:noFill/>
                          </a:ln>
                          <a:solidFill>
                            <a:srgbClr val="0000FF"/>
                          </a:solidFill>
                          <a:effectLst/>
                          <a:uLnTx/>
                          <a:uFillTx/>
                          <a:latin typeface="Times New Roman" panose="02020603050405020304" pitchFamily="18" charset="0"/>
                          <a:ea typeface="標楷體" panose="03000509000000000000" pitchFamily="65" charset="-120"/>
                          <a:cs typeface="Times New Roman" panose="02020603050405020304" pitchFamily="18" charset="0"/>
                        </a:rPr>
                        <a:t>「專題式導向學習」教學法</a:t>
                      </a:r>
                      <a:r>
                        <a:rPr kumimoji="0" lang="en-US" altLang="zh-TW"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a:t>
                      </a: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微型課程</a:t>
                      </a:r>
                      <a:endParaRPr kumimoji="0" lang="en-US" altLang="zh-TW"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endParaRPr>
                    </a:p>
                    <a:p>
                      <a:pPr marL="285750" marR="0" lvl="0" indent="-285750" algn="just" defTabSz="914400" rtl="0" eaLnBrk="1" fontAlgn="auto" latinLnBrk="0" hangingPunct="1">
                        <a:lnSpc>
                          <a:spcPts val="2100"/>
                        </a:lnSpc>
                        <a:spcBef>
                          <a:spcPts val="600"/>
                        </a:spcBef>
                        <a:spcAft>
                          <a:spcPts val="0"/>
                        </a:spcAft>
                        <a:buClrTx/>
                        <a:buSzTx/>
                        <a:buFont typeface="Wingdings" panose="05000000000000000000" pitchFamily="2" charset="2"/>
                        <a:buChar char="Ø"/>
                        <a:tabLst/>
                        <a:defRPr/>
                      </a:pPr>
                      <a:r>
                        <a:rPr kumimoji="0" lang="zh-TW" altLang="en-US" sz="2000" b="0" i="0" u="none" strike="noStrike" kern="100" cap="none" spc="0" normalizeH="0" baseline="0" noProof="0" dirty="0" smtClean="0">
                          <a:ln>
                            <a:noFill/>
                          </a:ln>
                          <a:solidFill>
                            <a:prstClr val="black"/>
                          </a:solidFill>
                          <a:effectLst/>
                          <a:uLnTx/>
                          <a:uFillTx/>
                          <a:latin typeface="標楷體" panose="03000509000000000000" pitchFamily="65" charset="-120"/>
                          <a:ea typeface="標楷體" panose="03000509000000000000" pitchFamily="65" charset="-120"/>
                          <a:cs typeface="+mn-cs"/>
                        </a:rPr>
                        <a:t>辦理適課性教學法教學工作坊，教師同儕教學經驗分享與檢討 </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r>
                        <a:rPr kumimoji="0" lang="zh-TW" altLang="en-US"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教務處</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p>
                  </a:txBody>
                  <a:tcPr marL="24041" marR="24041" marT="0" marB="0" anchor="ct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0"/>
                  </a:ext>
                </a:extLst>
              </a:tr>
              <a:tr h="1080120">
                <a:tc>
                  <a:txBody>
                    <a:bodyPr/>
                    <a:lstStyle/>
                    <a:p>
                      <a:pPr algn="ctr">
                        <a:spcAft>
                          <a:spcPts val="0"/>
                        </a:spcAft>
                      </a:pPr>
                      <a:r>
                        <a:rPr lang="zh-TW" altLang="zh-TW" sz="2400" dirty="0" smtClean="0">
                          <a:solidFill>
                            <a:srgbClr val="FF0000"/>
                          </a:solidFill>
                          <a:effectLst/>
                          <a:latin typeface="Times New Roman"/>
                          <a:ea typeface="標楷體"/>
                          <a:cs typeface="Times New Roman"/>
                        </a:rPr>
                        <a:t>創新教學</a:t>
                      </a:r>
                      <a:r>
                        <a:rPr lang="en-US" altLang="zh-TW" sz="2400" dirty="0" smtClean="0">
                          <a:effectLst/>
                          <a:latin typeface="Times New Roman"/>
                          <a:ea typeface="標楷體"/>
                          <a:cs typeface="Times New Roman"/>
                        </a:rPr>
                        <a:t/>
                      </a:r>
                      <a:br>
                        <a:rPr lang="en-US" altLang="zh-TW" sz="2400" dirty="0" smtClean="0">
                          <a:effectLst/>
                          <a:latin typeface="Times New Roman"/>
                          <a:ea typeface="標楷體"/>
                          <a:cs typeface="Times New Roman"/>
                        </a:rPr>
                      </a:br>
                      <a:r>
                        <a:rPr lang="zh-TW" altLang="zh-TW" sz="2400" dirty="0" smtClean="0">
                          <a:effectLst/>
                          <a:latin typeface="Times New Roman"/>
                          <a:ea typeface="標楷體"/>
                          <a:cs typeface="Times New Roman"/>
                        </a:rPr>
                        <a:t>與</a:t>
                      </a:r>
                      <a:r>
                        <a:rPr lang="en-US" altLang="zh-TW" sz="2400" dirty="0" smtClean="0">
                          <a:effectLst/>
                          <a:latin typeface="Times New Roman"/>
                          <a:ea typeface="標楷體"/>
                          <a:cs typeface="Times New Roman"/>
                        </a:rPr>
                        <a:t/>
                      </a:r>
                      <a:br>
                        <a:rPr lang="en-US" altLang="zh-TW" sz="2400" dirty="0" smtClean="0">
                          <a:effectLst/>
                          <a:latin typeface="Times New Roman"/>
                          <a:ea typeface="標楷體"/>
                          <a:cs typeface="Times New Roman"/>
                        </a:rPr>
                      </a:br>
                      <a:r>
                        <a:rPr lang="zh-TW" altLang="zh-TW" sz="2400" dirty="0" smtClean="0">
                          <a:solidFill>
                            <a:srgbClr val="FF0000"/>
                          </a:solidFill>
                          <a:effectLst/>
                          <a:latin typeface="Times New Roman"/>
                          <a:ea typeface="標楷體"/>
                          <a:cs typeface="Times New Roman"/>
                        </a:rPr>
                        <a:t>學習科技</a:t>
                      </a:r>
                      <a:endParaRPr lang="zh-TW" sz="2400" b="1" kern="100" dirty="0">
                        <a:solidFill>
                          <a:srgbClr val="FF0000"/>
                        </a:solidFill>
                        <a:effectLst/>
                        <a:latin typeface="標楷體" panose="03000509000000000000" pitchFamily="65" charset="-120"/>
                        <a:ea typeface="標楷體" panose="03000509000000000000" pitchFamily="65" charset="-120"/>
                        <a:cs typeface="Times New Roman" panose="02020603050405020304" pitchFamily="18" charset="0"/>
                      </a:endParaRPr>
                    </a:p>
                  </a:txBody>
                  <a:tcPr marL="24041" marR="24041" marT="0" marB="0" anchor="ctr">
                    <a:lnT w="12700" cap="flat" cmpd="sng" algn="ctr">
                      <a:solidFill>
                        <a:schemeClr val="tx1"/>
                      </a:solidFill>
                      <a:prstDash val="solid"/>
                      <a:round/>
                      <a:headEnd type="none" w="med" len="med"/>
                      <a:tailEnd type="none" w="med" len="med"/>
                    </a:lnT>
                    <a:solidFill>
                      <a:schemeClr val="bg1"/>
                    </a:solidFill>
                  </a:tcPr>
                </a:tc>
                <a:tc>
                  <a:txBody>
                    <a:bodyPr/>
                    <a:lstStyle/>
                    <a:p>
                      <a:pPr marL="285750" marR="0" lvl="0" indent="-285750" algn="just" defTabSz="914400" rtl="0" eaLnBrk="1" fontAlgn="auto" latinLnBrk="0" hangingPunct="1">
                        <a:lnSpc>
                          <a:spcPts val="2100"/>
                        </a:lnSpc>
                        <a:spcBef>
                          <a:spcPts val="600"/>
                        </a:spcBef>
                        <a:spcAft>
                          <a:spcPts val="0"/>
                        </a:spcAft>
                        <a:buClrTx/>
                        <a:buSzTx/>
                        <a:buFont typeface="Wingdings" panose="05000000000000000000" pitchFamily="2" charset="2"/>
                        <a:buChar char="Ø"/>
                        <a:tabLst/>
                        <a:defRPr/>
                      </a:pPr>
                      <a:r>
                        <a:rPr kumimoji="0" lang="zh-TW" altLang="en-US" sz="2000" b="0" i="0" u="none" strike="noStrike" kern="100" cap="none" spc="0" normalizeH="0" baseline="0" noProof="0" dirty="0" smtClean="0">
                          <a:ln>
                            <a:noFill/>
                          </a:ln>
                          <a:solidFill>
                            <a:prstClr val="black"/>
                          </a:solidFill>
                          <a:effectLst/>
                          <a:uLnTx/>
                          <a:uFillTx/>
                          <a:latin typeface="標楷體" panose="03000509000000000000" pitchFamily="65" charset="-120"/>
                          <a:ea typeface="標楷體" panose="03000509000000000000" pitchFamily="65" charset="-120"/>
                          <a:cs typeface="+mn-cs"/>
                        </a:rPr>
                        <a:t>課程導入學習科技與創新教學 </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r>
                        <a:rPr kumimoji="0" lang="zh-TW" altLang="en-US"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教務處</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p>
                    <a:p>
                      <a:pPr marL="503238" marR="0" lvl="0" indent="-147638" algn="l" defTabSz="914400" rtl="0" eaLnBrk="1" fontAlgn="auto" latinLnBrk="0" hangingPunct="1">
                        <a:lnSpc>
                          <a:spcPts val="2100"/>
                        </a:lnSpc>
                        <a:spcBef>
                          <a:spcPts val="600"/>
                        </a:spcBef>
                        <a:spcAft>
                          <a:spcPts val="0"/>
                        </a:spcAft>
                        <a:buClrTx/>
                        <a:buSzTx/>
                        <a:buFont typeface="Arial" panose="020B0604020202020204" pitchFamily="34" charset="0"/>
                        <a:buChar char="•"/>
                        <a:tabLst/>
                        <a:defRPr/>
                      </a:pP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建立</a:t>
                      </a:r>
                      <a:r>
                        <a:rPr kumimoji="0" lang="zh-TW" altLang="en-US" sz="2000" b="0" i="0" u="none" strike="noStrike" kern="1200" cap="none" spc="0" normalizeH="0" baseline="0" noProof="0" dirty="0" smtClean="0">
                          <a:ln>
                            <a:noFill/>
                          </a:ln>
                          <a:solidFill>
                            <a:srgbClr val="0000FF"/>
                          </a:solidFill>
                          <a:effectLst/>
                          <a:uLnTx/>
                          <a:uFillTx/>
                          <a:latin typeface="Times New Roman" panose="02020603050405020304" pitchFamily="18" charset="0"/>
                          <a:ea typeface="標楷體" panose="03000509000000000000" pitchFamily="65" charset="-120"/>
                          <a:cs typeface="Times New Roman" panose="02020603050405020304" pitchFamily="18" charset="0"/>
                        </a:rPr>
                        <a:t>混成教學典範模式</a:t>
                      </a:r>
                    </a:p>
                    <a:p>
                      <a:pPr marL="503238" marR="0" lvl="0" indent="-147638" algn="l" defTabSz="914400" rtl="0" eaLnBrk="1" fontAlgn="auto" latinLnBrk="0" hangingPunct="1">
                        <a:lnSpc>
                          <a:spcPts val="2100"/>
                        </a:lnSpc>
                        <a:spcBef>
                          <a:spcPts val="600"/>
                        </a:spcBef>
                        <a:spcAft>
                          <a:spcPts val="0"/>
                        </a:spcAft>
                        <a:buClrTx/>
                        <a:buSzTx/>
                        <a:buFont typeface="Arial" panose="020B0604020202020204" pitchFamily="34" charset="0"/>
                        <a:buChar char="•"/>
                        <a:tabLst/>
                        <a:defRPr/>
                      </a:pP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建立</a:t>
                      </a:r>
                      <a:r>
                        <a:rPr kumimoji="0" lang="zh-TW" altLang="en-US" sz="2000" b="0" i="0" u="none" strike="noStrike" kern="1200" cap="none" spc="0" normalizeH="0" baseline="0" noProof="0" dirty="0" smtClean="0">
                          <a:ln>
                            <a:noFill/>
                          </a:ln>
                          <a:solidFill>
                            <a:srgbClr val="0000FF"/>
                          </a:solidFill>
                          <a:effectLst/>
                          <a:uLnTx/>
                          <a:uFillTx/>
                          <a:latin typeface="Times New Roman" panose="02020603050405020304" pitchFamily="18" charset="0"/>
                          <a:ea typeface="標楷體" panose="03000509000000000000" pitchFamily="65" charset="-120"/>
                          <a:cs typeface="Times New Roman" panose="02020603050405020304" pitchFamily="18" charset="0"/>
                        </a:rPr>
                        <a:t>翻轉教學典範模式</a:t>
                      </a:r>
                      <a:endParaRPr kumimoji="0" lang="en-US" altLang="zh-TW" sz="2000" b="0" i="0" u="none" strike="noStrike" kern="1200" cap="none" spc="0" normalizeH="0" baseline="0" noProof="0" dirty="0" smtClean="0">
                        <a:ln>
                          <a:noFill/>
                        </a:ln>
                        <a:solidFill>
                          <a:srgbClr val="0000FF"/>
                        </a:solidFill>
                        <a:effectLst/>
                        <a:uLnTx/>
                        <a:uFillTx/>
                        <a:latin typeface="Times New Roman" panose="02020603050405020304" pitchFamily="18" charset="0"/>
                        <a:ea typeface="標楷體" panose="03000509000000000000" pitchFamily="65" charset="-120"/>
                        <a:cs typeface="Times New Roman" panose="02020603050405020304" pitchFamily="18" charset="0"/>
                      </a:endParaRPr>
                    </a:p>
                    <a:p>
                      <a:pPr marL="285750" marR="0" lvl="0" indent="-285750" algn="just" defTabSz="914400" rtl="0" eaLnBrk="1" fontAlgn="auto" latinLnBrk="0" hangingPunct="1">
                        <a:lnSpc>
                          <a:spcPts val="2100"/>
                        </a:lnSpc>
                        <a:spcBef>
                          <a:spcPts val="600"/>
                        </a:spcBef>
                        <a:spcAft>
                          <a:spcPts val="0"/>
                        </a:spcAft>
                        <a:buClrTx/>
                        <a:buSzTx/>
                        <a:buFont typeface="Wingdings" panose="05000000000000000000" pitchFamily="2" charset="2"/>
                        <a:buChar char="Ø"/>
                        <a:tabLst/>
                        <a:defRPr/>
                      </a:pPr>
                      <a:r>
                        <a:rPr kumimoji="0" lang="zh-TW" altLang="en-US" sz="2000" b="0" i="0" u="none" strike="noStrike" kern="100" cap="none" spc="0" normalizeH="0" baseline="0" noProof="0" dirty="0" smtClean="0">
                          <a:ln>
                            <a:noFill/>
                          </a:ln>
                          <a:solidFill>
                            <a:prstClr val="black"/>
                          </a:solidFill>
                          <a:effectLst/>
                          <a:uLnTx/>
                          <a:uFillTx/>
                          <a:latin typeface="標楷體" panose="03000509000000000000" pitchFamily="65" charset="-120"/>
                          <a:ea typeface="標楷體" panose="03000509000000000000" pitchFamily="65" charset="-120"/>
                          <a:cs typeface="+mn-cs"/>
                        </a:rPr>
                        <a:t>辦理</a:t>
                      </a:r>
                      <a:r>
                        <a:rPr kumimoji="0" lang="zh-TW" altLang="en-US" sz="2000" b="0" i="0" u="none" strike="noStrike" kern="100" cap="none" spc="0" normalizeH="0" baseline="0" noProof="0" dirty="0" smtClean="0">
                          <a:ln>
                            <a:noFill/>
                          </a:ln>
                          <a:solidFill>
                            <a:srgbClr val="0000FF"/>
                          </a:solidFill>
                          <a:effectLst/>
                          <a:uLnTx/>
                          <a:uFillTx/>
                          <a:latin typeface="標楷體" panose="03000509000000000000" pitchFamily="65" charset="-120"/>
                          <a:ea typeface="標楷體" panose="03000509000000000000" pitchFamily="65" charset="-120"/>
                          <a:cs typeface="+mn-cs"/>
                        </a:rPr>
                        <a:t>「創新教學」教師工作坊</a:t>
                      </a:r>
                      <a:r>
                        <a:rPr kumimoji="0" lang="zh-TW" altLang="en-US" sz="2000" b="0" i="0" u="none" strike="noStrike" kern="100" cap="none" spc="0" normalizeH="0" baseline="0" noProof="0" dirty="0" smtClean="0">
                          <a:ln>
                            <a:noFill/>
                          </a:ln>
                          <a:solidFill>
                            <a:prstClr val="black"/>
                          </a:solidFill>
                          <a:effectLst/>
                          <a:uLnTx/>
                          <a:uFillTx/>
                          <a:latin typeface="標楷體" panose="03000509000000000000" pitchFamily="65" charset="-120"/>
                          <a:ea typeface="標楷體" panose="03000509000000000000" pitchFamily="65" charset="-120"/>
                          <a:cs typeface="+mn-cs"/>
                        </a:rPr>
                        <a:t>與期末檢討會議 </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r>
                        <a:rPr kumimoji="0" lang="zh-TW" altLang="en-US"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教務處</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p>
                  </a:txBody>
                  <a:tcPr marL="24041" marR="24041" marT="0" marB="0" anchor="ct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xmlns="" val="10001"/>
                  </a:ext>
                </a:extLst>
              </a:tr>
            </a:tbl>
          </a:graphicData>
        </a:graphic>
      </p:graphicFrame>
      <p:grpSp>
        <p:nvGrpSpPr>
          <p:cNvPr id="6" name="群組 5"/>
          <p:cNvGrpSpPr/>
          <p:nvPr/>
        </p:nvGrpSpPr>
        <p:grpSpPr>
          <a:xfrm>
            <a:off x="225163" y="174415"/>
            <a:ext cx="5457038" cy="946906"/>
            <a:chOff x="225163" y="174415"/>
            <a:chExt cx="5457038" cy="946906"/>
          </a:xfrm>
        </p:grpSpPr>
        <p:cxnSp>
          <p:nvCxnSpPr>
            <p:cNvPr id="7" name="直線接點 6"/>
            <p:cNvCxnSpPr/>
            <p:nvPr/>
          </p:nvCxnSpPr>
          <p:spPr>
            <a:xfrm flipV="1">
              <a:off x="2822836" y="580516"/>
              <a:ext cx="2374279" cy="29085"/>
            </a:xfrm>
            <a:prstGeom prst="line">
              <a:avLst/>
            </a:prstGeom>
            <a:ln w="57150">
              <a:solidFill>
                <a:srgbClr val="002060"/>
              </a:solidFill>
              <a:headEnd type="oval"/>
              <a:tailEnd type="none"/>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8" name="圓角矩形 29"/>
            <p:cNvSpPr/>
            <p:nvPr/>
          </p:nvSpPr>
          <p:spPr>
            <a:xfrm>
              <a:off x="3196918" y="288129"/>
              <a:ext cx="2485283" cy="642942"/>
            </a:xfrm>
            <a:prstGeom prst="roundRect">
              <a:avLst>
                <a:gd name="adj" fmla="val 50000"/>
              </a:avLst>
            </a:prstGeom>
            <a:gradFill flip="none" rotWithShape="1">
              <a:gsLst>
                <a:gs pos="0">
                  <a:srgbClr val="FF0000"/>
                </a:gs>
                <a:gs pos="50000">
                  <a:srgbClr val="FF99CC"/>
                </a:gs>
                <a:gs pos="100000">
                  <a:schemeClr val="bg1">
                    <a:shade val="100000"/>
                    <a:satMod val="115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rgbClr val="0000FF"/>
                </a:solidFill>
              </a:endParaRPr>
            </a:p>
          </p:txBody>
        </p:sp>
        <p:sp>
          <p:nvSpPr>
            <p:cNvPr id="10" name="文字方塊 30"/>
            <p:cNvSpPr txBox="1"/>
            <p:nvPr/>
          </p:nvSpPr>
          <p:spPr>
            <a:xfrm>
              <a:off x="3213864" y="288129"/>
              <a:ext cx="2254094" cy="584775"/>
            </a:xfrm>
            <a:prstGeom prst="rect">
              <a:avLst/>
            </a:prstGeom>
            <a:noFill/>
          </p:spPr>
          <p:txBody>
            <a:bodyPr wrap="square" rtlCol="0">
              <a:spAutoFit/>
            </a:bodyPr>
            <a:lstStyle/>
            <a:p>
              <a:pPr algn="ctr"/>
              <a:r>
                <a:rPr lang="zh-TW" altLang="en-US" sz="3200" dirty="0" smtClean="0">
                  <a:solidFill>
                    <a:srgbClr val="0000FF"/>
                  </a:solidFill>
                  <a:latin typeface="標楷體" panose="03000509000000000000" pitchFamily="65" charset="-120"/>
                  <a:ea typeface="標楷體" panose="03000509000000000000" pitchFamily="65" charset="-120"/>
                </a:rPr>
                <a:t>教法進化</a:t>
              </a:r>
              <a:endParaRPr lang="ko-KR" altLang="en-US" sz="3200" dirty="0">
                <a:solidFill>
                  <a:srgbClr val="0000FF"/>
                </a:solidFill>
                <a:latin typeface="微軟正黑體" pitchFamily="34" charset="-120"/>
                <a:ea typeface="HY헤드라인M" pitchFamily="18" charset="-127"/>
              </a:endParaRPr>
            </a:p>
          </p:txBody>
        </p:sp>
        <p:pic>
          <p:nvPicPr>
            <p:cNvPr id="11" name="Picture 2" descr="33-"/>
            <p:cNvPicPr>
              <a:picLocks noChangeAspect="1" noChangeArrowheads="1"/>
            </p:cNvPicPr>
            <p:nvPr/>
          </p:nvPicPr>
          <p:blipFill>
            <a:blip r:embed="rId2"/>
            <a:srcRect/>
            <a:stretch>
              <a:fillRect/>
            </a:stretch>
          </p:blipFill>
          <p:spPr bwMode="auto">
            <a:xfrm>
              <a:off x="225163" y="174415"/>
              <a:ext cx="2599590" cy="946906"/>
            </a:xfrm>
            <a:prstGeom prst="rect">
              <a:avLst/>
            </a:prstGeom>
            <a:noFill/>
          </p:spPr>
        </p:pic>
        <p:sp>
          <p:nvSpPr>
            <p:cNvPr id="12" name="TextBox 18"/>
            <p:cNvSpPr txBox="1"/>
            <p:nvPr/>
          </p:nvSpPr>
          <p:spPr>
            <a:xfrm>
              <a:off x="328371" y="226573"/>
              <a:ext cx="2393173" cy="646331"/>
            </a:xfrm>
            <a:prstGeom prst="rect">
              <a:avLst/>
            </a:prstGeom>
            <a:noFill/>
          </p:spPr>
          <p:txBody>
            <a:bodyPr wrap="square" rtlCol="0">
              <a:spAutoFit/>
            </a:bodyPr>
            <a:lstStyle/>
            <a:p>
              <a:pPr algn="ctr">
                <a:buBlip>
                  <a:blip r:embed="rId3"/>
                </a:buBlip>
              </a:pPr>
              <a:r>
                <a:rPr lang="zh-TW" altLang="en-US" sz="3600" b="1" dirty="0" smtClean="0">
                  <a:latin typeface="標楷體" panose="03000509000000000000" pitchFamily="65" charset="-120"/>
                  <a:ea typeface="標楷體" panose="03000509000000000000" pitchFamily="65" charset="-120"/>
                </a:rPr>
                <a:t>三化教學</a:t>
              </a:r>
              <a:endParaRPr lang="ko-KR" altLang="en-US" sz="3600" b="1" dirty="0">
                <a:latin typeface="標楷體" panose="03000509000000000000" pitchFamily="65" charset="-120"/>
              </a:endParaRPr>
            </a:p>
          </p:txBody>
        </p:sp>
      </p:grpSp>
      <p:sp>
        <p:nvSpPr>
          <p:cNvPr id="4" name="投影片編號版面配置區 3"/>
          <p:cNvSpPr>
            <a:spLocks noGrp="1"/>
          </p:cNvSpPr>
          <p:nvPr>
            <p:ph type="sldNum" sz="quarter" idx="12"/>
          </p:nvPr>
        </p:nvSpPr>
        <p:spPr/>
        <p:txBody>
          <a:bodyPr/>
          <a:lstStyle/>
          <a:p>
            <a:fld id="{11F70DB0-1707-4C2E-BA6A-7B2B88A8B1D4}" type="slidenum">
              <a:rPr lang="zh-TW" altLang="en-US" smtClean="0"/>
              <a:t>11</a:t>
            </a:fld>
            <a:endParaRPr lang="zh-TW" altLang="en-US"/>
          </a:p>
        </p:txBody>
      </p:sp>
    </p:spTree>
    <p:extLst>
      <p:ext uri="{BB962C8B-B14F-4D97-AF65-F5344CB8AC3E}">
        <p14:creationId xmlns:p14="http://schemas.microsoft.com/office/powerpoint/2010/main" val="9011507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字版面配置區 4"/>
          <p:cNvSpPr>
            <a:spLocks noGrp="1"/>
          </p:cNvSpPr>
          <p:nvPr>
            <p:ph type="body" sz="quarter" idx="3"/>
          </p:nvPr>
        </p:nvSpPr>
        <p:spPr>
          <a:xfrm>
            <a:off x="3563888" y="1196752"/>
            <a:ext cx="2808312" cy="639762"/>
          </a:xfrm>
        </p:spPr>
        <p:txBody>
          <a:bodyPr/>
          <a:lstStyle/>
          <a:p>
            <a:r>
              <a:rPr lang="zh-TW" altLang="en-US" dirty="0">
                <a:solidFill>
                  <a:schemeClr val="accent6">
                    <a:lumMod val="50000"/>
                  </a:schemeClr>
                </a:solidFill>
                <a:latin typeface="標楷體" panose="03000509000000000000" pitchFamily="65" charset="-120"/>
                <a:ea typeface="標楷體" panose="03000509000000000000" pitchFamily="65" charset="-120"/>
              </a:rPr>
              <a:t>具體工作</a:t>
            </a:r>
            <a:r>
              <a:rPr lang="zh-TW" altLang="en-US" dirty="0" smtClean="0">
                <a:solidFill>
                  <a:schemeClr val="accent6">
                    <a:lumMod val="50000"/>
                  </a:schemeClr>
                </a:solidFill>
                <a:latin typeface="標楷體" panose="03000509000000000000" pitchFamily="65" charset="-120"/>
                <a:ea typeface="標楷體" panose="03000509000000000000" pitchFamily="65" charset="-120"/>
              </a:rPr>
              <a:t>項目</a:t>
            </a:r>
            <a:endParaRPr lang="zh-TW" altLang="en-US" dirty="0">
              <a:solidFill>
                <a:schemeClr val="accent6">
                  <a:lumMod val="50000"/>
                </a:schemeClr>
              </a:solidFill>
            </a:endParaRPr>
          </a:p>
        </p:txBody>
      </p:sp>
      <p:graphicFrame>
        <p:nvGraphicFramePr>
          <p:cNvPr id="9" name="內容版面配置區 8"/>
          <p:cNvGraphicFramePr>
            <a:graphicFrameLocks noGrp="1"/>
          </p:cNvGraphicFramePr>
          <p:nvPr>
            <p:ph sz="quarter" idx="4"/>
            <p:extLst>
              <p:ext uri="{D42A27DB-BD31-4B8C-83A1-F6EECF244321}">
                <p14:modId xmlns:p14="http://schemas.microsoft.com/office/powerpoint/2010/main" val="860333832"/>
              </p:ext>
            </p:extLst>
          </p:nvPr>
        </p:nvGraphicFramePr>
        <p:xfrm>
          <a:off x="683568" y="2348880"/>
          <a:ext cx="8363272" cy="3048000"/>
        </p:xfrm>
        <a:graphic>
          <a:graphicData uri="http://schemas.openxmlformats.org/drawingml/2006/table">
            <a:tbl>
              <a:tblPr firstRow="1" firstCol="1" bandRow="1">
                <a:tableStyleId>{5940675A-B579-460E-94D1-54222C63F5DA}</a:tableStyleId>
              </a:tblPr>
              <a:tblGrid>
                <a:gridCol w="1443289">
                  <a:extLst>
                    <a:ext uri="{9D8B030D-6E8A-4147-A177-3AD203B41FA5}">
                      <a16:colId xmlns:a16="http://schemas.microsoft.com/office/drawing/2014/main" xmlns="" val="20000"/>
                    </a:ext>
                  </a:extLst>
                </a:gridCol>
                <a:gridCol w="6919983">
                  <a:extLst>
                    <a:ext uri="{9D8B030D-6E8A-4147-A177-3AD203B41FA5}">
                      <a16:colId xmlns:a16="http://schemas.microsoft.com/office/drawing/2014/main" xmlns="" val="20001"/>
                    </a:ext>
                  </a:extLst>
                </a:gridCol>
              </a:tblGrid>
              <a:tr h="2443410">
                <a:tc>
                  <a:txBody>
                    <a:bodyPr/>
                    <a:lstStyle/>
                    <a:p>
                      <a:pPr algn="ctr">
                        <a:spcAft>
                          <a:spcPts val="0"/>
                        </a:spcAft>
                      </a:pPr>
                      <a:r>
                        <a:rPr lang="zh-TW" altLang="zh-TW" sz="2400" dirty="0" smtClean="0">
                          <a:effectLst/>
                          <a:latin typeface="Times New Roman"/>
                          <a:ea typeface="標楷體"/>
                          <a:cs typeface="Times New Roman"/>
                        </a:rPr>
                        <a:t>學生</a:t>
                      </a:r>
                      <a:r>
                        <a:rPr lang="zh-TW" altLang="zh-TW" sz="2400" b="1" dirty="0" smtClean="0">
                          <a:solidFill>
                            <a:srgbClr val="FF0000"/>
                          </a:solidFill>
                          <a:effectLst/>
                          <a:latin typeface="Times New Roman"/>
                          <a:ea typeface="標楷體"/>
                          <a:cs typeface="Times New Roman"/>
                        </a:rPr>
                        <a:t>自主學習</a:t>
                      </a:r>
                      <a:endParaRPr lang="zh-TW" sz="2400" b="1" kern="100" dirty="0">
                        <a:solidFill>
                          <a:srgbClr val="FF0000"/>
                        </a:solidFill>
                        <a:effectLst/>
                        <a:latin typeface="標楷體" panose="03000509000000000000" pitchFamily="65" charset="-120"/>
                        <a:ea typeface="標楷體" panose="03000509000000000000" pitchFamily="65" charset="-120"/>
                        <a:cs typeface="Times New Roman" panose="02020603050405020304" pitchFamily="18" charset="0"/>
                      </a:endParaRPr>
                    </a:p>
                  </a:txBody>
                  <a:tcPr marL="24041" marR="24041" marT="0" marB="0" anchor="ctr">
                    <a:lnB w="12700" cap="flat" cmpd="sng" algn="ctr">
                      <a:solidFill>
                        <a:schemeClr val="tx1"/>
                      </a:solidFill>
                      <a:prstDash val="solid"/>
                      <a:round/>
                      <a:headEnd type="none" w="med" len="med"/>
                      <a:tailEnd type="none" w="med" len="med"/>
                    </a:lnB>
                    <a:solidFill>
                      <a:schemeClr val="bg1"/>
                    </a:solidFill>
                  </a:tcPr>
                </a:tc>
                <a:tc>
                  <a:txBody>
                    <a:bodyPr/>
                    <a:lstStyle/>
                    <a:p>
                      <a:pPr marL="285750" marR="0" lvl="0" indent="-285750" algn="just" defTabSz="914400" rtl="0" eaLnBrk="1" fontAlgn="auto" latinLnBrk="0" hangingPunct="1">
                        <a:lnSpc>
                          <a:spcPts val="2100"/>
                        </a:lnSpc>
                        <a:spcBef>
                          <a:spcPts val="600"/>
                        </a:spcBef>
                        <a:spcAft>
                          <a:spcPts val="0"/>
                        </a:spcAft>
                        <a:buClrTx/>
                        <a:buSzTx/>
                        <a:buFont typeface="Wingdings" panose="05000000000000000000" pitchFamily="2" charset="2"/>
                        <a:buChar char="Ø"/>
                        <a:tabLst/>
                        <a:defRPr/>
                      </a:pPr>
                      <a:r>
                        <a:rPr kumimoji="0" lang="zh-TW" altLang="en-US" sz="2000" b="0" i="0" u="none" strike="noStrike" kern="100" cap="none" spc="0" normalizeH="0" baseline="0" noProof="0" dirty="0" smtClean="0">
                          <a:ln>
                            <a:noFill/>
                          </a:ln>
                          <a:solidFill>
                            <a:prstClr val="black"/>
                          </a:solidFill>
                          <a:effectLst/>
                          <a:uLnTx/>
                          <a:uFillTx/>
                          <a:latin typeface="標楷體" panose="03000509000000000000" pitchFamily="65" charset="-120"/>
                          <a:ea typeface="標楷體" panose="03000509000000000000" pitchFamily="65" charset="-120"/>
                          <a:cs typeface="+mn-cs"/>
                        </a:rPr>
                        <a:t>推動學思達教學法，訓練學生</a:t>
                      </a:r>
                      <a:r>
                        <a:rPr kumimoji="0" lang="zh-TW" altLang="en-US" sz="2000" b="0" i="0" u="none" strike="noStrike" kern="100" cap="none" spc="0" normalizeH="0" baseline="0" noProof="0" dirty="0" smtClean="0">
                          <a:ln>
                            <a:noFill/>
                          </a:ln>
                          <a:solidFill>
                            <a:srgbClr val="FF0000"/>
                          </a:solidFill>
                          <a:effectLst/>
                          <a:uLnTx/>
                          <a:uFillTx/>
                          <a:latin typeface="標楷體" panose="03000509000000000000" pitchFamily="65" charset="-120"/>
                          <a:ea typeface="標楷體" panose="03000509000000000000" pitchFamily="65" charset="-120"/>
                          <a:cs typeface="+mn-cs"/>
                        </a:rPr>
                        <a:t>自「學」、閱讀、「思」考、討論、分析、歸納、表「達」、寫作</a:t>
                      </a:r>
                      <a:r>
                        <a:rPr kumimoji="0" lang="zh-TW" altLang="en-US" sz="2000" b="0" i="0" u="none" strike="noStrike" kern="100" cap="none" spc="0" normalizeH="0" baseline="0" noProof="0" dirty="0" smtClean="0">
                          <a:ln>
                            <a:noFill/>
                          </a:ln>
                          <a:solidFill>
                            <a:prstClr val="black"/>
                          </a:solidFill>
                          <a:effectLst/>
                          <a:uLnTx/>
                          <a:uFillTx/>
                          <a:latin typeface="標楷體" panose="03000509000000000000" pitchFamily="65" charset="-120"/>
                          <a:ea typeface="標楷體" panose="03000509000000000000" pitchFamily="65" charset="-120"/>
                          <a:cs typeface="+mn-cs"/>
                        </a:rPr>
                        <a:t>等能力，轉化學生為學習主角</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r>
                        <a:rPr kumimoji="0" lang="zh-TW" altLang="en-US"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教務處</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p>
                    <a:p>
                      <a:pPr marL="503238" marR="0" lvl="0" indent="-147638" algn="l" defTabSz="914400" rtl="0" eaLnBrk="1" fontAlgn="auto" latinLnBrk="0" hangingPunct="1">
                        <a:lnSpc>
                          <a:spcPts val="2100"/>
                        </a:lnSpc>
                        <a:spcBef>
                          <a:spcPts val="600"/>
                        </a:spcBef>
                        <a:spcAft>
                          <a:spcPts val="0"/>
                        </a:spcAft>
                        <a:buClrTx/>
                        <a:buSzTx/>
                        <a:buFont typeface="Arial" panose="020B0604020202020204" pitchFamily="34" charset="0"/>
                        <a:buChar char="•"/>
                        <a:tabLst/>
                        <a:defRPr/>
                      </a:pP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設立</a:t>
                      </a:r>
                      <a:r>
                        <a:rPr kumimoji="0" lang="zh-TW" altLang="en-US" sz="2000" b="0" i="0" u="none" strike="noStrike" kern="1200" cap="none" spc="0" normalizeH="0" baseline="0" noProof="0" dirty="0" smtClean="0">
                          <a:ln>
                            <a:noFill/>
                          </a:ln>
                          <a:solidFill>
                            <a:srgbClr val="FF0000"/>
                          </a:solidFill>
                          <a:effectLst/>
                          <a:uLnTx/>
                          <a:uFillTx/>
                          <a:latin typeface="Times New Roman" panose="02020603050405020304" pitchFamily="18" charset="0"/>
                          <a:ea typeface="標楷體" panose="03000509000000000000" pitchFamily="65" charset="-120"/>
                          <a:cs typeface="Times New Roman" panose="02020603050405020304" pitchFamily="18" charset="0"/>
                        </a:rPr>
                        <a:t>學生自學角</a:t>
                      </a: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，改善圖書館自修室與研究小間，創造溫學習環境</a:t>
                      </a:r>
                      <a:r>
                        <a:rPr kumimoji="0" lang="en-US" altLang="zh-TW" sz="2000" b="1" i="0" u="none" strike="noStrike" kern="1200" cap="none" spc="0" normalizeH="0" baseline="0" noProof="0" dirty="0" smtClean="0">
                          <a:ln>
                            <a:noFill/>
                          </a:ln>
                          <a:solidFill>
                            <a:srgbClr val="008000"/>
                          </a:solidFill>
                          <a:effectLst/>
                          <a:uLnTx/>
                          <a:uFillTx/>
                          <a:latin typeface="Times New Roman" panose="02020603050405020304" pitchFamily="18" charset="0"/>
                          <a:ea typeface="標楷體" panose="03000509000000000000" pitchFamily="65" charset="-120"/>
                          <a:cs typeface="Times New Roman" panose="02020603050405020304" pitchFamily="18" charset="0"/>
                        </a:rPr>
                        <a:t>(</a:t>
                      </a:r>
                      <a:r>
                        <a:rPr kumimoji="0" lang="zh-TW" altLang="en-US" sz="2000" b="1" i="0" u="none" strike="noStrike" kern="1200" cap="none" spc="0" normalizeH="0" baseline="0" noProof="0" dirty="0" smtClean="0">
                          <a:ln>
                            <a:noFill/>
                          </a:ln>
                          <a:solidFill>
                            <a:srgbClr val="008000"/>
                          </a:solidFill>
                          <a:effectLst/>
                          <a:uLnTx/>
                          <a:uFillTx/>
                          <a:latin typeface="Times New Roman" panose="02020603050405020304" pitchFamily="18" charset="0"/>
                          <a:ea typeface="標楷體" panose="03000509000000000000" pitchFamily="65" charset="-120"/>
                          <a:cs typeface="Times New Roman" panose="02020603050405020304" pitchFamily="18" charset="0"/>
                        </a:rPr>
                        <a:t>圖書館</a:t>
                      </a:r>
                      <a:r>
                        <a:rPr kumimoji="0" lang="en-US" altLang="zh-TW" sz="2000" b="1" i="0" u="none" strike="noStrike" kern="1200" cap="none" spc="0" normalizeH="0" baseline="0" noProof="0" dirty="0" smtClean="0">
                          <a:ln>
                            <a:noFill/>
                          </a:ln>
                          <a:solidFill>
                            <a:srgbClr val="008000"/>
                          </a:solidFill>
                          <a:effectLst/>
                          <a:uLnTx/>
                          <a:uFillTx/>
                          <a:latin typeface="Times New Roman" panose="02020603050405020304" pitchFamily="18" charset="0"/>
                          <a:ea typeface="標楷體" panose="03000509000000000000" pitchFamily="65" charset="-120"/>
                          <a:cs typeface="Times New Roman" panose="02020603050405020304" pitchFamily="18" charset="0"/>
                        </a:rPr>
                        <a:t>)</a:t>
                      </a:r>
                    </a:p>
                    <a:p>
                      <a:pPr marL="503238" marR="0" lvl="0" indent="-147638" algn="l" defTabSz="914400" rtl="0" eaLnBrk="1" fontAlgn="auto" latinLnBrk="0" hangingPunct="1">
                        <a:lnSpc>
                          <a:spcPts val="2100"/>
                        </a:lnSpc>
                        <a:spcBef>
                          <a:spcPts val="600"/>
                        </a:spcBef>
                        <a:spcAft>
                          <a:spcPts val="0"/>
                        </a:spcAft>
                        <a:buClrTx/>
                        <a:buSzTx/>
                        <a:buFont typeface="Arial" panose="020B0604020202020204" pitchFamily="34" charset="0"/>
                        <a:buChar char="•"/>
                        <a:tabLst/>
                        <a:defRPr/>
                      </a:pP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自主</a:t>
                      </a:r>
                      <a:r>
                        <a:rPr kumimoji="0" lang="zh-TW" altLang="en-US" sz="2000" b="0" i="0" u="none" strike="noStrike" kern="1200" cap="none" spc="0" normalizeH="0" baseline="0" noProof="0" dirty="0" smtClean="0">
                          <a:ln>
                            <a:noFill/>
                          </a:ln>
                          <a:solidFill>
                            <a:srgbClr val="FF0000"/>
                          </a:solidFill>
                          <a:effectLst/>
                          <a:uLnTx/>
                          <a:uFillTx/>
                          <a:latin typeface="Times New Roman" panose="02020603050405020304" pitchFamily="18" charset="0"/>
                          <a:ea typeface="標楷體" panose="03000509000000000000" pitchFamily="65" charset="-120"/>
                          <a:cs typeface="Times New Roman" panose="02020603050405020304" pitchFamily="18" charset="0"/>
                        </a:rPr>
                        <a:t>學習成效進步獎勵機制</a:t>
                      </a: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：如院系及個人學習最佳進步獎 </a:t>
                      </a:r>
                      <a:r>
                        <a:rPr kumimoji="0" lang="en-US" altLang="zh-TW" sz="2000" b="1" i="0" u="none" strike="noStrike" kern="1200" cap="none" spc="0" normalizeH="0" baseline="0" noProof="0" dirty="0" smtClean="0">
                          <a:ln>
                            <a:noFill/>
                          </a:ln>
                          <a:solidFill>
                            <a:srgbClr val="008000"/>
                          </a:solidFill>
                          <a:effectLst/>
                          <a:uLnTx/>
                          <a:uFillTx/>
                          <a:latin typeface="Times New Roman" panose="02020603050405020304" pitchFamily="18" charset="0"/>
                          <a:ea typeface="標楷體" panose="03000509000000000000" pitchFamily="65" charset="-120"/>
                          <a:cs typeface="Times New Roman" panose="02020603050405020304" pitchFamily="18" charset="0"/>
                        </a:rPr>
                        <a:t>(</a:t>
                      </a:r>
                      <a:r>
                        <a:rPr kumimoji="0" lang="zh-TW" altLang="en-US" sz="2000" b="1" i="0" u="none" strike="noStrike" kern="1200" cap="none" spc="0" normalizeH="0" baseline="0" noProof="0" dirty="0" smtClean="0">
                          <a:ln>
                            <a:noFill/>
                          </a:ln>
                          <a:solidFill>
                            <a:srgbClr val="008000"/>
                          </a:solidFill>
                          <a:effectLst/>
                          <a:uLnTx/>
                          <a:uFillTx/>
                          <a:latin typeface="Times New Roman" panose="02020603050405020304" pitchFamily="18" charset="0"/>
                          <a:ea typeface="標楷體" panose="03000509000000000000" pitchFamily="65" charset="-120"/>
                          <a:cs typeface="Times New Roman" panose="02020603050405020304" pitchFamily="18" charset="0"/>
                        </a:rPr>
                        <a:t>教務處、各學院、系所</a:t>
                      </a:r>
                      <a:r>
                        <a:rPr kumimoji="0" lang="en-US" altLang="zh-TW" sz="2000" b="1" i="0" u="none" strike="noStrike" kern="1200" cap="none" spc="0" normalizeH="0" baseline="0" noProof="0" dirty="0" smtClean="0">
                          <a:ln>
                            <a:noFill/>
                          </a:ln>
                          <a:solidFill>
                            <a:srgbClr val="008000"/>
                          </a:solidFill>
                          <a:effectLst/>
                          <a:uLnTx/>
                          <a:uFillTx/>
                          <a:latin typeface="Times New Roman" panose="02020603050405020304" pitchFamily="18" charset="0"/>
                          <a:ea typeface="標楷體" panose="03000509000000000000" pitchFamily="65" charset="-120"/>
                          <a:cs typeface="Times New Roman" panose="02020603050405020304" pitchFamily="18" charset="0"/>
                        </a:rPr>
                        <a:t>)</a:t>
                      </a:r>
                    </a:p>
                    <a:p>
                      <a:pPr marL="285750" marR="0" lvl="0" indent="-285750" algn="just" defTabSz="914400" rtl="0" eaLnBrk="1" fontAlgn="auto" latinLnBrk="0" hangingPunct="1">
                        <a:lnSpc>
                          <a:spcPts val="2100"/>
                        </a:lnSpc>
                        <a:spcBef>
                          <a:spcPts val="600"/>
                        </a:spcBef>
                        <a:spcAft>
                          <a:spcPts val="0"/>
                        </a:spcAft>
                        <a:buClrTx/>
                        <a:buSzTx/>
                        <a:buFont typeface="Wingdings" panose="05000000000000000000" pitchFamily="2" charset="2"/>
                        <a:buChar char="Ø"/>
                        <a:tabLst/>
                        <a:defRPr/>
                      </a:pPr>
                      <a:r>
                        <a:rPr kumimoji="0" lang="zh-TW" altLang="en-US" sz="2000" b="0" i="0" u="none" strike="noStrike" kern="100" cap="none" spc="0" normalizeH="0" baseline="0" noProof="0" dirty="0" smtClean="0">
                          <a:ln>
                            <a:noFill/>
                          </a:ln>
                          <a:solidFill>
                            <a:prstClr val="black"/>
                          </a:solidFill>
                          <a:effectLst/>
                          <a:uLnTx/>
                          <a:uFillTx/>
                          <a:latin typeface="標楷體" panose="03000509000000000000" pitchFamily="65" charset="-120"/>
                          <a:ea typeface="標楷體" panose="03000509000000000000" pitchFamily="65" charset="-120"/>
                          <a:cs typeface="+mn-cs"/>
                        </a:rPr>
                        <a:t>推動合作學習 </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r>
                        <a:rPr kumimoji="0" lang="zh-TW" altLang="en-US"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教務處、各學院、系所</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p>
                    <a:p>
                      <a:pPr marL="503238" marR="0" lvl="0" indent="-147638" algn="l" defTabSz="914400" rtl="0" eaLnBrk="1" fontAlgn="auto" latinLnBrk="0" hangingPunct="1">
                        <a:lnSpc>
                          <a:spcPts val="2100"/>
                        </a:lnSpc>
                        <a:spcBef>
                          <a:spcPts val="600"/>
                        </a:spcBef>
                        <a:spcAft>
                          <a:spcPts val="0"/>
                        </a:spcAft>
                        <a:buClrTx/>
                        <a:buSzTx/>
                        <a:buFont typeface="Arial" panose="020B0604020202020204" pitchFamily="34" charset="0"/>
                        <a:buChar char="•"/>
                        <a:tabLst/>
                        <a:defRPr/>
                      </a:pP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建立</a:t>
                      </a:r>
                      <a:r>
                        <a:rPr kumimoji="0" lang="zh-TW" altLang="en-US" sz="2000" b="0" i="0" u="none" strike="noStrike" kern="1200" cap="none" spc="0" normalizeH="0" baseline="0" noProof="0" dirty="0" smtClean="0">
                          <a:ln>
                            <a:noFill/>
                          </a:ln>
                          <a:solidFill>
                            <a:srgbClr val="FF0000"/>
                          </a:solidFill>
                          <a:effectLst/>
                          <a:uLnTx/>
                          <a:uFillTx/>
                          <a:latin typeface="Times New Roman" panose="02020603050405020304" pitchFamily="18" charset="0"/>
                          <a:ea typeface="標楷體" panose="03000509000000000000" pitchFamily="65" charset="-120"/>
                          <a:cs typeface="Times New Roman" panose="02020603050405020304" pitchFamily="18" charset="0"/>
                        </a:rPr>
                        <a:t>自主學習同儕合作學習小組</a:t>
                      </a:r>
                    </a:p>
                    <a:p>
                      <a:pPr marL="503238" marR="0" lvl="0" indent="-147638" algn="l" defTabSz="914400" rtl="0" eaLnBrk="1" fontAlgn="auto" latinLnBrk="0" hangingPunct="1">
                        <a:lnSpc>
                          <a:spcPts val="2100"/>
                        </a:lnSpc>
                        <a:spcBef>
                          <a:spcPts val="600"/>
                        </a:spcBef>
                        <a:spcAft>
                          <a:spcPts val="0"/>
                        </a:spcAft>
                        <a:buClrTx/>
                        <a:buSzTx/>
                        <a:buFont typeface="Arial" panose="020B0604020202020204" pitchFamily="34" charset="0"/>
                        <a:buChar char="•"/>
                        <a:tabLst/>
                        <a:defRPr/>
                      </a:pPr>
                      <a:r>
                        <a:rPr kumimoji="0" lang="zh-TW" altLang="en-US" sz="2000" b="0" i="0" u="none" strike="noStrike" kern="1200" cap="none" spc="0" normalizeH="0" baseline="0" noProof="0" dirty="0" smtClean="0">
                          <a:ln>
                            <a:noFill/>
                          </a:ln>
                          <a:solidFill>
                            <a:srgbClr val="FF0000"/>
                          </a:solidFill>
                          <a:effectLst/>
                          <a:uLnTx/>
                          <a:uFillTx/>
                          <a:latin typeface="Times New Roman" panose="02020603050405020304" pitchFamily="18" charset="0"/>
                          <a:ea typeface="標楷體" panose="03000509000000000000" pitchFamily="65" charset="-120"/>
                          <a:cs typeface="Times New Roman" panose="02020603050405020304" pitchFamily="18" charset="0"/>
                        </a:rPr>
                        <a:t>同儕合作學習成效進步獎勵</a:t>
                      </a: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機制</a:t>
                      </a:r>
                      <a:endParaRPr lang="en-US" altLang="zh-TW" sz="2000" kern="100" dirty="0" smtClean="0">
                        <a:effectLst/>
                        <a:latin typeface="標楷體" panose="03000509000000000000" pitchFamily="65" charset="-120"/>
                        <a:ea typeface="標楷體" panose="03000509000000000000" pitchFamily="65" charset="-120"/>
                      </a:endParaRPr>
                    </a:p>
                  </a:txBody>
                  <a:tcPr marL="24041" marR="24041" marT="0" marB="0" anchor="ct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0"/>
                  </a:ext>
                </a:extLst>
              </a:tr>
            </a:tbl>
          </a:graphicData>
        </a:graphic>
      </p:graphicFrame>
      <p:grpSp>
        <p:nvGrpSpPr>
          <p:cNvPr id="6" name="群組 5"/>
          <p:cNvGrpSpPr/>
          <p:nvPr/>
        </p:nvGrpSpPr>
        <p:grpSpPr>
          <a:xfrm>
            <a:off x="225163" y="174415"/>
            <a:ext cx="5457038" cy="946906"/>
            <a:chOff x="225163" y="174415"/>
            <a:chExt cx="5457038" cy="946906"/>
          </a:xfrm>
        </p:grpSpPr>
        <p:cxnSp>
          <p:nvCxnSpPr>
            <p:cNvPr id="7" name="直線接點 6"/>
            <p:cNvCxnSpPr/>
            <p:nvPr/>
          </p:nvCxnSpPr>
          <p:spPr>
            <a:xfrm flipV="1">
              <a:off x="2822836" y="580516"/>
              <a:ext cx="2374279" cy="29085"/>
            </a:xfrm>
            <a:prstGeom prst="line">
              <a:avLst/>
            </a:prstGeom>
            <a:ln w="57150">
              <a:solidFill>
                <a:srgbClr val="002060"/>
              </a:solidFill>
              <a:headEnd type="oval"/>
              <a:tailEnd type="none"/>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8" name="圓角矩形 29"/>
            <p:cNvSpPr/>
            <p:nvPr/>
          </p:nvSpPr>
          <p:spPr>
            <a:xfrm>
              <a:off x="3196918" y="288129"/>
              <a:ext cx="2485283" cy="642942"/>
            </a:xfrm>
            <a:prstGeom prst="roundRect">
              <a:avLst>
                <a:gd name="adj" fmla="val 50000"/>
              </a:avLst>
            </a:prstGeom>
            <a:gradFill flip="none" rotWithShape="1">
              <a:gsLst>
                <a:gs pos="0">
                  <a:srgbClr val="FF0000"/>
                </a:gs>
                <a:gs pos="50000">
                  <a:srgbClr val="FF99CC"/>
                </a:gs>
                <a:gs pos="100000">
                  <a:schemeClr val="bg1">
                    <a:shade val="100000"/>
                    <a:satMod val="115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rgbClr val="0000FF"/>
                </a:solidFill>
              </a:endParaRPr>
            </a:p>
          </p:txBody>
        </p:sp>
        <p:sp>
          <p:nvSpPr>
            <p:cNvPr id="10" name="文字方塊 30"/>
            <p:cNvSpPr txBox="1"/>
            <p:nvPr/>
          </p:nvSpPr>
          <p:spPr>
            <a:xfrm>
              <a:off x="3213864" y="288129"/>
              <a:ext cx="2254094" cy="584775"/>
            </a:xfrm>
            <a:prstGeom prst="rect">
              <a:avLst/>
            </a:prstGeom>
            <a:noFill/>
          </p:spPr>
          <p:txBody>
            <a:bodyPr wrap="square" rtlCol="0">
              <a:spAutoFit/>
            </a:bodyPr>
            <a:lstStyle/>
            <a:p>
              <a:pPr algn="ctr"/>
              <a:r>
                <a:rPr lang="zh-TW" altLang="en-US" sz="3200" dirty="0" smtClean="0">
                  <a:solidFill>
                    <a:srgbClr val="0000FF"/>
                  </a:solidFill>
                  <a:latin typeface="標楷體" panose="03000509000000000000" pitchFamily="65" charset="-120"/>
                  <a:ea typeface="標楷體" panose="03000509000000000000" pitchFamily="65" charset="-120"/>
                </a:rPr>
                <a:t>教法進化</a:t>
              </a:r>
              <a:endParaRPr lang="ko-KR" altLang="en-US" sz="3200" dirty="0">
                <a:solidFill>
                  <a:srgbClr val="0000FF"/>
                </a:solidFill>
                <a:latin typeface="微軟正黑體" pitchFamily="34" charset="-120"/>
                <a:ea typeface="HY헤드라인M" pitchFamily="18" charset="-127"/>
              </a:endParaRPr>
            </a:p>
          </p:txBody>
        </p:sp>
        <p:pic>
          <p:nvPicPr>
            <p:cNvPr id="11" name="Picture 2" descr="33-"/>
            <p:cNvPicPr>
              <a:picLocks noChangeAspect="1" noChangeArrowheads="1"/>
            </p:cNvPicPr>
            <p:nvPr/>
          </p:nvPicPr>
          <p:blipFill>
            <a:blip r:embed="rId2"/>
            <a:srcRect/>
            <a:stretch>
              <a:fillRect/>
            </a:stretch>
          </p:blipFill>
          <p:spPr bwMode="auto">
            <a:xfrm>
              <a:off x="225163" y="174415"/>
              <a:ext cx="2599590" cy="946906"/>
            </a:xfrm>
            <a:prstGeom prst="rect">
              <a:avLst/>
            </a:prstGeom>
            <a:noFill/>
          </p:spPr>
        </p:pic>
        <p:sp>
          <p:nvSpPr>
            <p:cNvPr id="12" name="TextBox 18"/>
            <p:cNvSpPr txBox="1"/>
            <p:nvPr/>
          </p:nvSpPr>
          <p:spPr>
            <a:xfrm>
              <a:off x="328371" y="226573"/>
              <a:ext cx="2393173" cy="646331"/>
            </a:xfrm>
            <a:prstGeom prst="rect">
              <a:avLst/>
            </a:prstGeom>
            <a:noFill/>
          </p:spPr>
          <p:txBody>
            <a:bodyPr wrap="square" rtlCol="0">
              <a:spAutoFit/>
            </a:bodyPr>
            <a:lstStyle/>
            <a:p>
              <a:pPr algn="ctr">
                <a:buBlip>
                  <a:blip r:embed="rId3"/>
                </a:buBlip>
              </a:pPr>
              <a:r>
                <a:rPr lang="zh-TW" altLang="en-US" sz="3600" b="1" dirty="0" smtClean="0">
                  <a:latin typeface="標楷體" panose="03000509000000000000" pitchFamily="65" charset="-120"/>
                  <a:ea typeface="標楷體" panose="03000509000000000000" pitchFamily="65" charset="-120"/>
                </a:rPr>
                <a:t>三化教學</a:t>
              </a:r>
              <a:endParaRPr lang="ko-KR" altLang="en-US" sz="3600" b="1" dirty="0">
                <a:latin typeface="標楷體" panose="03000509000000000000" pitchFamily="65" charset="-120"/>
              </a:endParaRPr>
            </a:p>
          </p:txBody>
        </p:sp>
      </p:grpSp>
      <p:sp>
        <p:nvSpPr>
          <p:cNvPr id="4" name="投影片編號版面配置區 3"/>
          <p:cNvSpPr>
            <a:spLocks noGrp="1"/>
          </p:cNvSpPr>
          <p:nvPr>
            <p:ph type="sldNum" sz="quarter" idx="12"/>
          </p:nvPr>
        </p:nvSpPr>
        <p:spPr/>
        <p:txBody>
          <a:bodyPr/>
          <a:lstStyle/>
          <a:p>
            <a:fld id="{11F70DB0-1707-4C2E-BA6A-7B2B88A8B1D4}" type="slidenum">
              <a:rPr lang="zh-TW" altLang="en-US" smtClean="0"/>
              <a:t>12</a:t>
            </a:fld>
            <a:endParaRPr lang="zh-TW" altLang="en-US"/>
          </a:p>
        </p:txBody>
      </p:sp>
    </p:spTree>
    <p:extLst>
      <p:ext uri="{BB962C8B-B14F-4D97-AF65-F5344CB8AC3E}">
        <p14:creationId xmlns:p14="http://schemas.microsoft.com/office/powerpoint/2010/main" val="8804618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內容版面配置區 5"/>
          <p:cNvSpPr txBox="1">
            <a:spLocks/>
          </p:cNvSpPr>
          <p:nvPr/>
        </p:nvSpPr>
        <p:spPr>
          <a:xfrm>
            <a:off x="5151824" y="1385392"/>
            <a:ext cx="4402832" cy="547260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9pPr>
          </a:lstStyle>
          <a:p>
            <a:pPr>
              <a:buFont typeface="Wingdings" panose="05000000000000000000" pitchFamily="2" charset="2"/>
              <a:buChar char="Ø"/>
            </a:pPr>
            <a:r>
              <a:rPr lang="en-US" altLang="zh-TW" b="1" dirty="0" err="1">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3C</a:t>
            </a:r>
            <a:r>
              <a:rPr lang="zh-TW" altLang="en-US" b="1"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科技</a:t>
            </a:r>
            <a:r>
              <a:rPr lang="zh-TW" altLang="en-US"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作為教學媒介</a:t>
            </a:r>
          </a:p>
          <a:p>
            <a:pPr marL="503238" indent="-147638">
              <a:lnSpc>
                <a:spcPts val="2100"/>
              </a:lnSpc>
            </a:pPr>
            <a:r>
              <a:rPr lang="en-US" altLang="zh-TW" sz="2000" dirty="0" err="1">
                <a:latin typeface="Times New Roman" panose="02020603050405020304" pitchFamily="18" charset="0"/>
                <a:ea typeface="標楷體" panose="03000509000000000000" pitchFamily="65" charset="-120"/>
                <a:cs typeface="Times New Roman" panose="02020603050405020304" pitchFamily="18" charset="0"/>
              </a:rPr>
              <a:t>3C</a:t>
            </a:r>
            <a:r>
              <a:rPr lang="zh-TW" altLang="en-US" sz="2000" dirty="0">
                <a:latin typeface="Times New Roman" panose="02020603050405020304" pitchFamily="18" charset="0"/>
                <a:ea typeface="標楷體" panose="03000509000000000000" pitchFamily="65" charset="-120"/>
                <a:cs typeface="Times New Roman" panose="02020603050405020304" pitchFamily="18" charset="0"/>
              </a:rPr>
              <a:t>科技導入</a:t>
            </a:r>
            <a:r>
              <a:rPr lang="zh-TW" altLang="en-US" sz="2000" dirty="0" smtClean="0">
                <a:latin typeface="Times New Roman" panose="02020603050405020304" pitchFamily="18" charset="0"/>
                <a:ea typeface="標楷體" panose="03000509000000000000" pitchFamily="65" charset="-120"/>
                <a:cs typeface="Times New Roman" panose="02020603050405020304" pitchFamily="18" charset="0"/>
              </a:rPr>
              <a:t>教學</a:t>
            </a:r>
            <a:endParaRPr lang="en-US" altLang="zh-TW" sz="2000" dirty="0" smtClean="0">
              <a:latin typeface="Times New Roman" panose="02020603050405020304" pitchFamily="18" charset="0"/>
              <a:ea typeface="標楷體" panose="03000509000000000000" pitchFamily="65" charset="-120"/>
              <a:cs typeface="Times New Roman" panose="02020603050405020304" pitchFamily="18" charset="0"/>
            </a:endParaRPr>
          </a:p>
          <a:p>
            <a:pPr marL="503238" indent="-147638">
              <a:lnSpc>
                <a:spcPts val="2100"/>
              </a:lnSpc>
            </a:pPr>
            <a:r>
              <a:rPr lang="zh-TW" altLang="en-US" sz="20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磨課師</a:t>
            </a:r>
            <a:r>
              <a:rPr lang="zh-TW" altLang="en-US" sz="20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課程</a:t>
            </a:r>
            <a:endParaRPr lang="en-US" altLang="zh-TW" sz="20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endParaRPr>
          </a:p>
          <a:p>
            <a:pPr>
              <a:buFont typeface="Wingdings" panose="05000000000000000000" pitchFamily="2" charset="2"/>
              <a:buChar char="Ø"/>
            </a:pPr>
            <a:r>
              <a:rPr lang="zh-TW" altLang="en-US" b="1"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產業應用教材</a:t>
            </a:r>
            <a:r>
              <a:rPr lang="zh-TW" altLang="en-US"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與銜接</a:t>
            </a:r>
            <a:r>
              <a:rPr lang="zh-TW" altLang="en-US"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課程</a:t>
            </a:r>
          </a:p>
          <a:p>
            <a:pPr marL="503238" indent="-147638">
              <a:lnSpc>
                <a:spcPts val="2100"/>
              </a:lnSpc>
            </a:pPr>
            <a:r>
              <a:rPr lang="zh-TW" altLang="en-US" sz="2000" dirty="0" smtClean="0">
                <a:latin typeface="Times New Roman" panose="02020603050405020304" pitchFamily="18" charset="0"/>
                <a:ea typeface="標楷體" panose="03000509000000000000" pitchFamily="65" charset="-120"/>
                <a:cs typeface="Times New Roman" panose="02020603050405020304" pitchFamily="18" charset="0"/>
              </a:rPr>
              <a:t>強化</a:t>
            </a:r>
            <a:r>
              <a:rPr lang="zh-TW" altLang="en-US" sz="2000" dirty="0">
                <a:latin typeface="Times New Roman" panose="02020603050405020304" pitchFamily="18" charset="0"/>
                <a:ea typeface="標楷體" panose="03000509000000000000" pitchFamily="65" charset="-120"/>
                <a:cs typeface="Times New Roman" panose="02020603050405020304" pitchFamily="18" charset="0"/>
              </a:rPr>
              <a:t>教師</a:t>
            </a:r>
            <a:r>
              <a:rPr lang="zh-TW" altLang="en-US" sz="20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產學</a:t>
            </a:r>
            <a:r>
              <a:rPr lang="zh-TW" altLang="en-US" sz="20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研發</a:t>
            </a:r>
            <a:endParaRPr lang="en-US" altLang="zh-TW" sz="20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endParaRPr>
          </a:p>
          <a:p>
            <a:pPr marL="503238" indent="-147638">
              <a:lnSpc>
                <a:spcPts val="2100"/>
              </a:lnSpc>
            </a:pPr>
            <a:r>
              <a:rPr lang="zh-TW" altLang="en-US" sz="20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產業特色</a:t>
            </a:r>
            <a:r>
              <a:rPr lang="zh-TW" altLang="en-US" sz="20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課程</a:t>
            </a:r>
            <a:endParaRPr lang="en-US" altLang="zh-TW" sz="20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endParaRPr>
          </a:p>
          <a:p>
            <a:pPr marL="503238" indent="-147638">
              <a:lnSpc>
                <a:spcPts val="2100"/>
              </a:lnSpc>
            </a:pPr>
            <a:r>
              <a:rPr lang="zh-TW" altLang="en-US" sz="20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產學創新研發</a:t>
            </a:r>
            <a:endParaRPr lang="en-US" altLang="zh-TW" sz="20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endParaRPr>
          </a:p>
          <a:p>
            <a:pPr marL="503238" indent="-147638">
              <a:lnSpc>
                <a:spcPts val="2100"/>
              </a:lnSpc>
            </a:pPr>
            <a:r>
              <a:rPr lang="zh-TW" altLang="en-US" sz="2000" dirty="0">
                <a:latin typeface="Times New Roman" panose="02020603050405020304" pitchFamily="18" charset="0"/>
                <a:ea typeface="標楷體" panose="03000509000000000000" pitchFamily="65" charset="-120"/>
                <a:cs typeface="Times New Roman" panose="02020603050405020304" pitchFamily="18" charset="0"/>
              </a:rPr>
              <a:t>學生</a:t>
            </a:r>
            <a:r>
              <a:rPr lang="zh-TW" altLang="en-US" sz="20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校外</a:t>
            </a:r>
            <a:r>
              <a:rPr lang="zh-TW" altLang="en-US" sz="20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實習</a:t>
            </a:r>
            <a:endParaRPr lang="en-US" altLang="zh-TW" sz="20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endParaRPr>
          </a:p>
          <a:p>
            <a:pPr>
              <a:lnSpc>
                <a:spcPts val="2300"/>
              </a:lnSpc>
              <a:buFont typeface="Wingdings" panose="05000000000000000000" pitchFamily="2" charset="2"/>
              <a:buChar char="Ø"/>
            </a:pPr>
            <a:r>
              <a:rPr lang="zh-TW" altLang="en-US"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落實頂石</a:t>
            </a:r>
            <a:r>
              <a:rPr lang="en-US" altLang="zh-TW" dirty="0">
                <a:solidFill>
                  <a:schemeClr val="accent2">
                    <a:lumMod val="75000"/>
                  </a:schemeClr>
                </a:solidFill>
                <a:latin typeface="Times New Roman" panose="02020603050405020304" pitchFamily="18" charset="0"/>
                <a:ea typeface="標楷體" panose="03000509000000000000" pitchFamily="65" charset="-120"/>
                <a:cs typeface="Times New Roman" panose="02020603050405020304" pitchFamily="18" charset="0"/>
              </a:rPr>
              <a:t>(</a:t>
            </a:r>
            <a:r>
              <a:rPr lang="en-US" altLang="zh-TW" b="1" dirty="0">
                <a:solidFill>
                  <a:srgbClr val="FF0000"/>
                </a:solidFill>
                <a:latin typeface="Arial Unicode MS" panose="020B0604020202020204" pitchFamily="34" charset="-120"/>
                <a:ea typeface="Arial Unicode MS" panose="020B0604020202020204" pitchFamily="34" charset="-120"/>
                <a:cs typeface="Arial Unicode MS" panose="020B0604020202020204" pitchFamily="34" charset="-120"/>
              </a:rPr>
              <a:t>Cap Stone</a:t>
            </a:r>
            <a:r>
              <a:rPr lang="en-US" altLang="zh-TW" dirty="0">
                <a:solidFill>
                  <a:schemeClr val="accent2">
                    <a:lumMod val="75000"/>
                  </a:schemeClr>
                </a:solidFill>
                <a:latin typeface="Times New Roman" panose="02020603050405020304" pitchFamily="18" charset="0"/>
                <a:ea typeface="標楷體" panose="03000509000000000000" pitchFamily="65" charset="-120"/>
                <a:cs typeface="Times New Roman" panose="02020603050405020304" pitchFamily="18" charset="0"/>
              </a:rPr>
              <a:t>)</a:t>
            </a:r>
            <a:r>
              <a:rPr lang="zh-TW" altLang="en-US"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課程</a:t>
            </a:r>
            <a:r>
              <a:rPr lang="zh-TW" altLang="en-US" dirty="0" smtClean="0">
                <a:solidFill>
                  <a:schemeClr val="accent2">
                    <a:lumMod val="75000"/>
                  </a:schemeClr>
                </a:solidFill>
                <a:latin typeface="Times New Roman" panose="02020603050405020304" pitchFamily="18" charset="0"/>
                <a:ea typeface="標楷體" panose="03000509000000000000" pitchFamily="65" charset="-120"/>
                <a:cs typeface="Times New Roman" panose="02020603050405020304" pitchFamily="18" charset="0"/>
              </a:rPr>
              <a:t>  </a:t>
            </a:r>
          </a:p>
          <a:p>
            <a:pPr marL="503238" indent="-147638">
              <a:lnSpc>
                <a:spcPts val="2100"/>
              </a:lnSpc>
            </a:pPr>
            <a:r>
              <a:rPr lang="zh-TW" altLang="en-US" sz="2000" dirty="0" smtClean="0">
                <a:latin typeface="Times New Roman" panose="02020603050405020304" pitchFamily="18" charset="0"/>
                <a:ea typeface="標楷體" panose="03000509000000000000" pitchFamily="65" charset="-120"/>
                <a:cs typeface="Times New Roman" panose="02020603050405020304" pitchFamily="18" charset="0"/>
              </a:rPr>
              <a:t>畢業生</a:t>
            </a:r>
            <a:r>
              <a:rPr lang="zh-TW" altLang="en-US" sz="20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學習成果展 </a:t>
            </a:r>
            <a:endParaRPr lang="en-US" altLang="zh-TW" sz="20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endParaRPr>
          </a:p>
          <a:p>
            <a:pPr marL="503238" indent="-147638">
              <a:lnSpc>
                <a:spcPts val="2100"/>
              </a:lnSpc>
            </a:pPr>
            <a:r>
              <a:rPr lang="zh-TW" altLang="en-US" sz="20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產業</a:t>
            </a:r>
            <a:r>
              <a:rPr lang="zh-TW" altLang="en-US" sz="20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連結</a:t>
            </a:r>
            <a:r>
              <a:rPr lang="zh-TW" altLang="en-US" sz="2000" dirty="0">
                <a:latin typeface="Times New Roman" panose="02020603050405020304" pitchFamily="18" charset="0"/>
                <a:ea typeface="標楷體" panose="03000509000000000000" pitchFamily="65" charset="-120"/>
                <a:cs typeface="Times New Roman" panose="02020603050405020304" pitchFamily="18" charset="0"/>
              </a:rPr>
              <a:t>檢討改進會議 </a:t>
            </a:r>
            <a:r>
              <a:rPr lang="en-US" altLang="zh-TW" sz="2000" dirty="0">
                <a:latin typeface="Times New Roman" panose="02020603050405020304" pitchFamily="18" charset="0"/>
                <a:ea typeface="標楷體" panose="03000509000000000000" pitchFamily="65" charset="-120"/>
                <a:cs typeface="Times New Roman" panose="02020603050405020304" pitchFamily="18" charset="0"/>
              </a:rPr>
              <a:t>	</a:t>
            </a:r>
            <a:endParaRPr lang="en-US" altLang="zh-TW" sz="2000" dirty="0" smtClean="0">
              <a:latin typeface="Times New Roman" panose="02020603050405020304" pitchFamily="18" charset="0"/>
              <a:ea typeface="標楷體" panose="03000509000000000000" pitchFamily="65" charset="-120"/>
              <a:cs typeface="Times New Roman" panose="02020603050405020304" pitchFamily="18" charset="0"/>
            </a:endParaRPr>
          </a:p>
          <a:p>
            <a:pPr marL="503238" indent="-147638">
              <a:lnSpc>
                <a:spcPts val="2100"/>
              </a:lnSpc>
            </a:pPr>
            <a:r>
              <a:rPr lang="zh-TW" altLang="en-US" sz="2000" dirty="0" smtClean="0">
                <a:latin typeface="Times New Roman" panose="02020603050405020304" pitchFamily="18" charset="0"/>
                <a:ea typeface="標楷體" panose="03000509000000000000" pitchFamily="65" charset="-120"/>
                <a:cs typeface="Times New Roman" panose="02020603050405020304" pitchFamily="18" charset="0"/>
              </a:rPr>
              <a:t>強化</a:t>
            </a:r>
            <a:r>
              <a:rPr lang="zh-TW" altLang="en-US" sz="2000" dirty="0">
                <a:latin typeface="Times New Roman" panose="02020603050405020304" pitchFamily="18" charset="0"/>
                <a:ea typeface="標楷體" panose="03000509000000000000" pitchFamily="65" charset="-120"/>
                <a:cs typeface="Times New Roman" panose="02020603050405020304" pitchFamily="18" charset="0"/>
              </a:rPr>
              <a:t>學生</a:t>
            </a:r>
            <a:r>
              <a:rPr lang="zh-TW" altLang="en-US" sz="20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學習歷程</a:t>
            </a:r>
            <a:r>
              <a:rPr lang="zh-TW" altLang="en-US" sz="20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建置</a:t>
            </a:r>
            <a:endParaRPr lang="zh-TW" altLang="zh-TW" sz="20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endParaRPr>
          </a:p>
        </p:txBody>
      </p:sp>
      <p:grpSp>
        <p:nvGrpSpPr>
          <p:cNvPr id="49" name="群組 48"/>
          <p:cNvGrpSpPr/>
          <p:nvPr/>
        </p:nvGrpSpPr>
        <p:grpSpPr>
          <a:xfrm>
            <a:off x="-108520" y="1340768"/>
            <a:ext cx="5790720" cy="4223621"/>
            <a:chOff x="-473886" y="-203662"/>
            <a:chExt cx="6625803" cy="4780981"/>
          </a:xfrm>
          <a:noFill/>
        </p:grpSpPr>
        <p:sp>
          <p:nvSpPr>
            <p:cNvPr id="50" name="流程圖: 接點 49"/>
            <p:cNvSpPr/>
            <p:nvPr/>
          </p:nvSpPr>
          <p:spPr>
            <a:xfrm>
              <a:off x="1288112" y="405517"/>
              <a:ext cx="3466465" cy="3554095"/>
            </a:xfrm>
            <a:prstGeom prst="flowChartConnector">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400" b="0" i="0" u="none" strike="noStrike" kern="0" cap="none" spc="0" normalizeH="0" baseline="0" noProof="0">
                <a:ln>
                  <a:noFill/>
                </a:ln>
                <a:solidFill>
                  <a:sysClr val="windowText" lastClr="000000"/>
                </a:solidFill>
                <a:effectLst/>
                <a:uLnTx/>
                <a:uFillTx/>
                <a:latin typeface="Calibri"/>
                <a:ea typeface="新細明體"/>
                <a:cs typeface="+mn-cs"/>
              </a:endParaRPr>
            </a:p>
          </p:txBody>
        </p:sp>
        <p:sp>
          <p:nvSpPr>
            <p:cNvPr id="51" name="文字方塊 34"/>
            <p:cNvSpPr txBox="1"/>
            <p:nvPr/>
          </p:nvSpPr>
          <p:spPr>
            <a:xfrm>
              <a:off x="2141068" y="3414498"/>
              <a:ext cx="1804284" cy="367702"/>
            </a:xfrm>
            <a:prstGeom prst="rect">
              <a:avLst/>
            </a:prstGeom>
            <a:grpFill/>
            <a:ln w="6350">
              <a:no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100" cap="none" spc="0" normalizeH="0" baseline="0" noProof="0" dirty="0" err="1">
                  <a:ln>
                    <a:noFill/>
                  </a:ln>
                  <a:solidFill>
                    <a:srgbClr val="0000FF"/>
                  </a:solidFill>
                  <a:effectLst/>
                  <a:uLnTx/>
                  <a:uFillTx/>
                  <a:latin typeface="標楷體"/>
                  <a:ea typeface="新細明體"/>
                  <a:cs typeface="Times New Roman"/>
                </a:rPr>
                <a:t>3C</a:t>
              </a:r>
              <a:r>
                <a:rPr kumimoji="0" lang="zh-TW" altLang="en-US" sz="2000" b="1" i="0" u="none" strike="noStrike" kern="100" cap="none" spc="0" normalizeH="0" baseline="0" noProof="0" dirty="0">
                  <a:ln>
                    <a:noFill/>
                  </a:ln>
                  <a:solidFill>
                    <a:srgbClr val="0000FF"/>
                  </a:solidFill>
                  <a:effectLst/>
                  <a:uLnTx/>
                  <a:uFillTx/>
                  <a:latin typeface="Calibri"/>
                  <a:ea typeface="標楷體"/>
                  <a:cs typeface="Times New Roman"/>
                </a:rPr>
                <a:t>科技教學</a:t>
              </a:r>
              <a:endParaRPr kumimoji="0" lang="zh-TW" altLang="en-US" sz="2000" b="1" i="0" u="none" strike="noStrike" kern="100" cap="none" spc="0" normalizeH="0" baseline="0" noProof="0" dirty="0">
                <a:ln>
                  <a:noFill/>
                </a:ln>
                <a:solidFill>
                  <a:srgbClr val="0000FF"/>
                </a:solidFill>
                <a:effectLst/>
                <a:uLnTx/>
                <a:uFillTx/>
                <a:latin typeface="Calibri"/>
                <a:ea typeface="新細明體"/>
                <a:cs typeface="Times New Roman"/>
              </a:endParaRPr>
            </a:p>
          </p:txBody>
        </p:sp>
        <p:sp>
          <p:nvSpPr>
            <p:cNvPr id="52" name="流程圖: 接點 51"/>
            <p:cNvSpPr/>
            <p:nvPr/>
          </p:nvSpPr>
          <p:spPr>
            <a:xfrm>
              <a:off x="1812898" y="914400"/>
              <a:ext cx="2392680" cy="2504440"/>
            </a:xfrm>
            <a:prstGeom prst="flowChartConnector">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400" b="0" i="0" u="none" strike="noStrike" kern="0" cap="none" spc="0" normalizeH="0" baseline="0" noProof="0">
                <a:ln>
                  <a:noFill/>
                </a:ln>
                <a:solidFill>
                  <a:sysClr val="windowText" lastClr="000000"/>
                </a:solidFill>
                <a:effectLst/>
                <a:uLnTx/>
                <a:uFillTx/>
                <a:latin typeface="Calibri"/>
                <a:ea typeface="新細明體"/>
                <a:cs typeface="+mn-cs"/>
              </a:endParaRPr>
            </a:p>
          </p:txBody>
        </p:sp>
        <p:sp>
          <p:nvSpPr>
            <p:cNvPr id="53" name="文字方塊 36"/>
            <p:cNvSpPr txBox="1"/>
            <p:nvPr/>
          </p:nvSpPr>
          <p:spPr>
            <a:xfrm>
              <a:off x="1864963" y="2634501"/>
              <a:ext cx="2201637" cy="578369"/>
            </a:xfrm>
            <a:prstGeom prst="rect">
              <a:avLst/>
            </a:prstGeom>
            <a:grpFill/>
            <a:ln w="6350">
              <a:no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2000" b="1" i="0" u="none" strike="noStrike" kern="100" cap="none" spc="0" normalizeH="0" baseline="0" noProof="0" dirty="0">
                  <a:ln>
                    <a:noFill/>
                  </a:ln>
                  <a:solidFill>
                    <a:srgbClr val="FF0000"/>
                  </a:solidFill>
                  <a:effectLst/>
                  <a:uLnTx/>
                  <a:uFillTx/>
                  <a:latin typeface="Calibri"/>
                  <a:ea typeface="標楷體"/>
                  <a:cs typeface="Times New Roman"/>
                </a:rPr>
                <a:t>產業應用</a:t>
              </a:r>
              <a:r>
                <a:rPr kumimoji="0" lang="zh-TW" altLang="en-US" sz="2000" b="1" i="0" u="none" strike="noStrike" kern="100" cap="none" spc="0" normalizeH="0" baseline="0" noProof="0" dirty="0" smtClean="0">
                  <a:ln>
                    <a:noFill/>
                  </a:ln>
                  <a:solidFill>
                    <a:sysClr val="windowText" lastClr="000000"/>
                  </a:solidFill>
                  <a:effectLst/>
                  <a:uLnTx/>
                  <a:uFillTx/>
                  <a:latin typeface="Calibri"/>
                  <a:ea typeface="標楷體"/>
                  <a:cs typeface="Times New Roman"/>
                </a:rPr>
                <a:t>教材與</a:t>
              </a:r>
              <a:r>
                <a:rPr kumimoji="0" lang="zh-TW" altLang="en-US" sz="2000" b="1" i="0" u="none" strike="noStrike" kern="100" cap="none" spc="0" normalizeH="0" baseline="0" noProof="0" dirty="0">
                  <a:ln>
                    <a:noFill/>
                  </a:ln>
                  <a:solidFill>
                    <a:sysClr val="windowText" lastClr="000000"/>
                  </a:solidFill>
                  <a:effectLst/>
                  <a:uLnTx/>
                  <a:uFillTx/>
                  <a:latin typeface="Calibri"/>
                  <a:ea typeface="標楷體"/>
                  <a:cs typeface="Times New Roman"/>
                </a:rPr>
                <a:t>銜接課程</a:t>
              </a:r>
              <a:endParaRPr kumimoji="0" lang="zh-TW" altLang="en-US" sz="2000" b="1" i="0" u="none" strike="noStrike" kern="100" cap="none" spc="0" normalizeH="0" baseline="0" noProof="0" dirty="0">
                <a:ln>
                  <a:noFill/>
                </a:ln>
                <a:solidFill>
                  <a:sysClr val="windowText" lastClr="000000"/>
                </a:solidFill>
                <a:effectLst/>
                <a:uLnTx/>
                <a:uFillTx/>
                <a:latin typeface="Calibri"/>
                <a:ea typeface="新細明體"/>
                <a:cs typeface="Times New Roman"/>
              </a:endParaRPr>
            </a:p>
          </p:txBody>
        </p:sp>
        <p:sp>
          <p:nvSpPr>
            <p:cNvPr id="54" name="流程圖: 接點 53"/>
            <p:cNvSpPr/>
            <p:nvPr/>
          </p:nvSpPr>
          <p:spPr>
            <a:xfrm>
              <a:off x="2401294" y="1637969"/>
              <a:ext cx="1136429" cy="1017739"/>
            </a:xfrm>
            <a:prstGeom prst="flowChartConnector">
              <a:avLst/>
            </a:prstGeom>
            <a:grp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400" b="0" i="0" u="none" strike="noStrike" kern="0" cap="none" spc="0" normalizeH="0" baseline="0" noProof="0">
                <a:ln>
                  <a:noFill/>
                </a:ln>
                <a:solidFill>
                  <a:sysClr val="windowText" lastClr="000000"/>
                </a:solidFill>
                <a:effectLst/>
                <a:uLnTx/>
                <a:uFillTx/>
                <a:latin typeface="Calibri"/>
                <a:ea typeface="新細明體"/>
                <a:cs typeface="+mn-cs"/>
              </a:endParaRPr>
            </a:p>
          </p:txBody>
        </p:sp>
        <p:sp>
          <p:nvSpPr>
            <p:cNvPr id="55" name="文字方塊 38"/>
            <p:cNvSpPr txBox="1"/>
            <p:nvPr/>
          </p:nvSpPr>
          <p:spPr>
            <a:xfrm>
              <a:off x="2544375" y="1794252"/>
              <a:ext cx="953940" cy="429310"/>
            </a:xfrm>
            <a:prstGeom prst="rect">
              <a:avLst/>
            </a:prstGeom>
            <a:grpFill/>
            <a:ln w="6350">
              <a:noFill/>
            </a:ln>
            <a:effectLst/>
          </p:spPr>
          <p:txBody>
            <a:bodyPr rot="0" spcFirstLastPara="0" vert="horz" wrap="none" lIns="91440" tIns="45720" rIns="91440" bIns="45720" numCol="1" spcCol="0" rtlCol="0" fromWordArt="0" anchor="t"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TW" altLang="en-US" sz="2000" b="1" i="0" u="none" strike="noStrike" kern="100" cap="none" spc="0" normalizeH="0" baseline="0" noProof="0" dirty="0">
                  <a:ln>
                    <a:noFill/>
                  </a:ln>
                  <a:solidFill>
                    <a:srgbClr val="FF0000"/>
                  </a:solidFill>
                  <a:effectLst/>
                  <a:uLnTx/>
                  <a:uFillTx/>
                  <a:latin typeface="Calibri"/>
                  <a:ea typeface="標楷體"/>
                  <a:cs typeface="Times New Roman"/>
                </a:rPr>
                <a:t>頂</a:t>
              </a:r>
              <a:r>
                <a:rPr kumimoji="0" lang="zh-TW" altLang="en-US" sz="2000" b="1" i="0" u="none" strike="noStrike" kern="100" cap="none" spc="0" normalizeH="0" baseline="0" noProof="0" dirty="0" smtClean="0">
                  <a:ln>
                    <a:noFill/>
                  </a:ln>
                  <a:solidFill>
                    <a:srgbClr val="FF0000"/>
                  </a:solidFill>
                  <a:effectLst/>
                  <a:uLnTx/>
                  <a:uFillTx/>
                  <a:latin typeface="Calibri"/>
                  <a:ea typeface="標楷體"/>
                  <a:cs typeface="Times New Roman"/>
                </a:rPr>
                <a:t>石</a:t>
              </a:r>
              <a:endParaRPr kumimoji="0" lang="en-US" altLang="zh-TW" sz="2000" b="1" i="0" u="none" strike="noStrike" kern="100" cap="none" spc="0" normalizeH="0" baseline="0" noProof="0" dirty="0" smtClean="0">
                <a:ln>
                  <a:noFill/>
                </a:ln>
                <a:solidFill>
                  <a:srgbClr val="FF0000"/>
                </a:solidFill>
                <a:effectLst/>
                <a:uLnTx/>
                <a:uFillTx/>
                <a:latin typeface="Calibri"/>
                <a:ea typeface="標楷體"/>
                <a:cs typeface="Times New Roman"/>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TW" altLang="en-US" sz="2000" b="1" i="0" u="none" strike="noStrike" kern="100" cap="none" spc="0" normalizeH="0" baseline="0" noProof="0" dirty="0" smtClean="0">
                  <a:ln>
                    <a:noFill/>
                  </a:ln>
                  <a:solidFill>
                    <a:srgbClr val="FF0000"/>
                  </a:solidFill>
                  <a:effectLst/>
                  <a:uLnTx/>
                  <a:uFillTx/>
                  <a:latin typeface="Calibri"/>
                  <a:ea typeface="標楷體"/>
                  <a:cs typeface="Times New Roman"/>
                </a:rPr>
                <a:t>課程</a:t>
              </a:r>
              <a:endParaRPr kumimoji="0" lang="zh-TW" altLang="en-US" sz="2000" b="1" i="0" u="none" strike="noStrike" kern="100" cap="none" spc="0" normalizeH="0" baseline="0" noProof="0" dirty="0">
                <a:ln>
                  <a:noFill/>
                </a:ln>
                <a:solidFill>
                  <a:srgbClr val="FF0000"/>
                </a:solidFill>
                <a:effectLst/>
                <a:uLnTx/>
                <a:uFillTx/>
                <a:latin typeface="Calibri"/>
                <a:ea typeface="新細明體"/>
                <a:cs typeface="Times New Roman"/>
              </a:endParaRPr>
            </a:p>
          </p:txBody>
        </p:sp>
        <p:sp>
          <p:nvSpPr>
            <p:cNvPr id="56" name="文字方塊 2"/>
            <p:cNvSpPr txBox="1">
              <a:spLocks noChangeArrowheads="1"/>
            </p:cNvSpPr>
            <p:nvPr/>
          </p:nvSpPr>
          <p:spPr bwMode="auto">
            <a:xfrm>
              <a:off x="1668314" y="4020730"/>
              <a:ext cx="3312067" cy="556589"/>
            </a:xfrm>
            <a:prstGeom prst="rect">
              <a:avLst/>
            </a:prstGeom>
            <a:grpFill/>
            <a:ln w="9525">
              <a:noFill/>
              <a:miter lim="800000"/>
              <a:headEnd/>
              <a:tailEnd/>
            </a:ln>
          </p:spPr>
          <p:txBody>
            <a:bodyPr rot="0" vert="horz" wrap="square" lIns="91440" tIns="45720" rIns="91440" bIns="45720" anchor="t"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2400" b="1" i="0" u="none" strike="noStrike" kern="100" cap="none" spc="0" normalizeH="0" baseline="0" noProof="0" dirty="0">
                  <a:ln>
                    <a:noFill/>
                  </a:ln>
                  <a:solidFill>
                    <a:srgbClr val="0000FF"/>
                  </a:solidFill>
                  <a:effectLst/>
                  <a:uLnTx/>
                  <a:uFillTx/>
                  <a:latin typeface="Calibri"/>
                  <a:ea typeface="標楷體"/>
                  <a:cs typeface="Times New Roman"/>
                </a:rPr>
                <a:t>課程轉化策略方針</a:t>
              </a:r>
              <a:endParaRPr kumimoji="0" lang="zh-TW" altLang="en-US" sz="2400" b="0" i="0" u="none" strike="noStrike" kern="100" cap="none" spc="0" normalizeH="0" baseline="0" noProof="0" dirty="0">
                <a:ln>
                  <a:noFill/>
                </a:ln>
                <a:solidFill>
                  <a:srgbClr val="0000FF"/>
                </a:solidFill>
                <a:effectLst/>
                <a:uLnTx/>
                <a:uFillTx/>
                <a:latin typeface="Calibri"/>
                <a:ea typeface="新細明體"/>
                <a:cs typeface="Times New Roman"/>
              </a:endParaRPr>
            </a:p>
          </p:txBody>
        </p:sp>
        <p:cxnSp>
          <p:nvCxnSpPr>
            <p:cNvPr id="57" name="直線單箭頭接點 56"/>
            <p:cNvCxnSpPr/>
            <p:nvPr/>
          </p:nvCxnSpPr>
          <p:spPr>
            <a:xfrm>
              <a:off x="2934032" y="262393"/>
              <a:ext cx="31750" cy="1669415"/>
            </a:xfrm>
            <a:prstGeom prst="straightConnector1">
              <a:avLst/>
            </a:prstGeom>
            <a:grpFill/>
            <a:ln w="25400" cap="flat" cmpd="sng" algn="ctr">
              <a:solidFill>
                <a:sysClr val="windowText" lastClr="000000"/>
              </a:solidFill>
              <a:prstDash val="solid"/>
              <a:tailEnd type="arrow"/>
            </a:ln>
            <a:effectLst>
              <a:outerShdw blurRad="40000" dist="20000" dir="5400000" rotWithShape="0">
                <a:srgbClr val="000000">
                  <a:alpha val="38000"/>
                </a:srgbClr>
              </a:outerShdw>
            </a:effectLst>
          </p:spPr>
        </p:cxnSp>
        <p:sp>
          <p:nvSpPr>
            <p:cNvPr id="58" name="文字方塊 2"/>
            <p:cNvSpPr txBox="1">
              <a:spLocks noChangeArrowheads="1"/>
            </p:cNvSpPr>
            <p:nvPr/>
          </p:nvSpPr>
          <p:spPr bwMode="auto">
            <a:xfrm>
              <a:off x="2248516" y="-203662"/>
              <a:ext cx="1957062" cy="397684"/>
            </a:xfrm>
            <a:prstGeom prst="rect">
              <a:avLst/>
            </a:prstGeom>
            <a:grpFill/>
            <a:ln w="9525">
              <a:noFill/>
              <a:miter lim="800000"/>
              <a:headEnd/>
              <a:tailEnd/>
            </a:ln>
          </p:spPr>
          <p:txBody>
            <a:bodyPr rot="0" vert="horz" wrap="square" lIns="91440" tIns="45720" rIns="91440" bIns="45720" anchor="t"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2000" b="1" i="0" u="none" strike="noStrike" kern="100" cap="none" spc="0" normalizeH="0" baseline="0" noProof="0" dirty="0">
                  <a:ln>
                    <a:noFill/>
                  </a:ln>
                  <a:solidFill>
                    <a:srgbClr val="0000FF"/>
                  </a:solidFill>
                  <a:effectLst/>
                  <a:uLnTx/>
                  <a:uFillTx/>
                  <a:latin typeface="Calibri"/>
                  <a:ea typeface="標楷體"/>
                  <a:cs typeface="Times New Roman"/>
                </a:rPr>
                <a:t>畢業成果展</a:t>
              </a:r>
              <a:endParaRPr kumimoji="0" lang="zh-TW" altLang="en-US" sz="2000" b="0" i="0" u="none" strike="noStrike" kern="100" cap="none" spc="0" normalizeH="0" baseline="0" noProof="0" dirty="0">
                <a:ln>
                  <a:noFill/>
                </a:ln>
                <a:solidFill>
                  <a:srgbClr val="0000FF"/>
                </a:solidFill>
                <a:effectLst/>
                <a:uLnTx/>
                <a:uFillTx/>
                <a:latin typeface="Calibri"/>
                <a:ea typeface="新細明體"/>
                <a:cs typeface="Times New Roman"/>
              </a:endParaRPr>
            </a:p>
          </p:txBody>
        </p:sp>
        <p:sp>
          <p:nvSpPr>
            <p:cNvPr id="59" name="文字方塊 2"/>
            <p:cNvSpPr txBox="1">
              <a:spLocks noChangeArrowheads="1"/>
            </p:cNvSpPr>
            <p:nvPr/>
          </p:nvSpPr>
          <p:spPr bwMode="auto">
            <a:xfrm>
              <a:off x="-473886" y="1943746"/>
              <a:ext cx="1565454" cy="696298"/>
            </a:xfrm>
            <a:prstGeom prst="rect">
              <a:avLst/>
            </a:prstGeom>
            <a:grpFill/>
            <a:ln w="9525">
              <a:noFill/>
              <a:miter lim="800000"/>
              <a:headEnd/>
              <a:tailEnd/>
            </a:ln>
          </p:spPr>
          <p:txBody>
            <a:bodyPr rot="0" vert="horz" wrap="square" lIns="91440" tIns="45720" rIns="91440" bIns="45720" anchor="t"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2000" b="1" i="0" u="none" strike="noStrike" kern="100" cap="none" spc="0" normalizeH="0" baseline="0" noProof="0" dirty="0">
                  <a:ln>
                    <a:noFill/>
                  </a:ln>
                  <a:solidFill>
                    <a:sysClr val="windowText" lastClr="000000"/>
                  </a:solidFill>
                  <a:effectLst/>
                  <a:uLnTx/>
                  <a:uFillTx/>
                  <a:latin typeface="Calibri"/>
                  <a:ea typeface="標楷體"/>
                  <a:cs typeface="Times New Roman"/>
                </a:rPr>
                <a:t>產業雙師</a:t>
              </a:r>
              <a:endParaRPr kumimoji="0" lang="zh-TW" altLang="en-US" sz="2000" b="0" i="0" u="none" strike="noStrike" kern="100" cap="none" spc="0" normalizeH="0" baseline="0" noProof="0" dirty="0">
                <a:ln>
                  <a:noFill/>
                </a:ln>
                <a:solidFill>
                  <a:sysClr val="windowText" lastClr="000000"/>
                </a:solidFill>
                <a:effectLst/>
                <a:uLnTx/>
                <a:uFillTx/>
                <a:latin typeface="Calibri"/>
                <a:ea typeface="新細明體"/>
                <a:cs typeface="Times New Roman"/>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2000" b="1" i="0" u="none" strike="noStrike" kern="100" cap="none" spc="0" normalizeH="0" baseline="0" noProof="0" dirty="0">
                  <a:ln>
                    <a:noFill/>
                  </a:ln>
                  <a:solidFill>
                    <a:srgbClr val="FF0000"/>
                  </a:solidFill>
                  <a:effectLst/>
                  <a:uLnTx/>
                  <a:uFillTx/>
                  <a:latin typeface="Calibri"/>
                  <a:ea typeface="標楷體"/>
                  <a:cs typeface="Times New Roman"/>
                </a:rPr>
                <a:t>共時課程</a:t>
              </a:r>
              <a:endParaRPr kumimoji="0" lang="zh-TW" altLang="en-US" sz="2000" b="0" i="0" u="none" strike="noStrike" kern="100" cap="none" spc="0" normalizeH="0" baseline="0" noProof="0" dirty="0">
                <a:ln>
                  <a:noFill/>
                </a:ln>
                <a:solidFill>
                  <a:srgbClr val="FF0000"/>
                </a:solidFill>
                <a:effectLst/>
                <a:uLnTx/>
                <a:uFillTx/>
                <a:latin typeface="Calibri"/>
                <a:ea typeface="新細明體"/>
                <a:cs typeface="Times New Roman"/>
              </a:endParaRPr>
            </a:p>
          </p:txBody>
        </p:sp>
        <p:sp>
          <p:nvSpPr>
            <p:cNvPr id="60" name="文字方塊 2"/>
            <p:cNvSpPr txBox="1">
              <a:spLocks noChangeArrowheads="1"/>
            </p:cNvSpPr>
            <p:nvPr/>
          </p:nvSpPr>
          <p:spPr bwMode="auto">
            <a:xfrm>
              <a:off x="-349716" y="1253371"/>
              <a:ext cx="1637828" cy="450525"/>
            </a:xfrm>
            <a:prstGeom prst="rect">
              <a:avLst/>
            </a:prstGeom>
            <a:noFill/>
            <a:ln w="9525">
              <a:noFill/>
              <a:miter lim="800000"/>
              <a:headEnd/>
              <a:tailEnd/>
            </a:ln>
          </p:spPr>
          <p:txBody>
            <a:bodyPr rot="0" vert="horz" wrap="square" lIns="91440" tIns="45720" rIns="91440" bIns="45720" anchor="t"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2000" b="1" i="0" u="none" strike="noStrike" kern="100" cap="none" spc="0" normalizeH="0" baseline="0" noProof="0" dirty="0">
                  <a:ln>
                    <a:noFill/>
                  </a:ln>
                  <a:solidFill>
                    <a:sysClr val="windowText" lastClr="000000"/>
                  </a:solidFill>
                  <a:effectLst/>
                  <a:uLnTx/>
                  <a:uFillTx/>
                  <a:latin typeface="Calibri"/>
                  <a:ea typeface="標楷體"/>
                  <a:cs typeface="Times New Roman"/>
                </a:rPr>
                <a:t>深碗課程</a:t>
              </a:r>
              <a:endParaRPr kumimoji="0" lang="zh-TW" altLang="en-US" sz="2000" b="0" i="0" u="none" strike="noStrike" kern="100" cap="none" spc="0" normalizeH="0" baseline="0" noProof="0" dirty="0">
                <a:ln>
                  <a:noFill/>
                </a:ln>
                <a:solidFill>
                  <a:sysClr val="windowText" lastClr="000000"/>
                </a:solidFill>
                <a:effectLst/>
                <a:uLnTx/>
                <a:uFillTx/>
                <a:latin typeface="Calibri"/>
                <a:ea typeface="新細明體"/>
                <a:cs typeface="Times New Roman"/>
              </a:endParaRPr>
            </a:p>
          </p:txBody>
        </p:sp>
        <p:sp>
          <p:nvSpPr>
            <p:cNvPr id="61" name="文字方塊 2"/>
            <p:cNvSpPr txBox="1">
              <a:spLocks noChangeArrowheads="1"/>
            </p:cNvSpPr>
            <p:nvPr/>
          </p:nvSpPr>
          <p:spPr bwMode="auto">
            <a:xfrm>
              <a:off x="4921028" y="2075291"/>
              <a:ext cx="1198136" cy="326003"/>
            </a:xfrm>
            <a:prstGeom prst="rect">
              <a:avLst/>
            </a:prstGeom>
            <a:grpFill/>
            <a:ln w="9525">
              <a:noFill/>
              <a:miter lim="800000"/>
              <a:headEnd/>
              <a:tailEnd/>
            </a:ln>
          </p:spPr>
          <p:txBody>
            <a:bodyPr rot="0" vert="horz" wrap="square" lIns="91440" tIns="45720" rIns="91440" bIns="45720" anchor="t"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b="1" i="0" u="none" strike="noStrike" kern="100" cap="none" spc="0" normalizeH="0" baseline="0" noProof="0" dirty="0">
                  <a:ln>
                    <a:noFill/>
                  </a:ln>
                  <a:solidFill>
                    <a:srgbClr val="FF0000"/>
                  </a:solidFill>
                  <a:effectLst/>
                  <a:uLnTx/>
                  <a:uFillTx/>
                  <a:latin typeface="Arial Unicode MS" panose="020B0604020202020204" pitchFamily="34" charset="-120"/>
                  <a:ea typeface="Arial Unicode MS" panose="020B0604020202020204" pitchFamily="34" charset="-120"/>
                  <a:cs typeface="Arial Unicode MS" panose="020B0604020202020204" pitchFamily="34" charset="-120"/>
                </a:rPr>
                <a:t>MOOCs</a:t>
              </a:r>
              <a:endParaRPr kumimoji="0" lang="zh-TW" altLang="en-US" b="0" i="0" u="none" strike="noStrike" kern="100" cap="none" spc="0" normalizeH="0" baseline="0" noProof="0" dirty="0">
                <a:ln>
                  <a:noFill/>
                </a:ln>
                <a:solidFill>
                  <a:srgbClr val="FF0000"/>
                </a:solidFill>
                <a:effectLst/>
                <a:uLnTx/>
                <a:uFillTx/>
                <a:latin typeface="Arial Unicode MS" panose="020B0604020202020204" pitchFamily="34" charset="-120"/>
                <a:ea typeface="Arial Unicode MS" panose="020B0604020202020204" pitchFamily="34" charset="-120"/>
                <a:cs typeface="Arial Unicode MS" panose="020B0604020202020204" pitchFamily="34" charset="-120"/>
              </a:endParaRPr>
            </a:p>
          </p:txBody>
        </p:sp>
        <p:sp>
          <p:nvSpPr>
            <p:cNvPr id="62" name="文字方塊 2"/>
            <p:cNvSpPr txBox="1">
              <a:spLocks noChangeArrowheads="1"/>
            </p:cNvSpPr>
            <p:nvPr/>
          </p:nvSpPr>
          <p:spPr bwMode="auto">
            <a:xfrm>
              <a:off x="4980383" y="1602251"/>
              <a:ext cx="1171534" cy="394867"/>
            </a:xfrm>
            <a:prstGeom prst="rect">
              <a:avLst/>
            </a:prstGeom>
            <a:grpFill/>
            <a:ln w="9525">
              <a:noFill/>
              <a:miter lim="800000"/>
              <a:headEnd/>
              <a:tailEnd/>
            </a:ln>
          </p:spPr>
          <p:txBody>
            <a:bodyPr rot="0" vert="horz" wrap="square" lIns="91440" tIns="45720" rIns="91440" bIns="45720" anchor="t"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b="1" i="0" u="none" strike="noStrike" kern="100" cap="none" spc="0" normalizeH="0" baseline="0" noProof="0" dirty="0" err="1">
                  <a:ln>
                    <a:noFill/>
                  </a:ln>
                  <a:solidFill>
                    <a:srgbClr val="FF0000"/>
                  </a:solidFill>
                  <a:effectLst/>
                  <a:uLnTx/>
                  <a:uFillTx/>
                  <a:latin typeface="Arial Unicode MS" panose="020B0604020202020204" pitchFamily="34" charset="-120"/>
                  <a:ea typeface="Arial Unicode MS" panose="020B0604020202020204" pitchFamily="34" charset="-120"/>
                  <a:cs typeface="Arial Unicode MS" panose="020B0604020202020204" pitchFamily="34" charset="-120"/>
                </a:rPr>
                <a:t>SPOCs</a:t>
              </a:r>
              <a:endParaRPr kumimoji="0" lang="zh-TW" altLang="en-US" b="0" i="0" u="none" strike="noStrike" kern="100" cap="none" spc="0" normalizeH="0" baseline="0" noProof="0" dirty="0">
                <a:ln>
                  <a:noFill/>
                </a:ln>
                <a:solidFill>
                  <a:srgbClr val="FF0000"/>
                </a:solidFill>
                <a:effectLst/>
                <a:uLnTx/>
                <a:uFillTx/>
                <a:latin typeface="Arial Unicode MS" panose="020B0604020202020204" pitchFamily="34" charset="-120"/>
                <a:ea typeface="Arial Unicode MS" panose="020B0604020202020204" pitchFamily="34" charset="-120"/>
                <a:cs typeface="Arial Unicode MS" panose="020B0604020202020204" pitchFamily="34" charset="-120"/>
              </a:endParaRPr>
            </a:p>
          </p:txBody>
        </p:sp>
        <p:cxnSp>
          <p:nvCxnSpPr>
            <p:cNvPr id="65" name="直線單箭頭接點 64"/>
            <p:cNvCxnSpPr/>
            <p:nvPr/>
          </p:nvCxnSpPr>
          <p:spPr>
            <a:xfrm flipH="1" flipV="1">
              <a:off x="3896139" y="2234317"/>
              <a:ext cx="1025387" cy="221"/>
            </a:xfrm>
            <a:prstGeom prst="straightConnector1">
              <a:avLst/>
            </a:prstGeom>
            <a:grpFill/>
            <a:ln w="25400" cap="flat" cmpd="sng" algn="ctr">
              <a:solidFill>
                <a:sysClr val="windowText" lastClr="000000"/>
              </a:solidFill>
              <a:prstDash val="solid"/>
              <a:tailEnd type="arrow"/>
            </a:ln>
            <a:effectLst>
              <a:outerShdw blurRad="40000" dist="20000" dir="5400000" rotWithShape="0">
                <a:srgbClr val="000000">
                  <a:alpha val="38000"/>
                </a:srgbClr>
              </a:outerShdw>
            </a:effectLst>
          </p:spPr>
        </p:cxnSp>
        <p:cxnSp>
          <p:nvCxnSpPr>
            <p:cNvPr id="66" name="直線單箭頭接點 65"/>
            <p:cNvCxnSpPr/>
            <p:nvPr/>
          </p:nvCxnSpPr>
          <p:spPr>
            <a:xfrm flipH="1">
              <a:off x="3896138" y="1752587"/>
              <a:ext cx="1024890" cy="0"/>
            </a:xfrm>
            <a:prstGeom prst="straightConnector1">
              <a:avLst/>
            </a:prstGeom>
            <a:grpFill/>
            <a:ln w="25400" cap="flat" cmpd="sng" algn="ctr">
              <a:solidFill>
                <a:sysClr val="windowText" lastClr="000000"/>
              </a:solidFill>
              <a:prstDash val="solid"/>
              <a:tailEnd type="arrow"/>
            </a:ln>
            <a:effectLst>
              <a:outerShdw blurRad="40000" dist="20000" dir="5400000" rotWithShape="0">
                <a:srgbClr val="000000">
                  <a:alpha val="38000"/>
                </a:srgbClr>
              </a:outerShdw>
            </a:effectLst>
          </p:spPr>
        </p:cxnSp>
      </p:grpSp>
      <p:cxnSp>
        <p:nvCxnSpPr>
          <p:cNvPr id="22" name="直線單箭頭接點 21"/>
          <p:cNvCxnSpPr/>
          <p:nvPr/>
        </p:nvCxnSpPr>
        <p:spPr>
          <a:xfrm>
            <a:off x="1150625" y="3529734"/>
            <a:ext cx="613063" cy="0"/>
          </a:xfrm>
          <a:prstGeom prst="straightConnector1">
            <a:avLst/>
          </a:prstGeom>
          <a:noFill/>
          <a:ln w="25400" cap="flat" cmpd="sng" algn="ctr">
            <a:solidFill>
              <a:sysClr val="windowText" lastClr="000000"/>
            </a:solidFill>
            <a:prstDash val="solid"/>
            <a:tailEnd type="arrow"/>
          </a:ln>
          <a:effectLst>
            <a:outerShdw blurRad="40000" dist="20000" dir="5400000" rotWithShape="0">
              <a:srgbClr val="000000">
                <a:alpha val="38000"/>
              </a:srgbClr>
            </a:outerShdw>
          </a:effectLst>
        </p:spPr>
      </p:cxnSp>
      <p:cxnSp>
        <p:nvCxnSpPr>
          <p:cNvPr id="23" name="直線單箭頭接點 22"/>
          <p:cNvCxnSpPr/>
          <p:nvPr/>
        </p:nvCxnSpPr>
        <p:spPr>
          <a:xfrm flipV="1">
            <a:off x="1259632" y="2924944"/>
            <a:ext cx="504056" cy="11206"/>
          </a:xfrm>
          <a:prstGeom prst="straightConnector1">
            <a:avLst/>
          </a:prstGeom>
          <a:noFill/>
          <a:ln w="25400" cap="flat" cmpd="sng" algn="ctr">
            <a:solidFill>
              <a:sysClr val="windowText" lastClr="000000"/>
            </a:solidFill>
            <a:prstDash val="solid"/>
            <a:tailEnd type="arrow"/>
          </a:ln>
          <a:effectLst>
            <a:outerShdw blurRad="40000" dist="20000" dir="5400000" rotWithShape="0">
              <a:srgbClr val="000000">
                <a:alpha val="38000"/>
              </a:srgbClr>
            </a:outerShdw>
          </a:effectLst>
        </p:spPr>
      </p:cxnSp>
      <p:sp>
        <p:nvSpPr>
          <p:cNvPr id="3" name="投影片編號版面配置區 2"/>
          <p:cNvSpPr>
            <a:spLocks noGrp="1"/>
          </p:cNvSpPr>
          <p:nvPr>
            <p:ph type="sldNum" sz="quarter" idx="12"/>
          </p:nvPr>
        </p:nvSpPr>
        <p:spPr/>
        <p:txBody>
          <a:bodyPr/>
          <a:lstStyle/>
          <a:p>
            <a:fld id="{11F70DB0-1707-4C2E-BA6A-7B2B88A8B1D4}" type="slidenum">
              <a:rPr lang="zh-TW" altLang="en-US" smtClean="0"/>
              <a:t>13</a:t>
            </a:fld>
            <a:endParaRPr lang="zh-TW" altLang="en-US"/>
          </a:p>
        </p:txBody>
      </p:sp>
      <p:grpSp>
        <p:nvGrpSpPr>
          <p:cNvPr id="24" name="群組 23"/>
          <p:cNvGrpSpPr/>
          <p:nvPr/>
        </p:nvGrpSpPr>
        <p:grpSpPr>
          <a:xfrm>
            <a:off x="225163" y="174415"/>
            <a:ext cx="5457038" cy="946906"/>
            <a:chOff x="225163" y="174415"/>
            <a:chExt cx="5457038" cy="946906"/>
          </a:xfrm>
        </p:grpSpPr>
        <p:cxnSp>
          <p:nvCxnSpPr>
            <p:cNvPr id="25" name="直線接點 24"/>
            <p:cNvCxnSpPr/>
            <p:nvPr/>
          </p:nvCxnSpPr>
          <p:spPr>
            <a:xfrm flipV="1">
              <a:off x="2822836" y="580516"/>
              <a:ext cx="2374279" cy="29085"/>
            </a:xfrm>
            <a:prstGeom prst="line">
              <a:avLst/>
            </a:prstGeom>
            <a:ln w="57150">
              <a:solidFill>
                <a:srgbClr val="002060"/>
              </a:solidFill>
              <a:headEnd type="oval"/>
              <a:tailEnd type="none"/>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6" name="圓角矩形 29"/>
            <p:cNvSpPr/>
            <p:nvPr/>
          </p:nvSpPr>
          <p:spPr>
            <a:xfrm>
              <a:off x="3196918" y="288129"/>
              <a:ext cx="2485283" cy="642942"/>
            </a:xfrm>
            <a:prstGeom prst="roundRect">
              <a:avLst>
                <a:gd name="adj" fmla="val 50000"/>
              </a:avLst>
            </a:prstGeom>
            <a:gradFill flip="none" rotWithShape="1">
              <a:gsLst>
                <a:gs pos="0">
                  <a:srgbClr val="FF0000"/>
                </a:gs>
                <a:gs pos="50000">
                  <a:srgbClr val="FF99CC"/>
                </a:gs>
                <a:gs pos="100000">
                  <a:schemeClr val="bg1">
                    <a:shade val="100000"/>
                    <a:satMod val="115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rgbClr val="0000FF"/>
                </a:solidFill>
              </a:endParaRPr>
            </a:p>
          </p:txBody>
        </p:sp>
        <p:sp>
          <p:nvSpPr>
            <p:cNvPr id="27" name="文字方塊 30"/>
            <p:cNvSpPr txBox="1"/>
            <p:nvPr/>
          </p:nvSpPr>
          <p:spPr>
            <a:xfrm>
              <a:off x="3213864" y="288129"/>
              <a:ext cx="2254094" cy="584775"/>
            </a:xfrm>
            <a:prstGeom prst="rect">
              <a:avLst/>
            </a:prstGeom>
            <a:noFill/>
          </p:spPr>
          <p:txBody>
            <a:bodyPr wrap="square" rtlCol="0">
              <a:spAutoFit/>
            </a:bodyPr>
            <a:lstStyle/>
            <a:p>
              <a:pPr algn="ctr"/>
              <a:r>
                <a:rPr lang="zh-TW" altLang="en-US" sz="3200" dirty="0" smtClean="0">
                  <a:solidFill>
                    <a:srgbClr val="0000FF"/>
                  </a:solidFill>
                  <a:latin typeface="標楷體" panose="03000509000000000000" pitchFamily="65" charset="-120"/>
                  <a:ea typeface="標楷體" panose="03000509000000000000" pitchFamily="65" charset="-120"/>
                </a:rPr>
                <a:t>課程轉化</a:t>
              </a:r>
              <a:endParaRPr lang="ko-KR" altLang="en-US" sz="3200" dirty="0">
                <a:solidFill>
                  <a:srgbClr val="0000FF"/>
                </a:solidFill>
                <a:latin typeface="微軟正黑體" pitchFamily="34" charset="-120"/>
                <a:ea typeface="HY헤드라인M" pitchFamily="18" charset="-127"/>
              </a:endParaRPr>
            </a:p>
          </p:txBody>
        </p:sp>
        <p:pic>
          <p:nvPicPr>
            <p:cNvPr id="28" name="Picture 2" descr="33-"/>
            <p:cNvPicPr>
              <a:picLocks noChangeAspect="1" noChangeArrowheads="1"/>
            </p:cNvPicPr>
            <p:nvPr/>
          </p:nvPicPr>
          <p:blipFill>
            <a:blip r:embed="rId2"/>
            <a:srcRect/>
            <a:stretch>
              <a:fillRect/>
            </a:stretch>
          </p:blipFill>
          <p:spPr bwMode="auto">
            <a:xfrm>
              <a:off x="225163" y="174415"/>
              <a:ext cx="2599590" cy="946906"/>
            </a:xfrm>
            <a:prstGeom prst="rect">
              <a:avLst/>
            </a:prstGeom>
            <a:noFill/>
          </p:spPr>
        </p:pic>
        <p:sp>
          <p:nvSpPr>
            <p:cNvPr id="29" name="TextBox 18"/>
            <p:cNvSpPr txBox="1"/>
            <p:nvPr/>
          </p:nvSpPr>
          <p:spPr>
            <a:xfrm>
              <a:off x="328371" y="226573"/>
              <a:ext cx="2393173" cy="646331"/>
            </a:xfrm>
            <a:prstGeom prst="rect">
              <a:avLst/>
            </a:prstGeom>
            <a:noFill/>
          </p:spPr>
          <p:txBody>
            <a:bodyPr wrap="square" rtlCol="0">
              <a:spAutoFit/>
            </a:bodyPr>
            <a:lstStyle/>
            <a:p>
              <a:pPr algn="ctr">
                <a:buBlip>
                  <a:blip r:embed="rId3"/>
                </a:buBlip>
              </a:pPr>
              <a:r>
                <a:rPr lang="zh-TW" altLang="en-US" sz="3600" b="1" dirty="0" smtClean="0">
                  <a:latin typeface="標楷體" panose="03000509000000000000" pitchFamily="65" charset="-120"/>
                  <a:ea typeface="標楷體" panose="03000509000000000000" pitchFamily="65" charset="-120"/>
                </a:rPr>
                <a:t>三化教學</a:t>
              </a:r>
              <a:endParaRPr lang="ko-KR" altLang="en-US" sz="3600" b="1" dirty="0">
                <a:latin typeface="標楷體" panose="03000509000000000000" pitchFamily="65" charset="-120"/>
              </a:endParaRPr>
            </a:p>
          </p:txBody>
        </p:sp>
      </p:grpSp>
    </p:spTree>
    <p:extLst>
      <p:ext uri="{BB962C8B-B14F-4D97-AF65-F5344CB8AC3E}">
        <p14:creationId xmlns:p14="http://schemas.microsoft.com/office/powerpoint/2010/main" val="73635977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字版面配置區 4"/>
          <p:cNvSpPr>
            <a:spLocks noGrp="1"/>
          </p:cNvSpPr>
          <p:nvPr>
            <p:ph type="body" sz="quarter" idx="3"/>
          </p:nvPr>
        </p:nvSpPr>
        <p:spPr>
          <a:xfrm>
            <a:off x="3419872" y="1120012"/>
            <a:ext cx="2808312" cy="639762"/>
          </a:xfrm>
        </p:spPr>
        <p:txBody>
          <a:bodyPr/>
          <a:lstStyle/>
          <a:p>
            <a:r>
              <a:rPr lang="zh-TW" altLang="en-US" dirty="0">
                <a:solidFill>
                  <a:schemeClr val="accent6">
                    <a:lumMod val="50000"/>
                  </a:schemeClr>
                </a:solidFill>
                <a:latin typeface="標楷體" panose="03000509000000000000" pitchFamily="65" charset="-120"/>
                <a:ea typeface="標楷體" panose="03000509000000000000" pitchFamily="65" charset="-120"/>
              </a:rPr>
              <a:t>具體工作</a:t>
            </a:r>
            <a:r>
              <a:rPr lang="zh-TW" altLang="en-US" dirty="0" smtClean="0">
                <a:solidFill>
                  <a:schemeClr val="accent6">
                    <a:lumMod val="50000"/>
                  </a:schemeClr>
                </a:solidFill>
                <a:latin typeface="標楷體" panose="03000509000000000000" pitchFamily="65" charset="-120"/>
                <a:ea typeface="標楷體" panose="03000509000000000000" pitchFamily="65" charset="-120"/>
              </a:rPr>
              <a:t>項目</a:t>
            </a:r>
            <a:endParaRPr lang="zh-TW" altLang="en-US" dirty="0">
              <a:solidFill>
                <a:schemeClr val="accent6">
                  <a:lumMod val="50000"/>
                </a:schemeClr>
              </a:solidFill>
            </a:endParaRPr>
          </a:p>
        </p:txBody>
      </p:sp>
      <p:graphicFrame>
        <p:nvGraphicFramePr>
          <p:cNvPr id="9" name="內容版面配置區 8"/>
          <p:cNvGraphicFramePr>
            <a:graphicFrameLocks noGrp="1"/>
          </p:cNvGraphicFramePr>
          <p:nvPr>
            <p:ph sz="quarter" idx="4"/>
            <p:extLst>
              <p:ext uri="{D42A27DB-BD31-4B8C-83A1-F6EECF244321}">
                <p14:modId xmlns:p14="http://schemas.microsoft.com/office/powerpoint/2010/main" val="268273788"/>
              </p:ext>
            </p:extLst>
          </p:nvPr>
        </p:nvGraphicFramePr>
        <p:xfrm>
          <a:off x="395536" y="1844824"/>
          <a:ext cx="8363272" cy="4495800"/>
        </p:xfrm>
        <a:graphic>
          <a:graphicData uri="http://schemas.openxmlformats.org/drawingml/2006/table">
            <a:tbl>
              <a:tblPr firstRow="1" firstCol="1" bandRow="1">
                <a:tableStyleId>{5940675A-B579-460E-94D1-54222C63F5DA}</a:tableStyleId>
              </a:tblPr>
              <a:tblGrid>
                <a:gridCol w="1443289">
                  <a:extLst>
                    <a:ext uri="{9D8B030D-6E8A-4147-A177-3AD203B41FA5}">
                      <a16:colId xmlns:a16="http://schemas.microsoft.com/office/drawing/2014/main" xmlns="" val="20000"/>
                    </a:ext>
                  </a:extLst>
                </a:gridCol>
                <a:gridCol w="6919983">
                  <a:extLst>
                    <a:ext uri="{9D8B030D-6E8A-4147-A177-3AD203B41FA5}">
                      <a16:colId xmlns:a16="http://schemas.microsoft.com/office/drawing/2014/main" xmlns="" val="20001"/>
                    </a:ext>
                  </a:extLst>
                </a:gridCol>
              </a:tblGrid>
              <a:tr h="2443410">
                <a:tc>
                  <a:txBody>
                    <a:bodyPr/>
                    <a:lstStyle/>
                    <a:p>
                      <a:pPr algn="ctr">
                        <a:spcAft>
                          <a:spcPts val="0"/>
                        </a:spcAft>
                      </a:pPr>
                      <a:r>
                        <a:rPr lang="en-US" altLang="zh-TW" sz="2400" b="1" dirty="0" err="1" smtClean="0">
                          <a:solidFill>
                            <a:srgbClr val="FF0000"/>
                          </a:solidFill>
                          <a:effectLst/>
                          <a:latin typeface="Times New Roman"/>
                          <a:ea typeface="標楷體"/>
                        </a:rPr>
                        <a:t>3C</a:t>
                      </a:r>
                      <a:r>
                        <a:rPr lang="zh-TW" altLang="zh-TW" sz="2400" b="1" dirty="0" smtClean="0">
                          <a:solidFill>
                            <a:srgbClr val="FF0000"/>
                          </a:solidFill>
                          <a:effectLst/>
                          <a:latin typeface="Times New Roman"/>
                          <a:ea typeface="標楷體"/>
                          <a:cs typeface="Times New Roman"/>
                        </a:rPr>
                        <a:t>科技</a:t>
                      </a:r>
                      <a:r>
                        <a:rPr lang="zh-TW" altLang="zh-TW" sz="2400" dirty="0" smtClean="0">
                          <a:effectLst/>
                          <a:latin typeface="Times New Roman"/>
                          <a:ea typeface="標楷體"/>
                          <a:cs typeface="Times New Roman"/>
                        </a:rPr>
                        <a:t>作為教學媒介</a:t>
                      </a:r>
                      <a:endParaRPr lang="zh-TW" sz="2400" b="0" kern="100" dirty="0">
                        <a:effectLst/>
                        <a:latin typeface="標楷體" panose="03000509000000000000" pitchFamily="65" charset="-120"/>
                        <a:ea typeface="標楷體" panose="03000509000000000000" pitchFamily="65" charset="-120"/>
                        <a:cs typeface="Times New Roman" panose="02020603050405020304" pitchFamily="18" charset="0"/>
                      </a:endParaRPr>
                    </a:p>
                  </a:txBody>
                  <a:tcPr marL="24041" marR="24041" marT="0" marB="0" anchor="ctr">
                    <a:lnB w="12700" cap="flat" cmpd="sng" algn="ctr">
                      <a:solidFill>
                        <a:schemeClr val="tx1"/>
                      </a:solidFill>
                      <a:prstDash val="solid"/>
                      <a:round/>
                      <a:headEnd type="none" w="med" len="med"/>
                      <a:tailEnd type="none" w="med" len="med"/>
                    </a:lnB>
                    <a:solidFill>
                      <a:schemeClr val="bg1"/>
                    </a:solidFill>
                  </a:tcPr>
                </a:tc>
                <a:tc>
                  <a:txBody>
                    <a:bodyPr/>
                    <a:lstStyle/>
                    <a:p>
                      <a:pPr marL="285750" marR="0" lvl="0" indent="-285750" algn="just" defTabSz="914400" rtl="0" eaLnBrk="1" fontAlgn="auto" latinLnBrk="0" hangingPunct="1">
                        <a:lnSpc>
                          <a:spcPts val="2100"/>
                        </a:lnSpc>
                        <a:spcBef>
                          <a:spcPts val="600"/>
                        </a:spcBef>
                        <a:spcAft>
                          <a:spcPts val="0"/>
                        </a:spcAft>
                        <a:buClrTx/>
                        <a:buSzTx/>
                        <a:buFont typeface="Wingdings" panose="05000000000000000000" pitchFamily="2" charset="2"/>
                        <a:buChar char="Ø"/>
                        <a:tabLst/>
                        <a:defRPr/>
                      </a:pPr>
                      <a:r>
                        <a:rPr kumimoji="0" lang="zh-TW" altLang="en-US" sz="2000" b="0" i="0" u="none" strike="noStrike" kern="100" cap="none" spc="0" normalizeH="0" baseline="0" noProof="0" dirty="0" smtClean="0">
                          <a:ln>
                            <a:noFill/>
                          </a:ln>
                          <a:solidFill>
                            <a:prstClr val="black"/>
                          </a:solidFill>
                          <a:effectLst/>
                          <a:uLnTx/>
                          <a:uFillTx/>
                          <a:latin typeface="標楷體" panose="03000509000000000000" pitchFamily="65" charset="-120"/>
                          <a:ea typeface="標楷體" panose="03000509000000000000" pitchFamily="65" charset="-120"/>
                          <a:cs typeface="+mn-cs"/>
                        </a:rPr>
                        <a:t>推動</a:t>
                      </a:r>
                      <a:r>
                        <a:rPr kumimoji="0" lang="en-US" altLang="zh-TW" sz="2000" b="0" i="0" u="none" strike="noStrike" kern="100" cap="none" spc="0" normalizeH="0" baseline="0" noProof="0" dirty="0" err="1" smtClean="0">
                          <a:ln>
                            <a:noFill/>
                          </a:ln>
                          <a:solidFill>
                            <a:prstClr val="black"/>
                          </a:solidFill>
                          <a:effectLst/>
                          <a:uLnTx/>
                          <a:uFillTx/>
                          <a:latin typeface="標楷體" panose="03000509000000000000" pitchFamily="65" charset="-120"/>
                          <a:ea typeface="標楷體" panose="03000509000000000000" pitchFamily="65" charset="-120"/>
                          <a:cs typeface="+mn-cs"/>
                        </a:rPr>
                        <a:t>3C</a:t>
                      </a:r>
                      <a:r>
                        <a:rPr kumimoji="0" lang="zh-TW" altLang="en-US" sz="2000" b="0" i="0" u="none" strike="noStrike" kern="100" cap="none" spc="0" normalizeH="0" baseline="0" noProof="0" dirty="0" smtClean="0">
                          <a:ln>
                            <a:noFill/>
                          </a:ln>
                          <a:solidFill>
                            <a:prstClr val="black"/>
                          </a:solidFill>
                          <a:effectLst/>
                          <a:uLnTx/>
                          <a:uFillTx/>
                          <a:latin typeface="標楷體" panose="03000509000000000000" pitchFamily="65" charset="-120"/>
                          <a:ea typeface="標楷體" panose="03000509000000000000" pitchFamily="65" charset="-120"/>
                          <a:cs typeface="+mn-cs"/>
                        </a:rPr>
                        <a:t>科技導入教學 </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r>
                        <a:rPr kumimoji="0" lang="zh-TW" altLang="en-US"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教務處、電算中心遠距教學組</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p>
                    <a:p>
                      <a:pPr marL="503238" marR="0" lvl="0" indent="-147638" algn="l" defTabSz="914400" rtl="0" eaLnBrk="1" fontAlgn="auto" latinLnBrk="0" hangingPunct="1">
                        <a:lnSpc>
                          <a:spcPts val="2100"/>
                        </a:lnSpc>
                        <a:spcBef>
                          <a:spcPts val="600"/>
                        </a:spcBef>
                        <a:spcAft>
                          <a:spcPts val="0"/>
                        </a:spcAft>
                        <a:buClrTx/>
                        <a:buSzTx/>
                        <a:buFont typeface="Arial" panose="020B0604020202020204" pitchFamily="34" charset="0"/>
                        <a:buChar char="•"/>
                        <a:tabLst/>
                        <a:defRPr/>
                      </a:pP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開設</a:t>
                      </a:r>
                      <a:r>
                        <a:rPr kumimoji="0" lang="en-US" altLang="zh-TW" sz="20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3C</a:t>
                      </a: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科技在教學應用課程</a:t>
                      </a:r>
                    </a:p>
                    <a:p>
                      <a:pPr marL="503238" marR="0" lvl="0" indent="-147638" algn="l" defTabSz="914400" rtl="0" eaLnBrk="1" fontAlgn="auto" latinLnBrk="0" hangingPunct="1">
                        <a:lnSpc>
                          <a:spcPts val="2100"/>
                        </a:lnSpc>
                        <a:spcBef>
                          <a:spcPts val="600"/>
                        </a:spcBef>
                        <a:spcAft>
                          <a:spcPts val="0"/>
                        </a:spcAft>
                        <a:buClrTx/>
                        <a:buSzTx/>
                        <a:buFont typeface="Arial" panose="020B0604020202020204" pitchFamily="34" charset="0"/>
                        <a:buChar char="•"/>
                        <a:tabLst/>
                        <a:defRPr/>
                      </a:pP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開設</a:t>
                      </a:r>
                      <a:r>
                        <a:rPr kumimoji="0" lang="zh-TW" altLang="en-US" sz="2000" b="0" i="0" u="none" strike="noStrike" kern="1200" cap="none" spc="0" normalizeH="0" baseline="0" noProof="0" dirty="0" smtClean="0">
                          <a:ln>
                            <a:noFill/>
                          </a:ln>
                          <a:solidFill>
                            <a:srgbClr val="0000FF"/>
                          </a:solidFill>
                          <a:effectLst/>
                          <a:uLnTx/>
                          <a:uFillTx/>
                          <a:latin typeface="Times New Roman" panose="02020603050405020304" pitchFamily="18" charset="0"/>
                          <a:ea typeface="標楷體" panose="03000509000000000000" pitchFamily="65" charset="-120"/>
                          <a:cs typeface="Times New Roman" panose="02020603050405020304" pitchFamily="18" charset="0"/>
                        </a:rPr>
                        <a:t>數位學習</a:t>
                      </a: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的理論與應用課程</a:t>
                      </a:r>
                    </a:p>
                    <a:p>
                      <a:pPr marL="503238" marR="0" lvl="0" indent="-147638" algn="l" defTabSz="914400" rtl="0" eaLnBrk="1" fontAlgn="auto" latinLnBrk="0" hangingPunct="1">
                        <a:lnSpc>
                          <a:spcPts val="2100"/>
                        </a:lnSpc>
                        <a:spcBef>
                          <a:spcPts val="600"/>
                        </a:spcBef>
                        <a:spcAft>
                          <a:spcPts val="0"/>
                        </a:spcAft>
                        <a:buClrTx/>
                        <a:buSzTx/>
                        <a:buFont typeface="Arial" panose="020B0604020202020204" pitchFamily="34" charset="0"/>
                        <a:buChar char="•"/>
                        <a:tabLst/>
                        <a:defRPr/>
                      </a:pP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開設</a:t>
                      </a:r>
                      <a:r>
                        <a:rPr kumimoji="0" lang="zh-TW" altLang="en-US" sz="2000" b="0" i="0" u="none" strike="noStrike" kern="1200" cap="none" spc="0" normalizeH="0" baseline="0" noProof="0" dirty="0" smtClean="0">
                          <a:ln>
                            <a:noFill/>
                          </a:ln>
                          <a:solidFill>
                            <a:srgbClr val="0000FF"/>
                          </a:solidFill>
                          <a:effectLst/>
                          <a:uLnTx/>
                          <a:uFillTx/>
                          <a:latin typeface="Times New Roman" panose="02020603050405020304" pitchFamily="18" charset="0"/>
                          <a:ea typeface="標楷體" panose="03000509000000000000" pitchFamily="65" charset="-120"/>
                          <a:cs typeface="Times New Roman" panose="02020603050405020304" pitchFamily="18" charset="0"/>
                        </a:rPr>
                        <a:t>網路科技</a:t>
                      </a: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與教學設計課程</a:t>
                      </a:r>
                      <a:endParaRPr kumimoji="0" lang="en-US" altLang="zh-TW"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endParaRPr>
                    </a:p>
                    <a:p>
                      <a:pPr marL="285750" marR="0" lvl="0" indent="-285750" algn="just" defTabSz="914400" rtl="0" eaLnBrk="1" fontAlgn="auto" latinLnBrk="0" hangingPunct="1">
                        <a:lnSpc>
                          <a:spcPts val="2100"/>
                        </a:lnSpc>
                        <a:spcBef>
                          <a:spcPts val="600"/>
                        </a:spcBef>
                        <a:spcAft>
                          <a:spcPts val="0"/>
                        </a:spcAft>
                        <a:buClrTx/>
                        <a:buSzTx/>
                        <a:buFont typeface="Wingdings" panose="05000000000000000000" pitchFamily="2" charset="2"/>
                        <a:buChar char="Ø"/>
                        <a:tabLst/>
                        <a:defRPr/>
                      </a:pPr>
                      <a:r>
                        <a:rPr kumimoji="0" lang="zh-TW" altLang="en-US" sz="2000" b="0" i="0" u="none" strike="noStrike" kern="100" cap="none" spc="0" normalizeH="0" baseline="0" noProof="0" dirty="0" smtClean="0">
                          <a:ln>
                            <a:noFill/>
                          </a:ln>
                          <a:solidFill>
                            <a:prstClr val="black"/>
                          </a:solidFill>
                          <a:effectLst/>
                          <a:uLnTx/>
                          <a:uFillTx/>
                          <a:latin typeface="標楷體" panose="03000509000000000000" pitchFamily="65" charset="-120"/>
                          <a:ea typeface="標楷體" panose="03000509000000000000" pitchFamily="65" charset="-120"/>
                          <a:cs typeface="+mn-cs"/>
                        </a:rPr>
                        <a:t>推動磨課師課程 </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r>
                        <a:rPr kumimoji="0" lang="zh-TW" altLang="en-US"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教務處、電算中心遠距教學組</a:t>
                      </a:r>
                      <a:r>
                        <a:rPr kumimoji="0" lang="en-US" altLang="zh-TW" sz="2000" b="0" i="0" u="none" strike="noStrike" kern="100" cap="none" spc="0" normalizeH="0" baseline="0" noProof="0" dirty="0" smtClean="0">
                          <a:ln>
                            <a:noFill/>
                          </a:ln>
                          <a:solidFill>
                            <a:prstClr val="black"/>
                          </a:solidFill>
                          <a:effectLst/>
                          <a:uLnTx/>
                          <a:uFillTx/>
                          <a:latin typeface="標楷體" panose="03000509000000000000" pitchFamily="65" charset="-120"/>
                          <a:ea typeface="標楷體" panose="03000509000000000000" pitchFamily="65" charset="-120"/>
                          <a:cs typeface="+mn-cs"/>
                        </a:rPr>
                        <a:t>)</a:t>
                      </a:r>
                    </a:p>
                    <a:p>
                      <a:pPr marL="503238" marR="0" lvl="0" indent="-147638" algn="l" defTabSz="914400" rtl="0" eaLnBrk="1" fontAlgn="auto" latinLnBrk="0" hangingPunct="1">
                        <a:lnSpc>
                          <a:spcPts val="2100"/>
                        </a:lnSpc>
                        <a:spcBef>
                          <a:spcPts val="600"/>
                        </a:spcBef>
                        <a:spcAft>
                          <a:spcPts val="0"/>
                        </a:spcAft>
                        <a:buClrTx/>
                        <a:buSzTx/>
                        <a:buFont typeface="Arial" panose="020B0604020202020204" pitchFamily="34" charset="0"/>
                        <a:buChar char="•"/>
                        <a:tabLst/>
                        <a:defRPr/>
                      </a:pP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通識教育</a:t>
                      </a:r>
                      <a:r>
                        <a:rPr kumimoji="0" lang="zh-TW" altLang="en-US" sz="2000" b="0" i="0" u="none" strike="noStrike" kern="1200" cap="none" spc="0" normalizeH="0" baseline="0" noProof="0" dirty="0" smtClean="0">
                          <a:ln>
                            <a:noFill/>
                          </a:ln>
                          <a:solidFill>
                            <a:srgbClr val="FF0000"/>
                          </a:solidFill>
                          <a:effectLst/>
                          <a:uLnTx/>
                          <a:uFillTx/>
                          <a:latin typeface="Times New Roman" panose="02020603050405020304" pitchFamily="18" charset="0"/>
                          <a:ea typeface="標楷體" panose="03000509000000000000" pitchFamily="65" charset="-120"/>
                          <a:cs typeface="Times New Roman" panose="02020603050405020304" pitchFamily="18" charset="0"/>
                        </a:rPr>
                        <a:t>磨課師</a:t>
                      </a:r>
                      <a:r>
                        <a:rPr kumimoji="0" lang="en-US" altLang="zh-TW"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a:t>
                      </a:r>
                      <a:r>
                        <a:rPr kumimoji="0" lang="en-US" altLang="zh-TW" sz="2000" b="0" i="0" u="none" strike="noStrike" kern="1200" cap="none" spc="0" normalizeH="0" baseline="0" noProof="0" dirty="0" err="1" smtClean="0">
                          <a:ln>
                            <a:noFill/>
                          </a:ln>
                          <a:solidFill>
                            <a:srgbClr val="FF0000"/>
                          </a:solidFill>
                          <a:effectLst/>
                          <a:uLnTx/>
                          <a:uFillTx/>
                          <a:latin typeface="Times New Roman" panose="02020603050405020304" pitchFamily="18" charset="0"/>
                          <a:ea typeface="標楷體" panose="03000509000000000000" pitchFamily="65" charset="-120"/>
                          <a:cs typeface="Times New Roman" panose="02020603050405020304" pitchFamily="18" charset="0"/>
                        </a:rPr>
                        <a:t>SPOCs</a:t>
                      </a: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教學</a:t>
                      </a:r>
                    </a:p>
                    <a:p>
                      <a:pPr marL="503238" marR="0" lvl="0" indent="-147638" algn="l" defTabSz="914400" rtl="0" eaLnBrk="1" fontAlgn="auto" latinLnBrk="0" hangingPunct="1">
                        <a:lnSpc>
                          <a:spcPts val="2100"/>
                        </a:lnSpc>
                        <a:spcBef>
                          <a:spcPts val="600"/>
                        </a:spcBef>
                        <a:spcAft>
                          <a:spcPts val="0"/>
                        </a:spcAft>
                        <a:buClrTx/>
                        <a:buSzTx/>
                        <a:buFont typeface="Arial" panose="020B0604020202020204" pitchFamily="34" charset="0"/>
                        <a:buChar char="•"/>
                        <a:tabLst/>
                        <a:defRPr/>
                      </a:pPr>
                      <a:r>
                        <a:rPr kumimoji="0" lang="zh-TW" altLang="en-US" sz="2000" b="0" i="0" u="none" strike="noStrike" kern="1200" cap="none" spc="0" normalizeH="0" baseline="0" noProof="0" dirty="0" smtClean="0">
                          <a:ln>
                            <a:noFill/>
                          </a:ln>
                          <a:solidFill>
                            <a:srgbClr val="0000FF"/>
                          </a:solidFill>
                          <a:effectLst/>
                          <a:uLnTx/>
                          <a:uFillTx/>
                          <a:latin typeface="Times New Roman" panose="02020603050405020304" pitchFamily="18" charset="0"/>
                          <a:ea typeface="標楷體" panose="03000509000000000000" pitchFamily="65" charset="-120"/>
                          <a:cs typeface="Times New Roman" panose="02020603050405020304" pitchFamily="18" charset="0"/>
                        </a:rPr>
                        <a:t>跨院系基礎課程</a:t>
                      </a: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磨課師</a:t>
                      </a:r>
                      <a:r>
                        <a:rPr kumimoji="0" lang="en-US" altLang="zh-TW"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a:t>
                      </a:r>
                      <a:r>
                        <a:rPr kumimoji="0" lang="en-US" altLang="zh-TW" sz="20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SPOCs</a:t>
                      </a: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教學</a:t>
                      </a:r>
                    </a:p>
                    <a:p>
                      <a:pPr marL="503238" marR="0" lvl="0" indent="-147638" algn="l" defTabSz="914400" rtl="0" eaLnBrk="1" fontAlgn="auto" latinLnBrk="0" hangingPunct="1">
                        <a:lnSpc>
                          <a:spcPts val="2100"/>
                        </a:lnSpc>
                        <a:spcBef>
                          <a:spcPts val="600"/>
                        </a:spcBef>
                        <a:spcAft>
                          <a:spcPts val="0"/>
                        </a:spcAft>
                        <a:buClrTx/>
                        <a:buSzTx/>
                        <a:buFont typeface="Arial" panose="020B0604020202020204" pitchFamily="34" charset="0"/>
                        <a:buChar char="•"/>
                        <a:tabLst/>
                        <a:defRPr/>
                      </a:pP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製作典範特色領域</a:t>
                      </a:r>
                      <a:r>
                        <a:rPr kumimoji="0" lang="en-US" altLang="zh-TW"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a:t>
                      </a: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通識磨課師課程，由內教轉外教擴散本教學影響力</a:t>
                      </a:r>
                      <a:endParaRPr lang="en-US" altLang="zh-TW" sz="2000" kern="100" dirty="0" smtClean="0">
                        <a:effectLst/>
                        <a:latin typeface="標楷體" panose="03000509000000000000" pitchFamily="65" charset="-120"/>
                        <a:ea typeface="標楷體" panose="03000509000000000000" pitchFamily="65" charset="-120"/>
                      </a:endParaRPr>
                    </a:p>
                  </a:txBody>
                  <a:tcPr marL="24041" marR="24041" marT="0" marB="0" anchor="ct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0"/>
                  </a:ext>
                </a:extLst>
              </a:tr>
              <a:tr h="1368152">
                <a:tc>
                  <a:txBody>
                    <a:bodyPr/>
                    <a:lstStyle/>
                    <a:p>
                      <a:pPr algn="ctr">
                        <a:spcAft>
                          <a:spcPts val="0"/>
                        </a:spcAft>
                      </a:pPr>
                      <a:r>
                        <a:rPr lang="zh-TW" altLang="zh-TW" sz="2400" b="1" dirty="0" smtClean="0">
                          <a:solidFill>
                            <a:srgbClr val="FF0000"/>
                          </a:solidFill>
                          <a:effectLst/>
                          <a:latin typeface="Times New Roman"/>
                          <a:ea typeface="標楷體"/>
                          <a:cs typeface="Times New Roman"/>
                        </a:rPr>
                        <a:t>產業應用教材</a:t>
                      </a:r>
                      <a:r>
                        <a:rPr lang="zh-TW" altLang="zh-TW" sz="2400" dirty="0" smtClean="0">
                          <a:effectLst/>
                          <a:latin typeface="Times New Roman"/>
                          <a:ea typeface="標楷體"/>
                          <a:cs typeface="Times New Roman"/>
                        </a:rPr>
                        <a:t>與</a:t>
                      </a:r>
                      <a:r>
                        <a:rPr lang="en-US" altLang="zh-TW" sz="2400" dirty="0" smtClean="0">
                          <a:effectLst/>
                          <a:latin typeface="Times New Roman"/>
                          <a:ea typeface="標楷體"/>
                          <a:cs typeface="Times New Roman"/>
                        </a:rPr>
                        <a:t/>
                      </a:r>
                      <a:br>
                        <a:rPr lang="en-US" altLang="zh-TW" sz="2400" dirty="0" smtClean="0">
                          <a:effectLst/>
                          <a:latin typeface="Times New Roman"/>
                          <a:ea typeface="標楷體"/>
                          <a:cs typeface="Times New Roman"/>
                        </a:rPr>
                      </a:br>
                      <a:r>
                        <a:rPr lang="zh-TW" altLang="zh-TW" sz="2400" dirty="0" smtClean="0">
                          <a:effectLst/>
                          <a:latin typeface="Times New Roman"/>
                          <a:ea typeface="標楷體"/>
                          <a:cs typeface="Times New Roman"/>
                        </a:rPr>
                        <a:t>銜接課程</a:t>
                      </a:r>
                      <a:endParaRPr lang="zh-TW" sz="2400" b="1" kern="100" dirty="0">
                        <a:effectLst/>
                        <a:latin typeface="標楷體" panose="03000509000000000000" pitchFamily="65" charset="-120"/>
                        <a:ea typeface="標楷體" panose="03000509000000000000" pitchFamily="65" charset="-120"/>
                        <a:cs typeface="Times New Roman" panose="02020603050405020304" pitchFamily="18" charset="0"/>
                      </a:endParaRPr>
                    </a:p>
                  </a:txBody>
                  <a:tcPr marL="24041" marR="24041" marT="0" marB="0" anchor="ctr">
                    <a:lnT w="12700" cap="flat" cmpd="sng" algn="ctr">
                      <a:solidFill>
                        <a:schemeClr val="tx1"/>
                      </a:solidFill>
                      <a:prstDash val="solid"/>
                      <a:round/>
                      <a:headEnd type="none" w="med" len="med"/>
                      <a:tailEnd type="none" w="med" len="med"/>
                    </a:lnT>
                    <a:solidFill>
                      <a:schemeClr val="bg1"/>
                    </a:solidFill>
                  </a:tcPr>
                </a:tc>
                <a:tc>
                  <a:txBody>
                    <a:bodyPr/>
                    <a:lstStyle/>
                    <a:p>
                      <a:pPr marL="285750" marR="0" lvl="0" indent="-285750" algn="just" defTabSz="914400" rtl="0" eaLnBrk="1" fontAlgn="auto" latinLnBrk="0" hangingPunct="1">
                        <a:lnSpc>
                          <a:spcPts val="2100"/>
                        </a:lnSpc>
                        <a:spcBef>
                          <a:spcPts val="600"/>
                        </a:spcBef>
                        <a:spcAft>
                          <a:spcPts val="0"/>
                        </a:spcAft>
                        <a:buClrTx/>
                        <a:buSzTx/>
                        <a:buFont typeface="Wingdings" panose="05000000000000000000" pitchFamily="2" charset="2"/>
                        <a:buChar char="Ø"/>
                        <a:tabLst/>
                        <a:defRPr/>
                      </a:pPr>
                      <a:r>
                        <a:rPr kumimoji="0" lang="zh-TW" altLang="en-US" sz="2000" b="1" i="0" u="none" strike="noStrike" kern="100" cap="none" spc="0" normalizeH="0" baseline="0" noProof="0" dirty="0" smtClean="0">
                          <a:ln>
                            <a:noFill/>
                          </a:ln>
                          <a:solidFill>
                            <a:srgbClr val="FF0000"/>
                          </a:solidFill>
                          <a:effectLst/>
                          <a:uLnTx/>
                          <a:uFillTx/>
                          <a:latin typeface="標楷體" panose="03000509000000000000" pitchFamily="65" charset="-120"/>
                          <a:ea typeface="標楷體" panose="03000509000000000000" pitchFamily="65" charset="-120"/>
                          <a:cs typeface="+mn-cs"/>
                        </a:rPr>
                        <a:t>縮短學用落差</a:t>
                      </a:r>
                      <a:r>
                        <a:rPr kumimoji="0" lang="zh-TW" altLang="en-US" sz="2000" b="0" i="0" u="none" strike="noStrike" kern="100" cap="none" spc="0" normalizeH="0" baseline="0" noProof="0" dirty="0" smtClean="0">
                          <a:ln>
                            <a:noFill/>
                          </a:ln>
                          <a:solidFill>
                            <a:prstClr val="black"/>
                          </a:solidFill>
                          <a:effectLst/>
                          <a:uLnTx/>
                          <a:uFillTx/>
                          <a:latin typeface="標楷體" panose="03000509000000000000" pitchFamily="65" charset="-120"/>
                          <a:ea typeface="標楷體" panose="03000509000000000000" pitchFamily="65" charset="-120"/>
                          <a:cs typeface="+mn-cs"/>
                        </a:rPr>
                        <a:t>，強化教師產學研發基礎能量養成與</a:t>
                      </a:r>
                      <a:r>
                        <a:rPr kumimoji="0" lang="zh-TW" altLang="en-US" sz="2000" b="1" i="0" u="none" strike="noStrike" kern="100" cap="none" spc="0" normalizeH="0" baseline="0" noProof="0" dirty="0" smtClean="0">
                          <a:ln>
                            <a:noFill/>
                          </a:ln>
                          <a:solidFill>
                            <a:srgbClr val="FF0000"/>
                          </a:solidFill>
                          <a:effectLst/>
                          <a:uLnTx/>
                          <a:uFillTx/>
                          <a:latin typeface="標楷體" panose="03000509000000000000" pitchFamily="65" charset="-120"/>
                          <a:ea typeface="標楷體" panose="03000509000000000000" pitchFamily="65" charset="-120"/>
                          <a:cs typeface="+mn-cs"/>
                        </a:rPr>
                        <a:t>提升學生就業力 </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r>
                        <a:rPr kumimoji="0" lang="zh-TW" altLang="en-US"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教務處、研發處</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p>
                    <a:p>
                      <a:pPr marL="503238" marR="0" lvl="0" indent="-147638" algn="l" defTabSz="914400" rtl="0" eaLnBrk="1" fontAlgn="auto" latinLnBrk="0" hangingPunct="1">
                        <a:lnSpc>
                          <a:spcPts val="2100"/>
                        </a:lnSpc>
                        <a:spcBef>
                          <a:spcPts val="600"/>
                        </a:spcBef>
                        <a:spcAft>
                          <a:spcPts val="0"/>
                        </a:spcAft>
                        <a:buClrTx/>
                        <a:buSzTx/>
                        <a:buFont typeface="Arial" panose="020B0604020202020204" pitchFamily="34" charset="0"/>
                        <a:buChar char="•"/>
                        <a:tabLst/>
                        <a:defRPr/>
                      </a:pP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開設</a:t>
                      </a:r>
                      <a:r>
                        <a:rPr kumimoji="0" lang="zh-TW" altLang="en-US" sz="2000" b="0" i="0" u="none" strike="noStrike" kern="1200" cap="none" spc="0" normalizeH="0" baseline="0" noProof="0" dirty="0" smtClean="0">
                          <a:ln>
                            <a:noFill/>
                          </a:ln>
                          <a:solidFill>
                            <a:srgbClr val="FF0000"/>
                          </a:solidFill>
                          <a:effectLst/>
                          <a:uLnTx/>
                          <a:uFillTx/>
                          <a:latin typeface="Times New Roman" panose="02020603050405020304" pitchFamily="18" charset="0"/>
                          <a:ea typeface="標楷體" panose="03000509000000000000" pitchFamily="65" charset="-120"/>
                          <a:cs typeface="Times New Roman" panose="02020603050405020304" pitchFamily="18" charset="0"/>
                        </a:rPr>
                        <a:t>產業接軌實務</a:t>
                      </a:r>
                      <a:r>
                        <a:rPr kumimoji="0" lang="en-US" altLang="zh-TW"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a:t>
                      </a:r>
                      <a:r>
                        <a:rPr kumimoji="0" lang="zh-TW" altLang="en-US" sz="2000" b="0" i="0" u="none" strike="noStrike" kern="1200" cap="none" spc="0" normalizeH="0" baseline="0" noProof="0" dirty="0" smtClean="0">
                          <a:ln>
                            <a:noFill/>
                          </a:ln>
                          <a:solidFill>
                            <a:srgbClr val="0000FF"/>
                          </a:solidFill>
                          <a:effectLst/>
                          <a:uLnTx/>
                          <a:uFillTx/>
                          <a:latin typeface="Times New Roman" panose="02020603050405020304" pitchFamily="18" charset="0"/>
                          <a:ea typeface="標楷體" panose="03000509000000000000" pitchFamily="65" charset="-120"/>
                          <a:cs typeface="Times New Roman" panose="02020603050405020304" pitchFamily="18" charset="0"/>
                        </a:rPr>
                        <a:t>淺碟課程</a:t>
                      </a: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與</a:t>
                      </a:r>
                      <a:r>
                        <a:rPr kumimoji="0" lang="zh-TW" altLang="en-US" sz="2000" b="0" i="0" u="none" strike="noStrike" kern="1200" cap="none" spc="0" normalizeH="0" baseline="0" noProof="0" dirty="0" smtClean="0">
                          <a:ln>
                            <a:noFill/>
                          </a:ln>
                          <a:solidFill>
                            <a:srgbClr val="0000FF"/>
                          </a:solidFill>
                          <a:effectLst/>
                          <a:uLnTx/>
                          <a:uFillTx/>
                          <a:latin typeface="Times New Roman" panose="02020603050405020304" pitchFamily="18" charset="0"/>
                          <a:ea typeface="標楷體" panose="03000509000000000000" pitchFamily="65" charset="-120"/>
                          <a:cs typeface="Times New Roman" panose="02020603050405020304" pitchFamily="18" charset="0"/>
                        </a:rPr>
                        <a:t>深碗課程</a:t>
                      </a:r>
                    </a:p>
                    <a:p>
                      <a:pPr marL="503238" marR="0" lvl="0" indent="-147638" algn="l" defTabSz="914400" rtl="0" eaLnBrk="1" fontAlgn="auto" latinLnBrk="0" hangingPunct="1">
                        <a:lnSpc>
                          <a:spcPts val="2100"/>
                        </a:lnSpc>
                        <a:spcBef>
                          <a:spcPts val="600"/>
                        </a:spcBef>
                        <a:spcAft>
                          <a:spcPts val="0"/>
                        </a:spcAft>
                        <a:buClrTx/>
                        <a:buSzTx/>
                        <a:buFont typeface="Arial" panose="020B0604020202020204" pitchFamily="34" charset="0"/>
                        <a:buChar char="•"/>
                        <a:tabLst/>
                        <a:defRPr/>
                      </a:pP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開設</a:t>
                      </a:r>
                      <a:r>
                        <a:rPr kumimoji="0" lang="zh-TW" altLang="en-US" sz="2000" b="0" i="0" u="none" strike="noStrike" kern="1200" cap="none" spc="0" normalizeH="0" baseline="0" noProof="0" dirty="0" smtClean="0">
                          <a:ln>
                            <a:noFill/>
                          </a:ln>
                          <a:solidFill>
                            <a:srgbClr val="FF0000"/>
                          </a:solidFill>
                          <a:effectLst/>
                          <a:uLnTx/>
                          <a:uFillTx/>
                          <a:latin typeface="Times New Roman" panose="02020603050405020304" pitchFamily="18" charset="0"/>
                          <a:ea typeface="標楷體" panose="03000509000000000000" pitchFamily="65" charset="-120"/>
                          <a:cs typeface="Times New Roman" panose="02020603050405020304" pitchFamily="18" charset="0"/>
                        </a:rPr>
                        <a:t>產學雙師共時課程</a:t>
                      </a: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與教材共製</a:t>
                      </a:r>
                    </a:p>
                    <a:p>
                      <a:pPr marL="503238" marR="0" lvl="0" indent="-147638" algn="l" defTabSz="914400" rtl="0" eaLnBrk="1" fontAlgn="auto" latinLnBrk="0" hangingPunct="1">
                        <a:lnSpc>
                          <a:spcPts val="2100"/>
                        </a:lnSpc>
                        <a:spcBef>
                          <a:spcPts val="600"/>
                        </a:spcBef>
                        <a:spcAft>
                          <a:spcPts val="0"/>
                        </a:spcAft>
                        <a:buClrTx/>
                        <a:buSzTx/>
                        <a:buFont typeface="Arial" panose="020B0604020202020204" pitchFamily="34" charset="0"/>
                        <a:buChar char="•"/>
                        <a:tabLst/>
                        <a:defRPr/>
                      </a:pP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推動實作課程，培育 </a:t>
                      </a:r>
                      <a:r>
                        <a:rPr kumimoji="0" lang="en-US" altLang="zh-TW" sz="20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Makefaire</a:t>
                      </a: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實作人才</a:t>
                      </a:r>
                      <a:endParaRPr lang="en-US" altLang="zh-TW" sz="2000" kern="100" dirty="0" smtClean="0">
                        <a:effectLst/>
                        <a:latin typeface="標楷體" panose="03000509000000000000" pitchFamily="65" charset="-120"/>
                        <a:ea typeface="標楷體" panose="03000509000000000000" pitchFamily="65" charset="-120"/>
                      </a:endParaRPr>
                    </a:p>
                  </a:txBody>
                  <a:tcPr marL="24041" marR="24041" marT="0" marB="0" anchor="ct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xmlns="" val="10001"/>
                  </a:ext>
                </a:extLst>
              </a:tr>
            </a:tbl>
          </a:graphicData>
        </a:graphic>
      </p:graphicFrame>
      <p:sp>
        <p:nvSpPr>
          <p:cNvPr id="3" name="投影片編號版面配置區 2"/>
          <p:cNvSpPr>
            <a:spLocks noGrp="1"/>
          </p:cNvSpPr>
          <p:nvPr>
            <p:ph type="sldNum" sz="quarter" idx="12"/>
          </p:nvPr>
        </p:nvSpPr>
        <p:spPr/>
        <p:txBody>
          <a:bodyPr/>
          <a:lstStyle/>
          <a:p>
            <a:fld id="{11F70DB0-1707-4C2E-BA6A-7B2B88A8B1D4}" type="slidenum">
              <a:rPr lang="zh-TW" altLang="en-US" smtClean="0"/>
              <a:t>14</a:t>
            </a:fld>
            <a:endParaRPr lang="zh-TW" altLang="en-US"/>
          </a:p>
        </p:txBody>
      </p:sp>
      <p:grpSp>
        <p:nvGrpSpPr>
          <p:cNvPr id="7" name="群組 6"/>
          <p:cNvGrpSpPr/>
          <p:nvPr/>
        </p:nvGrpSpPr>
        <p:grpSpPr>
          <a:xfrm>
            <a:off x="225163" y="174415"/>
            <a:ext cx="5457038" cy="946906"/>
            <a:chOff x="225163" y="174415"/>
            <a:chExt cx="5457038" cy="946906"/>
          </a:xfrm>
        </p:grpSpPr>
        <p:cxnSp>
          <p:nvCxnSpPr>
            <p:cNvPr id="8" name="直線接點 7"/>
            <p:cNvCxnSpPr/>
            <p:nvPr/>
          </p:nvCxnSpPr>
          <p:spPr>
            <a:xfrm flipV="1">
              <a:off x="2822836" y="580516"/>
              <a:ext cx="2374279" cy="29085"/>
            </a:xfrm>
            <a:prstGeom prst="line">
              <a:avLst/>
            </a:prstGeom>
            <a:ln w="57150">
              <a:solidFill>
                <a:srgbClr val="002060"/>
              </a:solidFill>
              <a:headEnd type="oval"/>
              <a:tailEnd type="none"/>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0" name="圓角矩形 29"/>
            <p:cNvSpPr/>
            <p:nvPr/>
          </p:nvSpPr>
          <p:spPr>
            <a:xfrm>
              <a:off x="3196918" y="288129"/>
              <a:ext cx="2485283" cy="642942"/>
            </a:xfrm>
            <a:prstGeom prst="roundRect">
              <a:avLst>
                <a:gd name="adj" fmla="val 50000"/>
              </a:avLst>
            </a:prstGeom>
            <a:gradFill flip="none" rotWithShape="1">
              <a:gsLst>
                <a:gs pos="0">
                  <a:srgbClr val="FF0000"/>
                </a:gs>
                <a:gs pos="50000">
                  <a:srgbClr val="FF99CC"/>
                </a:gs>
                <a:gs pos="100000">
                  <a:schemeClr val="bg1">
                    <a:shade val="100000"/>
                    <a:satMod val="115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rgbClr val="0000FF"/>
                </a:solidFill>
              </a:endParaRPr>
            </a:p>
          </p:txBody>
        </p:sp>
        <p:sp>
          <p:nvSpPr>
            <p:cNvPr id="11" name="文字方塊 30"/>
            <p:cNvSpPr txBox="1"/>
            <p:nvPr/>
          </p:nvSpPr>
          <p:spPr>
            <a:xfrm>
              <a:off x="3213864" y="288129"/>
              <a:ext cx="2254094" cy="584775"/>
            </a:xfrm>
            <a:prstGeom prst="rect">
              <a:avLst/>
            </a:prstGeom>
            <a:noFill/>
          </p:spPr>
          <p:txBody>
            <a:bodyPr wrap="square" rtlCol="0">
              <a:spAutoFit/>
            </a:bodyPr>
            <a:lstStyle/>
            <a:p>
              <a:pPr algn="ctr"/>
              <a:r>
                <a:rPr lang="zh-TW" altLang="en-US" sz="3200" dirty="0" smtClean="0">
                  <a:solidFill>
                    <a:srgbClr val="0000FF"/>
                  </a:solidFill>
                  <a:latin typeface="標楷體" panose="03000509000000000000" pitchFamily="65" charset="-120"/>
                  <a:ea typeface="標楷體" panose="03000509000000000000" pitchFamily="65" charset="-120"/>
                </a:rPr>
                <a:t>課程轉化</a:t>
              </a:r>
              <a:endParaRPr lang="ko-KR" altLang="en-US" sz="3200" dirty="0">
                <a:solidFill>
                  <a:srgbClr val="0000FF"/>
                </a:solidFill>
                <a:latin typeface="微軟正黑體" pitchFamily="34" charset="-120"/>
                <a:ea typeface="HY헤드라인M" pitchFamily="18" charset="-127"/>
              </a:endParaRPr>
            </a:p>
          </p:txBody>
        </p:sp>
        <p:pic>
          <p:nvPicPr>
            <p:cNvPr id="12" name="Picture 2" descr="33-"/>
            <p:cNvPicPr>
              <a:picLocks noChangeAspect="1" noChangeArrowheads="1"/>
            </p:cNvPicPr>
            <p:nvPr/>
          </p:nvPicPr>
          <p:blipFill>
            <a:blip r:embed="rId3"/>
            <a:srcRect/>
            <a:stretch>
              <a:fillRect/>
            </a:stretch>
          </p:blipFill>
          <p:spPr bwMode="auto">
            <a:xfrm>
              <a:off x="225163" y="174415"/>
              <a:ext cx="2599590" cy="946906"/>
            </a:xfrm>
            <a:prstGeom prst="rect">
              <a:avLst/>
            </a:prstGeom>
            <a:noFill/>
          </p:spPr>
        </p:pic>
        <p:sp>
          <p:nvSpPr>
            <p:cNvPr id="13" name="TextBox 18"/>
            <p:cNvSpPr txBox="1"/>
            <p:nvPr/>
          </p:nvSpPr>
          <p:spPr>
            <a:xfrm>
              <a:off x="328371" y="226573"/>
              <a:ext cx="2393173" cy="646331"/>
            </a:xfrm>
            <a:prstGeom prst="rect">
              <a:avLst/>
            </a:prstGeom>
            <a:noFill/>
          </p:spPr>
          <p:txBody>
            <a:bodyPr wrap="square" rtlCol="0">
              <a:spAutoFit/>
            </a:bodyPr>
            <a:lstStyle/>
            <a:p>
              <a:pPr algn="ctr">
                <a:buBlip>
                  <a:blip r:embed="rId4"/>
                </a:buBlip>
              </a:pPr>
              <a:r>
                <a:rPr lang="zh-TW" altLang="en-US" sz="3600" b="1" dirty="0" smtClean="0">
                  <a:latin typeface="標楷體" panose="03000509000000000000" pitchFamily="65" charset="-120"/>
                  <a:ea typeface="標楷體" panose="03000509000000000000" pitchFamily="65" charset="-120"/>
                </a:rPr>
                <a:t>三化教學</a:t>
              </a:r>
              <a:endParaRPr lang="ko-KR" altLang="en-US" sz="3600" b="1" dirty="0">
                <a:latin typeface="標楷體" panose="03000509000000000000" pitchFamily="65" charset="-120"/>
              </a:endParaRPr>
            </a:p>
          </p:txBody>
        </p:sp>
      </p:grpSp>
    </p:spTree>
    <p:extLst>
      <p:ext uri="{BB962C8B-B14F-4D97-AF65-F5344CB8AC3E}">
        <p14:creationId xmlns:p14="http://schemas.microsoft.com/office/powerpoint/2010/main" val="431276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字版面配置區 4"/>
          <p:cNvSpPr>
            <a:spLocks noGrp="1"/>
          </p:cNvSpPr>
          <p:nvPr>
            <p:ph type="body" sz="quarter" idx="3"/>
          </p:nvPr>
        </p:nvSpPr>
        <p:spPr>
          <a:xfrm>
            <a:off x="3491880" y="647868"/>
            <a:ext cx="2808312" cy="639762"/>
          </a:xfrm>
        </p:spPr>
        <p:txBody>
          <a:bodyPr/>
          <a:lstStyle/>
          <a:p>
            <a:r>
              <a:rPr lang="zh-TW" altLang="en-US" dirty="0">
                <a:solidFill>
                  <a:schemeClr val="accent6">
                    <a:lumMod val="50000"/>
                  </a:schemeClr>
                </a:solidFill>
                <a:latin typeface="標楷體" panose="03000509000000000000" pitchFamily="65" charset="-120"/>
                <a:ea typeface="標楷體" panose="03000509000000000000" pitchFamily="65" charset="-120"/>
              </a:rPr>
              <a:t>具體工作</a:t>
            </a:r>
            <a:r>
              <a:rPr lang="zh-TW" altLang="en-US" dirty="0" smtClean="0">
                <a:solidFill>
                  <a:schemeClr val="accent6">
                    <a:lumMod val="50000"/>
                  </a:schemeClr>
                </a:solidFill>
                <a:latin typeface="標楷體" panose="03000509000000000000" pitchFamily="65" charset="-120"/>
                <a:ea typeface="標楷體" panose="03000509000000000000" pitchFamily="65" charset="-120"/>
              </a:rPr>
              <a:t>項目</a:t>
            </a:r>
            <a:endParaRPr lang="zh-TW" altLang="en-US" dirty="0">
              <a:solidFill>
                <a:schemeClr val="accent6">
                  <a:lumMod val="50000"/>
                </a:schemeClr>
              </a:solidFill>
            </a:endParaRPr>
          </a:p>
        </p:txBody>
      </p:sp>
      <p:graphicFrame>
        <p:nvGraphicFramePr>
          <p:cNvPr id="9" name="內容版面配置區 8"/>
          <p:cNvGraphicFramePr>
            <a:graphicFrameLocks noGrp="1"/>
          </p:cNvGraphicFramePr>
          <p:nvPr>
            <p:ph sz="quarter" idx="4"/>
            <p:extLst>
              <p:ext uri="{D42A27DB-BD31-4B8C-83A1-F6EECF244321}">
                <p14:modId xmlns:p14="http://schemas.microsoft.com/office/powerpoint/2010/main" val="466786665"/>
              </p:ext>
            </p:extLst>
          </p:nvPr>
        </p:nvGraphicFramePr>
        <p:xfrm>
          <a:off x="467544" y="1268760"/>
          <a:ext cx="8363272" cy="5524500"/>
        </p:xfrm>
        <a:graphic>
          <a:graphicData uri="http://schemas.openxmlformats.org/drawingml/2006/table">
            <a:tbl>
              <a:tblPr firstRow="1" firstCol="1" bandRow="1">
                <a:tableStyleId>{5940675A-B579-460E-94D1-54222C63F5DA}</a:tableStyleId>
              </a:tblPr>
              <a:tblGrid>
                <a:gridCol w="1443289">
                  <a:extLst>
                    <a:ext uri="{9D8B030D-6E8A-4147-A177-3AD203B41FA5}">
                      <a16:colId xmlns:a16="http://schemas.microsoft.com/office/drawing/2014/main" xmlns="" val="20000"/>
                    </a:ext>
                  </a:extLst>
                </a:gridCol>
                <a:gridCol w="6919983">
                  <a:extLst>
                    <a:ext uri="{9D8B030D-6E8A-4147-A177-3AD203B41FA5}">
                      <a16:colId xmlns:a16="http://schemas.microsoft.com/office/drawing/2014/main" xmlns="" val="20001"/>
                    </a:ext>
                  </a:extLst>
                </a:gridCol>
              </a:tblGrid>
              <a:tr h="2443410">
                <a:tc>
                  <a:txBody>
                    <a:bodyPr/>
                    <a:lstStyle/>
                    <a:p>
                      <a:pPr algn="ctr">
                        <a:spcAft>
                          <a:spcPts val="0"/>
                        </a:spcAft>
                      </a:pPr>
                      <a:r>
                        <a:rPr lang="zh-TW" altLang="zh-TW" sz="2400" b="1" dirty="0" smtClean="0">
                          <a:solidFill>
                            <a:srgbClr val="FF0000"/>
                          </a:solidFill>
                          <a:effectLst/>
                          <a:latin typeface="Times New Roman"/>
                          <a:ea typeface="標楷體"/>
                          <a:cs typeface="Times New Roman"/>
                        </a:rPr>
                        <a:t>產業應用</a:t>
                      </a:r>
                      <a:r>
                        <a:rPr lang="zh-TW" altLang="zh-TW" sz="2400" dirty="0" smtClean="0">
                          <a:solidFill>
                            <a:srgbClr val="FF0000"/>
                          </a:solidFill>
                          <a:effectLst/>
                          <a:latin typeface="Times New Roman"/>
                          <a:ea typeface="標楷體"/>
                          <a:cs typeface="Times New Roman"/>
                        </a:rPr>
                        <a:t>教材</a:t>
                      </a:r>
                      <a:r>
                        <a:rPr lang="zh-TW" altLang="zh-TW" sz="2400" dirty="0" smtClean="0">
                          <a:effectLst/>
                          <a:latin typeface="Times New Roman"/>
                          <a:ea typeface="標楷體"/>
                          <a:cs typeface="Times New Roman"/>
                        </a:rPr>
                        <a:t>與</a:t>
                      </a:r>
                      <a:r>
                        <a:rPr lang="en-US" altLang="zh-TW" sz="2400" dirty="0" smtClean="0">
                          <a:effectLst/>
                          <a:latin typeface="Times New Roman"/>
                          <a:ea typeface="標楷體"/>
                          <a:cs typeface="Times New Roman"/>
                        </a:rPr>
                        <a:t/>
                      </a:r>
                      <a:br>
                        <a:rPr lang="en-US" altLang="zh-TW" sz="2400" dirty="0" smtClean="0">
                          <a:effectLst/>
                          <a:latin typeface="Times New Roman"/>
                          <a:ea typeface="標楷體"/>
                          <a:cs typeface="Times New Roman"/>
                        </a:rPr>
                      </a:br>
                      <a:r>
                        <a:rPr lang="zh-TW" altLang="zh-TW" sz="2400" dirty="0" smtClean="0">
                          <a:effectLst/>
                          <a:latin typeface="Times New Roman"/>
                          <a:ea typeface="標楷體"/>
                          <a:cs typeface="Times New Roman"/>
                        </a:rPr>
                        <a:t>銜接課程</a:t>
                      </a:r>
                      <a:endParaRPr lang="zh-TW" altLang="zh-TW" sz="2400" b="1" kern="100" dirty="0">
                        <a:effectLst/>
                        <a:latin typeface="標楷體" panose="03000509000000000000" pitchFamily="65" charset="-120"/>
                        <a:ea typeface="標楷體" panose="03000509000000000000" pitchFamily="65" charset="-120"/>
                        <a:cs typeface="Times New Roman" panose="02020603050405020304" pitchFamily="18" charset="0"/>
                      </a:endParaRPr>
                    </a:p>
                  </a:txBody>
                  <a:tcPr marL="24041" marR="24041" marT="0" marB="0" anchor="ctr">
                    <a:lnB w="12700" cap="flat" cmpd="sng" algn="ctr">
                      <a:solidFill>
                        <a:schemeClr val="tx1"/>
                      </a:solidFill>
                      <a:prstDash val="solid"/>
                      <a:round/>
                      <a:headEnd type="none" w="med" len="med"/>
                      <a:tailEnd type="none" w="med" len="med"/>
                    </a:lnB>
                    <a:solidFill>
                      <a:schemeClr val="bg1"/>
                    </a:solidFill>
                  </a:tcPr>
                </a:tc>
                <a:tc>
                  <a:txBody>
                    <a:bodyPr/>
                    <a:lstStyle/>
                    <a:p>
                      <a:pPr marL="285750" marR="0" lvl="0" indent="-285750" algn="just" defTabSz="914400" rtl="0" eaLnBrk="1" fontAlgn="auto" latinLnBrk="0" hangingPunct="1">
                        <a:lnSpc>
                          <a:spcPts val="2100"/>
                        </a:lnSpc>
                        <a:spcBef>
                          <a:spcPts val="0"/>
                        </a:spcBef>
                        <a:spcAft>
                          <a:spcPts val="0"/>
                        </a:spcAft>
                        <a:buClrTx/>
                        <a:buSzTx/>
                        <a:buFont typeface="Wingdings" panose="05000000000000000000" pitchFamily="2" charset="2"/>
                        <a:buChar char="Ø"/>
                        <a:tabLst/>
                        <a:defRPr/>
                      </a:pPr>
                      <a:r>
                        <a:rPr kumimoji="0" lang="zh-TW" altLang="en-US" sz="2000" b="0" i="0" u="none" strike="noStrike" kern="100" cap="none" spc="0" normalizeH="0" baseline="0" noProof="0" dirty="0" smtClean="0">
                          <a:ln>
                            <a:noFill/>
                          </a:ln>
                          <a:solidFill>
                            <a:prstClr val="black"/>
                          </a:solidFill>
                          <a:effectLst/>
                          <a:uLnTx/>
                          <a:uFillTx/>
                          <a:latin typeface="標楷體" panose="03000509000000000000" pitchFamily="65" charset="-120"/>
                          <a:ea typeface="標楷體" panose="03000509000000000000" pitchFamily="65" charset="-120"/>
                          <a:cs typeface="+mn-cs"/>
                        </a:rPr>
                        <a:t>推動產業特色課程 </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r>
                        <a:rPr kumimoji="0" lang="zh-TW" altLang="en-US"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教務處、研發處</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p>
                    <a:p>
                      <a:pPr marL="503238" marR="0" lvl="0" indent="-147638" algn="l" defTabSz="914400" rtl="0" eaLnBrk="1" fontAlgn="auto" latinLnBrk="0" hangingPunct="1">
                        <a:lnSpc>
                          <a:spcPts val="2100"/>
                        </a:lnSpc>
                        <a:spcBef>
                          <a:spcPct val="20000"/>
                        </a:spcBef>
                        <a:spcAft>
                          <a:spcPts val="0"/>
                        </a:spcAft>
                        <a:buClrTx/>
                        <a:buSzTx/>
                        <a:buFont typeface="Arial" panose="020B0604020202020204" pitchFamily="34" charset="0"/>
                        <a:buChar char="•"/>
                        <a:tabLst/>
                        <a:defRPr/>
                      </a:pP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辦理</a:t>
                      </a:r>
                      <a:r>
                        <a:rPr kumimoji="0" lang="zh-TW" altLang="en-US" sz="2000" b="0" i="0" u="none" strike="noStrike" kern="1200" cap="none" spc="0" normalizeH="0" baseline="0" noProof="0" dirty="0" smtClean="0">
                          <a:ln>
                            <a:noFill/>
                          </a:ln>
                          <a:solidFill>
                            <a:srgbClr val="0000FF"/>
                          </a:solidFill>
                          <a:effectLst/>
                          <a:uLnTx/>
                          <a:uFillTx/>
                          <a:latin typeface="Times New Roman" panose="02020603050405020304" pitchFamily="18" charset="0"/>
                          <a:ea typeface="標楷體" panose="03000509000000000000" pitchFamily="65" charset="-120"/>
                          <a:cs typeface="Times New Roman" panose="02020603050405020304" pitchFamily="18" charset="0"/>
                        </a:rPr>
                        <a:t>青年創業論壇</a:t>
                      </a:r>
                    </a:p>
                    <a:p>
                      <a:pPr marL="503238" marR="0" lvl="0" indent="-147638" algn="l" defTabSz="914400" rtl="0" eaLnBrk="1" fontAlgn="auto" latinLnBrk="0" hangingPunct="1">
                        <a:lnSpc>
                          <a:spcPts val="2100"/>
                        </a:lnSpc>
                        <a:spcBef>
                          <a:spcPct val="20000"/>
                        </a:spcBef>
                        <a:spcAft>
                          <a:spcPts val="0"/>
                        </a:spcAft>
                        <a:buClrTx/>
                        <a:buSzTx/>
                        <a:buFont typeface="Arial" panose="020B0604020202020204" pitchFamily="34" charset="0"/>
                        <a:buChar char="•"/>
                        <a:tabLst/>
                        <a:defRPr/>
                      </a:pP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辦理</a:t>
                      </a:r>
                      <a:r>
                        <a:rPr kumimoji="0" lang="zh-TW" altLang="en-US" sz="2000" b="0" i="0" u="none" strike="noStrike" kern="1200" cap="none" spc="0" normalizeH="0" baseline="0" noProof="0" dirty="0" smtClean="0">
                          <a:ln>
                            <a:noFill/>
                          </a:ln>
                          <a:solidFill>
                            <a:srgbClr val="0000FF"/>
                          </a:solidFill>
                          <a:effectLst/>
                          <a:uLnTx/>
                          <a:uFillTx/>
                          <a:latin typeface="Times New Roman" panose="02020603050405020304" pitchFamily="18" charset="0"/>
                          <a:ea typeface="標楷體" panose="03000509000000000000" pitchFamily="65" charset="-120"/>
                          <a:cs typeface="Times New Roman" panose="02020603050405020304" pitchFamily="18" charset="0"/>
                        </a:rPr>
                        <a:t>青年創意發想講座</a:t>
                      </a:r>
                    </a:p>
                    <a:p>
                      <a:pPr marL="503238" marR="0" lvl="0" indent="-147638" algn="l" defTabSz="914400" rtl="0" eaLnBrk="1" fontAlgn="auto" latinLnBrk="0" hangingPunct="1">
                        <a:lnSpc>
                          <a:spcPts val="2100"/>
                        </a:lnSpc>
                        <a:spcBef>
                          <a:spcPct val="20000"/>
                        </a:spcBef>
                        <a:spcAft>
                          <a:spcPts val="0"/>
                        </a:spcAft>
                        <a:buClrTx/>
                        <a:buSzTx/>
                        <a:buFont typeface="Arial" panose="020B0604020202020204" pitchFamily="34" charset="0"/>
                        <a:buChar char="•"/>
                        <a:tabLst/>
                        <a:defRPr/>
                      </a:pP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辦理</a:t>
                      </a:r>
                      <a:r>
                        <a:rPr kumimoji="0" lang="zh-TW" altLang="en-US" sz="2000" b="0" i="0" u="none" strike="noStrike" kern="1200" cap="none" spc="0" normalizeH="0" baseline="0" noProof="0" dirty="0" smtClean="0">
                          <a:ln>
                            <a:noFill/>
                          </a:ln>
                          <a:solidFill>
                            <a:srgbClr val="0000FF"/>
                          </a:solidFill>
                          <a:effectLst/>
                          <a:uLnTx/>
                          <a:uFillTx/>
                          <a:latin typeface="Times New Roman" panose="02020603050405020304" pitchFamily="18" charset="0"/>
                          <a:ea typeface="標楷體" panose="03000509000000000000" pitchFamily="65" charset="-120"/>
                          <a:cs typeface="Times New Roman" panose="02020603050405020304" pitchFamily="18" charset="0"/>
                        </a:rPr>
                        <a:t>青年創意專題競賽</a:t>
                      </a:r>
                      <a:endParaRPr lang="en-US" altLang="zh-TW" sz="2000" kern="100" dirty="0" smtClean="0">
                        <a:solidFill>
                          <a:srgbClr val="0000FF"/>
                        </a:solidFill>
                        <a:effectLst/>
                        <a:latin typeface="標楷體" panose="03000509000000000000" pitchFamily="65" charset="-120"/>
                        <a:ea typeface="標楷體" panose="03000509000000000000" pitchFamily="65" charset="-120"/>
                      </a:endParaRPr>
                    </a:p>
                    <a:p>
                      <a:pPr marL="285750" marR="0" lvl="0" indent="-285750" algn="just" defTabSz="914400" rtl="0" eaLnBrk="1" fontAlgn="auto" latinLnBrk="0" hangingPunct="1">
                        <a:lnSpc>
                          <a:spcPts val="2100"/>
                        </a:lnSpc>
                        <a:spcBef>
                          <a:spcPts val="0"/>
                        </a:spcBef>
                        <a:spcAft>
                          <a:spcPts val="0"/>
                        </a:spcAft>
                        <a:buClrTx/>
                        <a:buSzTx/>
                        <a:buFont typeface="Wingdings" panose="05000000000000000000" pitchFamily="2" charset="2"/>
                        <a:buChar char="Ø"/>
                        <a:tabLst/>
                        <a:defRPr/>
                      </a:pPr>
                      <a:r>
                        <a:rPr kumimoji="0" lang="zh-TW" altLang="en-US" sz="2000" b="0" i="0" u="none" strike="noStrike" kern="100" cap="none" spc="0" normalizeH="0" baseline="0" noProof="0" dirty="0" smtClean="0">
                          <a:ln>
                            <a:noFill/>
                          </a:ln>
                          <a:solidFill>
                            <a:prstClr val="black"/>
                          </a:solidFill>
                          <a:effectLst/>
                          <a:uLnTx/>
                          <a:uFillTx/>
                          <a:latin typeface="標楷體" panose="03000509000000000000" pitchFamily="65" charset="-120"/>
                          <a:ea typeface="標楷體" panose="03000509000000000000" pitchFamily="65" charset="-120"/>
                          <a:cs typeface="+mn-cs"/>
                        </a:rPr>
                        <a:t>擴大產學創新研發，落實產學成果效益 </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r>
                        <a:rPr kumimoji="0" lang="zh-TW" altLang="en-US"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教務處、研發處</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p>
                    <a:p>
                      <a:pPr marL="503238" marR="0" lvl="0" indent="-147638" algn="l" defTabSz="914400" rtl="0" eaLnBrk="1" fontAlgn="auto" latinLnBrk="0" hangingPunct="1">
                        <a:lnSpc>
                          <a:spcPts val="2100"/>
                        </a:lnSpc>
                        <a:spcBef>
                          <a:spcPct val="20000"/>
                        </a:spcBef>
                        <a:spcAft>
                          <a:spcPts val="0"/>
                        </a:spcAft>
                        <a:buClrTx/>
                        <a:buSzTx/>
                        <a:buFont typeface="Arial" panose="020B0604020202020204" pitchFamily="34" charset="0"/>
                        <a:buChar char="•"/>
                        <a:tabLst/>
                        <a:defRPr/>
                      </a:pP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辦理</a:t>
                      </a:r>
                      <a:r>
                        <a:rPr kumimoji="0" lang="zh-TW" altLang="en-US" sz="2000" b="0" i="0" u="none" strike="noStrike" kern="1200" cap="none" spc="0" normalizeH="0" baseline="0" noProof="0" dirty="0" smtClean="0">
                          <a:ln>
                            <a:noFill/>
                          </a:ln>
                          <a:solidFill>
                            <a:srgbClr val="0000FF"/>
                          </a:solidFill>
                          <a:effectLst/>
                          <a:uLnTx/>
                          <a:uFillTx/>
                          <a:latin typeface="Times New Roman" panose="02020603050405020304" pitchFamily="18" charset="0"/>
                          <a:ea typeface="標楷體" panose="03000509000000000000" pitchFamily="65" charset="-120"/>
                          <a:cs typeface="Times New Roman" panose="02020603050405020304" pitchFamily="18" charset="0"/>
                        </a:rPr>
                        <a:t>跨院級專題實務競賽</a:t>
                      </a: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，刺激</a:t>
                      </a:r>
                      <a:r>
                        <a:rPr kumimoji="0" lang="zh-TW" altLang="en-US" sz="2000" b="0" i="0" u="none" strike="noStrike" kern="1200" cap="none" spc="0" normalizeH="0" baseline="0" noProof="0" dirty="0" smtClean="0">
                          <a:ln>
                            <a:noFill/>
                          </a:ln>
                          <a:solidFill>
                            <a:srgbClr val="0000FF"/>
                          </a:solidFill>
                          <a:effectLst/>
                          <a:uLnTx/>
                          <a:uFillTx/>
                          <a:latin typeface="Times New Roman" panose="02020603050405020304" pitchFamily="18" charset="0"/>
                          <a:ea typeface="標楷體" panose="03000509000000000000" pitchFamily="65" charset="-120"/>
                          <a:cs typeface="Times New Roman" panose="02020603050405020304" pitchFamily="18" charset="0"/>
                        </a:rPr>
                        <a:t>跨領域人才整合與培育養成</a:t>
                      </a:r>
                      <a:r>
                        <a:rPr kumimoji="0" lang="en-US" altLang="zh-TW" sz="2000" b="1" i="0" u="none" strike="noStrike" kern="1200" cap="none" spc="0" normalizeH="0" baseline="0" noProof="0" dirty="0" smtClean="0">
                          <a:ln>
                            <a:noFill/>
                          </a:ln>
                          <a:solidFill>
                            <a:srgbClr val="008000"/>
                          </a:solidFill>
                          <a:effectLst/>
                          <a:uLnTx/>
                          <a:uFillTx/>
                          <a:latin typeface="Times New Roman" panose="02020603050405020304" pitchFamily="18" charset="0"/>
                          <a:ea typeface="標楷體" panose="03000509000000000000" pitchFamily="65" charset="-120"/>
                          <a:cs typeface="Times New Roman" panose="02020603050405020304" pitchFamily="18" charset="0"/>
                        </a:rPr>
                        <a:t>(</a:t>
                      </a:r>
                      <a:r>
                        <a:rPr kumimoji="0" lang="zh-TW" altLang="en-US" sz="2000" b="1" i="0" u="none" strike="noStrike" kern="1200" cap="none" spc="0" normalizeH="0" baseline="0" noProof="0" dirty="0" smtClean="0">
                          <a:ln>
                            <a:noFill/>
                          </a:ln>
                          <a:solidFill>
                            <a:srgbClr val="008000"/>
                          </a:solidFill>
                          <a:effectLst/>
                          <a:uLnTx/>
                          <a:uFillTx/>
                          <a:latin typeface="Times New Roman" panose="02020603050405020304" pitchFamily="18" charset="0"/>
                          <a:ea typeface="標楷體" panose="03000509000000000000" pitchFamily="65" charset="-120"/>
                          <a:cs typeface="Times New Roman" panose="02020603050405020304" pitchFamily="18" charset="0"/>
                        </a:rPr>
                        <a:t>各學院、系所</a:t>
                      </a:r>
                      <a:r>
                        <a:rPr kumimoji="0" lang="en-US" altLang="zh-TW" sz="2000" b="1" i="0" u="none" strike="noStrike" kern="1200" cap="none" spc="0" normalizeH="0" baseline="0" noProof="0" dirty="0" smtClean="0">
                          <a:ln>
                            <a:noFill/>
                          </a:ln>
                          <a:solidFill>
                            <a:srgbClr val="008000"/>
                          </a:solidFill>
                          <a:effectLst/>
                          <a:uLnTx/>
                          <a:uFillTx/>
                          <a:latin typeface="Times New Roman" panose="02020603050405020304" pitchFamily="18" charset="0"/>
                          <a:ea typeface="標楷體" panose="03000509000000000000" pitchFamily="65" charset="-120"/>
                          <a:cs typeface="Times New Roman" panose="02020603050405020304" pitchFamily="18" charset="0"/>
                        </a:rPr>
                        <a:t>)</a:t>
                      </a:r>
                    </a:p>
                    <a:p>
                      <a:pPr marL="503238" marR="0" lvl="0" indent="-147638" algn="l" defTabSz="914400" rtl="0" eaLnBrk="1" fontAlgn="auto" latinLnBrk="0" hangingPunct="1">
                        <a:lnSpc>
                          <a:spcPts val="2100"/>
                        </a:lnSpc>
                        <a:spcBef>
                          <a:spcPct val="20000"/>
                        </a:spcBef>
                        <a:spcAft>
                          <a:spcPts val="0"/>
                        </a:spcAft>
                        <a:buClrTx/>
                        <a:buSzTx/>
                        <a:buFont typeface="Arial" panose="020B0604020202020204" pitchFamily="34" charset="0"/>
                        <a:buChar char="•"/>
                        <a:tabLst/>
                        <a:defRPr/>
                      </a:pP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辦理以班級、教師個人、系院、校級傑出</a:t>
                      </a:r>
                      <a:r>
                        <a:rPr kumimoji="0" lang="zh-TW" altLang="en-US" sz="2000" b="0" i="0" u="none" strike="noStrike" kern="1200" cap="none" spc="0" normalizeH="0" baseline="0" noProof="0" dirty="0" smtClean="0">
                          <a:ln>
                            <a:noFill/>
                          </a:ln>
                          <a:solidFill>
                            <a:srgbClr val="0000FF"/>
                          </a:solidFill>
                          <a:effectLst/>
                          <a:uLnTx/>
                          <a:uFillTx/>
                          <a:latin typeface="Times New Roman" panose="02020603050405020304" pitchFamily="18" charset="0"/>
                          <a:ea typeface="標楷體" panose="03000509000000000000" pitchFamily="65" charset="-120"/>
                          <a:cs typeface="Times New Roman" panose="02020603050405020304" pitchFamily="18" charset="0"/>
                        </a:rPr>
                        <a:t>校外競賽成績評比獎勵</a:t>
                      </a: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 </a:t>
                      </a:r>
                      <a:r>
                        <a:rPr kumimoji="0" lang="en-US" altLang="zh-TW" sz="2000" b="1" i="0" u="none" strike="noStrike" kern="1200" cap="none" spc="0" normalizeH="0" baseline="0" noProof="0" dirty="0" smtClean="0">
                          <a:ln>
                            <a:noFill/>
                          </a:ln>
                          <a:solidFill>
                            <a:srgbClr val="008000"/>
                          </a:solidFill>
                          <a:effectLst/>
                          <a:uLnTx/>
                          <a:uFillTx/>
                          <a:latin typeface="Times New Roman" panose="02020603050405020304" pitchFamily="18" charset="0"/>
                          <a:ea typeface="標楷體" panose="03000509000000000000" pitchFamily="65" charset="-120"/>
                          <a:cs typeface="Times New Roman" panose="02020603050405020304" pitchFamily="18" charset="0"/>
                        </a:rPr>
                        <a:t>(</a:t>
                      </a:r>
                      <a:r>
                        <a:rPr kumimoji="0" lang="zh-TW" altLang="en-US" sz="2000" b="1" i="0" u="none" strike="noStrike" kern="1200" cap="none" spc="0" normalizeH="0" baseline="0" noProof="0" dirty="0" smtClean="0">
                          <a:ln>
                            <a:noFill/>
                          </a:ln>
                          <a:solidFill>
                            <a:srgbClr val="008000"/>
                          </a:solidFill>
                          <a:effectLst/>
                          <a:uLnTx/>
                          <a:uFillTx/>
                          <a:latin typeface="Times New Roman" panose="02020603050405020304" pitchFamily="18" charset="0"/>
                          <a:ea typeface="標楷體" panose="03000509000000000000" pitchFamily="65" charset="-120"/>
                          <a:cs typeface="Times New Roman" panose="02020603050405020304" pitchFamily="18" charset="0"/>
                        </a:rPr>
                        <a:t>研發處、各學院、系所</a:t>
                      </a:r>
                      <a:r>
                        <a:rPr kumimoji="0" lang="en-US" altLang="zh-TW" sz="2000" b="1" i="0" u="none" strike="noStrike" kern="1200" cap="none" spc="0" normalizeH="0" baseline="0" noProof="0" dirty="0" smtClean="0">
                          <a:ln>
                            <a:noFill/>
                          </a:ln>
                          <a:solidFill>
                            <a:srgbClr val="008000"/>
                          </a:solidFill>
                          <a:effectLst/>
                          <a:uLnTx/>
                          <a:uFillTx/>
                          <a:latin typeface="Times New Roman" panose="02020603050405020304" pitchFamily="18" charset="0"/>
                          <a:ea typeface="標楷體" panose="03000509000000000000" pitchFamily="65" charset="-120"/>
                          <a:cs typeface="Times New Roman" panose="02020603050405020304" pitchFamily="18" charset="0"/>
                        </a:rPr>
                        <a:t>)</a:t>
                      </a:r>
                    </a:p>
                    <a:p>
                      <a:pPr marL="503238" marR="0" lvl="0" indent="-147638" algn="l" defTabSz="914400" rtl="0" eaLnBrk="1" fontAlgn="auto" latinLnBrk="0" hangingPunct="1">
                        <a:lnSpc>
                          <a:spcPts val="2100"/>
                        </a:lnSpc>
                        <a:spcBef>
                          <a:spcPct val="20000"/>
                        </a:spcBef>
                        <a:spcAft>
                          <a:spcPts val="0"/>
                        </a:spcAft>
                        <a:buClrTx/>
                        <a:buSzTx/>
                        <a:buFont typeface="Arial" panose="020B0604020202020204" pitchFamily="34" charset="0"/>
                        <a:buChar char="•"/>
                        <a:tabLst/>
                        <a:defRPr/>
                      </a:pP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辦理</a:t>
                      </a:r>
                      <a:r>
                        <a:rPr kumimoji="0" lang="zh-TW" altLang="en-US" sz="2000" b="0" i="0" u="none" strike="noStrike" kern="1200" cap="none" spc="0" normalizeH="0" baseline="0" noProof="0" dirty="0" smtClean="0">
                          <a:ln>
                            <a:noFill/>
                          </a:ln>
                          <a:solidFill>
                            <a:srgbClr val="0000FF"/>
                          </a:solidFill>
                          <a:effectLst/>
                          <a:uLnTx/>
                          <a:uFillTx/>
                          <a:latin typeface="Times New Roman" panose="02020603050405020304" pitchFamily="18" charset="0"/>
                          <a:ea typeface="標楷體" panose="03000509000000000000" pitchFamily="65" charset="-120"/>
                          <a:cs typeface="Times New Roman" panose="02020603050405020304" pitchFamily="18" charset="0"/>
                        </a:rPr>
                        <a:t>產學合作成果展 </a:t>
                      </a:r>
                      <a:r>
                        <a:rPr kumimoji="0" lang="en-US" altLang="zh-TW" sz="2000" b="1" i="0" u="none" strike="noStrike" kern="1200" cap="none" spc="0" normalizeH="0" baseline="0" noProof="0" dirty="0" smtClean="0">
                          <a:ln>
                            <a:noFill/>
                          </a:ln>
                          <a:solidFill>
                            <a:srgbClr val="008000"/>
                          </a:solidFill>
                          <a:effectLst/>
                          <a:uLnTx/>
                          <a:uFillTx/>
                          <a:latin typeface="Times New Roman" panose="02020603050405020304" pitchFamily="18" charset="0"/>
                          <a:ea typeface="標楷體" panose="03000509000000000000" pitchFamily="65" charset="-120"/>
                          <a:cs typeface="Times New Roman" panose="02020603050405020304" pitchFamily="18" charset="0"/>
                        </a:rPr>
                        <a:t>(</a:t>
                      </a:r>
                      <a:r>
                        <a:rPr kumimoji="0" lang="zh-TW" altLang="en-US" sz="2000" b="1" i="0" u="none" strike="noStrike" kern="1200" cap="none" spc="0" normalizeH="0" baseline="0" noProof="0" dirty="0" smtClean="0">
                          <a:ln>
                            <a:noFill/>
                          </a:ln>
                          <a:solidFill>
                            <a:srgbClr val="008000"/>
                          </a:solidFill>
                          <a:effectLst/>
                          <a:uLnTx/>
                          <a:uFillTx/>
                          <a:latin typeface="Times New Roman" panose="02020603050405020304" pitchFamily="18" charset="0"/>
                          <a:ea typeface="標楷體" panose="03000509000000000000" pitchFamily="65" charset="-120"/>
                          <a:cs typeface="Times New Roman" panose="02020603050405020304" pitchFamily="18" charset="0"/>
                        </a:rPr>
                        <a:t>研發處</a:t>
                      </a:r>
                      <a:r>
                        <a:rPr kumimoji="0" lang="en-US" altLang="zh-TW" sz="2000" b="1" i="0" u="none" strike="noStrike" kern="1200" cap="none" spc="0" normalizeH="0" baseline="0" noProof="0" dirty="0" smtClean="0">
                          <a:ln>
                            <a:noFill/>
                          </a:ln>
                          <a:solidFill>
                            <a:srgbClr val="008000"/>
                          </a:solidFill>
                          <a:effectLst/>
                          <a:uLnTx/>
                          <a:uFillTx/>
                          <a:latin typeface="Times New Roman" panose="02020603050405020304" pitchFamily="18" charset="0"/>
                          <a:ea typeface="標楷體" panose="03000509000000000000" pitchFamily="65" charset="-120"/>
                          <a:cs typeface="Times New Roman" panose="02020603050405020304" pitchFamily="18" charset="0"/>
                        </a:rPr>
                        <a:t>)</a:t>
                      </a:r>
                      <a:endParaRPr lang="en-US" altLang="zh-TW" sz="2000" b="1" kern="100" dirty="0" smtClean="0">
                        <a:solidFill>
                          <a:srgbClr val="008000"/>
                        </a:solidFill>
                        <a:effectLst/>
                        <a:latin typeface="標楷體" panose="03000509000000000000" pitchFamily="65" charset="-120"/>
                        <a:ea typeface="標楷體" panose="03000509000000000000" pitchFamily="65" charset="-120"/>
                      </a:endParaRPr>
                    </a:p>
                    <a:p>
                      <a:pPr marL="285750" marR="0" lvl="0" indent="-285750" algn="just" defTabSz="914400" rtl="0" eaLnBrk="1" fontAlgn="auto" latinLnBrk="0" hangingPunct="1">
                        <a:lnSpc>
                          <a:spcPts val="2100"/>
                        </a:lnSpc>
                        <a:spcBef>
                          <a:spcPts val="0"/>
                        </a:spcBef>
                        <a:spcAft>
                          <a:spcPts val="0"/>
                        </a:spcAft>
                        <a:buClrTx/>
                        <a:buSzTx/>
                        <a:buFont typeface="Wingdings" panose="05000000000000000000" pitchFamily="2" charset="2"/>
                        <a:buChar char="Ø"/>
                        <a:tabLst/>
                        <a:defRPr/>
                      </a:pPr>
                      <a:r>
                        <a:rPr kumimoji="0" lang="zh-TW" altLang="en-US" sz="2000" b="0" i="0" u="none" strike="noStrike" kern="100" cap="none" spc="0" normalizeH="0" baseline="0" noProof="0" dirty="0" smtClean="0">
                          <a:ln>
                            <a:noFill/>
                          </a:ln>
                          <a:solidFill>
                            <a:prstClr val="black"/>
                          </a:solidFill>
                          <a:effectLst/>
                          <a:uLnTx/>
                          <a:uFillTx/>
                          <a:latin typeface="標楷體" panose="03000509000000000000" pitchFamily="65" charset="-120"/>
                          <a:ea typeface="標楷體" panose="03000509000000000000" pitchFamily="65" charset="-120"/>
                          <a:cs typeface="+mn-cs"/>
                        </a:rPr>
                        <a:t>推動學生</a:t>
                      </a:r>
                      <a:r>
                        <a:rPr kumimoji="0" lang="zh-TW" altLang="en-US" sz="2000" b="0" i="0" u="none" strike="noStrike" kern="100" cap="none" spc="0" normalizeH="0" baseline="0" noProof="0" dirty="0" smtClean="0">
                          <a:ln>
                            <a:noFill/>
                          </a:ln>
                          <a:solidFill>
                            <a:srgbClr val="0000FF"/>
                          </a:solidFill>
                          <a:effectLst/>
                          <a:uLnTx/>
                          <a:uFillTx/>
                          <a:latin typeface="標楷體" panose="03000509000000000000" pitchFamily="65" charset="-120"/>
                          <a:ea typeface="標楷體" panose="03000509000000000000" pitchFamily="65" charset="-120"/>
                          <a:cs typeface="+mn-cs"/>
                        </a:rPr>
                        <a:t>校外實習與產業無縫接軌學習 </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r>
                        <a:rPr kumimoji="0" lang="zh-TW" altLang="en-US"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教務處</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p>
                    <a:p>
                      <a:pPr marL="503238" marR="0" lvl="0" indent="-147638" algn="l" defTabSz="914400" rtl="0" eaLnBrk="1" fontAlgn="auto" latinLnBrk="0" hangingPunct="1">
                        <a:lnSpc>
                          <a:spcPts val="2100"/>
                        </a:lnSpc>
                        <a:spcBef>
                          <a:spcPct val="20000"/>
                        </a:spcBef>
                        <a:spcAft>
                          <a:spcPts val="0"/>
                        </a:spcAft>
                        <a:buClrTx/>
                        <a:buSzTx/>
                        <a:buFont typeface="Arial" panose="020B0604020202020204" pitchFamily="34" charset="0"/>
                        <a:buChar char="•"/>
                        <a:tabLst/>
                        <a:defRPr/>
                      </a:pP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辦理全學期校外實習課程</a:t>
                      </a:r>
                    </a:p>
                    <a:p>
                      <a:pPr marL="503238" marR="0" lvl="0" indent="-147638" algn="l" defTabSz="914400" rtl="0" eaLnBrk="1" fontAlgn="auto" latinLnBrk="0" hangingPunct="1">
                        <a:lnSpc>
                          <a:spcPts val="2100"/>
                        </a:lnSpc>
                        <a:spcBef>
                          <a:spcPct val="20000"/>
                        </a:spcBef>
                        <a:spcAft>
                          <a:spcPts val="0"/>
                        </a:spcAft>
                        <a:buClrTx/>
                        <a:buSzTx/>
                        <a:buFont typeface="Arial" panose="020B0604020202020204" pitchFamily="34" charset="0"/>
                        <a:buChar char="•"/>
                        <a:tabLst/>
                        <a:defRPr/>
                      </a:pP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辦理暑期</a:t>
                      </a:r>
                      <a:r>
                        <a:rPr kumimoji="0" lang="zh-TW" altLang="en-US" sz="2000" b="0" i="0" u="none" strike="noStrike" kern="1200" cap="none" spc="0" normalizeH="0" baseline="0" noProof="0" dirty="0" smtClean="0">
                          <a:ln>
                            <a:noFill/>
                          </a:ln>
                          <a:solidFill>
                            <a:srgbClr val="0000FF"/>
                          </a:solidFill>
                          <a:effectLst/>
                          <a:uLnTx/>
                          <a:uFillTx/>
                          <a:latin typeface="Times New Roman" panose="02020603050405020304" pitchFamily="18" charset="0"/>
                          <a:ea typeface="標楷體" panose="03000509000000000000" pitchFamily="65" charset="-120"/>
                          <a:cs typeface="Times New Roman" panose="02020603050405020304" pitchFamily="18" charset="0"/>
                        </a:rPr>
                        <a:t>國際與校外見習機制</a:t>
                      </a:r>
                    </a:p>
                    <a:p>
                      <a:pPr marL="503238" marR="0" lvl="0" indent="-147638" algn="l" defTabSz="914400" rtl="0" eaLnBrk="1" fontAlgn="auto" latinLnBrk="0" hangingPunct="1">
                        <a:lnSpc>
                          <a:spcPts val="2100"/>
                        </a:lnSpc>
                        <a:spcBef>
                          <a:spcPct val="20000"/>
                        </a:spcBef>
                        <a:spcAft>
                          <a:spcPts val="0"/>
                        </a:spcAft>
                        <a:buClrTx/>
                        <a:buSzTx/>
                        <a:buFont typeface="Arial" panose="020B0604020202020204" pitchFamily="34" charset="0"/>
                        <a:buChar char="•"/>
                        <a:tabLst/>
                        <a:defRPr/>
                      </a:pP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辦理辦理實習成果績優學生獎勵</a:t>
                      </a:r>
                    </a:p>
                    <a:p>
                      <a:pPr marL="503238" marR="0" lvl="0" indent="-147638" algn="l" defTabSz="914400" rtl="0" eaLnBrk="1" fontAlgn="auto" latinLnBrk="0" hangingPunct="1">
                        <a:lnSpc>
                          <a:spcPts val="2100"/>
                        </a:lnSpc>
                        <a:spcBef>
                          <a:spcPct val="20000"/>
                        </a:spcBef>
                        <a:spcAft>
                          <a:spcPts val="0"/>
                        </a:spcAft>
                        <a:buClrTx/>
                        <a:buSzTx/>
                        <a:buFont typeface="Arial" panose="020B0604020202020204" pitchFamily="34" charset="0"/>
                        <a:buChar char="•"/>
                        <a:tabLst/>
                        <a:defRPr/>
                      </a:pP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辦理</a:t>
                      </a:r>
                      <a:r>
                        <a:rPr kumimoji="0" lang="zh-TW" altLang="en-US" sz="2000" b="0" i="0" u="none" strike="noStrike" kern="1200" cap="none" spc="0" normalizeH="0" baseline="0" noProof="0" dirty="0" smtClean="0">
                          <a:ln>
                            <a:noFill/>
                          </a:ln>
                          <a:solidFill>
                            <a:srgbClr val="0000FF"/>
                          </a:solidFill>
                          <a:effectLst/>
                          <a:uLnTx/>
                          <a:uFillTx/>
                          <a:latin typeface="Times New Roman" panose="02020603050405020304" pitchFamily="18" charset="0"/>
                          <a:ea typeface="標楷體" panose="03000509000000000000" pitchFamily="65" charset="-120"/>
                          <a:cs typeface="Times New Roman" panose="02020603050405020304" pitchFamily="18" charset="0"/>
                        </a:rPr>
                        <a:t>實習績優教師獎勵</a:t>
                      </a:r>
                      <a:endParaRPr lang="en-US" altLang="zh-TW" sz="2000" kern="100" dirty="0" smtClean="0">
                        <a:solidFill>
                          <a:srgbClr val="0000FF"/>
                        </a:solidFill>
                        <a:effectLst/>
                        <a:latin typeface="標楷體" panose="03000509000000000000" pitchFamily="65" charset="-120"/>
                        <a:ea typeface="標楷體" panose="03000509000000000000" pitchFamily="65" charset="-120"/>
                      </a:endParaRPr>
                    </a:p>
                  </a:txBody>
                  <a:tcPr marL="24041" marR="24041" marT="0" marB="0" anchor="ct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0"/>
                  </a:ext>
                </a:extLst>
              </a:tr>
              <a:tr h="819174">
                <a:tc>
                  <a:txBody>
                    <a:bodyPr/>
                    <a:lstStyle/>
                    <a:p>
                      <a:pPr algn="ctr">
                        <a:spcAft>
                          <a:spcPts val="0"/>
                        </a:spcAft>
                      </a:pPr>
                      <a:r>
                        <a:rPr lang="zh-TW" altLang="zh-TW" sz="2000" dirty="0" smtClean="0">
                          <a:effectLst/>
                          <a:latin typeface="Times New Roman"/>
                          <a:ea typeface="標楷體"/>
                          <a:cs typeface="Times New Roman"/>
                        </a:rPr>
                        <a:t>落實頂石</a:t>
                      </a:r>
                      <a:r>
                        <a:rPr lang="en-US" altLang="zh-TW" sz="2000" dirty="0" smtClean="0">
                          <a:effectLst/>
                          <a:latin typeface="Times New Roman"/>
                          <a:ea typeface="標楷體"/>
                          <a:cs typeface="Times New Roman"/>
                        </a:rPr>
                        <a:t/>
                      </a:r>
                      <a:br>
                        <a:rPr lang="en-US" altLang="zh-TW" sz="2000" dirty="0" smtClean="0">
                          <a:effectLst/>
                          <a:latin typeface="Times New Roman"/>
                          <a:ea typeface="標楷體"/>
                          <a:cs typeface="Times New Roman"/>
                        </a:rPr>
                      </a:br>
                      <a:r>
                        <a:rPr lang="en-US" altLang="zh-TW" sz="2000" dirty="0" smtClean="0">
                          <a:effectLst/>
                          <a:latin typeface="Times New Roman"/>
                          <a:ea typeface="標楷體"/>
                        </a:rPr>
                        <a:t>(</a:t>
                      </a:r>
                      <a:r>
                        <a:rPr lang="en-US" altLang="zh-TW" sz="2000" dirty="0" smtClean="0">
                          <a:solidFill>
                            <a:srgbClr val="FF0000"/>
                          </a:solidFill>
                          <a:effectLst/>
                          <a:latin typeface="Arial Unicode MS" panose="020B0604020202020204" pitchFamily="34" charset="-120"/>
                          <a:ea typeface="Arial Unicode MS" panose="020B0604020202020204" pitchFamily="34" charset="-120"/>
                          <a:cs typeface="Arial Unicode MS" panose="020B0604020202020204" pitchFamily="34" charset="-120"/>
                        </a:rPr>
                        <a:t>Cap Stone</a:t>
                      </a:r>
                      <a:r>
                        <a:rPr lang="en-US" altLang="zh-TW" sz="2000" dirty="0" smtClean="0">
                          <a:effectLst/>
                          <a:latin typeface="Times New Roman"/>
                          <a:ea typeface="標楷體"/>
                        </a:rPr>
                        <a:t>)</a:t>
                      </a:r>
                      <a:br>
                        <a:rPr lang="en-US" altLang="zh-TW" sz="2000" dirty="0" smtClean="0">
                          <a:effectLst/>
                          <a:latin typeface="Times New Roman"/>
                          <a:ea typeface="標楷體"/>
                        </a:rPr>
                      </a:br>
                      <a:r>
                        <a:rPr lang="zh-TW" altLang="zh-TW" sz="2000" dirty="0" smtClean="0">
                          <a:effectLst/>
                          <a:latin typeface="Times New Roman"/>
                          <a:ea typeface="標楷體"/>
                          <a:cs typeface="Times New Roman"/>
                        </a:rPr>
                        <a:t>課程</a:t>
                      </a:r>
                      <a:endParaRPr lang="zh-TW" sz="2000" b="1" kern="100" dirty="0">
                        <a:effectLst/>
                        <a:latin typeface="標楷體" panose="03000509000000000000" pitchFamily="65" charset="-120"/>
                        <a:ea typeface="標楷體" panose="03000509000000000000" pitchFamily="65" charset="-120"/>
                        <a:cs typeface="Times New Roman" panose="02020603050405020304" pitchFamily="18" charset="0"/>
                      </a:endParaRPr>
                    </a:p>
                  </a:txBody>
                  <a:tcPr marL="24041" marR="24041" marT="0" marB="0" anchor="ctr">
                    <a:lnT w="12700" cap="flat" cmpd="sng" algn="ctr">
                      <a:solidFill>
                        <a:schemeClr val="tx1"/>
                      </a:solidFill>
                      <a:prstDash val="solid"/>
                      <a:round/>
                      <a:headEnd type="none" w="med" len="med"/>
                      <a:tailEnd type="none" w="med" len="med"/>
                    </a:lnT>
                    <a:solidFill>
                      <a:schemeClr val="bg1"/>
                    </a:solidFill>
                  </a:tcPr>
                </a:tc>
                <a:tc>
                  <a:txBody>
                    <a:bodyPr/>
                    <a:lstStyle/>
                    <a:p>
                      <a:pPr marL="285750" marR="0" lvl="0" indent="-285750" algn="just" defTabSz="914400" rtl="0" eaLnBrk="1" fontAlgn="auto" latinLnBrk="0" hangingPunct="1">
                        <a:lnSpc>
                          <a:spcPts val="2100"/>
                        </a:lnSpc>
                        <a:spcBef>
                          <a:spcPts val="0"/>
                        </a:spcBef>
                        <a:spcAft>
                          <a:spcPts val="0"/>
                        </a:spcAft>
                        <a:buClrTx/>
                        <a:buSzTx/>
                        <a:buFont typeface="Wingdings" panose="05000000000000000000" pitchFamily="2" charset="2"/>
                        <a:buChar char="Ø"/>
                        <a:tabLst/>
                        <a:defRPr/>
                      </a:pPr>
                      <a:r>
                        <a:rPr kumimoji="0" lang="zh-TW" altLang="en-US" sz="2000" b="0" i="0" u="none" strike="noStrike" kern="100" cap="none" spc="0" normalizeH="0" baseline="0" noProof="0" dirty="0" smtClean="0">
                          <a:ln>
                            <a:noFill/>
                          </a:ln>
                          <a:solidFill>
                            <a:prstClr val="black"/>
                          </a:solidFill>
                          <a:effectLst/>
                          <a:uLnTx/>
                          <a:uFillTx/>
                          <a:latin typeface="標楷體" panose="03000509000000000000" pitchFamily="65" charset="-120"/>
                          <a:ea typeface="標楷體" panose="03000509000000000000" pitchFamily="65" charset="-120"/>
                          <a:cs typeface="+mn-cs"/>
                        </a:rPr>
                        <a:t>辦理</a:t>
                      </a:r>
                      <a:r>
                        <a:rPr kumimoji="0" lang="en-US" altLang="zh-TW" sz="2000" b="0" i="0" u="none" strike="noStrike" kern="100" cap="none" spc="0" normalizeH="0" baseline="0" noProof="0" dirty="0" smtClean="0">
                          <a:ln>
                            <a:noFill/>
                          </a:ln>
                          <a:solidFill>
                            <a:prstClr val="black"/>
                          </a:solidFill>
                          <a:effectLst/>
                          <a:uLnTx/>
                          <a:uFillTx/>
                          <a:latin typeface="標楷體" panose="03000509000000000000" pitchFamily="65" charset="-120"/>
                          <a:ea typeface="標楷體" panose="03000509000000000000" pitchFamily="65" charset="-120"/>
                          <a:cs typeface="+mn-cs"/>
                        </a:rPr>
                        <a:t>(</a:t>
                      </a:r>
                      <a:r>
                        <a:rPr kumimoji="0" lang="zh-TW" altLang="en-US" sz="2000" b="0" i="0" u="none" strike="noStrike" kern="100" cap="none" spc="0" normalizeH="0" baseline="0" noProof="0" dirty="0" smtClean="0">
                          <a:ln>
                            <a:noFill/>
                          </a:ln>
                          <a:solidFill>
                            <a:prstClr val="black"/>
                          </a:solidFill>
                          <a:effectLst/>
                          <a:uLnTx/>
                          <a:uFillTx/>
                          <a:latin typeface="標楷體" panose="03000509000000000000" pitchFamily="65" charset="-120"/>
                          <a:ea typeface="標楷體" panose="03000509000000000000" pitchFamily="65" charset="-120"/>
                          <a:cs typeface="+mn-cs"/>
                        </a:rPr>
                        <a:t>院</a:t>
                      </a:r>
                      <a:r>
                        <a:rPr kumimoji="0" lang="en-US" altLang="zh-TW" sz="2000" b="0" i="0" u="none" strike="noStrike" kern="100" cap="none" spc="0" normalizeH="0" baseline="0" noProof="0" dirty="0" smtClean="0">
                          <a:ln>
                            <a:noFill/>
                          </a:ln>
                          <a:solidFill>
                            <a:prstClr val="black"/>
                          </a:solidFill>
                          <a:effectLst/>
                          <a:uLnTx/>
                          <a:uFillTx/>
                          <a:latin typeface="標楷體" panose="03000509000000000000" pitchFamily="65" charset="-120"/>
                          <a:ea typeface="標楷體" panose="03000509000000000000" pitchFamily="65" charset="-120"/>
                          <a:cs typeface="+mn-cs"/>
                        </a:rPr>
                        <a:t>)</a:t>
                      </a:r>
                      <a:r>
                        <a:rPr kumimoji="0" lang="zh-TW" altLang="en-US" sz="2000" b="0" i="0" u="none" strike="noStrike" kern="100" cap="none" spc="0" normalizeH="0" baseline="0" noProof="0" dirty="0" smtClean="0">
                          <a:ln>
                            <a:noFill/>
                          </a:ln>
                          <a:solidFill>
                            <a:prstClr val="black"/>
                          </a:solidFill>
                          <a:effectLst/>
                          <a:uLnTx/>
                          <a:uFillTx/>
                          <a:latin typeface="標楷體" panose="03000509000000000000" pitchFamily="65" charset="-120"/>
                          <a:ea typeface="標楷體" panose="03000509000000000000" pitchFamily="65" charset="-120"/>
                          <a:cs typeface="+mn-cs"/>
                        </a:rPr>
                        <a:t>系級</a:t>
                      </a:r>
                      <a:r>
                        <a:rPr kumimoji="0" lang="zh-TW" altLang="en-US" sz="2000" b="0" i="0" u="none" strike="noStrike" kern="100" cap="none" spc="0" normalizeH="0" baseline="0" noProof="0" dirty="0" smtClean="0">
                          <a:ln>
                            <a:noFill/>
                          </a:ln>
                          <a:solidFill>
                            <a:srgbClr val="0000FF"/>
                          </a:solidFill>
                          <a:effectLst/>
                          <a:uLnTx/>
                          <a:uFillTx/>
                          <a:latin typeface="標楷體" panose="03000509000000000000" pitchFamily="65" charset="-120"/>
                          <a:ea typeface="標楷體" panose="03000509000000000000" pitchFamily="65" charset="-120"/>
                          <a:cs typeface="+mn-cs"/>
                        </a:rPr>
                        <a:t>畢業生學習成果展 </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r>
                        <a:rPr kumimoji="0" lang="zh-TW" altLang="en-US"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各學院、系所</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p>
                    <a:p>
                      <a:pPr marL="285750" marR="0" lvl="0" indent="-285750" algn="just" defTabSz="914400" rtl="0" eaLnBrk="1" fontAlgn="auto" latinLnBrk="0" hangingPunct="1">
                        <a:lnSpc>
                          <a:spcPts val="2100"/>
                        </a:lnSpc>
                        <a:spcBef>
                          <a:spcPts val="0"/>
                        </a:spcBef>
                        <a:spcAft>
                          <a:spcPts val="0"/>
                        </a:spcAft>
                        <a:buClrTx/>
                        <a:buSzTx/>
                        <a:buFont typeface="Wingdings" panose="05000000000000000000" pitchFamily="2" charset="2"/>
                        <a:buChar char="Ø"/>
                        <a:tabLst/>
                        <a:defRPr/>
                      </a:pPr>
                      <a:r>
                        <a:rPr kumimoji="0" lang="zh-TW" altLang="en-US" sz="2000" b="0" i="0" u="none" strike="noStrike" kern="100" cap="none" spc="0" normalizeH="0" baseline="0" noProof="0" dirty="0" smtClean="0">
                          <a:ln>
                            <a:noFill/>
                          </a:ln>
                          <a:solidFill>
                            <a:srgbClr val="0000FF"/>
                          </a:solidFill>
                          <a:effectLst/>
                          <a:uLnTx/>
                          <a:uFillTx/>
                          <a:latin typeface="標楷體" panose="03000509000000000000" pitchFamily="65" charset="-120"/>
                          <a:ea typeface="標楷體" panose="03000509000000000000" pitchFamily="65" charset="-120"/>
                          <a:cs typeface="+mn-cs"/>
                        </a:rPr>
                        <a:t>產業連結</a:t>
                      </a:r>
                      <a:r>
                        <a:rPr kumimoji="0" lang="zh-TW" altLang="en-US" sz="2000" b="0" i="0" u="none" strike="noStrike" kern="100" cap="none" spc="0" normalizeH="0" baseline="0" noProof="0" dirty="0" smtClean="0">
                          <a:ln>
                            <a:noFill/>
                          </a:ln>
                          <a:solidFill>
                            <a:prstClr val="black"/>
                          </a:solidFill>
                          <a:effectLst/>
                          <a:uLnTx/>
                          <a:uFillTx/>
                          <a:latin typeface="標楷體" panose="03000509000000000000" pitchFamily="65" charset="-120"/>
                          <a:ea typeface="標楷體" panose="03000509000000000000" pitchFamily="65" charset="-120"/>
                          <a:cs typeface="+mn-cs"/>
                        </a:rPr>
                        <a:t>檢討改進會議 </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r>
                        <a:rPr kumimoji="0" lang="zh-TW" altLang="en-US"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研發處</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p>
                    <a:p>
                      <a:pPr marL="285750" marR="0" lvl="0" indent="-285750" algn="just" defTabSz="914400" rtl="0" eaLnBrk="1" fontAlgn="auto" latinLnBrk="0" hangingPunct="1">
                        <a:lnSpc>
                          <a:spcPts val="2100"/>
                        </a:lnSpc>
                        <a:spcBef>
                          <a:spcPts val="0"/>
                        </a:spcBef>
                        <a:spcAft>
                          <a:spcPts val="0"/>
                        </a:spcAft>
                        <a:buClrTx/>
                        <a:buSzTx/>
                        <a:buFont typeface="Wingdings" panose="05000000000000000000" pitchFamily="2" charset="2"/>
                        <a:buChar char="Ø"/>
                        <a:tabLst/>
                        <a:defRPr/>
                      </a:pPr>
                      <a:r>
                        <a:rPr kumimoji="0" lang="zh-TW" altLang="en-US" sz="2000" b="0" i="0" u="none" strike="noStrike" kern="100" cap="none" spc="0" normalizeH="0" baseline="0" noProof="0" dirty="0" smtClean="0">
                          <a:ln>
                            <a:noFill/>
                          </a:ln>
                          <a:solidFill>
                            <a:prstClr val="black"/>
                          </a:solidFill>
                          <a:effectLst/>
                          <a:uLnTx/>
                          <a:uFillTx/>
                          <a:latin typeface="標楷體" panose="03000509000000000000" pitchFamily="65" charset="-120"/>
                          <a:ea typeface="標楷體" panose="03000509000000000000" pitchFamily="65" charset="-120"/>
                          <a:cs typeface="+mn-cs"/>
                        </a:rPr>
                        <a:t>強化學生學習歷程建置 </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r>
                        <a:rPr kumimoji="0" lang="zh-TW" altLang="en-US"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教務處</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p>
                  </a:txBody>
                  <a:tcPr marL="24041" marR="24041" marT="0" marB="0" anchor="ct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xmlns="" val="10001"/>
                  </a:ext>
                </a:extLst>
              </a:tr>
            </a:tbl>
          </a:graphicData>
        </a:graphic>
      </p:graphicFrame>
      <p:sp>
        <p:nvSpPr>
          <p:cNvPr id="3" name="投影片編號版面配置區 2"/>
          <p:cNvSpPr>
            <a:spLocks noGrp="1"/>
          </p:cNvSpPr>
          <p:nvPr>
            <p:ph type="sldNum" sz="quarter" idx="12"/>
          </p:nvPr>
        </p:nvSpPr>
        <p:spPr/>
        <p:txBody>
          <a:bodyPr/>
          <a:lstStyle/>
          <a:p>
            <a:fld id="{11F70DB0-1707-4C2E-BA6A-7B2B88A8B1D4}" type="slidenum">
              <a:rPr lang="zh-TW" altLang="en-US" smtClean="0"/>
              <a:t>15</a:t>
            </a:fld>
            <a:endParaRPr lang="zh-TW" altLang="en-US"/>
          </a:p>
        </p:txBody>
      </p:sp>
      <p:grpSp>
        <p:nvGrpSpPr>
          <p:cNvPr id="7" name="群組 6"/>
          <p:cNvGrpSpPr/>
          <p:nvPr/>
        </p:nvGrpSpPr>
        <p:grpSpPr>
          <a:xfrm>
            <a:off x="225163" y="174415"/>
            <a:ext cx="5457038" cy="946906"/>
            <a:chOff x="225163" y="174415"/>
            <a:chExt cx="5457038" cy="946906"/>
          </a:xfrm>
        </p:grpSpPr>
        <p:cxnSp>
          <p:nvCxnSpPr>
            <p:cNvPr id="8" name="直線接點 7"/>
            <p:cNvCxnSpPr/>
            <p:nvPr/>
          </p:nvCxnSpPr>
          <p:spPr>
            <a:xfrm flipV="1">
              <a:off x="2822836" y="580516"/>
              <a:ext cx="2374279" cy="29085"/>
            </a:xfrm>
            <a:prstGeom prst="line">
              <a:avLst/>
            </a:prstGeom>
            <a:ln w="57150">
              <a:solidFill>
                <a:srgbClr val="002060"/>
              </a:solidFill>
              <a:headEnd type="oval"/>
              <a:tailEnd type="none"/>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0" name="圓角矩形 29"/>
            <p:cNvSpPr/>
            <p:nvPr/>
          </p:nvSpPr>
          <p:spPr>
            <a:xfrm>
              <a:off x="3196918" y="288129"/>
              <a:ext cx="2485283" cy="642942"/>
            </a:xfrm>
            <a:prstGeom prst="roundRect">
              <a:avLst>
                <a:gd name="adj" fmla="val 50000"/>
              </a:avLst>
            </a:prstGeom>
            <a:gradFill flip="none" rotWithShape="1">
              <a:gsLst>
                <a:gs pos="0">
                  <a:srgbClr val="FF0000"/>
                </a:gs>
                <a:gs pos="50000">
                  <a:srgbClr val="FF99CC"/>
                </a:gs>
                <a:gs pos="100000">
                  <a:schemeClr val="bg1">
                    <a:shade val="100000"/>
                    <a:satMod val="115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rgbClr val="0000FF"/>
                </a:solidFill>
              </a:endParaRPr>
            </a:p>
          </p:txBody>
        </p:sp>
        <p:sp>
          <p:nvSpPr>
            <p:cNvPr id="11" name="文字方塊 30"/>
            <p:cNvSpPr txBox="1"/>
            <p:nvPr/>
          </p:nvSpPr>
          <p:spPr>
            <a:xfrm>
              <a:off x="3213864" y="288129"/>
              <a:ext cx="2254094" cy="584775"/>
            </a:xfrm>
            <a:prstGeom prst="rect">
              <a:avLst/>
            </a:prstGeom>
            <a:noFill/>
          </p:spPr>
          <p:txBody>
            <a:bodyPr wrap="square" rtlCol="0">
              <a:spAutoFit/>
            </a:bodyPr>
            <a:lstStyle/>
            <a:p>
              <a:pPr algn="ctr"/>
              <a:r>
                <a:rPr lang="zh-TW" altLang="en-US" sz="3200" dirty="0" smtClean="0">
                  <a:solidFill>
                    <a:srgbClr val="0000FF"/>
                  </a:solidFill>
                  <a:latin typeface="標楷體" panose="03000509000000000000" pitchFamily="65" charset="-120"/>
                  <a:ea typeface="標楷體" panose="03000509000000000000" pitchFamily="65" charset="-120"/>
                </a:rPr>
                <a:t>課程轉化</a:t>
              </a:r>
              <a:endParaRPr lang="ko-KR" altLang="en-US" sz="3200" dirty="0">
                <a:solidFill>
                  <a:srgbClr val="0000FF"/>
                </a:solidFill>
                <a:latin typeface="微軟正黑體" pitchFamily="34" charset="-120"/>
                <a:ea typeface="HY헤드라인M" pitchFamily="18" charset="-127"/>
              </a:endParaRPr>
            </a:p>
          </p:txBody>
        </p:sp>
        <p:pic>
          <p:nvPicPr>
            <p:cNvPr id="12" name="Picture 2" descr="33-"/>
            <p:cNvPicPr>
              <a:picLocks noChangeAspect="1" noChangeArrowheads="1"/>
            </p:cNvPicPr>
            <p:nvPr/>
          </p:nvPicPr>
          <p:blipFill>
            <a:blip r:embed="rId2"/>
            <a:srcRect/>
            <a:stretch>
              <a:fillRect/>
            </a:stretch>
          </p:blipFill>
          <p:spPr bwMode="auto">
            <a:xfrm>
              <a:off x="225163" y="174415"/>
              <a:ext cx="2599590" cy="946906"/>
            </a:xfrm>
            <a:prstGeom prst="rect">
              <a:avLst/>
            </a:prstGeom>
            <a:noFill/>
          </p:spPr>
        </p:pic>
        <p:sp>
          <p:nvSpPr>
            <p:cNvPr id="13" name="TextBox 18"/>
            <p:cNvSpPr txBox="1"/>
            <p:nvPr/>
          </p:nvSpPr>
          <p:spPr>
            <a:xfrm>
              <a:off x="328371" y="226573"/>
              <a:ext cx="2393173" cy="646331"/>
            </a:xfrm>
            <a:prstGeom prst="rect">
              <a:avLst/>
            </a:prstGeom>
            <a:noFill/>
          </p:spPr>
          <p:txBody>
            <a:bodyPr wrap="square" rtlCol="0">
              <a:spAutoFit/>
            </a:bodyPr>
            <a:lstStyle/>
            <a:p>
              <a:pPr algn="ctr">
                <a:buBlip>
                  <a:blip r:embed="rId3"/>
                </a:buBlip>
              </a:pPr>
              <a:r>
                <a:rPr lang="zh-TW" altLang="en-US" sz="3600" b="1" dirty="0" smtClean="0">
                  <a:latin typeface="標楷體" panose="03000509000000000000" pitchFamily="65" charset="-120"/>
                  <a:ea typeface="標楷體" panose="03000509000000000000" pitchFamily="65" charset="-120"/>
                </a:rPr>
                <a:t>三化教學</a:t>
              </a:r>
              <a:endParaRPr lang="ko-KR" altLang="en-US" sz="3600" b="1" dirty="0">
                <a:latin typeface="標楷體" panose="03000509000000000000" pitchFamily="65" charset="-120"/>
              </a:endParaRPr>
            </a:p>
          </p:txBody>
        </p:sp>
      </p:grpSp>
    </p:spTree>
    <p:extLst>
      <p:ext uri="{BB962C8B-B14F-4D97-AF65-F5344CB8AC3E}">
        <p14:creationId xmlns:p14="http://schemas.microsoft.com/office/powerpoint/2010/main" val="89169881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投影片編號版面配置區 6"/>
          <p:cNvSpPr>
            <a:spLocks noGrp="1"/>
          </p:cNvSpPr>
          <p:nvPr>
            <p:ph type="sldNum" sz="quarter" idx="12"/>
          </p:nvPr>
        </p:nvSpPr>
        <p:spPr/>
        <p:txBody>
          <a:bodyPr/>
          <a:lstStyle/>
          <a:p>
            <a:fld id="{11F70DB0-1707-4C2E-BA6A-7B2B88A8B1D4}" type="slidenum">
              <a:rPr lang="zh-TW" altLang="en-US" smtClean="0"/>
              <a:t>16</a:t>
            </a:fld>
            <a:endParaRPr lang="zh-TW" altLang="en-US"/>
          </a:p>
        </p:txBody>
      </p:sp>
      <p:pic>
        <p:nvPicPr>
          <p:cNvPr id="8" name="Picture 2" descr="33-"/>
          <p:cNvPicPr>
            <a:picLocks noChangeAspect="1" noChangeArrowheads="1"/>
          </p:cNvPicPr>
          <p:nvPr/>
        </p:nvPicPr>
        <p:blipFill>
          <a:blip r:embed="rId2"/>
          <a:srcRect/>
          <a:stretch>
            <a:fillRect/>
          </a:stretch>
        </p:blipFill>
        <p:spPr bwMode="auto">
          <a:xfrm>
            <a:off x="395536" y="134220"/>
            <a:ext cx="5066917" cy="946906"/>
          </a:xfrm>
          <a:prstGeom prst="rect">
            <a:avLst/>
          </a:prstGeom>
          <a:noFill/>
        </p:spPr>
      </p:pic>
      <p:sp>
        <p:nvSpPr>
          <p:cNvPr id="9" name="TextBox 18"/>
          <p:cNvSpPr txBox="1"/>
          <p:nvPr/>
        </p:nvSpPr>
        <p:spPr>
          <a:xfrm>
            <a:off x="1524957" y="226573"/>
            <a:ext cx="2393173" cy="646331"/>
          </a:xfrm>
          <a:prstGeom prst="rect">
            <a:avLst/>
          </a:prstGeom>
          <a:noFill/>
        </p:spPr>
        <p:txBody>
          <a:bodyPr wrap="square" rtlCol="0">
            <a:spAutoFit/>
          </a:bodyPr>
          <a:lstStyle/>
          <a:p>
            <a:pPr algn="ctr">
              <a:buBlip>
                <a:blip r:embed="rId3"/>
              </a:buBlip>
            </a:pPr>
            <a:r>
              <a:rPr lang="zh-TW" altLang="en-US" sz="3600" b="1" dirty="0" smtClean="0">
                <a:latin typeface="標楷體" panose="03000509000000000000" pitchFamily="65" charset="-120"/>
                <a:ea typeface="標楷體" panose="03000509000000000000" pitchFamily="65" charset="-120"/>
              </a:rPr>
              <a:t>三創研究</a:t>
            </a:r>
            <a:endParaRPr lang="ko-KR" altLang="en-US" sz="3600" b="1" dirty="0">
              <a:latin typeface="標楷體" panose="03000509000000000000" pitchFamily="65" charset="-120"/>
            </a:endParaRPr>
          </a:p>
        </p:txBody>
      </p:sp>
      <p:sp>
        <p:nvSpPr>
          <p:cNvPr id="2" name="矩形 1"/>
          <p:cNvSpPr/>
          <p:nvPr/>
        </p:nvSpPr>
        <p:spPr>
          <a:xfrm>
            <a:off x="899592" y="1081981"/>
            <a:ext cx="7632848" cy="4893647"/>
          </a:xfrm>
          <a:prstGeom prst="rect">
            <a:avLst/>
          </a:prstGeom>
        </p:spPr>
        <p:txBody>
          <a:bodyPr wrap="square">
            <a:spAutoFit/>
          </a:bodyPr>
          <a:lstStyle/>
          <a:p>
            <a:r>
              <a:rPr lang="x-none" altLang="zh-TW" sz="2400" dirty="0">
                <a:latin typeface="Times New Roman" panose="02020603050405020304" pitchFamily="18" charset="0"/>
                <a:ea typeface="標楷體" panose="03000509000000000000" pitchFamily="65" charset="-120"/>
                <a:cs typeface="Times New Roman" panose="02020603050405020304" pitchFamily="18" charset="0"/>
              </a:rPr>
              <a:t>「三創」(</a:t>
            </a:r>
            <a:r>
              <a:rPr lang="x-none" altLang="zh-TW" sz="2400" dirty="0">
                <a:solidFill>
                  <a:srgbClr val="FF0000"/>
                </a:solidFill>
                <a:latin typeface="Arial Unicode MS" panose="020B0604020202020204" pitchFamily="34" charset="-120"/>
                <a:ea typeface="Arial Unicode MS" panose="020B0604020202020204" pitchFamily="34" charset="-120"/>
                <a:cs typeface="Arial Unicode MS" panose="020B0604020202020204" pitchFamily="34" charset="-120"/>
              </a:rPr>
              <a:t>C.I.E.</a:t>
            </a:r>
            <a:r>
              <a:rPr lang="x-none" altLang="zh-TW" sz="2400" dirty="0">
                <a:latin typeface="Times New Roman" panose="02020603050405020304" pitchFamily="18" charset="0"/>
                <a:ea typeface="標楷體" panose="03000509000000000000" pitchFamily="65" charset="-120"/>
                <a:cs typeface="Times New Roman" panose="02020603050405020304" pitchFamily="18" charset="0"/>
              </a:rPr>
              <a:t>)</a:t>
            </a:r>
            <a:r>
              <a:rPr lang="zh-TW" altLang="zh-TW" sz="2400" dirty="0" smtClean="0">
                <a:latin typeface="Times New Roman" panose="02020603050405020304" pitchFamily="18" charset="0"/>
                <a:ea typeface="標楷體" panose="03000509000000000000" pitchFamily="65" charset="-120"/>
                <a:cs typeface="Times New Roman" panose="02020603050405020304" pitchFamily="18" charset="0"/>
              </a:rPr>
              <a:t>－</a:t>
            </a:r>
            <a:endParaRPr lang="en-US" altLang="zh-TW" sz="2400" dirty="0" smtClean="0">
              <a:latin typeface="Times New Roman" panose="02020603050405020304" pitchFamily="18" charset="0"/>
              <a:ea typeface="標楷體" panose="03000509000000000000" pitchFamily="65" charset="-120"/>
              <a:cs typeface="Times New Roman" panose="02020603050405020304" pitchFamily="18" charset="0"/>
            </a:endParaRPr>
          </a:p>
          <a:p>
            <a:pPr marL="342900" indent="-342900">
              <a:buBlip>
                <a:blip r:embed="rId4"/>
              </a:buBlip>
            </a:pPr>
            <a:r>
              <a:rPr lang="x-none" altLang="zh-TW" sz="3200" dirty="0" smtClean="0">
                <a:latin typeface="Times New Roman" panose="02020603050405020304" pitchFamily="18" charset="0"/>
                <a:ea typeface="標楷體" panose="03000509000000000000" pitchFamily="65" charset="-120"/>
                <a:cs typeface="Times New Roman" panose="02020603050405020304" pitchFamily="18" charset="0"/>
              </a:rPr>
              <a:t>創意</a:t>
            </a:r>
            <a:r>
              <a:rPr lang="x-none" altLang="zh-TW" sz="3200" dirty="0">
                <a:latin typeface="Times New Roman" panose="02020603050405020304" pitchFamily="18" charset="0"/>
                <a:ea typeface="標楷體" panose="03000509000000000000" pitchFamily="65" charset="-120"/>
                <a:cs typeface="Times New Roman" panose="02020603050405020304" pitchFamily="18" charset="0"/>
              </a:rPr>
              <a:t>(</a:t>
            </a:r>
            <a:r>
              <a:rPr lang="x-none" altLang="zh-TW" sz="3200" dirty="0">
                <a:solidFill>
                  <a:srgbClr val="FF0000"/>
                </a:solidFill>
                <a:latin typeface="Arial Unicode MS" panose="020B0604020202020204" pitchFamily="34" charset="-120"/>
                <a:ea typeface="Arial Unicode MS" panose="020B0604020202020204" pitchFamily="34" charset="-120"/>
                <a:cs typeface="Arial Unicode MS" panose="020B0604020202020204" pitchFamily="34" charset="-120"/>
              </a:rPr>
              <a:t>C</a:t>
            </a:r>
            <a:r>
              <a:rPr lang="x-none" altLang="zh-TW" sz="3200" dirty="0">
                <a:solidFill>
                  <a:srgbClr val="0000FF"/>
                </a:solidFill>
                <a:latin typeface="Arial Unicode MS" panose="020B0604020202020204" pitchFamily="34" charset="-120"/>
                <a:ea typeface="Arial Unicode MS" panose="020B0604020202020204" pitchFamily="34" charset="-120"/>
                <a:cs typeface="Arial Unicode MS" panose="020B0604020202020204" pitchFamily="34" charset="-120"/>
              </a:rPr>
              <a:t>reativity</a:t>
            </a:r>
            <a:r>
              <a:rPr lang="x-none" altLang="zh-TW" sz="3200" dirty="0" smtClean="0">
                <a:latin typeface="Times New Roman" panose="02020603050405020304" pitchFamily="18" charset="0"/>
                <a:ea typeface="標楷體" panose="03000509000000000000" pitchFamily="65" charset="-120"/>
                <a:cs typeface="Times New Roman" panose="02020603050405020304" pitchFamily="18" charset="0"/>
              </a:rPr>
              <a:t>)</a:t>
            </a:r>
            <a:endParaRPr lang="en-US" altLang="zh-TW" sz="3200" dirty="0" smtClean="0">
              <a:latin typeface="Times New Roman" panose="02020603050405020304" pitchFamily="18" charset="0"/>
              <a:ea typeface="標楷體" panose="03000509000000000000" pitchFamily="65" charset="-120"/>
              <a:cs typeface="Times New Roman" panose="02020603050405020304" pitchFamily="18" charset="0"/>
            </a:endParaRPr>
          </a:p>
          <a:p>
            <a:pPr marL="342900" indent="-342900">
              <a:buBlip>
                <a:blip r:embed="rId4"/>
              </a:buBlip>
            </a:pPr>
            <a:r>
              <a:rPr lang="x-none" altLang="zh-TW" sz="3200" dirty="0" smtClean="0">
                <a:latin typeface="Times New Roman" panose="02020603050405020304" pitchFamily="18" charset="0"/>
                <a:ea typeface="標楷體" panose="03000509000000000000" pitchFamily="65" charset="-120"/>
                <a:cs typeface="Times New Roman" panose="02020603050405020304" pitchFamily="18" charset="0"/>
              </a:rPr>
              <a:t>創新</a:t>
            </a:r>
            <a:r>
              <a:rPr lang="x-none" altLang="zh-TW" sz="3200" dirty="0">
                <a:latin typeface="Times New Roman" panose="02020603050405020304" pitchFamily="18" charset="0"/>
                <a:ea typeface="標楷體" panose="03000509000000000000" pitchFamily="65" charset="-120"/>
                <a:cs typeface="Times New Roman" panose="02020603050405020304" pitchFamily="18" charset="0"/>
              </a:rPr>
              <a:t>(</a:t>
            </a:r>
            <a:r>
              <a:rPr lang="x-none" altLang="zh-TW" sz="3200" dirty="0">
                <a:solidFill>
                  <a:srgbClr val="FF0000"/>
                </a:solidFill>
                <a:latin typeface="Arial Unicode MS" panose="020B0604020202020204" pitchFamily="34" charset="-120"/>
                <a:ea typeface="Arial Unicode MS" panose="020B0604020202020204" pitchFamily="34" charset="-120"/>
                <a:cs typeface="Arial Unicode MS" panose="020B0604020202020204" pitchFamily="34" charset="-120"/>
              </a:rPr>
              <a:t>I</a:t>
            </a:r>
            <a:r>
              <a:rPr lang="x-none" altLang="zh-TW" sz="3200" dirty="0">
                <a:solidFill>
                  <a:srgbClr val="0000FF"/>
                </a:solidFill>
                <a:latin typeface="Arial Unicode MS" panose="020B0604020202020204" pitchFamily="34" charset="-120"/>
                <a:ea typeface="Arial Unicode MS" panose="020B0604020202020204" pitchFamily="34" charset="-120"/>
                <a:cs typeface="Arial Unicode MS" panose="020B0604020202020204" pitchFamily="34" charset="-120"/>
              </a:rPr>
              <a:t>nnovation</a:t>
            </a:r>
            <a:r>
              <a:rPr lang="x-none" altLang="zh-TW" sz="3200" dirty="0" smtClean="0">
                <a:latin typeface="Times New Roman" panose="02020603050405020304" pitchFamily="18" charset="0"/>
                <a:ea typeface="標楷體" panose="03000509000000000000" pitchFamily="65" charset="-120"/>
                <a:cs typeface="Times New Roman" panose="02020603050405020304" pitchFamily="18" charset="0"/>
              </a:rPr>
              <a:t>)</a:t>
            </a:r>
            <a:endParaRPr lang="en-US" altLang="zh-TW" sz="3200" dirty="0" smtClean="0">
              <a:latin typeface="Times New Roman" panose="02020603050405020304" pitchFamily="18" charset="0"/>
              <a:ea typeface="標楷體" panose="03000509000000000000" pitchFamily="65" charset="-120"/>
              <a:cs typeface="Times New Roman" panose="02020603050405020304" pitchFamily="18" charset="0"/>
            </a:endParaRPr>
          </a:p>
          <a:p>
            <a:pPr marL="342900" indent="-342900">
              <a:buBlip>
                <a:blip r:embed="rId4"/>
              </a:buBlip>
            </a:pPr>
            <a:r>
              <a:rPr lang="x-none" altLang="zh-TW" sz="3200" dirty="0" smtClean="0">
                <a:latin typeface="Times New Roman" panose="02020603050405020304" pitchFamily="18" charset="0"/>
                <a:ea typeface="標楷體" panose="03000509000000000000" pitchFamily="65" charset="-120"/>
                <a:cs typeface="Times New Roman" panose="02020603050405020304" pitchFamily="18" charset="0"/>
              </a:rPr>
              <a:t>創業</a:t>
            </a:r>
            <a:r>
              <a:rPr lang="x-none" altLang="zh-TW" sz="3200" dirty="0">
                <a:latin typeface="Times New Roman" panose="02020603050405020304" pitchFamily="18" charset="0"/>
                <a:ea typeface="標楷體" panose="03000509000000000000" pitchFamily="65" charset="-120"/>
                <a:cs typeface="Times New Roman" panose="02020603050405020304" pitchFamily="18" charset="0"/>
              </a:rPr>
              <a:t>(</a:t>
            </a:r>
            <a:r>
              <a:rPr lang="x-none" altLang="zh-TW" sz="3200" dirty="0">
                <a:solidFill>
                  <a:srgbClr val="FF0000"/>
                </a:solidFill>
                <a:latin typeface="Arial Unicode MS" panose="020B0604020202020204" pitchFamily="34" charset="-120"/>
                <a:ea typeface="Arial Unicode MS" panose="020B0604020202020204" pitchFamily="34" charset="-120"/>
                <a:cs typeface="Arial Unicode MS" panose="020B0604020202020204" pitchFamily="34" charset="-120"/>
              </a:rPr>
              <a:t>E</a:t>
            </a:r>
            <a:r>
              <a:rPr lang="x-none" altLang="zh-TW" sz="3200" dirty="0">
                <a:solidFill>
                  <a:srgbClr val="0000FF"/>
                </a:solidFill>
                <a:latin typeface="Arial Unicode MS" panose="020B0604020202020204" pitchFamily="34" charset="-120"/>
                <a:ea typeface="Arial Unicode MS" panose="020B0604020202020204" pitchFamily="34" charset="-120"/>
                <a:cs typeface="Arial Unicode MS" panose="020B0604020202020204" pitchFamily="34" charset="-120"/>
              </a:rPr>
              <a:t>ntrepreneurship</a:t>
            </a:r>
            <a:r>
              <a:rPr lang="x-none" altLang="zh-TW" sz="3200" dirty="0" smtClean="0">
                <a:latin typeface="Times New Roman" panose="02020603050405020304" pitchFamily="18" charset="0"/>
                <a:ea typeface="標楷體" panose="03000509000000000000" pitchFamily="65" charset="-120"/>
                <a:cs typeface="Times New Roman" panose="02020603050405020304" pitchFamily="18" charset="0"/>
              </a:rPr>
              <a:t>)</a:t>
            </a:r>
            <a:endParaRPr lang="en-US" altLang="zh-TW" sz="3200" dirty="0" smtClean="0">
              <a:latin typeface="Times New Roman" panose="02020603050405020304" pitchFamily="18" charset="0"/>
              <a:ea typeface="標楷體" panose="03000509000000000000" pitchFamily="65" charset="-120"/>
              <a:cs typeface="Times New Roman" panose="02020603050405020304" pitchFamily="18" charset="0"/>
            </a:endParaRPr>
          </a:p>
          <a:p>
            <a:endParaRPr lang="en-US" altLang="zh-TW" sz="2400" dirty="0">
              <a:latin typeface="Times New Roman" panose="02020603050405020304" pitchFamily="18" charset="0"/>
              <a:ea typeface="標楷體" panose="03000509000000000000" pitchFamily="65" charset="-120"/>
              <a:cs typeface="Times New Roman" panose="02020603050405020304" pitchFamily="18" charset="0"/>
            </a:endParaRPr>
          </a:p>
          <a:p>
            <a:r>
              <a:rPr lang="x-none" altLang="zh-TW" sz="2400" dirty="0" smtClean="0">
                <a:latin typeface="Times New Roman" panose="02020603050405020304" pitchFamily="18" charset="0"/>
                <a:ea typeface="標楷體" panose="03000509000000000000" pitchFamily="65" charset="-120"/>
                <a:cs typeface="Times New Roman" panose="02020603050405020304" pitchFamily="18" charset="0"/>
              </a:rPr>
              <a:t>是</a:t>
            </a:r>
            <a:r>
              <a:rPr lang="x-none" altLang="zh-TW" sz="24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知識經濟</a:t>
            </a:r>
            <a:r>
              <a:rPr lang="zh-TW" altLang="zh-TW" sz="24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時代</a:t>
            </a:r>
            <a:r>
              <a:rPr lang="x-none" altLang="zh-TW" sz="2400" dirty="0">
                <a:latin typeface="Times New Roman" panose="02020603050405020304" pitchFamily="18" charset="0"/>
                <a:ea typeface="標楷體" panose="03000509000000000000" pitchFamily="65" charset="-120"/>
                <a:cs typeface="Times New Roman" panose="02020603050405020304" pitchFamily="18" charset="0"/>
              </a:rPr>
              <a:t>最重要的三項競爭力元素，</a:t>
            </a:r>
            <a:r>
              <a:rPr lang="zh-TW" altLang="zh-TW" sz="2400" dirty="0">
                <a:latin typeface="Times New Roman" panose="02020603050405020304" pitchFamily="18" charset="0"/>
                <a:ea typeface="標楷體" panose="03000509000000000000" pitchFamily="65" charset="-120"/>
                <a:cs typeface="Times New Roman" panose="02020603050405020304" pitchFamily="18" charset="0"/>
              </a:rPr>
              <a:t>對於國家</a:t>
            </a:r>
            <a:r>
              <a:rPr lang="zh-TW" altLang="zh-TW" sz="24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競爭</a:t>
            </a:r>
            <a:r>
              <a:rPr lang="x-none" altLang="zh-TW" sz="24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力</a:t>
            </a:r>
            <a:r>
              <a:rPr lang="zh-TW" altLang="zh-TW" sz="24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提升</a:t>
            </a:r>
            <a:r>
              <a:rPr lang="zh-TW" altLang="zh-TW" sz="2400" dirty="0">
                <a:latin typeface="Times New Roman" panose="02020603050405020304" pitchFamily="18" charset="0"/>
                <a:ea typeface="標楷體" panose="03000509000000000000" pitchFamily="65" charset="-120"/>
                <a:cs typeface="Times New Roman" panose="02020603050405020304" pitchFamily="18" charset="0"/>
              </a:rPr>
              <a:t>與</a:t>
            </a:r>
            <a:r>
              <a:rPr lang="x-none" altLang="zh-TW" sz="24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經濟成長</a:t>
            </a:r>
            <a:r>
              <a:rPr lang="zh-TW" altLang="zh-TW" sz="2400" dirty="0">
                <a:latin typeface="Times New Roman" panose="02020603050405020304" pitchFamily="18" charset="0"/>
                <a:ea typeface="標楷體" panose="03000509000000000000" pitchFamily="65" charset="-120"/>
                <a:cs typeface="Times New Roman" panose="02020603050405020304" pitchFamily="18" charset="0"/>
              </a:rPr>
              <a:t>影響至鉅</a:t>
            </a:r>
            <a:r>
              <a:rPr lang="x-none" altLang="zh-TW" sz="2400" dirty="0">
                <a:latin typeface="Times New Roman" panose="02020603050405020304" pitchFamily="18" charset="0"/>
                <a:ea typeface="標楷體" panose="03000509000000000000" pitchFamily="65" charset="-120"/>
                <a:cs typeface="Times New Roman" panose="02020603050405020304" pitchFamily="18" charset="0"/>
              </a:rPr>
              <a:t>。在知識經濟時代，</a:t>
            </a:r>
            <a:r>
              <a:rPr lang="x-none" altLang="zh-TW" sz="24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以</a:t>
            </a:r>
            <a:r>
              <a:rPr lang="zh-TW" altLang="zh-TW" sz="24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三</a:t>
            </a:r>
            <a:r>
              <a:rPr lang="x-none" altLang="zh-TW" sz="24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創帶動經濟成長</a:t>
            </a:r>
            <a:r>
              <a:rPr lang="x-none" altLang="zh-TW" sz="2400" dirty="0">
                <a:latin typeface="Times New Roman" panose="02020603050405020304" pitchFamily="18" charset="0"/>
                <a:ea typeface="標楷體" panose="03000509000000000000" pitchFamily="65" charset="-120"/>
                <a:cs typeface="Times New Roman" panose="02020603050405020304" pitchFamily="18" charset="0"/>
              </a:rPr>
              <a:t>，</a:t>
            </a:r>
            <a:r>
              <a:rPr lang="x-none" altLang="zh-TW" sz="2400" b="1" u="sng"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創造就業機會</a:t>
            </a:r>
            <a:r>
              <a:rPr lang="x-none" altLang="zh-TW" sz="2400" dirty="0">
                <a:latin typeface="Times New Roman" panose="02020603050405020304" pitchFamily="18" charset="0"/>
                <a:ea typeface="標楷體" panose="03000509000000000000" pitchFamily="65" charset="-120"/>
                <a:cs typeface="Times New Roman" panose="02020603050405020304" pitchFamily="18" charset="0"/>
              </a:rPr>
              <a:t>，</a:t>
            </a:r>
            <a:r>
              <a:rPr lang="x-none" altLang="zh-TW" sz="2400" b="1" u="sng"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提高生活品質</a:t>
            </a:r>
            <a:r>
              <a:rPr lang="x-none" altLang="zh-TW" sz="2400" dirty="0">
                <a:latin typeface="Times New Roman" panose="02020603050405020304" pitchFamily="18" charset="0"/>
                <a:ea typeface="標楷體" panose="03000509000000000000" pitchFamily="65" charset="-120"/>
                <a:cs typeface="Times New Roman" panose="02020603050405020304" pitchFamily="18" charset="0"/>
              </a:rPr>
              <a:t>，</a:t>
            </a:r>
            <a:r>
              <a:rPr lang="x-none" altLang="zh-TW" sz="2400" b="1" u="sng"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提升國家競爭力</a:t>
            </a:r>
            <a:r>
              <a:rPr lang="x-none" altLang="zh-TW" sz="2400" dirty="0">
                <a:latin typeface="Times New Roman" panose="02020603050405020304" pitchFamily="18" charset="0"/>
                <a:ea typeface="標楷體" panose="03000509000000000000" pitchFamily="65" charset="-120"/>
                <a:cs typeface="Times New Roman" panose="02020603050405020304" pitchFamily="18" charset="0"/>
              </a:rPr>
              <a:t>，已是</a:t>
            </a:r>
            <a:r>
              <a:rPr lang="zh-TW" altLang="zh-TW" sz="2400" dirty="0">
                <a:latin typeface="Times New Roman" panose="02020603050405020304" pitchFamily="18" charset="0"/>
                <a:ea typeface="標楷體" panose="03000509000000000000" pitchFamily="65" charset="-120"/>
                <a:cs typeface="Times New Roman" panose="02020603050405020304" pitchFamily="18" charset="0"/>
              </a:rPr>
              <a:t>世界</a:t>
            </a:r>
            <a:r>
              <a:rPr lang="x-none" altLang="zh-TW" sz="2400" dirty="0">
                <a:latin typeface="Times New Roman" panose="02020603050405020304" pitchFamily="18" charset="0"/>
                <a:ea typeface="標楷體" panose="03000509000000000000" pitchFamily="65" charset="-120"/>
                <a:cs typeface="Times New Roman" panose="02020603050405020304" pitchFamily="18" charset="0"/>
              </a:rPr>
              <a:t>各國</a:t>
            </a:r>
            <a:r>
              <a:rPr lang="zh-TW" altLang="zh-TW" sz="2400" dirty="0">
                <a:latin typeface="Times New Roman" panose="02020603050405020304" pitchFamily="18" charset="0"/>
                <a:ea typeface="標楷體" panose="03000509000000000000" pitchFamily="65" charset="-120"/>
                <a:cs typeface="Times New Roman" panose="02020603050405020304" pitchFamily="18" charset="0"/>
              </a:rPr>
              <a:t>所共同採行的</a:t>
            </a:r>
            <a:r>
              <a:rPr lang="x-none" altLang="zh-TW" sz="2400" dirty="0">
                <a:latin typeface="Times New Roman" panose="02020603050405020304" pitchFamily="18" charset="0"/>
                <a:ea typeface="標楷體" panose="03000509000000000000" pitchFamily="65" charset="-120"/>
                <a:cs typeface="Times New Roman" panose="02020603050405020304" pitchFamily="18" charset="0"/>
              </a:rPr>
              <a:t>發展方向。</a:t>
            </a:r>
            <a:r>
              <a:rPr lang="zh-TW" altLang="zh-TW" sz="2400" dirty="0">
                <a:latin typeface="Times New Roman" panose="02020603050405020304" pitchFamily="18" charset="0"/>
                <a:ea typeface="標楷體" panose="03000509000000000000" pitchFamily="65" charset="-120"/>
                <a:cs typeface="Times New Roman" panose="02020603050405020304" pitchFamily="18" charset="0"/>
              </a:rPr>
              <a:t>而</a:t>
            </a:r>
            <a:r>
              <a:rPr lang="x-none" altLang="zh-TW" sz="2400" dirty="0">
                <a:latin typeface="Times New Roman" panose="02020603050405020304" pitchFamily="18" charset="0"/>
                <a:ea typeface="標楷體" panose="03000509000000000000" pitchFamily="65" charset="-120"/>
                <a:cs typeface="Times New Roman" panose="02020603050405020304" pitchFamily="18" charset="0"/>
              </a:rPr>
              <a:t>不論是</a:t>
            </a:r>
            <a:r>
              <a:rPr lang="x-none" altLang="zh-TW" sz="24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技術創新</a:t>
            </a:r>
            <a:r>
              <a:rPr lang="x-none" altLang="zh-TW" sz="2400" dirty="0">
                <a:latin typeface="Times New Roman" panose="02020603050405020304" pitchFamily="18" charset="0"/>
                <a:ea typeface="標楷體" panose="03000509000000000000" pitchFamily="65" charset="-120"/>
                <a:cs typeface="Times New Roman" panose="02020603050405020304" pitchFamily="18" charset="0"/>
              </a:rPr>
              <a:t>或</a:t>
            </a:r>
            <a:r>
              <a:rPr lang="x-none" altLang="zh-TW" sz="24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文化創意</a:t>
            </a:r>
            <a:r>
              <a:rPr lang="x-none" altLang="zh-TW" sz="2400" dirty="0">
                <a:latin typeface="Times New Roman" panose="02020603050405020304" pitchFamily="18" charset="0"/>
                <a:ea typeface="標楷體" panose="03000509000000000000" pitchFamily="65" charset="-120"/>
                <a:cs typeface="Times New Roman" panose="02020603050405020304" pitchFamily="18" charset="0"/>
              </a:rPr>
              <a:t>，以</a:t>
            </a:r>
            <a:r>
              <a:rPr lang="x-none" altLang="zh-TW" sz="2400" b="1" dirty="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創新能力提高技術研發</a:t>
            </a:r>
            <a:r>
              <a:rPr lang="x-none" altLang="zh-TW" sz="2400" dirty="0">
                <a:latin typeface="Times New Roman" panose="02020603050405020304" pitchFamily="18" charset="0"/>
                <a:ea typeface="標楷體" panose="03000509000000000000" pitchFamily="65" charset="-120"/>
                <a:cs typeface="Times New Roman" panose="02020603050405020304" pitchFamily="18" charset="0"/>
              </a:rPr>
              <a:t>與</a:t>
            </a:r>
            <a:r>
              <a:rPr lang="zh-TW" altLang="zh-TW" sz="2400" b="1" dirty="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文化</a:t>
            </a:r>
            <a:r>
              <a:rPr lang="x-none" altLang="zh-TW" sz="2400" b="1" dirty="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創意的附加價值</a:t>
            </a:r>
            <a:r>
              <a:rPr lang="x-none" altLang="zh-TW" sz="2400" dirty="0">
                <a:latin typeface="Times New Roman" panose="02020603050405020304" pitchFamily="18" charset="0"/>
                <a:ea typeface="標楷體" panose="03000509000000000000" pitchFamily="65" charset="-120"/>
                <a:cs typeface="Times New Roman" panose="02020603050405020304" pitchFamily="18" charset="0"/>
              </a:rPr>
              <a:t>，</a:t>
            </a:r>
            <a:r>
              <a:rPr lang="zh-TW" altLang="zh-TW" sz="2400" dirty="0">
                <a:latin typeface="Times New Roman" panose="02020603050405020304" pitchFamily="18" charset="0"/>
                <a:ea typeface="標楷體" panose="03000509000000000000" pitchFamily="65" charset="-120"/>
                <a:cs typeface="Times New Roman" panose="02020603050405020304" pitchFamily="18" charset="0"/>
              </a:rPr>
              <a:t>對於未來</a:t>
            </a:r>
            <a:r>
              <a:rPr lang="x-none" altLang="zh-TW" sz="2400" dirty="0">
                <a:latin typeface="Times New Roman" panose="02020603050405020304" pitchFamily="18" charset="0"/>
                <a:ea typeface="標楷體" panose="03000509000000000000" pitchFamily="65" charset="-120"/>
                <a:cs typeface="Times New Roman" panose="02020603050405020304" pitchFamily="18" charset="0"/>
              </a:rPr>
              <a:t>經濟成長</a:t>
            </a:r>
            <a:r>
              <a:rPr lang="zh-TW" altLang="zh-TW" sz="2400" dirty="0">
                <a:latin typeface="Times New Roman" panose="02020603050405020304" pitchFamily="18" charset="0"/>
                <a:ea typeface="標楷體" panose="03000509000000000000" pitchFamily="65" charset="-120"/>
                <a:cs typeface="Times New Roman" panose="02020603050405020304" pitchFamily="18" charset="0"/>
              </a:rPr>
              <a:t>將</a:t>
            </a:r>
            <a:r>
              <a:rPr lang="x-none" altLang="zh-TW" sz="2400" dirty="0">
                <a:latin typeface="Times New Roman" panose="02020603050405020304" pitchFamily="18" charset="0"/>
                <a:ea typeface="標楷體" panose="03000509000000000000" pitchFamily="65" charset="-120"/>
                <a:cs typeface="Times New Roman" panose="02020603050405020304" pitchFamily="18" charset="0"/>
              </a:rPr>
              <a:t>扮演</a:t>
            </a:r>
            <a:r>
              <a:rPr lang="zh-TW" altLang="zh-TW" sz="2400" dirty="0">
                <a:latin typeface="Times New Roman" panose="02020603050405020304" pitchFamily="18" charset="0"/>
                <a:ea typeface="標楷體" panose="03000509000000000000" pitchFamily="65" charset="-120"/>
                <a:cs typeface="Times New Roman" panose="02020603050405020304" pitchFamily="18" charset="0"/>
              </a:rPr>
              <a:t>著相當</a:t>
            </a:r>
            <a:r>
              <a:rPr lang="x-none" altLang="zh-TW" sz="2400" dirty="0">
                <a:latin typeface="Times New Roman" panose="02020603050405020304" pitchFamily="18" charset="0"/>
                <a:ea typeface="標楷體" panose="03000509000000000000" pitchFamily="65" charset="-120"/>
                <a:cs typeface="Times New Roman" panose="02020603050405020304" pitchFamily="18" charset="0"/>
              </a:rPr>
              <a:t>重要</a:t>
            </a:r>
            <a:r>
              <a:rPr lang="zh-TW" altLang="zh-TW" sz="2400" dirty="0">
                <a:latin typeface="Times New Roman" panose="02020603050405020304" pitchFamily="18" charset="0"/>
                <a:ea typeface="標楷體" panose="03000509000000000000" pitchFamily="65" charset="-120"/>
                <a:cs typeface="Times New Roman" panose="02020603050405020304" pitchFamily="18" charset="0"/>
              </a:rPr>
              <a:t>的</a:t>
            </a:r>
            <a:r>
              <a:rPr lang="x-none" altLang="zh-TW" sz="2400" dirty="0">
                <a:latin typeface="Times New Roman" panose="02020603050405020304" pitchFamily="18" charset="0"/>
                <a:ea typeface="標楷體" panose="03000509000000000000" pitchFamily="65" charset="-120"/>
                <a:cs typeface="Times New Roman" panose="02020603050405020304" pitchFamily="18" charset="0"/>
              </a:rPr>
              <a:t>角色。</a:t>
            </a:r>
            <a:endParaRPr lang="zh-TW" altLang="zh-TW" sz="2400" b="1" dirty="0">
              <a:latin typeface="Times New Roman" panose="02020603050405020304" pitchFamily="18" charset="0"/>
              <a:ea typeface="標楷體" panose="03000509000000000000" pitchFamily="65" charset="-120"/>
              <a:cs typeface="Times New Roman" panose="02020603050405020304" pitchFamily="18" charset="0"/>
            </a:endParaRPr>
          </a:p>
        </p:txBody>
      </p:sp>
    </p:spTree>
    <p:extLst>
      <p:ext uri="{BB962C8B-B14F-4D97-AF65-F5344CB8AC3E}">
        <p14:creationId xmlns:p14="http://schemas.microsoft.com/office/powerpoint/2010/main" val="416847562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11F70DB0-1707-4C2E-BA6A-7B2B88A8B1D4}" type="slidenum">
              <a:rPr lang="zh-TW" altLang="en-US" smtClean="0"/>
              <a:t>17</a:t>
            </a:fld>
            <a:endParaRPr lang="zh-TW" altLang="en-US"/>
          </a:p>
        </p:txBody>
      </p:sp>
      <p:pic>
        <p:nvPicPr>
          <p:cNvPr id="3" name="內容版面配置區 58"/>
          <p:cNvPicPr>
            <a:picLocks noChangeAspect="1"/>
          </p:cNvPicPr>
          <p:nvPr/>
        </p:nvPicPr>
        <p:blipFill>
          <a:blip r:embed="rId2"/>
          <a:srcRect/>
          <a:stretch>
            <a:fillRect/>
          </a:stretch>
        </p:blipFill>
        <p:spPr>
          <a:xfrm>
            <a:off x="180467" y="1412776"/>
            <a:ext cx="8928100" cy="4932363"/>
          </a:xfrm>
          <a:prstGeom prst="rect">
            <a:avLst/>
          </a:prstGeom>
        </p:spPr>
      </p:pic>
      <p:grpSp>
        <p:nvGrpSpPr>
          <p:cNvPr id="12" name="群組 11"/>
          <p:cNvGrpSpPr/>
          <p:nvPr/>
        </p:nvGrpSpPr>
        <p:grpSpPr>
          <a:xfrm>
            <a:off x="225163" y="174415"/>
            <a:ext cx="5138925" cy="946906"/>
            <a:chOff x="225163" y="174415"/>
            <a:chExt cx="5138925" cy="946906"/>
          </a:xfrm>
        </p:grpSpPr>
        <p:cxnSp>
          <p:nvCxnSpPr>
            <p:cNvPr id="7" name="直線接點 6"/>
            <p:cNvCxnSpPr/>
            <p:nvPr/>
          </p:nvCxnSpPr>
          <p:spPr>
            <a:xfrm flipV="1">
              <a:off x="2822836" y="580516"/>
              <a:ext cx="2374279" cy="29085"/>
            </a:xfrm>
            <a:prstGeom prst="line">
              <a:avLst/>
            </a:prstGeom>
            <a:ln w="57150">
              <a:solidFill>
                <a:srgbClr val="002060"/>
              </a:solidFill>
              <a:headEnd type="oval"/>
              <a:tailEnd type="none"/>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8" name="圓角矩形 29"/>
            <p:cNvSpPr/>
            <p:nvPr/>
          </p:nvSpPr>
          <p:spPr>
            <a:xfrm>
              <a:off x="3196918" y="288129"/>
              <a:ext cx="2167170" cy="642942"/>
            </a:xfrm>
            <a:prstGeom prst="roundRect">
              <a:avLst>
                <a:gd name="adj" fmla="val 50000"/>
              </a:avLst>
            </a:prstGeom>
            <a:gradFill flip="none" rotWithShape="1">
              <a:gsLst>
                <a:gs pos="2000">
                  <a:srgbClr val="0000FF"/>
                </a:gs>
                <a:gs pos="50000">
                  <a:srgbClr val="99CCFF"/>
                </a:gs>
                <a:gs pos="100000">
                  <a:schemeClr val="bg1">
                    <a:shade val="100000"/>
                    <a:satMod val="115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rgbClr val="0000FF"/>
                </a:solidFill>
              </a:endParaRPr>
            </a:p>
          </p:txBody>
        </p:sp>
        <p:sp>
          <p:nvSpPr>
            <p:cNvPr id="9" name="文字方塊 30"/>
            <p:cNvSpPr txBox="1"/>
            <p:nvPr/>
          </p:nvSpPr>
          <p:spPr>
            <a:xfrm>
              <a:off x="3312512" y="342314"/>
              <a:ext cx="2051576" cy="584775"/>
            </a:xfrm>
            <a:prstGeom prst="rect">
              <a:avLst/>
            </a:prstGeom>
            <a:noFill/>
          </p:spPr>
          <p:txBody>
            <a:bodyPr wrap="square" rtlCol="0">
              <a:spAutoFit/>
            </a:bodyPr>
            <a:lstStyle/>
            <a:p>
              <a:pPr algn="ctr"/>
              <a:r>
                <a:rPr lang="zh-TW" altLang="en-US" sz="3200" b="1" dirty="0" smtClean="0">
                  <a:solidFill>
                    <a:srgbClr val="FFFF00"/>
                  </a:solidFill>
                  <a:latin typeface="標楷體" panose="03000509000000000000" pitchFamily="65" charset="-120"/>
                  <a:ea typeface="標楷體" panose="03000509000000000000" pitchFamily="65" charset="-120"/>
                </a:rPr>
                <a:t>戰略方針</a:t>
              </a:r>
              <a:endParaRPr lang="ko-KR" altLang="en-US" sz="3200" b="1" dirty="0">
                <a:solidFill>
                  <a:srgbClr val="FFFF00"/>
                </a:solidFill>
                <a:latin typeface="標楷體" panose="03000509000000000000" pitchFamily="65" charset="-120"/>
                <a:ea typeface="HY헤드라인M" pitchFamily="18" charset="-127"/>
              </a:endParaRPr>
            </a:p>
          </p:txBody>
        </p:sp>
        <p:pic>
          <p:nvPicPr>
            <p:cNvPr id="10" name="Picture 2" descr="33-"/>
            <p:cNvPicPr>
              <a:picLocks noChangeAspect="1" noChangeArrowheads="1"/>
            </p:cNvPicPr>
            <p:nvPr/>
          </p:nvPicPr>
          <p:blipFill>
            <a:blip r:embed="rId3"/>
            <a:srcRect/>
            <a:stretch>
              <a:fillRect/>
            </a:stretch>
          </p:blipFill>
          <p:spPr bwMode="auto">
            <a:xfrm>
              <a:off x="225163" y="174415"/>
              <a:ext cx="2599590" cy="946906"/>
            </a:xfrm>
            <a:prstGeom prst="rect">
              <a:avLst/>
            </a:prstGeom>
            <a:noFill/>
          </p:spPr>
        </p:pic>
        <p:sp>
          <p:nvSpPr>
            <p:cNvPr id="11" name="TextBox 18"/>
            <p:cNvSpPr txBox="1"/>
            <p:nvPr/>
          </p:nvSpPr>
          <p:spPr>
            <a:xfrm>
              <a:off x="328371" y="226573"/>
              <a:ext cx="2393173" cy="646331"/>
            </a:xfrm>
            <a:prstGeom prst="rect">
              <a:avLst/>
            </a:prstGeom>
            <a:noFill/>
          </p:spPr>
          <p:txBody>
            <a:bodyPr wrap="square" rtlCol="0">
              <a:spAutoFit/>
            </a:bodyPr>
            <a:lstStyle/>
            <a:p>
              <a:pPr algn="ctr">
                <a:buBlip>
                  <a:blip r:embed="rId4"/>
                </a:buBlip>
              </a:pPr>
              <a:r>
                <a:rPr lang="zh-TW" altLang="en-US" sz="3600" b="1" dirty="0" smtClean="0">
                  <a:latin typeface="標楷體" panose="03000509000000000000" pitchFamily="65" charset="-120"/>
                  <a:ea typeface="標楷體" panose="03000509000000000000" pitchFamily="65" charset="-120"/>
                </a:rPr>
                <a:t>三創研究</a:t>
              </a:r>
              <a:endParaRPr lang="ko-KR" altLang="en-US" sz="3600" b="1" dirty="0">
                <a:latin typeface="標楷體" panose="03000509000000000000" pitchFamily="65" charset="-120"/>
              </a:endParaRPr>
            </a:p>
          </p:txBody>
        </p:sp>
      </p:grpSp>
    </p:spTree>
    <p:extLst>
      <p:ext uri="{BB962C8B-B14F-4D97-AF65-F5344CB8AC3E}">
        <p14:creationId xmlns:p14="http://schemas.microsoft.com/office/powerpoint/2010/main" val="78161120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投影片編號版面配置區 6"/>
          <p:cNvSpPr>
            <a:spLocks noGrp="1"/>
          </p:cNvSpPr>
          <p:nvPr>
            <p:ph type="sldNum" sz="quarter" idx="12"/>
          </p:nvPr>
        </p:nvSpPr>
        <p:spPr/>
        <p:txBody>
          <a:bodyPr/>
          <a:lstStyle/>
          <a:p>
            <a:fld id="{11F70DB0-1707-4C2E-BA6A-7B2B88A8B1D4}" type="slidenum">
              <a:rPr lang="zh-TW" altLang="en-US" smtClean="0"/>
              <a:t>18</a:t>
            </a:fld>
            <a:endParaRPr lang="zh-TW" altLang="en-US"/>
          </a:p>
        </p:txBody>
      </p:sp>
      <p:grpSp>
        <p:nvGrpSpPr>
          <p:cNvPr id="10" name="群組 9"/>
          <p:cNvGrpSpPr/>
          <p:nvPr/>
        </p:nvGrpSpPr>
        <p:grpSpPr>
          <a:xfrm>
            <a:off x="825500" y="1231900"/>
            <a:ext cx="7551262" cy="4343460"/>
            <a:chOff x="825500" y="1231900"/>
            <a:chExt cx="7551262" cy="4343460"/>
          </a:xfrm>
        </p:grpSpPr>
        <p:sp>
          <p:nvSpPr>
            <p:cNvPr id="11" name="橢圓 10"/>
            <p:cNvSpPr/>
            <p:nvPr/>
          </p:nvSpPr>
          <p:spPr>
            <a:xfrm>
              <a:off x="2663825" y="2614613"/>
              <a:ext cx="2195513" cy="2509837"/>
            </a:xfrm>
            <a:prstGeom prst="ellipse">
              <a:avLst/>
            </a:prstGeom>
            <a:solidFill>
              <a:srgbClr val="FFFF00">
                <a:alpha val="34902"/>
              </a:srgbClr>
            </a:solidFill>
            <a:ln>
              <a:solidFill>
                <a:srgbClr val="0070C0"/>
              </a:solidFill>
            </a:ln>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defRPr/>
              </a:pPr>
              <a:endParaRPr kumimoji="0" lang="zh-TW" altLang="en-US"/>
            </a:p>
          </p:txBody>
        </p:sp>
        <p:sp>
          <p:nvSpPr>
            <p:cNvPr id="12" name="橢圓 11"/>
            <p:cNvSpPr/>
            <p:nvPr/>
          </p:nvSpPr>
          <p:spPr>
            <a:xfrm>
              <a:off x="4211638" y="2486025"/>
              <a:ext cx="2257425" cy="2654300"/>
            </a:xfrm>
            <a:prstGeom prst="ellipse">
              <a:avLst/>
            </a:prstGeom>
            <a:solidFill>
              <a:srgbClr val="92D050">
                <a:alpha val="34902"/>
              </a:srgbClr>
            </a:solidFill>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defRPr/>
              </a:pPr>
              <a:endParaRPr kumimoji="0" lang="zh-TW" altLang="en-US"/>
            </a:p>
          </p:txBody>
        </p:sp>
        <p:sp>
          <p:nvSpPr>
            <p:cNvPr id="13" name="橢圓 12"/>
            <p:cNvSpPr/>
            <p:nvPr/>
          </p:nvSpPr>
          <p:spPr>
            <a:xfrm>
              <a:off x="3348038" y="1679575"/>
              <a:ext cx="2335212" cy="2620963"/>
            </a:xfrm>
            <a:prstGeom prst="ellipse">
              <a:avLst/>
            </a:prstGeom>
            <a:solidFill>
              <a:srgbClr val="FF0000">
                <a:alpha val="34902"/>
              </a:srgbClr>
            </a:solidFill>
            <a:ln>
              <a:solidFill>
                <a:srgbClr val="FF0000"/>
              </a:solidFill>
            </a:ln>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defRPr/>
              </a:pPr>
              <a:endParaRPr kumimoji="0" lang="zh-TW" altLang="en-US" sz="3600" b="1" dirty="0"/>
            </a:p>
          </p:txBody>
        </p:sp>
        <p:sp>
          <p:nvSpPr>
            <p:cNvPr id="14" name="文字方塊 6"/>
            <p:cNvSpPr txBox="1">
              <a:spLocks noChangeArrowheads="1"/>
            </p:cNvSpPr>
            <p:nvPr/>
          </p:nvSpPr>
          <p:spPr bwMode="auto">
            <a:xfrm>
              <a:off x="3113921" y="4150578"/>
              <a:ext cx="1107996" cy="830997"/>
            </a:xfrm>
            <a:prstGeom prst="rect">
              <a:avLst/>
            </a:prstGeom>
            <a:noFill/>
            <a:ln w="9525">
              <a:noFill/>
              <a:miter lim="800000"/>
              <a:headEnd/>
              <a:tailEnd/>
            </a:ln>
          </p:spPr>
          <p:txBody>
            <a:bodyPr wrap="none">
              <a:spAutoFit/>
            </a:bodyPr>
            <a:lstStyle/>
            <a:p>
              <a:r>
                <a:rPr kumimoji="0" lang="zh-TW" altLang="en-US" sz="2400" b="1" dirty="0" smtClean="0">
                  <a:latin typeface="標楷體" pitchFamily="65" charset="-120"/>
                  <a:ea typeface="標楷體" pitchFamily="65" charset="-120"/>
                </a:rPr>
                <a:t>創意人</a:t>
              </a:r>
              <a:endParaRPr kumimoji="0" lang="en-US" altLang="zh-TW" sz="2400" b="1" dirty="0" smtClean="0">
                <a:latin typeface="標楷體" pitchFamily="65" charset="-120"/>
                <a:ea typeface="標楷體" pitchFamily="65" charset="-120"/>
              </a:endParaRPr>
            </a:p>
            <a:p>
              <a:r>
                <a:rPr kumimoji="0" lang="zh-TW" altLang="en-US" sz="2400" b="1" dirty="0" smtClean="0">
                  <a:latin typeface="標楷體" pitchFamily="65" charset="-120"/>
                  <a:ea typeface="標楷體" pitchFamily="65" charset="-120"/>
                </a:rPr>
                <a:t>才</a:t>
              </a:r>
              <a:r>
                <a:rPr kumimoji="0" lang="zh-TW" altLang="en-US" sz="2400" b="1" dirty="0">
                  <a:latin typeface="標楷體" pitchFamily="65" charset="-120"/>
                  <a:ea typeface="標楷體" pitchFamily="65" charset="-120"/>
                </a:rPr>
                <a:t>培育</a:t>
              </a:r>
            </a:p>
          </p:txBody>
        </p:sp>
        <p:sp>
          <p:nvSpPr>
            <p:cNvPr id="15" name="文字方塊 7"/>
            <p:cNvSpPr txBox="1">
              <a:spLocks noChangeArrowheads="1"/>
            </p:cNvSpPr>
            <p:nvPr/>
          </p:nvSpPr>
          <p:spPr bwMode="auto">
            <a:xfrm>
              <a:off x="5115646" y="3967589"/>
              <a:ext cx="1107996" cy="830997"/>
            </a:xfrm>
            <a:prstGeom prst="rect">
              <a:avLst/>
            </a:prstGeom>
            <a:noFill/>
            <a:ln w="9525">
              <a:noFill/>
              <a:miter lim="800000"/>
              <a:headEnd/>
              <a:tailEnd/>
            </a:ln>
          </p:spPr>
          <p:txBody>
            <a:bodyPr wrap="none">
              <a:spAutoFit/>
            </a:bodyPr>
            <a:lstStyle/>
            <a:p>
              <a:r>
                <a:rPr kumimoji="0" lang="zh-TW" altLang="en-US" sz="2400" b="1" dirty="0" smtClean="0">
                  <a:latin typeface="標楷體" pitchFamily="65" charset="-120"/>
                  <a:ea typeface="標楷體" pitchFamily="65" charset="-120"/>
                </a:rPr>
                <a:t>研究資</a:t>
              </a:r>
              <a:endParaRPr kumimoji="0" lang="en-US" altLang="zh-TW" sz="2400" b="1" dirty="0" smtClean="0">
                <a:latin typeface="標楷體" pitchFamily="65" charset="-120"/>
                <a:ea typeface="標楷體" pitchFamily="65" charset="-120"/>
              </a:endParaRPr>
            </a:p>
            <a:p>
              <a:r>
                <a:rPr kumimoji="0" lang="zh-TW" altLang="en-US" sz="2400" b="1" dirty="0" smtClean="0">
                  <a:latin typeface="標楷體" pitchFamily="65" charset="-120"/>
                  <a:ea typeface="標楷體" pitchFamily="65" charset="-120"/>
                </a:rPr>
                <a:t>源</a:t>
              </a:r>
              <a:r>
                <a:rPr kumimoji="0" lang="zh-TW" altLang="en-US" sz="2400" b="1" dirty="0">
                  <a:latin typeface="標楷體" pitchFamily="65" charset="-120"/>
                  <a:ea typeface="標楷體" pitchFamily="65" charset="-120"/>
                </a:rPr>
                <a:t>整合</a:t>
              </a:r>
            </a:p>
          </p:txBody>
        </p:sp>
        <p:cxnSp>
          <p:nvCxnSpPr>
            <p:cNvPr id="16" name="直線單箭頭接點 15"/>
            <p:cNvCxnSpPr/>
            <p:nvPr/>
          </p:nvCxnSpPr>
          <p:spPr>
            <a:xfrm>
              <a:off x="3541713" y="1679575"/>
              <a:ext cx="252412" cy="206375"/>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17" name="文字方塊 9"/>
            <p:cNvSpPr txBox="1">
              <a:spLocks noChangeArrowheads="1"/>
            </p:cNvSpPr>
            <p:nvPr/>
          </p:nvSpPr>
          <p:spPr bwMode="auto">
            <a:xfrm>
              <a:off x="2157413" y="1284288"/>
              <a:ext cx="1723549" cy="400110"/>
            </a:xfrm>
            <a:prstGeom prst="rect">
              <a:avLst/>
            </a:prstGeom>
            <a:noFill/>
            <a:ln w="9525">
              <a:noFill/>
              <a:miter lim="800000"/>
              <a:headEnd/>
              <a:tailEnd/>
            </a:ln>
          </p:spPr>
          <p:txBody>
            <a:bodyPr wrap="none">
              <a:spAutoFit/>
            </a:bodyPr>
            <a:lstStyle/>
            <a:p>
              <a:r>
                <a:rPr kumimoji="0" lang="zh-TW" altLang="en-US" sz="2000">
                  <a:latin typeface="標楷體" pitchFamily="65" charset="-120"/>
                  <a:ea typeface="標楷體" pitchFamily="65" charset="-120"/>
                </a:rPr>
                <a:t>教師產業接軌</a:t>
              </a:r>
            </a:p>
          </p:txBody>
        </p:sp>
        <p:sp>
          <p:nvSpPr>
            <p:cNvPr id="18" name="文字方塊 10"/>
            <p:cNvSpPr txBox="1">
              <a:spLocks noChangeArrowheads="1"/>
            </p:cNvSpPr>
            <p:nvPr/>
          </p:nvSpPr>
          <p:spPr bwMode="auto">
            <a:xfrm>
              <a:off x="3910013" y="1834259"/>
              <a:ext cx="1107996" cy="830997"/>
            </a:xfrm>
            <a:prstGeom prst="rect">
              <a:avLst/>
            </a:prstGeom>
            <a:noFill/>
            <a:ln w="9525">
              <a:noFill/>
              <a:miter lim="800000"/>
              <a:headEnd/>
              <a:tailEnd/>
            </a:ln>
          </p:spPr>
          <p:txBody>
            <a:bodyPr wrap="none">
              <a:spAutoFit/>
            </a:bodyPr>
            <a:lstStyle/>
            <a:p>
              <a:r>
                <a:rPr kumimoji="0" lang="zh-TW" altLang="en-US" sz="2400" b="1" dirty="0">
                  <a:latin typeface="標楷體" pitchFamily="65" charset="-120"/>
                  <a:ea typeface="標楷體" pitchFamily="65" charset="-120"/>
                </a:rPr>
                <a:t>優質</a:t>
              </a:r>
              <a:r>
                <a:rPr kumimoji="0" lang="zh-TW" altLang="en-US" sz="2400" b="1" dirty="0" smtClean="0">
                  <a:latin typeface="標楷體" pitchFamily="65" charset="-120"/>
                  <a:ea typeface="標楷體" pitchFamily="65" charset="-120"/>
                </a:rPr>
                <a:t>創</a:t>
              </a:r>
              <a:endParaRPr kumimoji="0" lang="en-US" altLang="zh-TW" sz="2400" b="1" dirty="0" smtClean="0">
                <a:latin typeface="標楷體" pitchFamily="65" charset="-120"/>
                <a:ea typeface="標楷體" pitchFamily="65" charset="-120"/>
              </a:endParaRPr>
            </a:p>
            <a:p>
              <a:r>
                <a:rPr kumimoji="0" lang="zh-TW" altLang="en-US" sz="2400" b="1" dirty="0" smtClean="0">
                  <a:latin typeface="標楷體" pitchFamily="65" charset="-120"/>
                  <a:ea typeface="標楷體" pitchFamily="65" charset="-120"/>
                </a:rPr>
                <a:t>意</a:t>
              </a:r>
              <a:r>
                <a:rPr kumimoji="0" lang="zh-TW" altLang="en-US" sz="2400" b="1" dirty="0">
                  <a:latin typeface="標楷體" pitchFamily="65" charset="-120"/>
                  <a:ea typeface="標楷體" pitchFamily="65" charset="-120"/>
                </a:rPr>
                <a:t>環境</a:t>
              </a:r>
            </a:p>
          </p:txBody>
        </p:sp>
        <p:sp>
          <p:nvSpPr>
            <p:cNvPr id="19" name="文字方塊 11"/>
            <p:cNvSpPr txBox="1">
              <a:spLocks noChangeArrowheads="1"/>
            </p:cNvSpPr>
            <p:nvPr/>
          </p:nvSpPr>
          <p:spPr bwMode="auto">
            <a:xfrm>
              <a:off x="5311775" y="1231900"/>
              <a:ext cx="1723549" cy="400110"/>
            </a:xfrm>
            <a:prstGeom prst="rect">
              <a:avLst/>
            </a:prstGeom>
            <a:noFill/>
            <a:ln w="9525">
              <a:noFill/>
              <a:miter lim="800000"/>
              <a:headEnd/>
              <a:tailEnd/>
            </a:ln>
          </p:spPr>
          <p:txBody>
            <a:bodyPr wrap="none">
              <a:spAutoFit/>
            </a:bodyPr>
            <a:lstStyle/>
            <a:p>
              <a:r>
                <a:rPr kumimoji="0" lang="zh-TW" altLang="en-US" sz="2000">
                  <a:latin typeface="標楷體" pitchFamily="65" charset="-120"/>
                  <a:ea typeface="標楷體" pitchFamily="65" charset="-120"/>
                </a:rPr>
                <a:t>獎勵傑出研究</a:t>
              </a:r>
            </a:p>
          </p:txBody>
        </p:sp>
        <p:cxnSp>
          <p:nvCxnSpPr>
            <p:cNvPr id="20" name="直線單箭頭接點 19"/>
            <p:cNvCxnSpPr/>
            <p:nvPr/>
          </p:nvCxnSpPr>
          <p:spPr>
            <a:xfrm flipH="1">
              <a:off x="5181600" y="1627188"/>
              <a:ext cx="180975" cy="258762"/>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21" name="文字方塊 13"/>
            <p:cNvSpPr txBox="1">
              <a:spLocks noChangeArrowheads="1"/>
            </p:cNvSpPr>
            <p:nvPr/>
          </p:nvSpPr>
          <p:spPr bwMode="auto">
            <a:xfrm>
              <a:off x="1155700" y="2354263"/>
              <a:ext cx="1723549" cy="400110"/>
            </a:xfrm>
            <a:prstGeom prst="rect">
              <a:avLst/>
            </a:prstGeom>
            <a:noFill/>
            <a:ln w="9525">
              <a:noFill/>
              <a:miter lim="800000"/>
              <a:headEnd/>
              <a:tailEnd/>
            </a:ln>
          </p:spPr>
          <p:txBody>
            <a:bodyPr wrap="none">
              <a:spAutoFit/>
            </a:bodyPr>
            <a:lstStyle/>
            <a:p>
              <a:r>
                <a:rPr kumimoji="0" lang="zh-TW" altLang="en-US" sz="2000">
                  <a:latin typeface="標楷體" pitchFamily="65" charset="-120"/>
                  <a:ea typeface="標楷體" pitchFamily="65" charset="-120"/>
                </a:rPr>
                <a:t>山海希望工程</a:t>
              </a:r>
            </a:p>
          </p:txBody>
        </p:sp>
        <p:cxnSp>
          <p:nvCxnSpPr>
            <p:cNvPr id="22" name="直線單箭頭接點 21"/>
            <p:cNvCxnSpPr/>
            <p:nvPr/>
          </p:nvCxnSpPr>
          <p:spPr>
            <a:xfrm>
              <a:off x="2759075" y="2722563"/>
              <a:ext cx="252413" cy="206375"/>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23" name="文字方塊 15"/>
            <p:cNvSpPr txBox="1">
              <a:spLocks noChangeArrowheads="1"/>
            </p:cNvSpPr>
            <p:nvPr/>
          </p:nvSpPr>
          <p:spPr bwMode="auto">
            <a:xfrm>
              <a:off x="825500" y="2963863"/>
              <a:ext cx="1723549" cy="400110"/>
            </a:xfrm>
            <a:prstGeom prst="rect">
              <a:avLst/>
            </a:prstGeom>
            <a:noFill/>
            <a:ln w="9525">
              <a:noFill/>
              <a:miter lim="800000"/>
              <a:headEnd/>
              <a:tailEnd/>
            </a:ln>
          </p:spPr>
          <p:txBody>
            <a:bodyPr wrap="none">
              <a:spAutoFit/>
            </a:bodyPr>
            <a:lstStyle/>
            <a:p>
              <a:r>
                <a:rPr kumimoji="0" lang="zh-TW" altLang="en-US" sz="2000">
                  <a:latin typeface="標楷體" pitchFamily="65" charset="-120"/>
                  <a:ea typeface="標楷體" pitchFamily="65" charset="-120"/>
                </a:rPr>
                <a:t>青年創業論壇</a:t>
              </a:r>
            </a:p>
          </p:txBody>
        </p:sp>
        <p:cxnSp>
          <p:nvCxnSpPr>
            <p:cNvPr id="24" name="直線單箭頭接點 23"/>
            <p:cNvCxnSpPr/>
            <p:nvPr/>
          </p:nvCxnSpPr>
          <p:spPr>
            <a:xfrm>
              <a:off x="2430463" y="3276600"/>
              <a:ext cx="252412" cy="206375"/>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25" name="文字方塊 17"/>
            <p:cNvSpPr txBox="1">
              <a:spLocks noChangeArrowheads="1"/>
            </p:cNvSpPr>
            <p:nvPr/>
          </p:nvSpPr>
          <p:spPr bwMode="auto">
            <a:xfrm>
              <a:off x="1193800" y="4014788"/>
              <a:ext cx="1210588" cy="400110"/>
            </a:xfrm>
            <a:prstGeom prst="rect">
              <a:avLst/>
            </a:prstGeom>
            <a:noFill/>
            <a:ln w="9525">
              <a:noFill/>
              <a:miter lim="800000"/>
              <a:headEnd/>
              <a:tailEnd/>
            </a:ln>
          </p:spPr>
          <p:txBody>
            <a:bodyPr wrap="none">
              <a:spAutoFit/>
            </a:bodyPr>
            <a:lstStyle/>
            <a:p>
              <a:r>
                <a:rPr kumimoji="0" lang="zh-TW" altLang="en-US" sz="2000">
                  <a:latin typeface="標楷體" pitchFamily="65" charset="-120"/>
                  <a:ea typeface="標楷體" pitchFamily="65" charset="-120"/>
                </a:rPr>
                <a:t>三創教學</a:t>
              </a:r>
            </a:p>
          </p:txBody>
        </p:sp>
        <p:cxnSp>
          <p:nvCxnSpPr>
            <p:cNvPr id="26" name="直線單箭頭接點 25"/>
            <p:cNvCxnSpPr/>
            <p:nvPr/>
          </p:nvCxnSpPr>
          <p:spPr>
            <a:xfrm flipV="1">
              <a:off x="2414588" y="4011613"/>
              <a:ext cx="250825" cy="185737"/>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27" name="文字方塊 19"/>
            <p:cNvSpPr txBox="1">
              <a:spLocks noChangeArrowheads="1"/>
            </p:cNvSpPr>
            <p:nvPr/>
          </p:nvSpPr>
          <p:spPr bwMode="auto">
            <a:xfrm>
              <a:off x="1022350" y="4705350"/>
              <a:ext cx="1723549" cy="400110"/>
            </a:xfrm>
            <a:prstGeom prst="rect">
              <a:avLst/>
            </a:prstGeom>
            <a:noFill/>
            <a:ln w="9525">
              <a:noFill/>
              <a:miter lim="800000"/>
              <a:headEnd/>
              <a:tailEnd/>
            </a:ln>
          </p:spPr>
          <p:txBody>
            <a:bodyPr wrap="none">
              <a:spAutoFit/>
            </a:bodyPr>
            <a:lstStyle/>
            <a:p>
              <a:r>
                <a:rPr kumimoji="0" lang="zh-TW" altLang="en-US" sz="2000">
                  <a:latin typeface="標楷體" pitchFamily="65" charset="-120"/>
                  <a:ea typeface="標楷體" pitchFamily="65" charset="-120"/>
                </a:rPr>
                <a:t>創意專題競賽</a:t>
              </a:r>
            </a:p>
          </p:txBody>
        </p:sp>
        <p:cxnSp>
          <p:nvCxnSpPr>
            <p:cNvPr id="28" name="直線單箭頭接點 27"/>
            <p:cNvCxnSpPr/>
            <p:nvPr/>
          </p:nvCxnSpPr>
          <p:spPr>
            <a:xfrm flipV="1">
              <a:off x="2620963" y="4606925"/>
              <a:ext cx="250825" cy="18573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29" name="文字方塊 21"/>
            <p:cNvSpPr txBox="1">
              <a:spLocks noChangeArrowheads="1"/>
            </p:cNvSpPr>
            <p:nvPr/>
          </p:nvSpPr>
          <p:spPr bwMode="auto">
            <a:xfrm>
              <a:off x="1373188" y="5175250"/>
              <a:ext cx="1723549" cy="400110"/>
            </a:xfrm>
            <a:prstGeom prst="rect">
              <a:avLst/>
            </a:prstGeom>
            <a:noFill/>
            <a:ln w="9525">
              <a:noFill/>
              <a:miter lim="800000"/>
              <a:headEnd/>
              <a:tailEnd/>
            </a:ln>
          </p:spPr>
          <p:txBody>
            <a:bodyPr wrap="none">
              <a:spAutoFit/>
            </a:bodyPr>
            <a:lstStyle/>
            <a:p>
              <a:r>
                <a:rPr kumimoji="0" lang="zh-TW" altLang="en-US" sz="2000" dirty="0">
                  <a:latin typeface="標楷體" pitchFamily="65" charset="-120"/>
                  <a:ea typeface="標楷體" pitchFamily="65" charset="-120"/>
                </a:rPr>
                <a:t>創意發想講座</a:t>
              </a:r>
            </a:p>
          </p:txBody>
        </p:sp>
        <p:cxnSp>
          <p:nvCxnSpPr>
            <p:cNvPr id="30" name="直線單箭頭接點 29"/>
            <p:cNvCxnSpPr/>
            <p:nvPr/>
          </p:nvCxnSpPr>
          <p:spPr>
            <a:xfrm flipV="1">
              <a:off x="2943225" y="4981575"/>
              <a:ext cx="252413" cy="18573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31" name="文字方塊 23"/>
            <p:cNvSpPr txBox="1">
              <a:spLocks noChangeArrowheads="1"/>
            </p:cNvSpPr>
            <p:nvPr/>
          </p:nvSpPr>
          <p:spPr bwMode="auto">
            <a:xfrm>
              <a:off x="6653213" y="2876550"/>
              <a:ext cx="1723549" cy="400110"/>
            </a:xfrm>
            <a:prstGeom prst="rect">
              <a:avLst/>
            </a:prstGeom>
            <a:noFill/>
            <a:ln w="9525">
              <a:noFill/>
              <a:miter lim="800000"/>
              <a:headEnd/>
              <a:tailEnd/>
            </a:ln>
          </p:spPr>
          <p:txBody>
            <a:bodyPr wrap="none">
              <a:spAutoFit/>
            </a:bodyPr>
            <a:lstStyle/>
            <a:p>
              <a:r>
                <a:rPr kumimoji="0" lang="zh-TW" altLang="en-US" sz="2000">
                  <a:latin typeface="標楷體" pitchFamily="65" charset="-120"/>
                  <a:ea typeface="標楷體" pitchFamily="65" charset="-120"/>
                </a:rPr>
                <a:t>產學特色平台</a:t>
              </a:r>
            </a:p>
          </p:txBody>
        </p:sp>
        <p:cxnSp>
          <p:nvCxnSpPr>
            <p:cNvPr id="32" name="直線單箭頭接點 31"/>
            <p:cNvCxnSpPr/>
            <p:nvPr/>
          </p:nvCxnSpPr>
          <p:spPr>
            <a:xfrm flipH="1">
              <a:off x="6413500" y="3148013"/>
              <a:ext cx="180975" cy="258762"/>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33" name="文字方塊 25"/>
            <p:cNvSpPr txBox="1">
              <a:spLocks noChangeArrowheads="1"/>
            </p:cNvSpPr>
            <p:nvPr/>
          </p:nvSpPr>
          <p:spPr bwMode="auto">
            <a:xfrm>
              <a:off x="6511925" y="4695825"/>
              <a:ext cx="1210588" cy="400110"/>
            </a:xfrm>
            <a:prstGeom prst="rect">
              <a:avLst/>
            </a:prstGeom>
            <a:noFill/>
            <a:ln w="9525">
              <a:noFill/>
              <a:miter lim="800000"/>
              <a:headEnd/>
              <a:tailEnd/>
            </a:ln>
          </p:spPr>
          <p:txBody>
            <a:bodyPr wrap="none">
              <a:spAutoFit/>
            </a:bodyPr>
            <a:lstStyle/>
            <a:p>
              <a:r>
                <a:rPr kumimoji="0" lang="zh-TW" altLang="en-US" sz="2000">
                  <a:latin typeface="標楷體" pitchFamily="65" charset="-120"/>
                  <a:ea typeface="標楷體" pitchFamily="65" charset="-120"/>
                </a:rPr>
                <a:t>育成交流</a:t>
              </a:r>
            </a:p>
          </p:txBody>
        </p:sp>
        <p:cxnSp>
          <p:nvCxnSpPr>
            <p:cNvPr id="34" name="直線單箭頭接點 33"/>
            <p:cNvCxnSpPr/>
            <p:nvPr/>
          </p:nvCxnSpPr>
          <p:spPr>
            <a:xfrm flipH="1" flipV="1">
              <a:off x="6291263" y="4606925"/>
              <a:ext cx="212725" cy="26193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35" name="文字方塊 27"/>
            <p:cNvSpPr txBox="1">
              <a:spLocks noChangeArrowheads="1"/>
            </p:cNvSpPr>
            <p:nvPr/>
          </p:nvSpPr>
          <p:spPr bwMode="auto">
            <a:xfrm>
              <a:off x="3910013" y="3273425"/>
              <a:ext cx="1416050" cy="831850"/>
            </a:xfrm>
            <a:prstGeom prst="rect">
              <a:avLst/>
            </a:prstGeom>
            <a:noFill/>
            <a:ln w="9525">
              <a:noFill/>
              <a:miter lim="800000"/>
              <a:headEnd/>
              <a:tailEnd/>
            </a:ln>
          </p:spPr>
          <p:txBody>
            <a:bodyPr wrap="none">
              <a:spAutoFit/>
            </a:bodyPr>
            <a:lstStyle/>
            <a:p>
              <a:r>
                <a:rPr kumimoji="0" lang="zh-TW" altLang="en-US" sz="2400" b="1" dirty="0">
                  <a:solidFill>
                    <a:srgbClr val="0000FF"/>
                  </a:solidFill>
                  <a:latin typeface="標楷體" pitchFamily="65" charset="-120"/>
                  <a:ea typeface="標楷體" pitchFamily="65" charset="-120"/>
                </a:rPr>
                <a:t>啟動創意</a:t>
              </a:r>
              <a:endParaRPr kumimoji="0" lang="en-US" altLang="zh-TW" sz="2400" b="1" dirty="0">
                <a:solidFill>
                  <a:srgbClr val="0000FF"/>
                </a:solidFill>
                <a:latin typeface="標楷體" pitchFamily="65" charset="-120"/>
                <a:ea typeface="標楷體" pitchFamily="65" charset="-120"/>
              </a:endParaRPr>
            </a:p>
            <a:p>
              <a:r>
                <a:rPr kumimoji="0" lang="zh-TW" altLang="en-US" sz="2400" b="1" dirty="0">
                  <a:solidFill>
                    <a:srgbClr val="0000FF"/>
                  </a:solidFill>
                  <a:latin typeface="標楷體" pitchFamily="65" charset="-120"/>
                  <a:ea typeface="標楷體" pitchFamily="65" charset="-120"/>
                </a:rPr>
                <a:t>  發想</a:t>
              </a:r>
            </a:p>
          </p:txBody>
        </p:sp>
      </p:grpSp>
      <p:grpSp>
        <p:nvGrpSpPr>
          <p:cNvPr id="3" name="群組 2"/>
          <p:cNvGrpSpPr/>
          <p:nvPr/>
        </p:nvGrpSpPr>
        <p:grpSpPr>
          <a:xfrm>
            <a:off x="-17917" y="149314"/>
            <a:ext cx="5948385" cy="946906"/>
            <a:chOff x="-17917" y="149314"/>
            <a:chExt cx="5948385" cy="946906"/>
          </a:xfrm>
        </p:grpSpPr>
        <p:cxnSp>
          <p:nvCxnSpPr>
            <p:cNvPr id="37" name="直線接點 36"/>
            <p:cNvCxnSpPr/>
            <p:nvPr/>
          </p:nvCxnSpPr>
          <p:spPr>
            <a:xfrm flipV="1">
              <a:off x="2579756" y="555415"/>
              <a:ext cx="2374279" cy="29085"/>
            </a:xfrm>
            <a:prstGeom prst="line">
              <a:avLst/>
            </a:prstGeom>
            <a:ln w="57150">
              <a:solidFill>
                <a:srgbClr val="002060"/>
              </a:solidFill>
              <a:headEnd type="oval"/>
              <a:tailEnd type="none"/>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8" name="圓角矩形 29"/>
            <p:cNvSpPr/>
            <p:nvPr/>
          </p:nvSpPr>
          <p:spPr>
            <a:xfrm>
              <a:off x="2953837" y="263028"/>
              <a:ext cx="2976631" cy="642942"/>
            </a:xfrm>
            <a:prstGeom prst="roundRect">
              <a:avLst>
                <a:gd name="adj" fmla="val 50000"/>
              </a:avLst>
            </a:prstGeom>
            <a:gradFill flip="none" rotWithShape="1">
              <a:gsLst>
                <a:gs pos="2000">
                  <a:srgbClr val="0000FF"/>
                </a:gs>
                <a:gs pos="50000">
                  <a:srgbClr val="99CCFF"/>
                </a:gs>
                <a:gs pos="100000">
                  <a:schemeClr val="bg1">
                    <a:shade val="100000"/>
                    <a:satMod val="115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rgbClr val="0000FF"/>
                </a:solidFill>
              </a:endParaRPr>
            </a:p>
          </p:txBody>
        </p:sp>
        <p:sp>
          <p:nvSpPr>
            <p:cNvPr id="39" name="文字方塊 30"/>
            <p:cNvSpPr txBox="1"/>
            <p:nvPr/>
          </p:nvSpPr>
          <p:spPr>
            <a:xfrm>
              <a:off x="3069431" y="317213"/>
              <a:ext cx="2861037" cy="584775"/>
            </a:xfrm>
            <a:prstGeom prst="rect">
              <a:avLst/>
            </a:prstGeom>
            <a:noFill/>
          </p:spPr>
          <p:txBody>
            <a:bodyPr wrap="square" rtlCol="0">
              <a:spAutoFit/>
            </a:bodyPr>
            <a:lstStyle/>
            <a:p>
              <a:pPr algn="ctr"/>
              <a:r>
                <a:rPr lang="zh-TW" altLang="en-US" sz="3200" b="1" dirty="0" smtClean="0">
                  <a:solidFill>
                    <a:srgbClr val="FFFF00"/>
                  </a:solidFill>
                  <a:latin typeface="標楷體" panose="03000509000000000000" pitchFamily="65" charset="-120"/>
                  <a:ea typeface="標楷體" panose="03000509000000000000" pitchFamily="65" charset="-120"/>
                </a:rPr>
                <a:t>啟發創意發想</a:t>
              </a:r>
              <a:endParaRPr lang="ko-KR" altLang="en-US" sz="3200" b="1" dirty="0">
                <a:solidFill>
                  <a:srgbClr val="FFFF00"/>
                </a:solidFill>
                <a:latin typeface="標楷體" panose="03000509000000000000" pitchFamily="65" charset="-120"/>
                <a:ea typeface="HY헤드라인M" pitchFamily="18" charset="-127"/>
              </a:endParaRPr>
            </a:p>
          </p:txBody>
        </p:sp>
        <p:pic>
          <p:nvPicPr>
            <p:cNvPr id="40" name="Picture 2" descr="33-"/>
            <p:cNvPicPr>
              <a:picLocks noChangeAspect="1" noChangeArrowheads="1"/>
            </p:cNvPicPr>
            <p:nvPr/>
          </p:nvPicPr>
          <p:blipFill>
            <a:blip r:embed="rId2"/>
            <a:srcRect/>
            <a:stretch>
              <a:fillRect/>
            </a:stretch>
          </p:blipFill>
          <p:spPr bwMode="auto">
            <a:xfrm>
              <a:off x="-17917" y="149314"/>
              <a:ext cx="2599590" cy="946906"/>
            </a:xfrm>
            <a:prstGeom prst="rect">
              <a:avLst/>
            </a:prstGeom>
            <a:noFill/>
          </p:spPr>
        </p:pic>
        <p:sp>
          <p:nvSpPr>
            <p:cNvPr id="41" name="TextBox 18"/>
            <p:cNvSpPr txBox="1"/>
            <p:nvPr/>
          </p:nvSpPr>
          <p:spPr>
            <a:xfrm>
              <a:off x="85291" y="201472"/>
              <a:ext cx="2393173" cy="646331"/>
            </a:xfrm>
            <a:prstGeom prst="rect">
              <a:avLst/>
            </a:prstGeom>
            <a:noFill/>
          </p:spPr>
          <p:txBody>
            <a:bodyPr wrap="square" rtlCol="0">
              <a:spAutoFit/>
            </a:bodyPr>
            <a:lstStyle/>
            <a:p>
              <a:pPr algn="ctr">
                <a:buBlip>
                  <a:blip r:embed="rId3"/>
                </a:buBlip>
              </a:pPr>
              <a:r>
                <a:rPr lang="zh-TW" altLang="en-US" sz="3600" b="1" dirty="0" smtClean="0">
                  <a:latin typeface="標楷體" panose="03000509000000000000" pitchFamily="65" charset="-120"/>
                  <a:ea typeface="標楷體" panose="03000509000000000000" pitchFamily="65" charset="-120"/>
                </a:rPr>
                <a:t>三創研究</a:t>
              </a:r>
              <a:endParaRPr lang="ko-KR" altLang="en-US" sz="3600" b="1" dirty="0">
                <a:latin typeface="標楷體" panose="03000509000000000000" pitchFamily="65" charset="-120"/>
              </a:endParaRPr>
            </a:p>
          </p:txBody>
        </p:sp>
      </p:grpSp>
    </p:spTree>
    <p:extLst>
      <p:ext uri="{BB962C8B-B14F-4D97-AF65-F5344CB8AC3E}">
        <p14:creationId xmlns:p14="http://schemas.microsoft.com/office/powerpoint/2010/main" val="355844227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11F70DB0-1707-4C2E-BA6A-7B2B88A8B1D4}" type="slidenum">
              <a:rPr lang="zh-TW" altLang="en-US" smtClean="0"/>
              <a:t>19</a:t>
            </a:fld>
            <a:endParaRPr lang="zh-TW" altLang="en-US"/>
          </a:p>
        </p:txBody>
      </p:sp>
      <p:graphicFrame>
        <p:nvGraphicFramePr>
          <p:cNvPr id="9" name="Group 93"/>
          <p:cNvGraphicFramePr>
            <a:graphicFrameLocks noGrp="1"/>
          </p:cNvGraphicFramePr>
          <p:nvPr>
            <p:extLst>
              <p:ext uri="{D42A27DB-BD31-4B8C-83A1-F6EECF244321}">
                <p14:modId xmlns:p14="http://schemas.microsoft.com/office/powerpoint/2010/main" val="77882791"/>
              </p:ext>
            </p:extLst>
          </p:nvPr>
        </p:nvGraphicFramePr>
        <p:xfrm>
          <a:off x="683568" y="1412776"/>
          <a:ext cx="7643812" cy="4100831"/>
        </p:xfrm>
        <a:graphic>
          <a:graphicData uri="http://schemas.openxmlformats.org/drawingml/2006/table">
            <a:tbl>
              <a:tblPr/>
              <a:tblGrid>
                <a:gridCol w="2214562">
                  <a:extLst>
                    <a:ext uri="{9D8B030D-6E8A-4147-A177-3AD203B41FA5}">
                      <a16:colId xmlns:a16="http://schemas.microsoft.com/office/drawing/2014/main" xmlns="" val="20000"/>
                    </a:ext>
                  </a:extLst>
                </a:gridCol>
                <a:gridCol w="5429250">
                  <a:extLst>
                    <a:ext uri="{9D8B030D-6E8A-4147-A177-3AD203B41FA5}">
                      <a16:colId xmlns:a16="http://schemas.microsoft.com/office/drawing/2014/main" xmlns="" val="20001"/>
                    </a:ext>
                  </a:extLst>
                </a:gridCol>
              </a:tblGrid>
              <a:tr h="4603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2400" b="1" i="0" u="none" strike="noStrike" cap="none" normalizeH="0" baseline="0" dirty="0" smtClean="0">
                          <a:ln>
                            <a:noFill/>
                          </a:ln>
                          <a:solidFill>
                            <a:srgbClr val="000000"/>
                          </a:solidFill>
                          <a:effectLst/>
                          <a:latin typeface="標楷體" pitchFamily="65" charset="-120"/>
                          <a:ea typeface="標楷體" pitchFamily="65" charset="-120"/>
                          <a:cs typeface="Times New Roman" pitchFamily="18" charset="0"/>
                        </a:rPr>
                        <a:t>策略方針</a:t>
                      </a:r>
                      <a:endParaRPr kumimoji="1" lang="zh-TW" altLang="en-US" sz="2400" b="0" i="0" u="none" strike="noStrike" cap="none" normalizeH="0" baseline="0" dirty="0" smtClean="0">
                        <a:ln>
                          <a:noFill/>
                        </a:ln>
                        <a:solidFill>
                          <a:schemeClr val="tx1"/>
                        </a:solidFill>
                        <a:effectLst/>
                        <a:latin typeface="Calibri" pitchFamily="34" charset="0"/>
                        <a:ea typeface="新細明體" charset="-12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2400" b="1" i="0" u="none" strike="noStrike" cap="none" normalizeH="0" baseline="0" smtClean="0">
                          <a:ln>
                            <a:noFill/>
                          </a:ln>
                          <a:solidFill>
                            <a:srgbClr val="000000"/>
                          </a:solidFill>
                          <a:effectLst/>
                          <a:latin typeface="標楷體" pitchFamily="65" charset="-120"/>
                          <a:ea typeface="標楷體" pitchFamily="65" charset="-120"/>
                          <a:cs typeface="Times New Roman" pitchFamily="18" charset="0"/>
                        </a:rPr>
                        <a:t>具體工作項目</a:t>
                      </a:r>
                      <a:r>
                        <a:rPr kumimoji="1" lang="en-US" altLang="zh-TW" sz="2400" b="1" i="0" u="none" strike="noStrike" cap="none" normalizeH="0" baseline="0" smtClean="0">
                          <a:ln>
                            <a:noFill/>
                          </a:ln>
                          <a:solidFill>
                            <a:srgbClr val="000000"/>
                          </a:solidFill>
                          <a:effectLst/>
                          <a:latin typeface="Calibri" pitchFamily="34" charset="0"/>
                          <a:ea typeface="標楷體" pitchFamily="65" charset="-120"/>
                          <a:cs typeface="Times New Roman" pitchFamily="18" charset="0"/>
                        </a:rPr>
                        <a:t>(</a:t>
                      </a:r>
                      <a:r>
                        <a:rPr kumimoji="1" lang="zh-TW" altLang="en-US" sz="2400" b="1" i="0" u="none" strike="noStrike" cap="none" normalizeH="0" baseline="0" smtClean="0">
                          <a:ln>
                            <a:noFill/>
                          </a:ln>
                          <a:solidFill>
                            <a:srgbClr val="000000"/>
                          </a:solidFill>
                          <a:effectLst/>
                          <a:latin typeface="標楷體" pitchFamily="65" charset="-120"/>
                          <a:ea typeface="標楷體" pitchFamily="65" charset="-120"/>
                          <a:cs typeface="Times New Roman" pitchFamily="18" charset="0"/>
                        </a:rPr>
                        <a:t>執行單位</a:t>
                      </a:r>
                      <a:r>
                        <a:rPr kumimoji="1" lang="en-US" altLang="zh-TW" sz="2400" b="1" i="0" u="none" strike="noStrike" cap="none" normalizeH="0" baseline="0" smtClean="0">
                          <a:ln>
                            <a:noFill/>
                          </a:ln>
                          <a:solidFill>
                            <a:srgbClr val="000000"/>
                          </a:solidFill>
                          <a:effectLst/>
                          <a:latin typeface="Calibri" pitchFamily="34" charset="0"/>
                          <a:ea typeface="標楷體" pitchFamily="65" charset="-120"/>
                          <a:cs typeface="Times New Roman" pitchFamily="18" charset="0"/>
                        </a:rPr>
                        <a:t>)</a:t>
                      </a:r>
                      <a:endParaRPr kumimoji="1" lang="en-US" altLang="zh-TW" sz="2400" b="0" i="0" u="none" strike="noStrike" cap="none" normalizeH="0" baseline="0" smtClean="0">
                        <a:ln>
                          <a:noFill/>
                        </a:ln>
                        <a:solidFill>
                          <a:schemeClr val="tx1"/>
                        </a:solidFill>
                        <a:effectLst/>
                        <a:latin typeface="Calibri" pitchFamily="34" charset="0"/>
                        <a:ea typeface="新細明體" charset="-12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51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en-US" sz="2400" b="1" i="0" u="none" strike="noStrike" cap="none" normalizeH="0" baseline="0" dirty="0" smtClean="0">
                          <a:ln>
                            <a:noFill/>
                          </a:ln>
                          <a:solidFill>
                            <a:srgbClr val="0000FF"/>
                          </a:solidFill>
                          <a:effectLst/>
                          <a:latin typeface="標楷體" pitchFamily="65" charset="-120"/>
                          <a:ea typeface="標楷體" pitchFamily="65" charset="-120"/>
                          <a:cs typeface="Times New Roman" pitchFamily="18" charset="0"/>
                        </a:rPr>
                        <a:t>優質創意環境</a:t>
                      </a:r>
                      <a:endParaRPr kumimoji="1" lang="zh-TW" altLang="en-US" sz="2400" b="0" i="0" u="none" strike="noStrike" cap="none" normalizeH="0" baseline="0" dirty="0" smtClean="0">
                        <a:ln>
                          <a:noFill/>
                        </a:ln>
                        <a:solidFill>
                          <a:srgbClr val="0000FF"/>
                        </a:solidFill>
                        <a:effectLst/>
                        <a:latin typeface="Calibri" pitchFamily="34" charset="0"/>
                        <a:ea typeface="新細明體" charset="-12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2400" b="1" i="0" u="none" strike="noStrike" cap="none" normalizeH="0" baseline="0" dirty="0" smtClean="0">
                          <a:ln>
                            <a:noFill/>
                          </a:ln>
                          <a:solidFill>
                            <a:srgbClr val="000000"/>
                          </a:solidFill>
                          <a:effectLst/>
                          <a:latin typeface="Calibri" pitchFamily="34" charset="0"/>
                          <a:ea typeface="標楷體" pitchFamily="65" charset="-120"/>
                          <a:cs typeface="Times New Roman" pitchFamily="18" charset="0"/>
                        </a:rPr>
                        <a:t>(1)</a:t>
                      </a:r>
                      <a:r>
                        <a:rPr kumimoji="1" lang="zh-TW" altLang="en-US" sz="2400" b="1" i="0" u="none" strike="noStrike" cap="none" normalizeH="0" baseline="0" dirty="0" smtClean="0">
                          <a:ln>
                            <a:noFill/>
                          </a:ln>
                          <a:solidFill>
                            <a:srgbClr val="000000"/>
                          </a:solidFill>
                          <a:effectLst/>
                          <a:latin typeface="標楷體" pitchFamily="65" charset="-120"/>
                          <a:ea typeface="標楷體" pitchFamily="65" charset="-120"/>
                          <a:cs typeface="Times New Roman" pitchFamily="18" charset="0"/>
                        </a:rPr>
                        <a:t>獎勵傑出研究</a:t>
                      </a:r>
                      <a:r>
                        <a:rPr kumimoji="1" lang="en-US" altLang="zh-TW" sz="2400" b="1" i="0" u="none" strike="noStrike" cap="none" normalizeH="0" baseline="0" dirty="0" smtClean="0">
                          <a:ln>
                            <a:noFill/>
                          </a:ln>
                          <a:solidFill>
                            <a:srgbClr val="008000"/>
                          </a:solidFill>
                          <a:effectLst/>
                          <a:latin typeface="Calibri" pitchFamily="34" charset="0"/>
                          <a:ea typeface="標楷體" pitchFamily="65" charset="-120"/>
                          <a:cs typeface="Times New Roman" pitchFamily="18" charset="0"/>
                        </a:rPr>
                        <a:t>(</a:t>
                      </a:r>
                      <a:r>
                        <a:rPr kumimoji="1" lang="zh-TW" altLang="en-US" sz="2400" b="1" i="0" u="none" strike="noStrike" cap="none" normalizeH="0" baseline="0" dirty="0" smtClean="0">
                          <a:ln>
                            <a:noFill/>
                          </a:ln>
                          <a:solidFill>
                            <a:srgbClr val="008000"/>
                          </a:solidFill>
                          <a:effectLst/>
                          <a:latin typeface="標楷體" pitchFamily="65" charset="-120"/>
                          <a:ea typeface="標楷體" pitchFamily="65" charset="-120"/>
                          <a:cs typeface="Times New Roman" pitchFamily="18" charset="0"/>
                        </a:rPr>
                        <a:t>研發處、各學院</a:t>
                      </a:r>
                      <a:r>
                        <a:rPr kumimoji="1" lang="en-US" altLang="zh-TW" sz="2400" b="1" i="0" u="none" strike="noStrike" cap="none" normalizeH="0" baseline="0" dirty="0" smtClean="0">
                          <a:ln>
                            <a:noFill/>
                          </a:ln>
                          <a:solidFill>
                            <a:srgbClr val="008000"/>
                          </a:solidFill>
                          <a:effectLst/>
                          <a:latin typeface="Calibri" pitchFamily="34" charset="0"/>
                          <a:ea typeface="標楷體" pitchFamily="65" charset="-120"/>
                          <a:cs typeface="Times New Roman" pitchFamily="18" charset="0"/>
                        </a:rPr>
                        <a:t>)</a:t>
                      </a:r>
                      <a:endParaRPr kumimoji="1" lang="en-US" altLang="zh-TW" sz="2400" b="0" i="0" u="none" strike="noStrike" cap="none" normalizeH="0" baseline="0" dirty="0" smtClean="0">
                        <a:ln>
                          <a:noFill/>
                        </a:ln>
                        <a:solidFill>
                          <a:srgbClr val="008000"/>
                        </a:solidFill>
                        <a:effectLst/>
                        <a:latin typeface="Times New Roman" pitchFamily="18" charset="0"/>
                        <a:ea typeface="標楷體" pitchFamily="65" charset="-12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2400" b="1" i="0" u="none" strike="noStrike" cap="none" normalizeH="0" baseline="0" dirty="0" smtClean="0">
                          <a:ln>
                            <a:noFill/>
                          </a:ln>
                          <a:solidFill>
                            <a:srgbClr val="000000"/>
                          </a:solidFill>
                          <a:effectLst/>
                          <a:latin typeface="Calibri" pitchFamily="34" charset="0"/>
                          <a:ea typeface="標楷體" pitchFamily="65" charset="-120"/>
                          <a:cs typeface="Times New Roman" pitchFamily="18" charset="0"/>
                        </a:rPr>
                        <a:t>(2)</a:t>
                      </a:r>
                      <a:r>
                        <a:rPr kumimoji="1" lang="zh-TW" altLang="en-US" sz="2400" b="1" i="0" u="none" strike="noStrike" cap="none" normalizeH="0" baseline="0" dirty="0" smtClean="0">
                          <a:ln>
                            <a:noFill/>
                          </a:ln>
                          <a:solidFill>
                            <a:srgbClr val="000000"/>
                          </a:solidFill>
                          <a:effectLst/>
                          <a:latin typeface="標楷體" pitchFamily="65" charset="-120"/>
                          <a:ea typeface="標楷體" pitchFamily="65" charset="-120"/>
                          <a:cs typeface="Times New Roman" pitchFamily="18" charset="0"/>
                        </a:rPr>
                        <a:t>教師產業接軌服務</a:t>
                      </a:r>
                      <a:r>
                        <a:rPr kumimoji="1" lang="en-US" altLang="zh-TW" sz="2400" b="1" i="0" u="none" strike="noStrike" cap="none" normalizeH="0" baseline="0" dirty="0" smtClean="0">
                          <a:ln>
                            <a:noFill/>
                          </a:ln>
                          <a:solidFill>
                            <a:srgbClr val="008000"/>
                          </a:solidFill>
                          <a:effectLst/>
                          <a:latin typeface="Calibri" pitchFamily="34" charset="0"/>
                          <a:ea typeface="標楷體" pitchFamily="65" charset="-120"/>
                          <a:cs typeface="Times New Roman" pitchFamily="18" charset="0"/>
                        </a:rPr>
                        <a:t>(</a:t>
                      </a:r>
                      <a:r>
                        <a:rPr kumimoji="1" lang="zh-TW" altLang="en-US" sz="2400" b="1" i="0" u="none" strike="noStrike" cap="none" normalizeH="0" baseline="0" dirty="0" smtClean="0">
                          <a:ln>
                            <a:noFill/>
                          </a:ln>
                          <a:solidFill>
                            <a:srgbClr val="008000"/>
                          </a:solidFill>
                          <a:effectLst/>
                          <a:latin typeface="標楷體" pitchFamily="65" charset="-120"/>
                          <a:ea typeface="標楷體" pitchFamily="65" charset="-120"/>
                          <a:cs typeface="Times New Roman" pitchFamily="18" charset="0"/>
                        </a:rPr>
                        <a:t>研發處、各學院</a:t>
                      </a:r>
                      <a:r>
                        <a:rPr kumimoji="1" lang="en-US" altLang="zh-TW" sz="2400" b="1" i="0" u="none" strike="noStrike" cap="none" normalizeH="0" baseline="0" dirty="0" smtClean="0">
                          <a:ln>
                            <a:noFill/>
                          </a:ln>
                          <a:solidFill>
                            <a:srgbClr val="008000"/>
                          </a:solidFill>
                          <a:effectLst/>
                          <a:latin typeface="Calibri" pitchFamily="34" charset="0"/>
                          <a:ea typeface="標楷體" pitchFamily="65" charset="-120"/>
                          <a:cs typeface="Times New Roman" pitchFamily="18" charset="0"/>
                        </a:rPr>
                        <a:t>)</a:t>
                      </a:r>
                      <a:endParaRPr kumimoji="1" lang="en-US" altLang="zh-TW" sz="2400" b="0" i="0" u="none" strike="noStrike" cap="none" normalizeH="0" baseline="0" dirty="0" smtClean="0">
                        <a:ln>
                          <a:noFill/>
                        </a:ln>
                        <a:solidFill>
                          <a:srgbClr val="008000"/>
                        </a:solidFill>
                        <a:effectLst/>
                        <a:latin typeface="Calibri" pitchFamily="34" charset="0"/>
                        <a:ea typeface="新細明體"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31762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zh-TW" sz="2400" b="1" i="0" u="none" strike="noStrike" cap="none" normalizeH="0" baseline="0" dirty="0" smtClean="0">
                        <a:ln>
                          <a:noFill/>
                        </a:ln>
                        <a:solidFill>
                          <a:srgbClr val="0000FF"/>
                        </a:solidFill>
                        <a:effectLst/>
                        <a:latin typeface="標楷體" pitchFamily="65" charset="-120"/>
                        <a:ea typeface="標楷體" pitchFamily="65" charset="-12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en-US" sz="2400" b="1" i="0" u="none" strike="noStrike" cap="none" normalizeH="0" baseline="0" dirty="0" smtClean="0">
                          <a:ln>
                            <a:noFill/>
                          </a:ln>
                          <a:solidFill>
                            <a:srgbClr val="0000FF"/>
                          </a:solidFill>
                          <a:effectLst/>
                          <a:latin typeface="標楷體" pitchFamily="65" charset="-120"/>
                          <a:ea typeface="標楷體" pitchFamily="65" charset="-120"/>
                          <a:cs typeface="Times New Roman" pitchFamily="18" charset="0"/>
                        </a:rPr>
                        <a:t>創意人才培育</a:t>
                      </a:r>
                      <a:endParaRPr kumimoji="1" lang="zh-TW" altLang="en-US" sz="2400" b="0" i="0" u="none" strike="noStrike" cap="none" normalizeH="0" baseline="0" dirty="0" smtClean="0">
                        <a:ln>
                          <a:noFill/>
                        </a:ln>
                        <a:solidFill>
                          <a:srgbClr val="0000FF"/>
                        </a:solidFill>
                        <a:effectLst/>
                        <a:latin typeface="Calibri" pitchFamily="34" charset="0"/>
                        <a:ea typeface="新細明體" charset="-12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2400" b="1" i="0" u="none" strike="noStrike" cap="none" normalizeH="0" baseline="0" dirty="0" smtClean="0">
                          <a:ln>
                            <a:noFill/>
                          </a:ln>
                          <a:solidFill>
                            <a:srgbClr val="000000"/>
                          </a:solidFill>
                          <a:effectLst/>
                          <a:latin typeface="Calibri" pitchFamily="34" charset="0"/>
                          <a:ea typeface="標楷體" pitchFamily="65" charset="-120"/>
                          <a:cs typeface="Times New Roman" pitchFamily="18" charset="0"/>
                        </a:rPr>
                        <a:t>(1)</a:t>
                      </a:r>
                      <a:r>
                        <a:rPr kumimoji="1" lang="zh-TW" altLang="en-US" sz="2400" b="1" i="0" u="none" strike="noStrike" cap="none" normalizeH="0" baseline="0" dirty="0" smtClean="0">
                          <a:ln>
                            <a:noFill/>
                          </a:ln>
                          <a:solidFill>
                            <a:srgbClr val="000000"/>
                          </a:solidFill>
                          <a:effectLst/>
                          <a:latin typeface="標楷體" pitchFamily="65" charset="-120"/>
                          <a:ea typeface="標楷體" pitchFamily="65" charset="-120"/>
                          <a:cs typeface="Times New Roman" pitchFamily="18" charset="0"/>
                        </a:rPr>
                        <a:t>三創教學</a:t>
                      </a:r>
                      <a:r>
                        <a:rPr kumimoji="1" lang="en-US" altLang="zh-TW" sz="2400" b="1" i="0" u="none" strike="noStrike" cap="none" normalizeH="0" baseline="0" dirty="0" smtClean="0">
                          <a:ln>
                            <a:noFill/>
                          </a:ln>
                          <a:solidFill>
                            <a:srgbClr val="000000"/>
                          </a:solidFill>
                          <a:effectLst/>
                          <a:latin typeface="Calibri" pitchFamily="34" charset="0"/>
                          <a:ea typeface="標楷體" pitchFamily="65" charset="-120"/>
                          <a:cs typeface="Times New Roman" pitchFamily="18" charset="0"/>
                        </a:rPr>
                        <a:t>(</a:t>
                      </a:r>
                      <a:r>
                        <a:rPr kumimoji="1" lang="zh-TW" altLang="en-US" sz="2400" b="1" i="0" u="none" strike="noStrike" cap="none" normalizeH="0" baseline="0" dirty="0" smtClean="0">
                          <a:ln>
                            <a:noFill/>
                          </a:ln>
                          <a:solidFill>
                            <a:srgbClr val="000000"/>
                          </a:solidFill>
                          <a:effectLst/>
                          <a:latin typeface="標楷體" pitchFamily="65" charset="-120"/>
                          <a:ea typeface="標楷體" pitchFamily="65" charset="-120"/>
                          <a:cs typeface="Times New Roman" pitchFamily="18" charset="0"/>
                        </a:rPr>
                        <a:t>程</a:t>
                      </a:r>
                      <a:r>
                        <a:rPr kumimoji="1" lang="en-US" altLang="zh-TW" sz="2400" b="1" i="0" u="none" strike="noStrike" cap="none" normalizeH="0" baseline="0" dirty="0" smtClean="0">
                          <a:ln>
                            <a:noFill/>
                          </a:ln>
                          <a:solidFill>
                            <a:schemeClr val="tx1"/>
                          </a:solidFill>
                          <a:effectLst/>
                          <a:latin typeface="Calibri" pitchFamily="34" charset="0"/>
                          <a:ea typeface="標楷體" pitchFamily="65" charset="-120"/>
                          <a:cs typeface="Times New Roman" pitchFamily="18" charset="0"/>
                        </a:rPr>
                        <a:t>) </a:t>
                      </a:r>
                      <a:r>
                        <a:rPr kumimoji="1" lang="en-US" altLang="zh-TW" sz="2400" b="1" i="0" u="none" strike="noStrike" cap="none" normalizeH="0" baseline="0" dirty="0" smtClean="0">
                          <a:ln>
                            <a:noFill/>
                          </a:ln>
                          <a:solidFill>
                            <a:srgbClr val="008000"/>
                          </a:solidFill>
                          <a:effectLst/>
                          <a:latin typeface="Calibri" pitchFamily="34" charset="0"/>
                          <a:ea typeface="標楷體" pitchFamily="65" charset="-120"/>
                          <a:cs typeface="Times New Roman" pitchFamily="18" charset="0"/>
                        </a:rPr>
                        <a:t>(</a:t>
                      </a:r>
                      <a:r>
                        <a:rPr kumimoji="1" lang="zh-TW" altLang="en-US" sz="2400" b="1" i="0" u="none" strike="noStrike" cap="none" normalizeH="0" baseline="0" dirty="0" smtClean="0">
                          <a:ln>
                            <a:noFill/>
                          </a:ln>
                          <a:solidFill>
                            <a:srgbClr val="008000"/>
                          </a:solidFill>
                          <a:effectLst/>
                          <a:latin typeface="標楷體" pitchFamily="65" charset="-120"/>
                          <a:ea typeface="標楷體" pitchFamily="65" charset="-120"/>
                          <a:cs typeface="Times New Roman" pitchFamily="18" charset="0"/>
                        </a:rPr>
                        <a:t>教務處、各學院</a:t>
                      </a:r>
                      <a:r>
                        <a:rPr kumimoji="1" lang="en-US" altLang="zh-TW" sz="2400" b="1" i="0" u="none" strike="noStrike" cap="none" normalizeH="0" baseline="0" dirty="0" smtClean="0">
                          <a:ln>
                            <a:noFill/>
                          </a:ln>
                          <a:solidFill>
                            <a:srgbClr val="008000"/>
                          </a:solidFill>
                          <a:effectLst/>
                          <a:latin typeface="Calibri" pitchFamily="34" charset="0"/>
                          <a:ea typeface="標楷體" pitchFamily="65" charset="-120"/>
                          <a:cs typeface="Times New Roman" pitchFamily="18" charset="0"/>
                        </a:rPr>
                        <a:t>)</a:t>
                      </a:r>
                      <a:endParaRPr kumimoji="1" lang="en-US" altLang="zh-TW" sz="2400" b="0" i="0" u="none" strike="noStrike" cap="none" normalizeH="0" baseline="0" dirty="0" smtClean="0">
                        <a:ln>
                          <a:noFill/>
                        </a:ln>
                        <a:solidFill>
                          <a:srgbClr val="008000"/>
                        </a:solidFill>
                        <a:effectLst/>
                        <a:latin typeface="Times New Roman" pitchFamily="18" charset="0"/>
                        <a:ea typeface="標楷體" pitchFamily="65" charset="-12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2400" b="1" i="0" u="none" strike="noStrike" cap="none" normalizeH="0" baseline="0" dirty="0" smtClean="0">
                          <a:ln>
                            <a:noFill/>
                          </a:ln>
                          <a:solidFill>
                            <a:srgbClr val="000000"/>
                          </a:solidFill>
                          <a:effectLst/>
                          <a:latin typeface="Calibri" pitchFamily="34" charset="0"/>
                          <a:ea typeface="標楷體" pitchFamily="65" charset="-120"/>
                          <a:cs typeface="Times New Roman" pitchFamily="18" charset="0"/>
                        </a:rPr>
                        <a:t>(2)</a:t>
                      </a:r>
                      <a:r>
                        <a:rPr kumimoji="1" lang="zh-TW" altLang="en-US" sz="2400" b="1" i="0" u="none" strike="noStrike" cap="none" normalizeH="0" baseline="0" dirty="0" smtClean="0">
                          <a:ln>
                            <a:noFill/>
                          </a:ln>
                          <a:solidFill>
                            <a:srgbClr val="000000"/>
                          </a:solidFill>
                          <a:effectLst/>
                          <a:latin typeface="標楷體" pitchFamily="65" charset="-120"/>
                          <a:ea typeface="標楷體" pitchFamily="65" charset="-120"/>
                          <a:cs typeface="Times New Roman" pitchFamily="18" charset="0"/>
                        </a:rPr>
                        <a:t>青年創業論壇</a:t>
                      </a:r>
                      <a:r>
                        <a:rPr kumimoji="1" lang="en-US" altLang="zh-TW" sz="2400" b="1" i="0" u="none" strike="noStrike" cap="none" normalizeH="0" baseline="0" dirty="0" smtClean="0">
                          <a:ln>
                            <a:noFill/>
                          </a:ln>
                          <a:solidFill>
                            <a:srgbClr val="008000"/>
                          </a:solidFill>
                          <a:effectLst/>
                          <a:latin typeface="Calibri" pitchFamily="34" charset="0"/>
                          <a:ea typeface="標楷體" pitchFamily="65" charset="-120"/>
                          <a:cs typeface="Times New Roman" pitchFamily="18" charset="0"/>
                        </a:rPr>
                        <a:t>(</a:t>
                      </a:r>
                      <a:r>
                        <a:rPr kumimoji="1" lang="zh-TW" altLang="en-US" sz="2400" b="1" i="0" u="none" strike="noStrike" cap="none" normalizeH="0" baseline="0" dirty="0" smtClean="0">
                          <a:ln>
                            <a:noFill/>
                          </a:ln>
                          <a:solidFill>
                            <a:srgbClr val="008000"/>
                          </a:solidFill>
                          <a:effectLst/>
                          <a:latin typeface="標楷體" pitchFamily="65" charset="-120"/>
                          <a:ea typeface="標楷體" pitchFamily="65" charset="-120"/>
                          <a:cs typeface="Times New Roman" pitchFamily="18" charset="0"/>
                        </a:rPr>
                        <a:t>研發處、各學院</a:t>
                      </a:r>
                      <a:r>
                        <a:rPr kumimoji="1" lang="en-US" altLang="zh-TW" sz="2400" b="1" i="0" u="none" strike="noStrike" cap="none" normalizeH="0" baseline="0" dirty="0" smtClean="0">
                          <a:ln>
                            <a:noFill/>
                          </a:ln>
                          <a:solidFill>
                            <a:srgbClr val="008000"/>
                          </a:solidFill>
                          <a:effectLst/>
                          <a:latin typeface="Calibri" pitchFamily="34" charset="0"/>
                          <a:ea typeface="標楷體" pitchFamily="65" charset="-120"/>
                          <a:cs typeface="Times New Roman" pitchFamily="18" charset="0"/>
                        </a:rPr>
                        <a:t>)</a:t>
                      </a:r>
                      <a:endParaRPr kumimoji="1" lang="en-US" altLang="zh-TW" sz="2400" b="0" i="0" u="none" strike="noStrike" cap="none" normalizeH="0" baseline="0" dirty="0" smtClean="0">
                        <a:ln>
                          <a:noFill/>
                        </a:ln>
                        <a:solidFill>
                          <a:srgbClr val="008000"/>
                        </a:solidFill>
                        <a:effectLst/>
                        <a:latin typeface="Times New Roman" pitchFamily="18" charset="0"/>
                        <a:ea typeface="新細明體" charset="-12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2400" b="1" i="0" u="none" strike="noStrike" cap="none" normalizeH="0" baseline="0" dirty="0" smtClean="0">
                          <a:ln>
                            <a:noFill/>
                          </a:ln>
                          <a:solidFill>
                            <a:srgbClr val="000000"/>
                          </a:solidFill>
                          <a:effectLst/>
                          <a:latin typeface="Calibri" pitchFamily="34" charset="0"/>
                          <a:ea typeface="標楷體" pitchFamily="65" charset="-120"/>
                        </a:rPr>
                        <a:t>(3)</a:t>
                      </a:r>
                      <a:r>
                        <a:rPr kumimoji="1" lang="zh-TW" altLang="en-US" sz="2400" b="1" i="0" u="none" strike="noStrike" cap="none" normalizeH="0" baseline="0" dirty="0" smtClean="0">
                          <a:ln>
                            <a:noFill/>
                          </a:ln>
                          <a:solidFill>
                            <a:srgbClr val="000000"/>
                          </a:solidFill>
                          <a:effectLst/>
                          <a:latin typeface="標楷體" pitchFamily="65" charset="-120"/>
                          <a:ea typeface="標楷體" pitchFamily="65" charset="-120"/>
                        </a:rPr>
                        <a:t>創意發想講座</a:t>
                      </a:r>
                      <a:r>
                        <a:rPr kumimoji="1" lang="en-US" altLang="zh-TW" sz="2400" b="1" i="0" u="none" strike="noStrike" cap="none" normalizeH="0" baseline="0" dirty="0" smtClean="0">
                          <a:ln>
                            <a:noFill/>
                          </a:ln>
                          <a:solidFill>
                            <a:srgbClr val="008000"/>
                          </a:solidFill>
                          <a:effectLst/>
                          <a:latin typeface="Calibri" pitchFamily="34" charset="0"/>
                          <a:ea typeface="標楷體" pitchFamily="65" charset="-120"/>
                        </a:rPr>
                        <a:t>(</a:t>
                      </a:r>
                      <a:r>
                        <a:rPr kumimoji="1" lang="zh-TW" altLang="en-US" sz="2400" b="1" i="0" u="none" strike="noStrike" cap="none" normalizeH="0" baseline="0" dirty="0" smtClean="0">
                          <a:ln>
                            <a:noFill/>
                          </a:ln>
                          <a:solidFill>
                            <a:srgbClr val="008000"/>
                          </a:solidFill>
                          <a:effectLst/>
                          <a:latin typeface="標楷體" pitchFamily="65" charset="-120"/>
                          <a:ea typeface="標楷體" pitchFamily="65" charset="-120"/>
                        </a:rPr>
                        <a:t>研發處、各學院</a:t>
                      </a:r>
                      <a:r>
                        <a:rPr kumimoji="1" lang="en-US" altLang="zh-TW" sz="2400" b="1" i="0" u="none" strike="noStrike" cap="none" normalizeH="0" baseline="0" dirty="0" smtClean="0">
                          <a:ln>
                            <a:noFill/>
                          </a:ln>
                          <a:solidFill>
                            <a:srgbClr val="008000"/>
                          </a:solidFill>
                          <a:effectLst/>
                          <a:latin typeface="Calibri" pitchFamily="34" charset="0"/>
                          <a:ea typeface="標楷體" pitchFamily="65" charset="-120"/>
                        </a:rPr>
                        <a:t>)</a:t>
                      </a:r>
                      <a:endParaRPr kumimoji="1" lang="en-US" altLang="zh-TW" sz="2400" b="0" i="0" u="none" strike="noStrike" cap="none" normalizeH="0" baseline="0" dirty="0" smtClean="0">
                        <a:ln>
                          <a:noFill/>
                        </a:ln>
                        <a:solidFill>
                          <a:srgbClr val="008000"/>
                        </a:solidFill>
                        <a:effectLst/>
                        <a:latin typeface="Times New Roman" pitchFamily="18" charset="0"/>
                        <a:ea typeface="新細明體" charset="-12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2400" b="1" i="0" u="none" strike="noStrike" cap="none" normalizeH="0" baseline="0" dirty="0" smtClean="0">
                          <a:ln>
                            <a:noFill/>
                          </a:ln>
                          <a:solidFill>
                            <a:srgbClr val="000000"/>
                          </a:solidFill>
                          <a:effectLst/>
                          <a:latin typeface="Calibri" pitchFamily="34" charset="0"/>
                          <a:ea typeface="標楷體" pitchFamily="65" charset="-120"/>
                        </a:rPr>
                        <a:t>(4)</a:t>
                      </a:r>
                      <a:r>
                        <a:rPr kumimoji="1" lang="zh-TW" altLang="en-US" sz="2400" b="1" i="0" u="none" strike="noStrike" cap="none" normalizeH="0" baseline="0" dirty="0" smtClean="0">
                          <a:ln>
                            <a:noFill/>
                          </a:ln>
                          <a:solidFill>
                            <a:srgbClr val="000000"/>
                          </a:solidFill>
                          <a:effectLst/>
                          <a:latin typeface="標楷體" pitchFamily="65" charset="-120"/>
                          <a:ea typeface="標楷體" pitchFamily="65" charset="-120"/>
                        </a:rPr>
                        <a:t>創意專題競賽</a:t>
                      </a:r>
                      <a:r>
                        <a:rPr kumimoji="1" lang="en-US" altLang="zh-TW" sz="2400" b="1" i="0" u="none" strike="noStrike" cap="none" normalizeH="0" baseline="0" dirty="0" smtClean="0">
                          <a:ln>
                            <a:noFill/>
                          </a:ln>
                          <a:solidFill>
                            <a:srgbClr val="008000"/>
                          </a:solidFill>
                          <a:effectLst/>
                          <a:latin typeface="Calibri" pitchFamily="34" charset="0"/>
                          <a:ea typeface="標楷體" pitchFamily="65" charset="-120"/>
                        </a:rPr>
                        <a:t>(</a:t>
                      </a:r>
                      <a:r>
                        <a:rPr kumimoji="1" lang="zh-TW" altLang="en-US" sz="2400" b="1" i="0" u="none" strike="noStrike" cap="none" normalizeH="0" baseline="0" dirty="0" smtClean="0">
                          <a:ln>
                            <a:noFill/>
                          </a:ln>
                          <a:solidFill>
                            <a:srgbClr val="008000"/>
                          </a:solidFill>
                          <a:effectLst/>
                          <a:latin typeface="標楷體" pitchFamily="65" charset="-120"/>
                          <a:ea typeface="標楷體" pitchFamily="65" charset="-120"/>
                        </a:rPr>
                        <a:t>研發處、各學院</a:t>
                      </a:r>
                      <a:r>
                        <a:rPr kumimoji="1" lang="en-US" altLang="zh-TW" sz="2400" b="1" i="0" u="none" strike="noStrike" cap="none" normalizeH="0" baseline="0" dirty="0" smtClean="0">
                          <a:ln>
                            <a:noFill/>
                          </a:ln>
                          <a:solidFill>
                            <a:srgbClr val="008000"/>
                          </a:solidFill>
                          <a:effectLst/>
                          <a:latin typeface="Calibri" pitchFamily="34" charset="0"/>
                          <a:ea typeface="標楷體" pitchFamily="65" charset="-120"/>
                        </a:rPr>
                        <a:t>)</a:t>
                      </a:r>
                      <a:endParaRPr kumimoji="1" lang="en-US" altLang="zh-TW" sz="2400" b="0" i="0" u="none" strike="noStrike" cap="none" normalizeH="0" baseline="0" dirty="0" smtClean="0">
                        <a:ln>
                          <a:noFill/>
                        </a:ln>
                        <a:solidFill>
                          <a:srgbClr val="008000"/>
                        </a:solidFill>
                        <a:effectLst/>
                        <a:latin typeface="Times New Roman" pitchFamily="18" charset="0"/>
                        <a:ea typeface="新細明體" charset="-12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2078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zh-TW" sz="2400" b="1" i="0" u="none" strike="noStrike" cap="none" normalizeH="0" baseline="0" dirty="0" smtClean="0">
                        <a:ln>
                          <a:noFill/>
                        </a:ln>
                        <a:solidFill>
                          <a:srgbClr val="0000FF"/>
                        </a:solidFill>
                        <a:effectLst/>
                        <a:latin typeface="標楷體" pitchFamily="65" charset="-120"/>
                        <a:ea typeface="標楷體" pitchFamily="65" charset="-12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en-US" sz="2400" b="1" i="0" u="none" strike="noStrike" cap="none" normalizeH="0" baseline="0" dirty="0" smtClean="0">
                          <a:ln>
                            <a:noFill/>
                          </a:ln>
                          <a:solidFill>
                            <a:srgbClr val="0000FF"/>
                          </a:solidFill>
                          <a:effectLst/>
                          <a:latin typeface="標楷體" pitchFamily="65" charset="-120"/>
                          <a:ea typeface="標楷體" pitchFamily="65" charset="-120"/>
                          <a:cs typeface="Times New Roman" pitchFamily="18" charset="0"/>
                        </a:rPr>
                        <a:t>研究資源整合</a:t>
                      </a:r>
                      <a:endParaRPr kumimoji="1" lang="zh-TW" altLang="en-US" sz="2400" b="0" i="0" u="none" strike="noStrike" cap="none" normalizeH="0" baseline="0" dirty="0" smtClean="0">
                        <a:ln>
                          <a:noFill/>
                        </a:ln>
                        <a:solidFill>
                          <a:srgbClr val="0000FF"/>
                        </a:solidFill>
                        <a:effectLst/>
                        <a:latin typeface="Calibri" pitchFamily="34" charset="0"/>
                        <a:ea typeface="新細明體" charset="-12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2400" b="1" i="0" u="none" strike="noStrike" cap="none" normalizeH="0" baseline="0" dirty="0" smtClean="0">
                          <a:ln>
                            <a:noFill/>
                          </a:ln>
                          <a:solidFill>
                            <a:srgbClr val="000000"/>
                          </a:solidFill>
                          <a:effectLst/>
                          <a:latin typeface="Calibri" pitchFamily="34" charset="0"/>
                          <a:ea typeface="標楷體" pitchFamily="65" charset="-120"/>
                          <a:cs typeface="Times New Roman" pitchFamily="18" charset="0"/>
                        </a:rPr>
                        <a:t>(1)</a:t>
                      </a:r>
                      <a:r>
                        <a:rPr kumimoji="1" lang="zh-TW" altLang="en-US" sz="2400" b="1" i="0" u="none" strike="noStrike" cap="none" normalizeH="0" baseline="0" dirty="0" smtClean="0">
                          <a:ln>
                            <a:noFill/>
                          </a:ln>
                          <a:solidFill>
                            <a:srgbClr val="000000"/>
                          </a:solidFill>
                          <a:effectLst/>
                          <a:latin typeface="標楷體" pitchFamily="65" charset="-120"/>
                          <a:ea typeface="標楷體" pitchFamily="65" charset="-120"/>
                          <a:cs typeface="Times New Roman" pitchFamily="18" charset="0"/>
                        </a:rPr>
                        <a:t>產學創意媒合平臺</a:t>
                      </a:r>
                      <a:r>
                        <a:rPr kumimoji="1" lang="en-US" altLang="zh-TW" sz="2400" b="1" i="0" u="none" strike="noStrike" cap="none" normalizeH="0" baseline="0" dirty="0" smtClean="0">
                          <a:ln>
                            <a:noFill/>
                          </a:ln>
                          <a:solidFill>
                            <a:srgbClr val="008000"/>
                          </a:solidFill>
                          <a:effectLst/>
                          <a:latin typeface="Calibri" pitchFamily="34" charset="0"/>
                          <a:ea typeface="標楷體" pitchFamily="65" charset="-120"/>
                          <a:cs typeface="Times New Roman" pitchFamily="18" charset="0"/>
                        </a:rPr>
                        <a:t>(</a:t>
                      </a:r>
                      <a:r>
                        <a:rPr kumimoji="1" lang="zh-TW" altLang="en-US" sz="2400" b="1" i="0" u="none" strike="noStrike" cap="none" normalizeH="0" baseline="0" dirty="0" smtClean="0">
                          <a:ln>
                            <a:noFill/>
                          </a:ln>
                          <a:solidFill>
                            <a:srgbClr val="008000"/>
                          </a:solidFill>
                          <a:effectLst/>
                          <a:latin typeface="標楷體" pitchFamily="65" charset="-120"/>
                          <a:ea typeface="標楷體" pitchFamily="65" charset="-120"/>
                          <a:cs typeface="Times New Roman" pitchFamily="18" charset="0"/>
                        </a:rPr>
                        <a:t>研發處、各學院</a:t>
                      </a:r>
                      <a:r>
                        <a:rPr kumimoji="1" lang="en-US" altLang="zh-TW" sz="2400" b="1" i="0" u="none" strike="noStrike" cap="none" normalizeH="0" baseline="0" dirty="0" smtClean="0">
                          <a:ln>
                            <a:noFill/>
                          </a:ln>
                          <a:solidFill>
                            <a:srgbClr val="008000"/>
                          </a:solidFill>
                          <a:effectLst/>
                          <a:latin typeface="Calibri" pitchFamily="34" charset="0"/>
                          <a:ea typeface="標楷體" pitchFamily="65" charset="-120"/>
                          <a:cs typeface="Times New Roman" pitchFamily="18" charset="0"/>
                        </a:rPr>
                        <a:t>)</a:t>
                      </a:r>
                      <a:endParaRPr kumimoji="1" lang="en-US" altLang="zh-TW" sz="2400" b="0" i="0" u="none" strike="noStrike" cap="none" normalizeH="0" baseline="0" dirty="0" smtClean="0">
                        <a:ln>
                          <a:noFill/>
                        </a:ln>
                        <a:solidFill>
                          <a:srgbClr val="008000"/>
                        </a:solidFill>
                        <a:effectLst/>
                        <a:latin typeface="Times New Roman" pitchFamily="18" charset="0"/>
                        <a:ea typeface="標楷體" pitchFamily="65" charset="-12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2400" b="1" i="0" u="none" strike="noStrike" cap="none" normalizeH="0" baseline="0" dirty="0" smtClean="0">
                          <a:ln>
                            <a:noFill/>
                          </a:ln>
                          <a:solidFill>
                            <a:srgbClr val="000000"/>
                          </a:solidFill>
                          <a:effectLst/>
                          <a:latin typeface="Calibri" pitchFamily="34" charset="0"/>
                          <a:ea typeface="標楷體" pitchFamily="65" charset="-120"/>
                          <a:cs typeface="Times New Roman" pitchFamily="18" charset="0"/>
                        </a:rPr>
                        <a:t>(2)</a:t>
                      </a:r>
                      <a:r>
                        <a:rPr kumimoji="1" lang="zh-TW" altLang="en-US" sz="2400" b="1" i="0" u="none" strike="noStrike" cap="none" normalizeH="0" baseline="0" dirty="0" smtClean="0">
                          <a:ln>
                            <a:noFill/>
                          </a:ln>
                          <a:solidFill>
                            <a:srgbClr val="000000"/>
                          </a:solidFill>
                          <a:effectLst/>
                          <a:latin typeface="標楷體" pitchFamily="65" charset="-120"/>
                          <a:ea typeface="標楷體" pitchFamily="65" charset="-120"/>
                          <a:cs typeface="Times New Roman" pitchFamily="18" charset="0"/>
                        </a:rPr>
                        <a:t>育成交流</a:t>
                      </a:r>
                      <a:r>
                        <a:rPr kumimoji="1" lang="en-US" altLang="zh-TW" sz="2400" b="1" i="0" u="none" strike="noStrike" cap="none" normalizeH="0" baseline="0" dirty="0" smtClean="0">
                          <a:ln>
                            <a:noFill/>
                          </a:ln>
                          <a:solidFill>
                            <a:srgbClr val="008000"/>
                          </a:solidFill>
                          <a:effectLst/>
                          <a:latin typeface="Calibri" pitchFamily="34" charset="0"/>
                          <a:ea typeface="標楷體" pitchFamily="65" charset="-120"/>
                          <a:cs typeface="Times New Roman" pitchFamily="18" charset="0"/>
                        </a:rPr>
                        <a:t>(</a:t>
                      </a:r>
                      <a:r>
                        <a:rPr kumimoji="1" lang="zh-TW" altLang="en-US" sz="2400" b="1" i="0" u="none" strike="noStrike" cap="none" normalizeH="0" baseline="0" dirty="0" smtClean="0">
                          <a:ln>
                            <a:noFill/>
                          </a:ln>
                          <a:solidFill>
                            <a:srgbClr val="008000"/>
                          </a:solidFill>
                          <a:effectLst/>
                          <a:latin typeface="標楷體" pitchFamily="65" charset="-120"/>
                          <a:ea typeface="標楷體" pitchFamily="65" charset="-120"/>
                          <a:cs typeface="Times New Roman" pitchFamily="18" charset="0"/>
                        </a:rPr>
                        <a:t>研發處、各學院</a:t>
                      </a:r>
                      <a:r>
                        <a:rPr kumimoji="1" lang="en-US" altLang="zh-TW" sz="2400" b="1" i="0" u="none" strike="noStrike" cap="none" normalizeH="0" baseline="0" dirty="0" smtClean="0">
                          <a:ln>
                            <a:noFill/>
                          </a:ln>
                          <a:solidFill>
                            <a:srgbClr val="008000"/>
                          </a:solidFill>
                          <a:effectLst/>
                          <a:latin typeface="Calibri" pitchFamily="34" charset="0"/>
                          <a:ea typeface="標楷體" pitchFamily="65" charset="-120"/>
                          <a:cs typeface="Times New Roman" pitchFamily="18" charset="0"/>
                        </a:rPr>
                        <a:t>)</a:t>
                      </a:r>
                      <a:endParaRPr kumimoji="1" lang="en-US" altLang="zh-TW" sz="2400" b="0" i="0" u="none" strike="noStrike" cap="none" normalizeH="0" baseline="0" dirty="0" smtClean="0">
                        <a:ln>
                          <a:noFill/>
                        </a:ln>
                        <a:solidFill>
                          <a:srgbClr val="008000"/>
                        </a:solidFill>
                        <a:effectLst/>
                        <a:latin typeface="Times New Roman" pitchFamily="18" charset="0"/>
                        <a:ea typeface="新細明體" charset="-12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2400" b="1" i="0" u="none" strike="noStrike" cap="none" normalizeH="0" baseline="0" dirty="0" smtClean="0">
                          <a:ln>
                            <a:noFill/>
                          </a:ln>
                          <a:solidFill>
                            <a:srgbClr val="000000"/>
                          </a:solidFill>
                          <a:effectLst/>
                          <a:latin typeface="Calibri" pitchFamily="34" charset="0"/>
                          <a:ea typeface="標楷體" pitchFamily="65" charset="-120"/>
                        </a:rPr>
                        <a:t>(3)</a:t>
                      </a:r>
                      <a:r>
                        <a:rPr kumimoji="1" lang="zh-TW" altLang="en-US" sz="2400" b="1" i="0" u="none" strike="noStrike" cap="none" normalizeH="0" baseline="0" dirty="0" smtClean="0">
                          <a:ln>
                            <a:noFill/>
                          </a:ln>
                          <a:solidFill>
                            <a:srgbClr val="000000"/>
                          </a:solidFill>
                          <a:effectLst/>
                          <a:latin typeface="標楷體" pitchFamily="65" charset="-120"/>
                          <a:ea typeface="標楷體" pitchFamily="65" charset="-120"/>
                        </a:rPr>
                        <a:t>區域資源整合</a:t>
                      </a:r>
                      <a:r>
                        <a:rPr kumimoji="1" lang="en-US" altLang="zh-TW" sz="2400" b="1" i="0" u="none" strike="noStrike" cap="none" normalizeH="0" baseline="0" dirty="0" smtClean="0">
                          <a:ln>
                            <a:noFill/>
                          </a:ln>
                          <a:solidFill>
                            <a:srgbClr val="008000"/>
                          </a:solidFill>
                          <a:effectLst/>
                          <a:latin typeface="Calibri" pitchFamily="34" charset="0"/>
                          <a:ea typeface="標楷體" pitchFamily="65" charset="-120"/>
                        </a:rPr>
                        <a:t>(</a:t>
                      </a:r>
                      <a:r>
                        <a:rPr kumimoji="1" lang="zh-TW" altLang="en-US" sz="2400" b="1" i="0" u="none" strike="noStrike" cap="none" normalizeH="0" baseline="0" dirty="0" smtClean="0">
                          <a:ln>
                            <a:noFill/>
                          </a:ln>
                          <a:solidFill>
                            <a:srgbClr val="008000"/>
                          </a:solidFill>
                          <a:effectLst/>
                          <a:latin typeface="標楷體" pitchFamily="65" charset="-120"/>
                          <a:ea typeface="標楷體" pitchFamily="65" charset="-120"/>
                        </a:rPr>
                        <a:t>研發處、各學院</a:t>
                      </a:r>
                      <a:r>
                        <a:rPr kumimoji="1" lang="en-US" altLang="zh-TW" sz="2400" b="1" i="0" u="none" strike="noStrike" cap="none" normalizeH="0" baseline="0" dirty="0" smtClean="0">
                          <a:ln>
                            <a:noFill/>
                          </a:ln>
                          <a:solidFill>
                            <a:srgbClr val="008000"/>
                          </a:solidFill>
                          <a:effectLst/>
                          <a:latin typeface="Calibri" pitchFamily="34" charset="0"/>
                          <a:ea typeface="標楷體" pitchFamily="65" charset="-120"/>
                        </a:rPr>
                        <a:t>)</a:t>
                      </a:r>
                      <a:endParaRPr kumimoji="1" lang="en-US" altLang="zh-TW" sz="2400" b="0" i="0" u="none" strike="noStrike" cap="none" normalizeH="0" baseline="0" dirty="0" smtClean="0">
                        <a:ln>
                          <a:noFill/>
                        </a:ln>
                        <a:solidFill>
                          <a:srgbClr val="008000"/>
                        </a:solidFill>
                        <a:effectLst/>
                        <a:latin typeface="Calibri" pitchFamily="34" charset="0"/>
                        <a:ea typeface="新細明體"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grpSp>
        <p:nvGrpSpPr>
          <p:cNvPr id="10" name="群組 9"/>
          <p:cNvGrpSpPr/>
          <p:nvPr/>
        </p:nvGrpSpPr>
        <p:grpSpPr>
          <a:xfrm>
            <a:off x="-17917" y="149314"/>
            <a:ext cx="5948385" cy="946906"/>
            <a:chOff x="-17917" y="149314"/>
            <a:chExt cx="5948385" cy="946906"/>
          </a:xfrm>
        </p:grpSpPr>
        <p:cxnSp>
          <p:nvCxnSpPr>
            <p:cNvPr id="11" name="直線接點 10"/>
            <p:cNvCxnSpPr/>
            <p:nvPr/>
          </p:nvCxnSpPr>
          <p:spPr>
            <a:xfrm flipV="1">
              <a:off x="2579756" y="555415"/>
              <a:ext cx="2374279" cy="29085"/>
            </a:xfrm>
            <a:prstGeom prst="line">
              <a:avLst/>
            </a:prstGeom>
            <a:ln w="57150">
              <a:solidFill>
                <a:srgbClr val="002060"/>
              </a:solidFill>
              <a:headEnd type="oval"/>
              <a:tailEnd type="none"/>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2" name="圓角矩形 29"/>
            <p:cNvSpPr/>
            <p:nvPr/>
          </p:nvSpPr>
          <p:spPr>
            <a:xfrm>
              <a:off x="2953837" y="263028"/>
              <a:ext cx="2976631" cy="642942"/>
            </a:xfrm>
            <a:prstGeom prst="roundRect">
              <a:avLst>
                <a:gd name="adj" fmla="val 50000"/>
              </a:avLst>
            </a:prstGeom>
            <a:gradFill flip="none" rotWithShape="1">
              <a:gsLst>
                <a:gs pos="2000">
                  <a:srgbClr val="0000FF"/>
                </a:gs>
                <a:gs pos="50000">
                  <a:srgbClr val="99CCFF"/>
                </a:gs>
                <a:gs pos="100000">
                  <a:schemeClr val="bg1">
                    <a:shade val="100000"/>
                    <a:satMod val="115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rgbClr val="0000FF"/>
                </a:solidFill>
              </a:endParaRPr>
            </a:p>
          </p:txBody>
        </p:sp>
        <p:sp>
          <p:nvSpPr>
            <p:cNvPr id="13" name="文字方塊 30"/>
            <p:cNvSpPr txBox="1"/>
            <p:nvPr/>
          </p:nvSpPr>
          <p:spPr>
            <a:xfrm>
              <a:off x="3069431" y="317213"/>
              <a:ext cx="2861037" cy="584775"/>
            </a:xfrm>
            <a:prstGeom prst="rect">
              <a:avLst/>
            </a:prstGeom>
            <a:noFill/>
          </p:spPr>
          <p:txBody>
            <a:bodyPr wrap="square" rtlCol="0">
              <a:spAutoFit/>
            </a:bodyPr>
            <a:lstStyle/>
            <a:p>
              <a:pPr algn="ctr"/>
              <a:r>
                <a:rPr lang="zh-TW" altLang="en-US" sz="3200" b="1" dirty="0" smtClean="0">
                  <a:solidFill>
                    <a:srgbClr val="FFFF00"/>
                  </a:solidFill>
                  <a:latin typeface="標楷體" panose="03000509000000000000" pitchFamily="65" charset="-120"/>
                  <a:ea typeface="標楷體" panose="03000509000000000000" pitchFamily="65" charset="-120"/>
                </a:rPr>
                <a:t>啟發創意發想</a:t>
              </a:r>
              <a:endParaRPr lang="ko-KR" altLang="en-US" sz="3200" b="1" dirty="0">
                <a:solidFill>
                  <a:srgbClr val="FFFF00"/>
                </a:solidFill>
                <a:latin typeface="標楷體" panose="03000509000000000000" pitchFamily="65" charset="-120"/>
                <a:ea typeface="HY헤드라인M" pitchFamily="18" charset="-127"/>
              </a:endParaRPr>
            </a:p>
          </p:txBody>
        </p:sp>
        <p:pic>
          <p:nvPicPr>
            <p:cNvPr id="14" name="Picture 2" descr="33-"/>
            <p:cNvPicPr>
              <a:picLocks noChangeAspect="1" noChangeArrowheads="1"/>
            </p:cNvPicPr>
            <p:nvPr/>
          </p:nvPicPr>
          <p:blipFill>
            <a:blip r:embed="rId2"/>
            <a:srcRect/>
            <a:stretch>
              <a:fillRect/>
            </a:stretch>
          </p:blipFill>
          <p:spPr bwMode="auto">
            <a:xfrm>
              <a:off x="-17917" y="149314"/>
              <a:ext cx="2599590" cy="946906"/>
            </a:xfrm>
            <a:prstGeom prst="rect">
              <a:avLst/>
            </a:prstGeom>
            <a:noFill/>
          </p:spPr>
        </p:pic>
        <p:sp>
          <p:nvSpPr>
            <p:cNvPr id="15" name="TextBox 18"/>
            <p:cNvSpPr txBox="1"/>
            <p:nvPr/>
          </p:nvSpPr>
          <p:spPr>
            <a:xfrm>
              <a:off x="85291" y="201472"/>
              <a:ext cx="2393173" cy="646331"/>
            </a:xfrm>
            <a:prstGeom prst="rect">
              <a:avLst/>
            </a:prstGeom>
            <a:noFill/>
          </p:spPr>
          <p:txBody>
            <a:bodyPr wrap="square" rtlCol="0">
              <a:spAutoFit/>
            </a:bodyPr>
            <a:lstStyle/>
            <a:p>
              <a:pPr algn="ctr">
                <a:buBlip>
                  <a:blip r:embed="rId3"/>
                </a:buBlip>
              </a:pPr>
              <a:r>
                <a:rPr lang="zh-TW" altLang="en-US" sz="3600" b="1" dirty="0" smtClean="0">
                  <a:latin typeface="標楷體" panose="03000509000000000000" pitchFamily="65" charset="-120"/>
                  <a:ea typeface="標楷體" panose="03000509000000000000" pitchFamily="65" charset="-120"/>
                </a:rPr>
                <a:t>三創研究</a:t>
              </a:r>
              <a:endParaRPr lang="ko-KR" altLang="en-US" sz="3600" b="1" dirty="0">
                <a:latin typeface="標楷體" panose="03000509000000000000" pitchFamily="65" charset="-120"/>
              </a:endParaRPr>
            </a:p>
          </p:txBody>
        </p:sp>
      </p:grpSp>
    </p:spTree>
    <p:extLst>
      <p:ext uri="{BB962C8B-B14F-4D97-AF65-F5344CB8AC3E}">
        <p14:creationId xmlns:p14="http://schemas.microsoft.com/office/powerpoint/2010/main" val="24777286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fld id="{11F70DB0-1707-4C2E-BA6A-7B2B88A8B1D4}" type="slidenum">
              <a:rPr lang="zh-TW" altLang="en-US" smtClean="0"/>
              <a:t>2</a:t>
            </a:fld>
            <a:endParaRPr lang="zh-TW" altLang="en-US"/>
          </a:p>
        </p:txBody>
      </p:sp>
      <p:sp>
        <p:nvSpPr>
          <p:cNvPr id="9" name="橢圓 8"/>
          <p:cNvSpPr/>
          <p:nvPr/>
        </p:nvSpPr>
        <p:spPr bwMode="auto">
          <a:xfrm>
            <a:off x="2555776" y="260646"/>
            <a:ext cx="1906864" cy="470436"/>
          </a:xfrm>
          <a:prstGeom prst="ellipse">
            <a:avLst/>
          </a:prstGeom>
          <a:gradFill flip="none" rotWithShape="1">
            <a:gsLst>
              <a:gs pos="0">
                <a:srgbClr val="00BA50"/>
              </a:gs>
              <a:gs pos="70000">
                <a:srgbClr val="BBE0E3"/>
              </a:gs>
              <a:gs pos="100000">
                <a:srgbClr val="00B050"/>
              </a:gs>
            </a:gsLst>
            <a:lin ang="0" scaled="1"/>
            <a:tileRect/>
          </a:gradFill>
          <a:ln w="9525" cap="flat" cmpd="sng" algn="ctr">
            <a:noFill/>
            <a:prstDash val="solid"/>
            <a:round/>
            <a:headEnd type="none" w="med" len="med"/>
            <a:tailEnd type="none" w="med" len="med"/>
          </a:ln>
          <a:effectLst/>
          <a:scene3d>
            <a:camera prst="perspectiveFront">
              <a:rot lat="14400000" lon="0" rev="0"/>
            </a:camera>
            <a:lightRig rig="harsh" dir="t"/>
          </a:scene3d>
          <a:sp3d extrusionH="635000">
            <a:bevelT/>
          </a:sp3d>
        </p:spPr>
        <p:txBody>
          <a:bodyPr wrap="none" anchor="ctr"/>
          <a:lstStyle/>
          <a:p>
            <a:pPr algn="ctr" latinLnBrk="1">
              <a:defRPr/>
            </a:pPr>
            <a:endParaRPr lang="ko-KR" altLang="en-US">
              <a:latin typeface="굴림" charset="-127"/>
              <a:ea typeface="굴림" charset="-127"/>
            </a:endParaRPr>
          </a:p>
        </p:txBody>
      </p:sp>
      <p:sp>
        <p:nvSpPr>
          <p:cNvPr id="10" name="矩形 47"/>
          <p:cNvSpPr>
            <a:spLocks noChangeArrowheads="1"/>
          </p:cNvSpPr>
          <p:nvPr/>
        </p:nvSpPr>
        <p:spPr bwMode="auto">
          <a:xfrm>
            <a:off x="2878464" y="315582"/>
            <a:ext cx="141577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新細明體" pitchFamily="18" charset="-120"/>
              </a:defRPr>
            </a:lvl1pPr>
            <a:lvl2pPr marL="742950" indent="-285750">
              <a:defRPr>
                <a:solidFill>
                  <a:schemeClr val="tx1"/>
                </a:solidFill>
                <a:latin typeface="Calibri" pitchFamily="34" charset="0"/>
                <a:ea typeface="新細明體" pitchFamily="18" charset="-120"/>
              </a:defRPr>
            </a:lvl2pPr>
            <a:lvl3pPr marL="1143000" indent="-228600">
              <a:defRPr>
                <a:solidFill>
                  <a:schemeClr val="tx1"/>
                </a:solidFill>
                <a:latin typeface="Calibri" pitchFamily="34" charset="0"/>
                <a:ea typeface="新細明體" pitchFamily="18" charset="-120"/>
              </a:defRPr>
            </a:lvl3pPr>
            <a:lvl4pPr marL="1600200" indent="-228600">
              <a:defRPr>
                <a:solidFill>
                  <a:schemeClr val="tx1"/>
                </a:solidFill>
                <a:latin typeface="Calibri" pitchFamily="34" charset="0"/>
                <a:ea typeface="新細明體" pitchFamily="18" charset="-120"/>
              </a:defRPr>
            </a:lvl4pPr>
            <a:lvl5pPr marL="2057400" indent="-228600">
              <a:defRPr>
                <a:solidFill>
                  <a:schemeClr val="tx1"/>
                </a:solidFill>
                <a:latin typeface="Calibri" pitchFamily="34" charset="0"/>
                <a:ea typeface="新細明體" pitchFamily="18" charset="-120"/>
              </a:defRPr>
            </a:lvl5pPr>
            <a:lvl6pPr marL="2514600" indent="-228600" fontAlgn="base">
              <a:spcBef>
                <a:spcPct val="0"/>
              </a:spcBef>
              <a:spcAft>
                <a:spcPct val="0"/>
              </a:spcAft>
              <a:defRPr>
                <a:solidFill>
                  <a:schemeClr val="tx1"/>
                </a:solidFill>
                <a:latin typeface="Calibri" pitchFamily="34" charset="0"/>
                <a:ea typeface="新細明體" pitchFamily="18" charset="-120"/>
              </a:defRPr>
            </a:lvl6pPr>
            <a:lvl7pPr marL="2971800" indent="-228600" fontAlgn="base">
              <a:spcBef>
                <a:spcPct val="0"/>
              </a:spcBef>
              <a:spcAft>
                <a:spcPct val="0"/>
              </a:spcAft>
              <a:defRPr>
                <a:solidFill>
                  <a:schemeClr val="tx1"/>
                </a:solidFill>
                <a:latin typeface="Calibri" pitchFamily="34" charset="0"/>
                <a:ea typeface="新細明體" pitchFamily="18" charset="-120"/>
              </a:defRPr>
            </a:lvl7pPr>
            <a:lvl8pPr marL="3429000" indent="-228600" fontAlgn="base">
              <a:spcBef>
                <a:spcPct val="0"/>
              </a:spcBef>
              <a:spcAft>
                <a:spcPct val="0"/>
              </a:spcAft>
              <a:defRPr>
                <a:solidFill>
                  <a:schemeClr val="tx1"/>
                </a:solidFill>
                <a:latin typeface="Calibri" pitchFamily="34" charset="0"/>
                <a:ea typeface="新細明體" pitchFamily="18" charset="-120"/>
              </a:defRPr>
            </a:lvl8pPr>
            <a:lvl9pPr marL="3886200" indent="-228600" fontAlgn="base">
              <a:spcBef>
                <a:spcPct val="0"/>
              </a:spcBef>
              <a:spcAft>
                <a:spcPct val="0"/>
              </a:spcAft>
              <a:defRPr>
                <a:solidFill>
                  <a:schemeClr val="tx1"/>
                </a:solidFill>
                <a:latin typeface="Calibri" pitchFamily="34" charset="0"/>
                <a:ea typeface="新細明體" pitchFamily="18" charset="-120"/>
              </a:defRPr>
            </a:lvl9pPr>
          </a:lstStyle>
          <a:p>
            <a:r>
              <a:rPr lang="zh-TW" altLang="en-US" sz="4800" dirty="0">
                <a:solidFill>
                  <a:schemeClr val="bg1"/>
                </a:solidFill>
                <a:latin typeface="標楷體" panose="03000509000000000000" pitchFamily="65" charset="-120"/>
                <a:ea typeface="標楷體" panose="03000509000000000000" pitchFamily="65" charset="-120"/>
              </a:rPr>
              <a:t>緣起</a:t>
            </a:r>
            <a:endParaRPr kumimoji="0" lang="en-US" altLang="ko-KR" sz="4800" dirty="0">
              <a:solidFill>
                <a:schemeClr val="bg1"/>
              </a:solidFill>
              <a:latin typeface="標楷體" panose="03000509000000000000" pitchFamily="65" charset="-120"/>
              <a:ea typeface="標楷體" panose="03000509000000000000" pitchFamily="65" charset="-120"/>
            </a:endParaRPr>
          </a:p>
        </p:txBody>
      </p:sp>
      <p:sp>
        <p:nvSpPr>
          <p:cNvPr id="11" name="矩形 10"/>
          <p:cNvSpPr/>
          <p:nvPr/>
        </p:nvSpPr>
        <p:spPr>
          <a:xfrm>
            <a:off x="1150419" y="1412776"/>
            <a:ext cx="7056784" cy="4524315"/>
          </a:xfrm>
          <a:prstGeom prst="rect">
            <a:avLst/>
          </a:prstGeom>
        </p:spPr>
        <p:txBody>
          <a:bodyPr wrap="square">
            <a:spAutoFit/>
          </a:bodyPr>
          <a:lstStyle/>
          <a:p>
            <a:r>
              <a:rPr lang="zh-TW" altLang="zh-TW" sz="2400" dirty="0">
                <a:latin typeface="Times New Roman" panose="02020603050405020304" pitchFamily="18" charset="0"/>
                <a:ea typeface="標楷體" panose="03000509000000000000" pitchFamily="65" charset="-120"/>
                <a:cs typeface="Times New Roman" panose="02020603050405020304" pitchFamily="18" charset="0"/>
              </a:rPr>
              <a:t>國立嘉義大學係於民國</a:t>
            </a:r>
            <a:r>
              <a:rPr lang="en-US" altLang="zh-TW" sz="24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89</a:t>
            </a:r>
            <a:r>
              <a:rPr lang="zh-TW" altLang="zh-TW" sz="24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年</a:t>
            </a:r>
            <a:r>
              <a:rPr lang="en-US" altLang="zh-TW" sz="24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2</a:t>
            </a:r>
            <a:r>
              <a:rPr lang="zh-TW" altLang="zh-TW" sz="24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月</a:t>
            </a:r>
            <a:r>
              <a:rPr lang="en-US" altLang="zh-TW" sz="24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1</a:t>
            </a:r>
            <a:r>
              <a:rPr lang="zh-TW" altLang="zh-TW" sz="24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日</a:t>
            </a:r>
            <a:r>
              <a:rPr lang="zh-TW" altLang="zh-TW" sz="2400" dirty="0">
                <a:latin typeface="Times New Roman" panose="02020603050405020304" pitchFamily="18" charset="0"/>
                <a:ea typeface="標楷體" panose="03000509000000000000" pitchFamily="65" charset="-120"/>
                <a:cs typeface="Times New Roman" panose="02020603050405020304" pitchFamily="18" charset="0"/>
              </a:rPr>
              <a:t>，由原</a:t>
            </a:r>
            <a:r>
              <a:rPr lang="zh-TW" altLang="zh-TW" sz="24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國立嘉義師範學院</a:t>
            </a:r>
            <a:r>
              <a:rPr lang="zh-TW" altLang="zh-TW" sz="2400" dirty="0">
                <a:latin typeface="Times New Roman" panose="02020603050405020304" pitchFamily="18" charset="0"/>
                <a:ea typeface="標楷體" panose="03000509000000000000" pitchFamily="65" charset="-120"/>
                <a:cs typeface="Times New Roman" panose="02020603050405020304" pitchFamily="18" charset="0"/>
              </a:rPr>
              <a:t>及原</a:t>
            </a:r>
            <a:r>
              <a:rPr lang="zh-TW" altLang="zh-TW" sz="24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國立嘉義技術學院</a:t>
            </a:r>
            <a:r>
              <a:rPr lang="zh-TW" altLang="zh-TW" sz="24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兩校</a:t>
            </a:r>
            <a:r>
              <a:rPr lang="zh-TW" altLang="zh-TW" sz="24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整</a:t>
            </a:r>
            <a:r>
              <a:rPr lang="zh-TW" altLang="en-US" sz="24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併</a:t>
            </a:r>
            <a:r>
              <a:rPr lang="zh-TW" altLang="zh-TW" sz="24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而</a:t>
            </a:r>
            <a:r>
              <a:rPr lang="zh-TW" altLang="zh-TW" sz="24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成</a:t>
            </a:r>
            <a:r>
              <a:rPr lang="zh-TW" altLang="zh-TW" sz="2400" dirty="0" smtClean="0">
                <a:latin typeface="Times New Roman" panose="02020603050405020304" pitchFamily="18" charset="0"/>
                <a:ea typeface="標楷體" panose="03000509000000000000" pitchFamily="65" charset="-120"/>
                <a:cs typeface="Times New Roman" panose="02020603050405020304" pitchFamily="18" charset="0"/>
              </a:rPr>
              <a:t>。</a:t>
            </a:r>
            <a:endParaRPr lang="en-US" altLang="zh-TW" sz="2400" dirty="0" smtClean="0">
              <a:latin typeface="Times New Roman" panose="02020603050405020304" pitchFamily="18" charset="0"/>
              <a:ea typeface="標楷體" panose="03000509000000000000" pitchFamily="65" charset="-120"/>
              <a:cs typeface="Times New Roman" panose="02020603050405020304" pitchFamily="18" charset="0"/>
            </a:endParaRPr>
          </a:p>
          <a:p>
            <a:endParaRPr lang="en-US" altLang="zh-TW" sz="2400" dirty="0">
              <a:latin typeface="Times New Roman" panose="02020603050405020304" pitchFamily="18" charset="0"/>
              <a:ea typeface="標楷體" panose="03000509000000000000" pitchFamily="65" charset="-120"/>
              <a:cs typeface="Times New Roman" panose="02020603050405020304" pitchFamily="18" charset="0"/>
            </a:endParaRPr>
          </a:p>
          <a:p>
            <a:r>
              <a:rPr lang="zh-TW" altLang="zh-TW" sz="2400" dirty="0">
                <a:latin typeface="Times New Roman" panose="02020603050405020304" pitchFamily="18" charset="0"/>
                <a:ea typeface="標楷體" panose="03000509000000000000" pitchFamily="65" charset="-120"/>
                <a:cs typeface="Times New Roman" panose="02020603050405020304" pitchFamily="18" charset="0"/>
              </a:rPr>
              <a:t>民國</a:t>
            </a:r>
            <a:r>
              <a:rPr lang="en-US" altLang="zh-TW" sz="24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89</a:t>
            </a:r>
            <a:r>
              <a:rPr lang="zh-TW" altLang="zh-TW" sz="24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年合併大學後</a:t>
            </a:r>
            <a:r>
              <a:rPr lang="zh-TW" altLang="zh-TW" sz="2400" dirty="0">
                <a:latin typeface="Times New Roman" panose="02020603050405020304" pitchFamily="18" charset="0"/>
                <a:ea typeface="標楷體" panose="03000509000000000000" pitchFamily="65" charset="-120"/>
                <a:cs typeface="Times New Roman" panose="02020603050405020304" pitchFamily="18" charset="0"/>
              </a:rPr>
              <a:t>，設有</a:t>
            </a:r>
            <a:r>
              <a:rPr lang="zh-TW" altLang="zh-TW" sz="24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教育學院</a:t>
            </a:r>
            <a:r>
              <a:rPr lang="en-US" altLang="zh-TW" sz="2400" dirty="0">
                <a:latin typeface="Times New Roman" panose="02020603050405020304" pitchFamily="18" charset="0"/>
                <a:ea typeface="標楷體" panose="03000509000000000000" pitchFamily="65" charset="-120"/>
                <a:cs typeface="Times New Roman" panose="02020603050405020304" pitchFamily="18" charset="0"/>
              </a:rPr>
              <a:t>(</a:t>
            </a:r>
            <a:r>
              <a:rPr lang="zh-TW" altLang="zh-TW" sz="2400" dirty="0">
                <a:latin typeface="Times New Roman" panose="02020603050405020304" pitchFamily="18" charset="0"/>
                <a:ea typeface="標楷體" panose="03000509000000000000" pitchFamily="65" charset="-120"/>
                <a:cs typeface="Times New Roman" panose="02020603050405020304" pitchFamily="18" charset="0"/>
              </a:rPr>
              <a:t>業經教育部核定於</a:t>
            </a:r>
            <a:r>
              <a:rPr lang="en-US" altLang="zh-TW" sz="2400" dirty="0">
                <a:latin typeface="Times New Roman" panose="02020603050405020304" pitchFamily="18" charset="0"/>
                <a:ea typeface="標楷體" panose="03000509000000000000" pitchFamily="65" charset="-120"/>
                <a:cs typeface="Times New Roman" panose="02020603050405020304" pitchFamily="18" charset="0"/>
              </a:rPr>
              <a:t>93</a:t>
            </a:r>
            <a:r>
              <a:rPr lang="zh-TW" altLang="zh-TW" sz="2400" dirty="0">
                <a:latin typeface="Times New Roman" panose="02020603050405020304" pitchFamily="18" charset="0"/>
                <a:ea typeface="標楷體" panose="03000509000000000000" pitchFamily="65" charset="-120"/>
                <a:cs typeface="Times New Roman" panose="02020603050405020304" pitchFamily="18" charset="0"/>
              </a:rPr>
              <a:t>年</a:t>
            </a:r>
            <a:r>
              <a:rPr lang="en-US" altLang="zh-TW" sz="2400" dirty="0">
                <a:latin typeface="Times New Roman" panose="02020603050405020304" pitchFamily="18" charset="0"/>
                <a:ea typeface="標楷體" panose="03000509000000000000" pitchFamily="65" charset="-120"/>
                <a:cs typeface="Times New Roman" panose="02020603050405020304" pitchFamily="18" charset="0"/>
              </a:rPr>
              <a:t>2</a:t>
            </a:r>
            <a:r>
              <a:rPr lang="zh-TW" altLang="zh-TW" sz="2400" dirty="0">
                <a:latin typeface="Times New Roman" panose="02020603050405020304" pitchFamily="18" charset="0"/>
                <a:ea typeface="標楷體" panose="03000509000000000000" pitchFamily="65" charset="-120"/>
                <a:cs typeface="Times New Roman" panose="02020603050405020304" pitchFamily="18" charset="0"/>
              </a:rPr>
              <a:t>月</a:t>
            </a:r>
            <a:r>
              <a:rPr lang="en-US" altLang="zh-TW" sz="2400" dirty="0">
                <a:latin typeface="Times New Roman" panose="02020603050405020304" pitchFamily="18" charset="0"/>
                <a:ea typeface="標楷體" panose="03000509000000000000" pitchFamily="65" charset="-120"/>
                <a:cs typeface="Times New Roman" panose="02020603050405020304" pitchFamily="18" charset="0"/>
              </a:rPr>
              <a:t>1</a:t>
            </a:r>
            <a:r>
              <a:rPr lang="zh-TW" altLang="zh-TW" sz="2400" dirty="0">
                <a:latin typeface="Times New Roman" panose="02020603050405020304" pitchFamily="18" charset="0"/>
                <a:ea typeface="標楷體" panose="03000509000000000000" pitchFamily="65" charset="-120"/>
                <a:cs typeface="Times New Roman" panose="02020603050405020304" pitchFamily="18" charset="0"/>
              </a:rPr>
              <a:t>日正式更名為師範學院</a:t>
            </a:r>
            <a:r>
              <a:rPr lang="en-US" altLang="zh-TW" sz="2400" dirty="0">
                <a:latin typeface="Times New Roman" panose="02020603050405020304" pitchFamily="18" charset="0"/>
                <a:ea typeface="標楷體" panose="03000509000000000000" pitchFamily="65" charset="-120"/>
                <a:cs typeface="Times New Roman" panose="02020603050405020304" pitchFamily="18" charset="0"/>
              </a:rPr>
              <a:t>)</a:t>
            </a:r>
            <a:r>
              <a:rPr lang="zh-TW" altLang="zh-TW" sz="2400" dirty="0">
                <a:latin typeface="Times New Roman" panose="02020603050405020304" pitchFamily="18" charset="0"/>
                <a:ea typeface="標楷體" panose="03000509000000000000" pitchFamily="65" charset="-120"/>
                <a:cs typeface="Times New Roman" panose="02020603050405020304" pitchFamily="18" charset="0"/>
              </a:rPr>
              <a:t>、</a:t>
            </a:r>
            <a:r>
              <a:rPr lang="zh-TW" altLang="zh-TW" sz="24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人文藝術學院、管理學院、農學院、理工學院、生命</a:t>
            </a:r>
            <a:r>
              <a:rPr lang="zh-TW" altLang="zh-TW" sz="2400" dirty="0">
                <a:latin typeface="Times New Roman" panose="02020603050405020304" pitchFamily="18" charset="0"/>
                <a:ea typeface="標楷體" panose="03000509000000000000" pitchFamily="65" charset="-120"/>
                <a:cs typeface="Times New Roman" panose="02020603050405020304" pitchFamily="18" charset="0"/>
              </a:rPr>
              <a:t>科學院</a:t>
            </a:r>
            <a:r>
              <a:rPr lang="zh-TW" altLang="zh-TW" sz="2400" dirty="0" smtClean="0">
                <a:latin typeface="Times New Roman" panose="02020603050405020304" pitchFamily="18" charset="0"/>
                <a:ea typeface="標楷體" panose="03000509000000000000" pitchFamily="65" charset="-120"/>
                <a:cs typeface="Times New Roman" panose="02020603050405020304" pitchFamily="18" charset="0"/>
              </a:rPr>
              <a:t>等</a:t>
            </a:r>
            <a:r>
              <a:rPr lang="en-US" altLang="zh-TW" sz="2400" dirty="0" smtClean="0">
                <a:latin typeface="Times New Roman" panose="02020603050405020304" pitchFamily="18" charset="0"/>
                <a:ea typeface="標楷體" panose="03000509000000000000" pitchFamily="65" charset="-120"/>
                <a:cs typeface="Times New Roman" panose="02020603050405020304" pitchFamily="18" charset="0"/>
              </a:rPr>
              <a:t>f</a:t>
            </a:r>
            <a:r>
              <a:rPr lang="zh-TW" altLang="en-US" sz="2400" dirty="0" smtClean="0">
                <a:latin typeface="Times New Roman" panose="02020603050405020304" pitchFamily="18" charset="0"/>
                <a:ea typeface="標楷體" panose="03000509000000000000" pitchFamily="65" charset="-120"/>
                <a:cs typeface="Times New Roman" panose="02020603050405020304" pitchFamily="18" charset="0"/>
              </a:rPr>
              <a:t>六</a:t>
            </a:r>
            <a:r>
              <a:rPr lang="zh-TW" altLang="zh-TW" sz="2400" dirty="0" smtClean="0">
                <a:latin typeface="Times New Roman" panose="02020603050405020304" pitchFamily="18" charset="0"/>
                <a:ea typeface="標楷體" panose="03000509000000000000" pitchFamily="65" charset="-120"/>
                <a:cs typeface="Times New Roman" panose="02020603050405020304" pitchFamily="18" charset="0"/>
              </a:rPr>
              <a:t>個</a:t>
            </a:r>
            <a:r>
              <a:rPr lang="zh-TW" altLang="zh-TW" sz="2400" dirty="0">
                <a:latin typeface="Times New Roman" panose="02020603050405020304" pitchFamily="18" charset="0"/>
                <a:ea typeface="標楷體" panose="03000509000000000000" pitchFamily="65" charset="-120"/>
                <a:cs typeface="Times New Roman" panose="02020603050405020304" pitchFamily="18" charset="0"/>
              </a:rPr>
              <a:t>學院，其下成立</a:t>
            </a:r>
            <a:r>
              <a:rPr lang="en-US" altLang="zh-TW" sz="24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28</a:t>
            </a:r>
            <a:r>
              <a:rPr lang="zh-TW" altLang="zh-TW" sz="24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個學系</a:t>
            </a:r>
            <a:r>
              <a:rPr lang="zh-TW" altLang="zh-TW" sz="2400" dirty="0">
                <a:latin typeface="Times New Roman" panose="02020603050405020304" pitchFamily="18" charset="0"/>
                <a:ea typeface="標楷體" panose="03000509000000000000" pitchFamily="65" charset="-120"/>
                <a:cs typeface="Times New Roman" panose="02020603050405020304" pitchFamily="18" charset="0"/>
              </a:rPr>
              <a:t>與</a:t>
            </a:r>
            <a:r>
              <a:rPr lang="en-US" altLang="zh-TW" sz="24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14</a:t>
            </a:r>
            <a:r>
              <a:rPr lang="zh-TW" altLang="zh-TW" sz="24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個研究</a:t>
            </a:r>
            <a:r>
              <a:rPr lang="zh-TW" altLang="zh-TW" sz="2400" dirty="0">
                <a:latin typeface="Times New Roman" panose="02020603050405020304" pitchFamily="18" charset="0"/>
                <a:ea typeface="標楷體" panose="03000509000000000000" pitchFamily="65" charset="-120"/>
                <a:cs typeface="Times New Roman" panose="02020603050405020304" pitchFamily="18" charset="0"/>
              </a:rPr>
              <a:t>所</a:t>
            </a:r>
            <a:r>
              <a:rPr lang="en-US" altLang="zh-TW" sz="2400" dirty="0">
                <a:latin typeface="Times New Roman" panose="02020603050405020304" pitchFamily="18" charset="0"/>
                <a:ea typeface="標楷體" panose="03000509000000000000" pitchFamily="65" charset="-120"/>
                <a:cs typeface="Times New Roman" panose="02020603050405020304" pitchFamily="18" charset="0"/>
              </a:rPr>
              <a:t>(</a:t>
            </a:r>
            <a:r>
              <a:rPr lang="zh-TW" altLang="zh-TW" sz="2400" dirty="0">
                <a:latin typeface="Times New Roman" panose="02020603050405020304" pitchFamily="18" charset="0"/>
                <a:ea typeface="標楷體" panose="03000509000000000000" pitchFamily="65" charset="-120"/>
                <a:cs typeface="Times New Roman" panose="02020603050405020304" pitchFamily="18" charset="0"/>
              </a:rPr>
              <a:t>碩士班</a:t>
            </a:r>
            <a:r>
              <a:rPr lang="en-US" altLang="zh-TW" sz="2400" dirty="0">
                <a:latin typeface="Times New Roman" panose="02020603050405020304" pitchFamily="18" charset="0"/>
                <a:ea typeface="標楷體" panose="03000509000000000000" pitchFamily="65" charset="-120"/>
                <a:cs typeface="Times New Roman" panose="02020603050405020304" pitchFamily="18" charset="0"/>
              </a:rPr>
              <a:t>)</a:t>
            </a:r>
            <a:r>
              <a:rPr lang="zh-TW" altLang="zh-TW" sz="2400" dirty="0" smtClean="0">
                <a:latin typeface="Times New Roman" panose="02020603050405020304" pitchFamily="18" charset="0"/>
                <a:ea typeface="標楷體" panose="03000509000000000000" pitchFamily="65" charset="-120"/>
                <a:cs typeface="Times New Roman" panose="02020603050405020304" pitchFamily="18" charset="0"/>
              </a:rPr>
              <a:t>。</a:t>
            </a:r>
            <a:endParaRPr lang="en-US" altLang="zh-TW" sz="2400" dirty="0" smtClean="0">
              <a:latin typeface="Times New Roman" panose="02020603050405020304" pitchFamily="18" charset="0"/>
              <a:ea typeface="標楷體" panose="03000509000000000000" pitchFamily="65" charset="-120"/>
              <a:cs typeface="Times New Roman" panose="02020603050405020304" pitchFamily="18" charset="0"/>
            </a:endParaRPr>
          </a:p>
          <a:p>
            <a:endParaRPr lang="en-US" altLang="zh-TW" sz="2400" dirty="0">
              <a:latin typeface="Times New Roman" panose="02020603050405020304" pitchFamily="18" charset="0"/>
              <a:ea typeface="標楷體" panose="03000509000000000000" pitchFamily="65" charset="-120"/>
              <a:cs typeface="Times New Roman" panose="02020603050405020304" pitchFamily="18" charset="0"/>
            </a:endParaRPr>
          </a:p>
          <a:p>
            <a:r>
              <a:rPr lang="en-US" altLang="zh-TW" sz="24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105</a:t>
            </a:r>
            <a:r>
              <a:rPr lang="zh-TW" altLang="zh-TW" sz="24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學</a:t>
            </a:r>
            <a:r>
              <a:rPr lang="zh-TW" altLang="zh-TW" sz="24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年度</a:t>
            </a:r>
            <a:r>
              <a:rPr lang="zh-TW" altLang="zh-TW" sz="2400" dirty="0">
                <a:latin typeface="Times New Roman" panose="02020603050405020304" pitchFamily="18" charset="0"/>
                <a:ea typeface="標楷體" panose="03000509000000000000" pitchFamily="65" charset="-120"/>
                <a:cs typeface="Times New Roman" panose="02020603050405020304" pitchFamily="18" charset="0"/>
              </a:rPr>
              <a:t>日間部共設有大學部</a:t>
            </a:r>
            <a:r>
              <a:rPr lang="zh-TW" altLang="zh-TW" sz="2400" b="1" dirty="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學士</a:t>
            </a:r>
            <a:r>
              <a:rPr lang="zh-TW" altLang="zh-TW" sz="2400" b="1" dirty="0" smtClean="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班</a:t>
            </a:r>
            <a:r>
              <a:rPr lang="en-US" altLang="zh-TW" sz="2400" b="1" dirty="0" smtClean="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40</a:t>
            </a:r>
            <a:r>
              <a:rPr lang="zh-TW" altLang="zh-TW" sz="2400" b="1" dirty="0" smtClean="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學系</a:t>
            </a:r>
            <a:r>
              <a:rPr lang="en-US" altLang="zh-TW" sz="2400" b="1" dirty="0" smtClean="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a:t>
            </a:r>
            <a:r>
              <a:rPr lang="zh-TW" altLang="en-US" sz="2400" b="1" dirty="0" smtClean="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組</a:t>
            </a:r>
            <a:r>
              <a:rPr lang="en-US" altLang="zh-TW" sz="2400" b="1" dirty="0" smtClean="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a:t>
            </a:r>
            <a:r>
              <a:rPr lang="zh-TW" altLang="zh-TW" sz="2400" b="1" dirty="0" smtClean="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a:t>
            </a:r>
            <a:r>
              <a:rPr lang="en-US" altLang="zh-TW" sz="2400" b="1" dirty="0" smtClean="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41</a:t>
            </a:r>
            <a:r>
              <a:rPr lang="zh-TW" altLang="zh-TW" sz="2400" b="1" dirty="0" smtClean="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個</a:t>
            </a:r>
            <a:r>
              <a:rPr lang="zh-TW" altLang="zh-TW" sz="2400" b="1" dirty="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碩士</a:t>
            </a:r>
            <a:r>
              <a:rPr lang="zh-TW" altLang="zh-TW" sz="2400" b="1" dirty="0" smtClean="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班</a:t>
            </a:r>
            <a:r>
              <a:rPr lang="en-US" altLang="zh-TW" sz="2400" b="1" dirty="0" smtClean="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a:t>
            </a:r>
            <a:r>
              <a:rPr lang="zh-TW" altLang="zh-TW" sz="2400" b="1" dirty="0" smtClean="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組</a:t>
            </a:r>
            <a:r>
              <a:rPr lang="en-US" altLang="zh-TW" sz="2400" b="1" dirty="0" smtClean="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a:t>
            </a:r>
            <a:r>
              <a:rPr lang="zh-TW" altLang="zh-TW" sz="2400" b="1" dirty="0" smtClean="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a:t>
            </a:r>
            <a:r>
              <a:rPr lang="en-US" altLang="zh-TW" sz="2400" b="1" dirty="0" smtClean="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4</a:t>
            </a:r>
            <a:r>
              <a:rPr lang="zh-TW" altLang="zh-TW" sz="2400" b="1" dirty="0" smtClean="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個</a:t>
            </a:r>
            <a:r>
              <a:rPr lang="zh-TW" altLang="zh-TW" sz="2400" b="1" dirty="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全英語碩士學位學程、</a:t>
            </a:r>
            <a:r>
              <a:rPr lang="en-US" altLang="zh-TW" sz="2400" b="1" dirty="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7</a:t>
            </a:r>
            <a:r>
              <a:rPr lang="zh-TW" altLang="zh-TW" sz="2400" b="1" dirty="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個博士班</a:t>
            </a:r>
            <a:r>
              <a:rPr lang="zh-TW" altLang="zh-TW" sz="2400" dirty="0">
                <a:latin typeface="Times New Roman" panose="02020603050405020304" pitchFamily="18" charset="0"/>
                <a:ea typeface="標楷體" panose="03000509000000000000" pitchFamily="65" charset="-120"/>
                <a:cs typeface="Times New Roman" panose="02020603050405020304" pitchFamily="18" charset="0"/>
              </a:rPr>
              <a:t>。</a:t>
            </a:r>
            <a:endParaRPr lang="zh-TW" altLang="en-US" sz="2400" dirty="0">
              <a:latin typeface="Times New Roman" panose="02020603050405020304" pitchFamily="18" charset="0"/>
              <a:ea typeface="標楷體" panose="03000509000000000000" pitchFamily="65" charset="-120"/>
              <a:cs typeface="Times New Roman" panose="02020603050405020304" pitchFamily="18" charset="0"/>
            </a:endParaRPr>
          </a:p>
        </p:txBody>
      </p:sp>
      <p:pic>
        <p:nvPicPr>
          <p:cNvPr id="12" name="Picture 37" descr="080.gif (20254 字节)"/>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40953" y="1484784"/>
            <a:ext cx="474663" cy="47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37" descr="080.gif (20254 字节)"/>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75756" y="2636912"/>
            <a:ext cx="474663" cy="47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37" descr="080.gif (20254 字节)"/>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40953" y="4797152"/>
            <a:ext cx="474663" cy="47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字方塊 1"/>
          <p:cNvSpPr txBox="1"/>
          <p:nvPr/>
        </p:nvSpPr>
        <p:spPr>
          <a:xfrm>
            <a:off x="2987824" y="5937090"/>
            <a:ext cx="4128053" cy="584775"/>
          </a:xfrm>
          <a:prstGeom prst="rect">
            <a:avLst/>
          </a:prstGeom>
          <a:gradFill>
            <a:gsLst>
              <a:gs pos="2000">
                <a:srgbClr val="99CCFF"/>
              </a:gs>
              <a:gs pos="50000">
                <a:srgbClr val="FFFF00"/>
              </a:gs>
              <a:gs pos="100000">
                <a:srgbClr val="9900FF"/>
              </a:gs>
            </a:gsLst>
            <a:lin ang="3000000" scaled="0"/>
          </a:gradFill>
        </p:spPr>
        <p:txBody>
          <a:bodyPr wrap="none" rtlCol="0">
            <a:spAutoFit/>
          </a:bodyPr>
          <a:lstStyle/>
          <a:p>
            <a:r>
              <a:rPr lang="zh-TW" altLang="en-US" sz="3200" dirty="0" smtClean="0">
                <a:latin typeface="標楷體" panose="03000509000000000000" pitchFamily="65" charset="-120"/>
                <a:ea typeface="標楷體" panose="03000509000000000000" pitchFamily="65" charset="-120"/>
              </a:rPr>
              <a:t>再</a:t>
            </a:r>
            <a:r>
              <a:rPr lang="en-US" altLang="zh-TW" sz="3200" dirty="0" smtClean="0">
                <a:solidFill>
                  <a:srgbClr val="FF0000"/>
                </a:solidFill>
                <a:latin typeface="Arial Unicode MS" panose="020B0604020202020204" pitchFamily="34" charset="-120"/>
                <a:ea typeface="Arial Unicode MS" panose="020B0604020202020204" pitchFamily="34" charset="-120"/>
                <a:cs typeface="Arial Unicode MS" panose="020B0604020202020204" pitchFamily="34" charset="-120"/>
              </a:rPr>
              <a:t>15</a:t>
            </a:r>
            <a:r>
              <a:rPr lang="zh-TW" altLang="en-US" sz="3200" dirty="0" smtClean="0">
                <a:latin typeface="標楷體" panose="03000509000000000000" pitchFamily="65" charset="-120"/>
                <a:ea typeface="標楷體" panose="03000509000000000000" pitchFamily="65" charset="-120"/>
              </a:rPr>
              <a:t>年後  嘉義大學</a:t>
            </a:r>
            <a:r>
              <a:rPr lang="en-US" altLang="zh-TW" sz="3200" dirty="0" smtClean="0">
                <a:latin typeface="標楷體" panose="03000509000000000000" pitchFamily="65" charset="-120"/>
                <a:ea typeface="標楷體" panose="03000509000000000000" pitchFamily="65" charset="-120"/>
              </a:rPr>
              <a:t>?</a:t>
            </a:r>
            <a:endParaRPr lang="zh-TW" altLang="en-US" sz="3200" dirty="0">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1244980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11F70DB0-1707-4C2E-BA6A-7B2B88A8B1D4}" type="slidenum">
              <a:rPr lang="zh-TW" altLang="en-US" smtClean="0"/>
              <a:t>20</a:t>
            </a:fld>
            <a:endParaRPr lang="zh-TW" altLang="en-US"/>
          </a:p>
        </p:txBody>
      </p:sp>
      <p:grpSp>
        <p:nvGrpSpPr>
          <p:cNvPr id="9" name="群組 8"/>
          <p:cNvGrpSpPr/>
          <p:nvPr/>
        </p:nvGrpSpPr>
        <p:grpSpPr>
          <a:xfrm>
            <a:off x="179388" y="1052513"/>
            <a:ext cx="8708549" cy="5616575"/>
            <a:chOff x="179388" y="1052513"/>
            <a:chExt cx="8708549" cy="5616575"/>
          </a:xfrm>
        </p:grpSpPr>
        <p:sp>
          <p:nvSpPr>
            <p:cNvPr id="10" name="文字方塊 19"/>
            <p:cNvSpPr txBox="1">
              <a:spLocks noChangeArrowheads="1"/>
            </p:cNvSpPr>
            <p:nvPr/>
          </p:nvSpPr>
          <p:spPr bwMode="auto">
            <a:xfrm>
              <a:off x="179388" y="2349500"/>
              <a:ext cx="1723549" cy="707886"/>
            </a:xfrm>
            <a:prstGeom prst="rect">
              <a:avLst/>
            </a:prstGeom>
            <a:noFill/>
            <a:ln w="9525">
              <a:noFill/>
              <a:miter lim="800000"/>
              <a:headEnd/>
              <a:tailEnd/>
            </a:ln>
          </p:spPr>
          <p:txBody>
            <a:bodyPr wrap="none">
              <a:spAutoFit/>
            </a:bodyPr>
            <a:lstStyle/>
            <a:p>
              <a:r>
                <a:rPr kumimoji="0" lang="zh-TW" altLang="en-US" sz="2000" dirty="0">
                  <a:latin typeface="標楷體" pitchFamily="65" charset="-120"/>
                  <a:ea typeface="標楷體" pitchFamily="65" charset="-120"/>
                </a:rPr>
                <a:t>提昇研究能量</a:t>
              </a:r>
              <a:endParaRPr kumimoji="0" lang="en-US" altLang="zh-TW" sz="2000" dirty="0">
                <a:latin typeface="標楷體" pitchFamily="65" charset="-120"/>
                <a:ea typeface="標楷體" pitchFamily="65" charset="-120"/>
              </a:endParaRPr>
            </a:p>
            <a:p>
              <a:r>
                <a:rPr kumimoji="0" lang="zh-TW" altLang="en-US" sz="2000" dirty="0">
                  <a:latin typeface="標楷體" pitchFamily="65" charset="-120"/>
                  <a:ea typeface="標楷體" pitchFamily="65" charset="-120"/>
                </a:rPr>
                <a:t>獎勵評鑑</a:t>
              </a:r>
            </a:p>
          </p:txBody>
        </p:sp>
        <p:sp>
          <p:nvSpPr>
            <p:cNvPr id="11" name="文字方塊 33"/>
            <p:cNvSpPr txBox="1">
              <a:spLocks noChangeArrowheads="1"/>
            </p:cNvSpPr>
            <p:nvPr/>
          </p:nvSpPr>
          <p:spPr bwMode="auto">
            <a:xfrm>
              <a:off x="7164388" y="1773238"/>
              <a:ext cx="1723549" cy="400110"/>
            </a:xfrm>
            <a:prstGeom prst="rect">
              <a:avLst/>
            </a:prstGeom>
            <a:noFill/>
            <a:ln w="9525">
              <a:noFill/>
              <a:miter lim="800000"/>
              <a:headEnd/>
              <a:tailEnd/>
            </a:ln>
          </p:spPr>
          <p:txBody>
            <a:bodyPr wrap="none">
              <a:spAutoFit/>
            </a:bodyPr>
            <a:lstStyle/>
            <a:p>
              <a:r>
                <a:rPr kumimoji="0" lang="zh-TW" altLang="en-US" sz="2000">
                  <a:latin typeface="標楷體" pitchFamily="65" charset="-120"/>
                  <a:ea typeface="標楷體" pitchFamily="65" charset="-120"/>
                </a:rPr>
                <a:t>研究資源整合</a:t>
              </a:r>
            </a:p>
          </p:txBody>
        </p:sp>
        <p:sp>
          <p:nvSpPr>
            <p:cNvPr id="12" name="文字方塊 35"/>
            <p:cNvSpPr txBox="1">
              <a:spLocks noChangeArrowheads="1"/>
            </p:cNvSpPr>
            <p:nvPr/>
          </p:nvSpPr>
          <p:spPr bwMode="auto">
            <a:xfrm>
              <a:off x="179388" y="1484313"/>
              <a:ext cx="1723549" cy="400110"/>
            </a:xfrm>
            <a:prstGeom prst="rect">
              <a:avLst/>
            </a:prstGeom>
            <a:noFill/>
            <a:ln w="9525">
              <a:noFill/>
              <a:miter lim="800000"/>
              <a:headEnd/>
              <a:tailEnd/>
            </a:ln>
          </p:spPr>
          <p:txBody>
            <a:bodyPr wrap="none">
              <a:spAutoFit/>
            </a:bodyPr>
            <a:lstStyle/>
            <a:p>
              <a:r>
                <a:rPr kumimoji="0" lang="zh-TW" altLang="en-US" sz="2000">
                  <a:latin typeface="標楷體" pitchFamily="65" charset="-120"/>
                  <a:ea typeface="標楷體" pitchFamily="65" charset="-120"/>
                </a:rPr>
                <a:t>優質研發環境</a:t>
              </a:r>
            </a:p>
          </p:txBody>
        </p:sp>
        <p:sp>
          <p:nvSpPr>
            <p:cNvPr id="13" name="文字方塊 37"/>
            <p:cNvSpPr txBox="1">
              <a:spLocks noChangeArrowheads="1"/>
            </p:cNvSpPr>
            <p:nvPr/>
          </p:nvSpPr>
          <p:spPr bwMode="auto">
            <a:xfrm>
              <a:off x="7164388" y="2492375"/>
              <a:ext cx="1210588" cy="400110"/>
            </a:xfrm>
            <a:prstGeom prst="rect">
              <a:avLst/>
            </a:prstGeom>
            <a:noFill/>
            <a:ln w="9525">
              <a:noFill/>
              <a:miter lim="800000"/>
              <a:headEnd/>
              <a:tailEnd/>
            </a:ln>
          </p:spPr>
          <p:txBody>
            <a:bodyPr wrap="none">
              <a:spAutoFit/>
            </a:bodyPr>
            <a:lstStyle/>
            <a:p>
              <a:r>
                <a:rPr kumimoji="0" lang="zh-TW" altLang="en-US" sz="2000">
                  <a:latin typeface="標楷體" pitchFamily="65" charset="-120"/>
                  <a:ea typeface="標楷體" pitchFamily="65" charset="-120"/>
                </a:rPr>
                <a:t>區域合作</a:t>
              </a:r>
            </a:p>
          </p:txBody>
        </p:sp>
        <p:cxnSp>
          <p:nvCxnSpPr>
            <p:cNvPr id="14" name="直線單箭頭接點 13"/>
            <p:cNvCxnSpPr/>
            <p:nvPr/>
          </p:nvCxnSpPr>
          <p:spPr>
            <a:xfrm flipH="1">
              <a:off x="6948488" y="2852738"/>
              <a:ext cx="431800" cy="288925"/>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15" name="直線單箭頭接點 14"/>
            <p:cNvCxnSpPr/>
            <p:nvPr/>
          </p:nvCxnSpPr>
          <p:spPr>
            <a:xfrm flipH="1">
              <a:off x="6732588" y="1989138"/>
              <a:ext cx="503237" cy="360362"/>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16" name="直線單箭頭接點 15"/>
            <p:cNvCxnSpPr/>
            <p:nvPr/>
          </p:nvCxnSpPr>
          <p:spPr>
            <a:xfrm>
              <a:off x="1619250" y="1844675"/>
              <a:ext cx="576263" cy="360363"/>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17" name="直線單箭頭接點 16"/>
            <p:cNvCxnSpPr/>
            <p:nvPr/>
          </p:nvCxnSpPr>
          <p:spPr>
            <a:xfrm>
              <a:off x="1403350" y="2852738"/>
              <a:ext cx="360363" cy="144462"/>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grpSp>
          <p:nvGrpSpPr>
            <p:cNvPr id="18" name="群組 43"/>
            <p:cNvGrpSpPr>
              <a:grpSpLocks/>
            </p:cNvGrpSpPr>
            <p:nvPr/>
          </p:nvGrpSpPr>
          <p:grpSpPr bwMode="auto">
            <a:xfrm>
              <a:off x="2124075" y="1052513"/>
              <a:ext cx="5014378" cy="5616575"/>
              <a:chOff x="1907704" y="764704"/>
              <a:chExt cx="5547536" cy="5832648"/>
            </a:xfrm>
          </p:grpSpPr>
          <p:sp>
            <p:nvSpPr>
              <p:cNvPr id="25" name="橢圓 24"/>
              <p:cNvSpPr/>
              <p:nvPr/>
            </p:nvSpPr>
            <p:spPr>
              <a:xfrm>
                <a:off x="1907704" y="764704"/>
                <a:ext cx="5256584" cy="5832648"/>
              </a:xfrm>
              <a:prstGeom prst="ellipse">
                <a:avLst/>
              </a:prstGeom>
              <a:noFill/>
              <a:ln w="1333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dirty="0"/>
              </a:p>
            </p:txBody>
          </p:sp>
          <p:sp>
            <p:nvSpPr>
              <p:cNvPr id="26" name="文字方塊 34"/>
              <p:cNvSpPr txBox="1">
                <a:spLocks noChangeArrowheads="1"/>
              </p:cNvSpPr>
              <p:nvPr/>
            </p:nvSpPr>
            <p:spPr bwMode="auto">
              <a:xfrm>
                <a:off x="3635896" y="908720"/>
                <a:ext cx="2190558" cy="415502"/>
              </a:xfrm>
              <a:prstGeom prst="rect">
                <a:avLst/>
              </a:prstGeom>
              <a:noFill/>
              <a:ln w="9525">
                <a:noFill/>
                <a:miter lim="800000"/>
                <a:headEnd/>
                <a:tailEnd/>
              </a:ln>
            </p:spPr>
            <p:txBody>
              <a:bodyPr wrap="none">
                <a:spAutoFit/>
              </a:bodyPr>
              <a:lstStyle/>
              <a:p>
                <a:r>
                  <a:rPr kumimoji="0" lang="zh-TW" altLang="en-US" sz="2000">
                    <a:latin typeface="標楷體" pitchFamily="65" charset="-120"/>
                    <a:ea typeface="標楷體" pitchFamily="65" charset="-120"/>
                  </a:rPr>
                  <a:t>跨領域人力整合</a:t>
                </a:r>
              </a:p>
            </p:txBody>
          </p:sp>
          <p:sp>
            <p:nvSpPr>
              <p:cNvPr id="27" name="橢圓 26"/>
              <p:cNvSpPr/>
              <p:nvPr/>
            </p:nvSpPr>
            <p:spPr>
              <a:xfrm>
                <a:off x="2411761" y="1340055"/>
                <a:ext cx="4248471" cy="4681945"/>
              </a:xfrm>
              <a:prstGeom prst="ellipse">
                <a:avLst/>
              </a:prstGeom>
              <a:noFill/>
              <a:ln w="206375"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8" name="文字方塊 36"/>
              <p:cNvSpPr txBox="1">
                <a:spLocks noChangeArrowheads="1"/>
              </p:cNvSpPr>
              <p:nvPr/>
            </p:nvSpPr>
            <p:spPr bwMode="auto">
              <a:xfrm>
                <a:off x="2699792" y="1700808"/>
                <a:ext cx="936103" cy="735119"/>
              </a:xfrm>
              <a:prstGeom prst="rect">
                <a:avLst/>
              </a:prstGeom>
              <a:solidFill>
                <a:schemeClr val="bg1"/>
              </a:solidFill>
              <a:ln w="9525">
                <a:noFill/>
                <a:miter lim="800000"/>
                <a:headEnd/>
                <a:tailEnd/>
              </a:ln>
            </p:spPr>
            <p:txBody>
              <a:bodyPr wrap="square">
                <a:spAutoFit/>
              </a:bodyPr>
              <a:lstStyle/>
              <a:p>
                <a:r>
                  <a:rPr kumimoji="0" lang="zh-TW" altLang="en-US" sz="2000" dirty="0">
                    <a:solidFill>
                      <a:srgbClr val="0000FF"/>
                    </a:solidFill>
                    <a:latin typeface="標楷體" pitchFamily="65" charset="-120"/>
                    <a:ea typeface="標楷體" pitchFamily="65" charset="-120"/>
                  </a:rPr>
                  <a:t>理</a:t>
                </a:r>
                <a:r>
                  <a:rPr kumimoji="0" lang="zh-TW" altLang="en-US" sz="2000" dirty="0" smtClean="0">
                    <a:solidFill>
                      <a:srgbClr val="0000FF"/>
                    </a:solidFill>
                    <a:latin typeface="標楷體" pitchFamily="65" charset="-120"/>
                    <a:ea typeface="標楷體" pitchFamily="65" charset="-120"/>
                  </a:rPr>
                  <a:t>工</a:t>
                </a:r>
                <a:endParaRPr kumimoji="0" lang="en-US" altLang="zh-TW" sz="2000" dirty="0" smtClean="0">
                  <a:solidFill>
                    <a:srgbClr val="0000FF"/>
                  </a:solidFill>
                  <a:latin typeface="標楷體" pitchFamily="65" charset="-120"/>
                  <a:ea typeface="標楷體" pitchFamily="65" charset="-120"/>
                </a:endParaRPr>
              </a:p>
              <a:p>
                <a:r>
                  <a:rPr kumimoji="0" lang="zh-TW" altLang="en-US" sz="2000" dirty="0" smtClean="0">
                    <a:solidFill>
                      <a:srgbClr val="0000FF"/>
                    </a:solidFill>
                    <a:latin typeface="標楷體" pitchFamily="65" charset="-120"/>
                    <a:ea typeface="標楷體" pitchFamily="65" charset="-120"/>
                  </a:rPr>
                  <a:t>學院</a:t>
                </a:r>
                <a:endParaRPr kumimoji="0" lang="zh-TW" altLang="en-US" sz="2000" dirty="0">
                  <a:solidFill>
                    <a:srgbClr val="0000FF"/>
                  </a:solidFill>
                  <a:latin typeface="標楷體" pitchFamily="65" charset="-120"/>
                  <a:ea typeface="標楷體" pitchFamily="65" charset="-120"/>
                </a:endParaRPr>
              </a:p>
            </p:txBody>
          </p:sp>
          <p:sp>
            <p:nvSpPr>
              <p:cNvPr id="29" name="文字方塊 18"/>
              <p:cNvSpPr txBox="1">
                <a:spLocks noChangeArrowheads="1"/>
              </p:cNvSpPr>
              <p:nvPr/>
            </p:nvSpPr>
            <p:spPr bwMode="auto">
              <a:xfrm>
                <a:off x="5540931" y="1844823"/>
                <a:ext cx="1129368" cy="415502"/>
              </a:xfrm>
              <a:prstGeom prst="rect">
                <a:avLst/>
              </a:prstGeom>
              <a:solidFill>
                <a:schemeClr val="bg1"/>
              </a:solidFill>
              <a:ln w="9525">
                <a:noFill/>
                <a:miter lim="800000"/>
                <a:headEnd/>
                <a:tailEnd/>
              </a:ln>
            </p:spPr>
            <p:txBody>
              <a:bodyPr wrap="square">
                <a:spAutoFit/>
              </a:bodyPr>
              <a:lstStyle/>
              <a:p>
                <a:r>
                  <a:rPr kumimoji="0" lang="zh-TW" altLang="en-US" sz="2000">
                    <a:solidFill>
                      <a:srgbClr val="0000FF"/>
                    </a:solidFill>
                    <a:latin typeface="標楷體" pitchFamily="65" charset="-120"/>
                    <a:ea typeface="標楷體" pitchFamily="65" charset="-120"/>
                  </a:rPr>
                  <a:t>農學院</a:t>
                </a:r>
              </a:p>
            </p:txBody>
          </p:sp>
          <p:sp>
            <p:nvSpPr>
              <p:cNvPr id="30" name="文字方塊 17"/>
              <p:cNvSpPr txBox="1">
                <a:spLocks noChangeArrowheads="1"/>
              </p:cNvSpPr>
              <p:nvPr/>
            </p:nvSpPr>
            <p:spPr bwMode="auto">
              <a:xfrm>
                <a:off x="2065269" y="3284984"/>
                <a:ext cx="1196344" cy="735119"/>
              </a:xfrm>
              <a:prstGeom prst="rect">
                <a:avLst/>
              </a:prstGeom>
              <a:solidFill>
                <a:schemeClr val="bg1"/>
              </a:solidFill>
              <a:ln w="9525">
                <a:noFill/>
                <a:miter lim="800000"/>
                <a:headEnd/>
                <a:tailEnd/>
              </a:ln>
            </p:spPr>
            <p:txBody>
              <a:bodyPr wrap="square">
                <a:spAutoFit/>
              </a:bodyPr>
              <a:lstStyle/>
              <a:p>
                <a:r>
                  <a:rPr kumimoji="0" lang="zh-TW" altLang="en-US" sz="2000" dirty="0">
                    <a:solidFill>
                      <a:srgbClr val="0000FF"/>
                    </a:solidFill>
                    <a:latin typeface="標楷體" pitchFamily="65" charset="-120"/>
                    <a:ea typeface="標楷體" pitchFamily="65" charset="-120"/>
                  </a:rPr>
                  <a:t>生命</a:t>
                </a:r>
                <a:r>
                  <a:rPr kumimoji="0" lang="zh-TW" altLang="en-US" sz="2000" dirty="0" smtClean="0">
                    <a:solidFill>
                      <a:srgbClr val="0000FF"/>
                    </a:solidFill>
                    <a:latin typeface="標楷體" pitchFamily="65" charset="-120"/>
                    <a:ea typeface="標楷體" pitchFamily="65" charset="-120"/>
                  </a:rPr>
                  <a:t>科</a:t>
                </a:r>
                <a:endParaRPr kumimoji="0" lang="en-US" altLang="zh-TW" sz="2000" dirty="0" smtClean="0">
                  <a:solidFill>
                    <a:srgbClr val="0000FF"/>
                  </a:solidFill>
                  <a:latin typeface="標楷體" pitchFamily="65" charset="-120"/>
                  <a:ea typeface="標楷體" pitchFamily="65" charset="-120"/>
                </a:endParaRPr>
              </a:p>
              <a:p>
                <a:r>
                  <a:rPr kumimoji="0" lang="zh-TW" altLang="en-US" sz="2000" dirty="0" smtClean="0">
                    <a:solidFill>
                      <a:srgbClr val="0000FF"/>
                    </a:solidFill>
                    <a:latin typeface="標楷體" pitchFamily="65" charset="-120"/>
                    <a:ea typeface="標楷體" pitchFamily="65" charset="-120"/>
                  </a:rPr>
                  <a:t>學院</a:t>
                </a:r>
                <a:endParaRPr kumimoji="0" lang="zh-TW" altLang="en-US" sz="2000" dirty="0">
                  <a:solidFill>
                    <a:srgbClr val="0000FF"/>
                  </a:solidFill>
                  <a:latin typeface="標楷體" pitchFamily="65" charset="-120"/>
                  <a:ea typeface="標楷體" pitchFamily="65" charset="-120"/>
                </a:endParaRPr>
              </a:p>
            </p:txBody>
          </p:sp>
          <p:sp>
            <p:nvSpPr>
              <p:cNvPr id="31" name="文字方塊 14"/>
              <p:cNvSpPr txBox="1">
                <a:spLocks noChangeArrowheads="1"/>
              </p:cNvSpPr>
              <p:nvPr/>
            </p:nvSpPr>
            <p:spPr bwMode="auto">
              <a:xfrm>
                <a:off x="2771800" y="5229200"/>
                <a:ext cx="1443080" cy="415502"/>
              </a:xfrm>
              <a:prstGeom prst="rect">
                <a:avLst/>
              </a:prstGeom>
              <a:solidFill>
                <a:schemeClr val="bg1"/>
              </a:solidFill>
              <a:ln w="9525">
                <a:noFill/>
                <a:miter lim="800000"/>
                <a:headEnd/>
                <a:tailEnd/>
              </a:ln>
            </p:spPr>
            <p:txBody>
              <a:bodyPr wrap="square">
                <a:spAutoFit/>
              </a:bodyPr>
              <a:lstStyle/>
              <a:p>
                <a:r>
                  <a:rPr kumimoji="0" lang="zh-TW" altLang="en-US" sz="2000">
                    <a:solidFill>
                      <a:srgbClr val="0000FF"/>
                    </a:solidFill>
                    <a:latin typeface="標楷體" pitchFamily="65" charset="-120"/>
                    <a:ea typeface="標楷體" pitchFamily="65" charset="-120"/>
                  </a:rPr>
                  <a:t>管理學院</a:t>
                </a:r>
              </a:p>
            </p:txBody>
          </p:sp>
          <p:sp>
            <p:nvSpPr>
              <p:cNvPr id="32" name="文字方塊 15"/>
              <p:cNvSpPr txBox="1">
                <a:spLocks noChangeArrowheads="1"/>
              </p:cNvSpPr>
              <p:nvPr/>
            </p:nvSpPr>
            <p:spPr bwMode="auto">
              <a:xfrm>
                <a:off x="5580112" y="4941168"/>
                <a:ext cx="1443080" cy="415502"/>
              </a:xfrm>
              <a:prstGeom prst="rect">
                <a:avLst/>
              </a:prstGeom>
              <a:solidFill>
                <a:schemeClr val="bg1"/>
              </a:solidFill>
              <a:ln w="9525">
                <a:noFill/>
                <a:miter lim="800000"/>
                <a:headEnd/>
                <a:tailEnd/>
              </a:ln>
            </p:spPr>
            <p:txBody>
              <a:bodyPr wrap="square">
                <a:spAutoFit/>
              </a:bodyPr>
              <a:lstStyle/>
              <a:p>
                <a:r>
                  <a:rPr kumimoji="0" lang="zh-TW" altLang="en-US" sz="2000">
                    <a:solidFill>
                      <a:srgbClr val="0000FF"/>
                    </a:solidFill>
                    <a:latin typeface="標楷體" pitchFamily="65" charset="-120"/>
                    <a:ea typeface="標楷體" pitchFamily="65" charset="-120"/>
                  </a:rPr>
                  <a:t>人文藝術</a:t>
                </a:r>
              </a:p>
            </p:txBody>
          </p:sp>
          <p:sp>
            <p:nvSpPr>
              <p:cNvPr id="33" name="文字方塊 16"/>
              <p:cNvSpPr txBox="1">
                <a:spLocks noChangeArrowheads="1"/>
              </p:cNvSpPr>
              <p:nvPr/>
            </p:nvSpPr>
            <p:spPr bwMode="auto">
              <a:xfrm>
                <a:off x="6012160" y="3356992"/>
                <a:ext cx="1443080" cy="415502"/>
              </a:xfrm>
              <a:prstGeom prst="rect">
                <a:avLst/>
              </a:prstGeom>
              <a:solidFill>
                <a:schemeClr val="bg1"/>
              </a:solidFill>
              <a:ln w="9525">
                <a:noFill/>
                <a:miter lim="800000"/>
                <a:headEnd/>
                <a:tailEnd/>
              </a:ln>
            </p:spPr>
            <p:txBody>
              <a:bodyPr wrap="square">
                <a:spAutoFit/>
              </a:bodyPr>
              <a:lstStyle/>
              <a:p>
                <a:r>
                  <a:rPr kumimoji="0" lang="zh-TW" altLang="en-US" sz="2000">
                    <a:solidFill>
                      <a:srgbClr val="0000FF"/>
                    </a:solidFill>
                    <a:latin typeface="標楷體" pitchFamily="65" charset="-120"/>
                    <a:ea typeface="標楷體" pitchFamily="65" charset="-120"/>
                  </a:rPr>
                  <a:t>師範學院</a:t>
                </a:r>
              </a:p>
            </p:txBody>
          </p:sp>
          <p:sp>
            <p:nvSpPr>
              <p:cNvPr id="34" name="橢圓 33"/>
              <p:cNvSpPr/>
              <p:nvPr/>
            </p:nvSpPr>
            <p:spPr>
              <a:xfrm>
                <a:off x="4139952" y="1844518"/>
                <a:ext cx="792087" cy="1368315"/>
              </a:xfrm>
              <a:prstGeom prst="ellipse">
                <a:avLst/>
              </a:prstGeom>
              <a:solidFill>
                <a:srgbClr val="FF0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35" name="橢圓 34"/>
              <p:cNvSpPr/>
              <p:nvPr/>
            </p:nvSpPr>
            <p:spPr>
              <a:xfrm rot="2293055">
                <a:off x="4858275" y="2391844"/>
                <a:ext cx="823702" cy="1305669"/>
              </a:xfrm>
              <a:prstGeom prst="ellipse">
                <a:avLst/>
              </a:prstGeom>
              <a:solidFill>
                <a:schemeClr val="accent5">
                  <a:lumMod val="75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36" name="橢圓 35"/>
              <p:cNvSpPr/>
              <p:nvPr/>
            </p:nvSpPr>
            <p:spPr>
              <a:xfrm rot="18896872">
                <a:off x="4959982" y="3327851"/>
                <a:ext cx="830880" cy="1662250"/>
              </a:xfrm>
              <a:prstGeom prst="ellipse">
                <a:avLst/>
              </a:prstGeom>
              <a:solidFill>
                <a:srgbClr val="00B0F0"/>
              </a:solidFill>
              <a:ln w="190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37" name="橢圓 36"/>
              <p:cNvSpPr/>
              <p:nvPr/>
            </p:nvSpPr>
            <p:spPr>
              <a:xfrm>
                <a:off x="3994125" y="3789833"/>
                <a:ext cx="1009832" cy="1511741"/>
              </a:xfrm>
              <a:prstGeom prst="ellipse">
                <a:avLst/>
              </a:prstGeom>
              <a:solidFill>
                <a:srgbClr val="00B050"/>
              </a:solidFill>
              <a:ln w="190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38" name="橢圓 37"/>
              <p:cNvSpPr/>
              <p:nvPr/>
            </p:nvSpPr>
            <p:spPr>
              <a:xfrm rot="2313673">
                <a:off x="3333964" y="3291858"/>
                <a:ext cx="885171" cy="1548250"/>
              </a:xfrm>
              <a:prstGeom prst="ellipse">
                <a:avLst/>
              </a:prstGeom>
              <a:solidFill>
                <a:srgbClr val="FFFF00"/>
              </a:solidFill>
              <a:ln w="190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dirty="0"/>
              </a:p>
            </p:txBody>
          </p:sp>
          <p:sp>
            <p:nvSpPr>
              <p:cNvPr id="39" name="橢圓 38"/>
              <p:cNvSpPr/>
              <p:nvPr/>
            </p:nvSpPr>
            <p:spPr>
              <a:xfrm rot="18276937">
                <a:off x="3431972" y="2254223"/>
                <a:ext cx="820989" cy="1722958"/>
              </a:xfrm>
              <a:prstGeom prst="ellipse">
                <a:avLst/>
              </a:prstGeom>
              <a:solidFill>
                <a:schemeClr val="accent6"/>
              </a:solidFill>
              <a:ln w="190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40" name="手繪多邊形 39"/>
              <p:cNvSpPr/>
              <p:nvPr/>
            </p:nvSpPr>
            <p:spPr>
              <a:xfrm>
                <a:off x="3704392" y="2830364"/>
                <a:ext cx="1540268" cy="1613953"/>
              </a:xfrm>
              <a:custGeom>
                <a:avLst/>
                <a:gdLst>
                  <a:gd name="connsiteX0" fmla="*/ 0 w 2016224"/>
                  <a:gd name="connsiteY0" fmla="*/ 1080120 h 2160240"/>
                  <a:gd name="connsiteX1" fmla="*/ 271127 w 2016224"/>
                  <a:gd name="connsiteY1" fmla="*/ 343134 h 2160240"/>
                  <a:gd name="connsiteX2" fmla="*/ 1008113 w 2016224"/>
                  <a:gd name="connsiteY2" fmla="*/ 1 h 2160240"/>
                  <a:gd name="connsiteX3" fmla="*/ 1745098 w 2016224"/>
                  <a:gd name="connsiteY3" fmla="*/ 343137 h 2160240"/>
                  <a:gd name="connsiteX4" fmla="*/ 2016223 w 2016224"/>
                  <a:gd name="connsiteY4" fmla="*/ 1080123 h 2160240"/>
                  <a:gd name="connsiteX5" fmla="*/ 1745096 w 2016224"/>
                  <a:gd name="connsiteY5" fmla="*/ 1817109 h 2160240"/>
                  <a:gd name="connsiteX6" fmla="*/ 1008110 w 2016224"/>
                  <a:gd name="connsiteY6" fmla="*/ 2160243 h 2160240"/>
                  <a:gd name="connsiteX7" fmla="*/ 271124 w 2016224"/>
                  <a:gd name="connsiteY7" fmla="*/ 1817108 h 2160240"/>
                  <a:gd name="connsiteX8" fmla="*/ -2 w 2016224"/>
                  <a:gd name="connsiteY8" fmla="*/ 1080122 h 2160240"/>
                  <a:gd name="connsiteX9" fmla="*/ 0 w 2016224"/>
                  <a:gd name="connsiteY9" fmla="*/ 108012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6224" h="2160240">
                    <a:moveTo>
                      <a:pt x="0" y="1080120"/>
                    </a:moveTo>
                    <a:cubicBezTo>
                      <a:pt x="0" y="806534"/>
                      <a:pt x="96899" y="543141"/>
                      <a:pt x="271127" y="343134"/>
                    </a:cubicBezTo>
                    <a:cubicBezTo>
                      <a:pt x="461788" y="124264"/>
                      <a:pt x="728683" y="0"/>
                      <a:pt x="1008113" y="1"/>
                    </a:cubicBezTo>
                    <a:cubicBezTo>
                      <a:pt x="1287543" y="1"/>
                      <a:pt x="1554438" y="124266"/>
                      <a:pt x="1745098" y="343137"/>
                    </a:cubicBezTo>
                    <a:cubicBezTo>
                      <a:pt x="1919326" y="543144"/>
                      <a:pt x="2016224" y="806537"/>
                      <a:pt x="2016223" y="1080123"/>
                    </a:cubicBezTo>
                    <a:cubicBezTo>
                      <a:pt x="2016223" y="1353709"/>
                      <a:pt x="1919324" y="1617102"/>
                      <a:pt x="1745096" y="1817109"/>
                    </a:cubicBezTo>
                    <a:cubicBezTo>
                      <a:pt x="1554436" y="2035979"/>
                      <a:pt x="1287540" y="2160243"/>
                      <a:pt x="1008110" y="2160243"/>
                    </a:cubicBezTo>
                    <a:cubicBezTo>
                      <a:pt x="728680" y="2160243"/>
                      <a:pt x="461785" y="2035978"/>
                      <a:pt x="271124" y="1817108"/>
                    </a:cubicBezTo>
                    <a:cubicBezTo>
                      <a:pt x="96896" y="1617101"/>
                      <a:pt x="-2" y="1353708"/>
                      <a:pt x="-2" y="1080122"/>
                    </a:cubicBezTo>
                    <a:lnTo>
                      <a:pt x="0" y="1080120"/>
                    </a:lnTo>
                    <a:close/>
                  </a:path>
                </a:pathLst>
              </a:custGeom>
              <a:solidFill>
                <a:schemeClr val="accent1">
                  <a:lumMod val="40000"/>
                  <a:lumOff val="60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dirty="0">
                  <a:solidFill>
                    <a:schemeClr val="tx1"/>
                  </a:solidFill>
                </a:endParaRPr>
              </a:p>
            </p:txBody>
          </p:sp>
          <p:sp>
            <p:nvSpPr>
              <p:cNvPr id="41" name="文字方塊 32"/>
              <p:cNvSpPr txBox="1">
                <a:spLocks noChangeArrowheads="1"/>
              </p:cNvSpPr>
              <p:nvPr/>
            </p:nvSpPr>
            <p:spPr bwMode="auto">
              <a:xfrm>
                <a:off x="3781477" y="3041349"/>
                <a:ext cx="1386096" cy="1438277"/>
              </a:xfrm>
              <a:prstGeom prst="rect">
                <a:avLst/>
              </a:prstGeom>
              <a:noFill/>
              <a:ln w="9525">
                <a:noFill/>
                <a:miter lim="800000"/>
                <a:headEnd/>
                <a:tailEnd/>
              </a:ln>
            </p:spPr>
            <p:txBody>
              <a:bodyPr wrap="square">
                <a:spAutoFit/>
              </a:bodyPr>
              <a:lstStyle/>
              <a:p>
                <a:r>
                  <a:rPr kumimoji="0" lang="zh-TW" altLang="en-US" sz="2800" b="1" dirty="0">
                    <a:latin typeface="標楷體" pitchFamily="65" charset="-120"/>
                    <a:ea typeface="標楷體" pitchFamily="65" charset="-120"/>
                  </a:rPr>
                  <a:t>力行</a:t>
                </a:r>
                <a:r>
                  <a:rPr kumimoji="0" lang="zh-TW" altLang="en-US" sz="2800" b="1" dirty="0" smtClean="0">
                    <a:latin typeface="標楷體" pitchFamily="65" charset="-120"/>
                    <a:ea typeface="標楷體" pitchFamily="65" charset="-120"/>
                  </a:rPr>
                  <a:t>創</a:t>
                </a:r>
                <a:endParaRPr kumimoji="0" lang="en-US" altLang="zh-TW" sz="2800" b="1" dirty="0" smtClean="0">
                  <a:latin typeface="標楷體" pitchFamily="65" charset="-120"/>
                  <a:ea typeface="標楷體" pitchFamily="65" charset="-120"/>
                </a:endParaRPr>
              </a:p>
              <a:p>
                <a:r>
                  <a:rPr kumimoji="0" lang="zh-TW" altLang="en-US" sz="2800" b="1" dirty="0" smtClean="0">
                    <a:latin typeface="標楷體" pitchFamily="65" charset="-120"/>
                    <a:ea typeface="標楷體" pitchFamily="65" charset="-120"/>
                  </a:rPr>
                  <a:t>新</a:t>
                </a:r>
                <a:r>
                  <a:rPr kumimoji="0" lang="zh-TW" altLang="en-US" sz="2800" b="1" dirty="0">
                    <a:latin typeface="標楷體" pitchFamily="65" charset="-120"/>
                    <a:ea typeface="標楷體" pitchFamily="65" charset="-120"/>
                  </a:rPr>
                  <a:t>研究</a:t>
                </a:r>
                <a:endParaRPr kumimoji="0" lang="en-US" altLang="zh-TW" sz="2800" b="1" dirty="0">
                  <a:latin typeface="標楷體" pitchFamily="65" charset="-120"/>
                  <a:ea typeface="標楷體" pitchFamily="65" charset="-120"/>
                </a:endParaRPr>
              </a:p>
              <a:p>
                <a:endParaRPr kumimoji="0" lang="en-US" altLang="zh-TW" sz="2800" dirty="0">
                  <a:latin typeface="標楷體" pitchFamily="65" charset="-120"/>
                  <a:ea typeface="標楷體" pitchFamily="65" charset="-120"/>
                </a:endParaRPr>
              </a:p>
            </p:txBody>
          </p:sp>
          <p:sp>
            <p:nvSpPr>
              <p:cNvPr id="42" name="文字方塊 38"/>
              <p:cNvSpPr txBox="1">
                <a:spLocks noChangeArrowheads="1"/>
              </p:cNvSpPr>
              <p:nvPr/>
            </p:nvSpPr>
            <p:spPr bwMode="auto">
              <a:xfrm>
                <a:off x="4130380" y="2049085"/>
                <a:ext cx="771803" cy="735119"/>
              </a:xfrm>
              <a:prstGeom prst="rect">
                <a:avLst/>
              </a:prstGeom>
              <a:noFill/>
              <a:ln w="9525">
                <a:noFill/>
                <a:miter lim="800000"/>
                <a:headEnd/>
                <a:tailEnd/>
              </a:ln>
            </p:spPr>
            <p:txBody>
              <a:bodyPr wrap="none">
                <a:spAutoFit/>
              </a:bodyPr>
              <a:lstStyle/>
              <a:p>
                <a:r>
                  <a:rPr kumimoji="0" lang="zh-TW" altLang="en-US" sz="2000" b="1" dirty="0" smtClean="0">
                    <a:solidFill>
                      <a:schemeClr val="bg1"/>
                    </a:solidFill>
                    <a:latin typeface="標楷體" pitchFamily="65" charset="-120"/>
                    <a:ea typeface="標楷體" pitchFamily="65" charset="-120"/>
                  </a:rPr>
                  <a:t>特色</a:t>
                </a:r>
                <a:endParaRPr kumimoji="0" lang="en-US" altLang="zh-TW" sz="2000" b="1" dirty="0" smtClean="0">
                  <a:solidFill>
                    <a:schemeClr val="bg1"/>
                  </a:solidFill>
                  <a:latin typeface="標楷體" pitchFamily="65" charset="-120"/>
                  <a:ea typeface="標楷體" pitchFamily="65" charset="-120"/>
                </a:endParaRPr>
              </a:p>
              <a:p>
                <a:r>
                  <a:rPr kumimoji="0" lang="zh-TW" altLang="en-US" sz="2000" b="1" dirty="0" smtClean="0">
                    <a:solidFill>
                      <a:schemeClr val="bg1"/>
                    </a:solidFill>
                    <a:latin typeface="標楷體" pitchFamily="65" charset="-120"/>
                    <a:ea typeface="標楷體" pitchFamily="65" charset="-120"/>
                  </a:rPr>
                  <a:t>研究</a:t>
                </a:r>
                <a:endParaRPr kumimoji="0" lang="zh-TW" altLang="en-US" sz="2000" b="1" dirty="0">
                  <a:solidFill>
                    <a:schemeClr val="bg1"/>
                  </a:solidFill>
                  <a:latin typeface="標楷體" pitchFamily="65" charset="-120"/>
                  <a:ea typeface="標楷體" pitchFamily="65" charset="-120"/>
                </a:endParaRPr>
              </a:p>
            </p:txBody>
          </p:sp>
        </p:grpSp>
        <p:sp>
          <p:nvSpPr>
            <p:cNvPr id="19" name="橢圓 18"/>
            <p:cNvSpPr/>
            <p:nvPr/>
          </p:nvSpPr>
          <p:spPr>
            <a:xfrm>
              <a:off x="539750" y="3905250"/>
              <a:ext cx="1727200" cy="1271588"/>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kumimoji="0" lang="zh-TW" altLang="en-US" sz="2000" dirty="0">
                  <a:solidFill>
                    <a:srgbClr val="0000FF"/>
                  </a:solidFill>
                  <a:latin typeface="標楷體" panose="03000509000000000000" pitchFamily="65" charset="-120"/>
                  <a:ea typeface="標楷體" panose="03000509000000000000" pitchFamily="65" charset="-120"/>
                </a:rPr>
                <a:t>學習</a:t>
              </a:r>
              <a:r>
                <a:rPr kumimoji="0" lang="zh-TW" altLang="en-US" sz="2000" dirty="0" smtClean="0">
                  <a:solidFill>
                    <a:srgbClr val="0000FF"/>
                  </a:solidFill>
                  <a:latin typeface="標楷體" panose="03000509000000000000" pitchFamily="65" charset="-120"/>
                  <a:ea typeface="標楷體" panose="03000509000000000000" pitchFamily="65" charset="-120"/>
                </a:rPr>
                <a:t>創新能力</a:t>
              </a:r>
              <a:endParaRPr kumimoji="0" lang="zh-TW" altLang="en-US" sz="2000" dirty="0">
                <a:solidFill>
                  <a:srgbClr val="0000FF"/>
                </a:solidFill>
                <a:latin typeface="標楷體" panose="03000509000000000000" pitchFamily="65" charset="-120"/>
                <a:ea typeface="標楷體" panose="03000509000000000000" pitchFamily="65" charset="-120"/>
              </a:endParaRPr>
            </a:p>
          </p:txBody>
        </p:sp>
        <p:sp>
          <p:nvSpPr>
            <p:cNvPr id="20" name="橢圓 19"/>
            <p:cNvSpPr/>
            <p:nvPr/>
          </p:nvSpPr>
          <p:spPr>
            <a:xfrm>
              <a:off x="242888" y="4595813"/>
              <a:ext cx="9144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kumimoji="0" lang="zh-TW" altLang="en-US" dirty="0">
                  <a:latin typeface="標楷體" panose="03000509000000000000" pitchFamily="65" charset="-120"/>
                  <a:ea typeface="標楷體" panose="03000509000000000000" pitchFamily="65" charset="-120"/>
                </a:rPr>
                <a:t>產業研發創新</a:t>
              </a:r>
            </a:p>
          </p:txBody>
        </p:sp>
        <p:sp>
          <p:nvSpPr>
            <p:cNvPr id="21" name="橢圓 20"/>
            <p:cNvSpPr/>
            <p:nvPr/>
          </p:nvSpPr>
          <p:spPr>
            <a:xfrm>
              <a:off x="6732588" y="3973513"/>
              <a:ext cx="1727200" cy="137795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kumimoji="0" lang="zh-TW" altLang="en-US" sz="2000" dirty="0">
                  <a:solidFill>
                    <a:srgbClr val="0000FF"/>
                  </a:solidFill>
                  <a:latin typeface="標楷體" panose="03000509000000000000" pitchFamily="65" charset="-120"/>
                  <a:ea typeface="標楷體" panose="03000509000000000000" pitchFamily="65" charset="-120"/>
                </a:rPr>
                <a:t>區域創新整合</a:t>
              </a:r>
            </a:p>
          </p:txBody>
        </p:sp>
        <p:sp>
          <p:nvSpPr>
            <p:cNvPr id="22" name="橢圓 21"/>
            <p:cNvSpPr/>
            <p:nvPr/>
          </p:nvSpPr>
          <p:spPr>
            <a:xfrm>
              <a:off x="7545388" y="4924425"/>
              <a:ext cx="9144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kumimoji="0" lang="zh-TW" altLang="en-US" dirty="0">
                  <a:latin typeface="標楷體" panose="03000509000000000000" pitchFamily="65" charset="-120"/>
                  <a:ea typeface="標楷體" panose="03000509000000000000" pitchFamily="65" charset="-120"/>
                </a:rPr>
                <a:t>產業研發創新</a:t>
              </a:r>
            </a:p>
          </p:txBody>
        </p:sp>
        <p:sp>
          <p:nvSpPr>
            <p:cNvPr id="23" name="文字方塊 20"/>
            <p:cNvSpPr txBox="1">
              <a:spLocks noChangeArrowheads="1"/>
            </p:cNvSpPr>
            <p:nvPr/>
          </p:nvSpPr>
          <p:spPr bwMode="auto">
            <a:xfrm>
              <a:off x="3259313" y="6021288"/>
              <a:ext cx="1107996" cy="461665"/>
            </a:xfrm>
            <a:prstGeom prst="rect">
              <a:avLst/>
            </a:prstGeom>
            <a:noFill/>
            <a:ln w="9525">
              <a:noFill/>
              <a:miter lim="800000"/>
              <a:headEnd/>
              <a:tailEnd/>
            </a:ln>
          </p:spPr>
          <p:txBody>
            <a:bodyPr wrap="none">
              <a:spAutoFit/>
            </a:bodyPr>
            <a:lstStyle/>
            <a:p>
              <a:r>
                <a:rPr kumimoji="0" lang="zh-TW" altLang="en-US" sz="2400" dirty="0">
                  <a:latin typeface="標楷體" pitchFamily="65" charset="-120"/>
                  <a:ea typeface="標楷體" pitchFamily="65" charset="-120"/>
                </a:rPr>
                <a:t>國際化</a:t>
              </a:r>
            </a:p>
          </p:txBody>
        </p:sp>
        <p:sp>
          <p:nvSpPr>
            <p:cNvPr id="24" name="文字方塊 21"/>
            <p:cNvSpPr txBox="1">
              <a:spLocks noChangeArrowheads="1"/>
            </p:cNvSpPr>
            <p:nvPr/>
          </p:nvSpPr>
          <p:spPr bwMode="auto">
            <a:xfrm>
              <a:off x="4750538" y="5994861"/>
              <a:ext cx="1107996" cy="461665"/>
            </a:xfrm>
            <a:prstGeom prst="rect">
              <a:avLst/>
            </a:prstGeom>
            <a:noFill/>
            <a:ln w="9525">
              <a:noFill/>
              <a:miter lim="800000"/>
              <a:headEnd/>
              <a:tailEnd/>
            </a:ln>
          </p:spPr>
          <p:txBody>
            <a:bodyPr wrap="none">
              <a:spAutoFit/>
            </a:bodyPr>
            <a:lstStyle/>
            <a:p>
              <a:r>
                <a:rPr kumimoji="0" lang="zh-TW" altLang="en-US" sz="2400" dirty="0">
                  <a:latin typeface="標楷體" pitchFamily="65" charset="-120"/>
                  <a:ea typeface="標楷體" pitchFamily="65" charset="-120"/>
                </a:rPr>
                <a:t>數位化</a:t>
              </a:r>
            </a:p>
          </p:txBody>
        </p:sp>
      </p:grpSp>
      <p:sp>
        <p:nvSpPr>
          <p:cNvPr id="43" name="文字方塊 38"/>
          <p:cNvSpPr txBox="1">
            <a:spLocks noChangeArrowheads="1"/>
          </p:cNvSpPr>
          <p:nvPr/>
        </p:nvSpPr>
        <p:spPr bwMode="auto">
          <a:xfrm rot="2958271">
            <a:off x="4955723" y="2752498"/>
            <a:ext cx="697627" cy="707886"/>
          </a:xfrm>
          <a:prstGeom prst="rect">
            <a:avLst/>
          </a:prstGeom>
          <a:noFill/>
          <a:ln w="9525">
            <a:noFill/>
            <a:miter lim="800000"/>
            <a:headEnd/>
            <a:tailEnd/>
          </a:ln>
        </p:spPr>
        <p:txBody>
          <a:bodyPr wrap="none">
            <a:spAutoFit/>
          </a:bodyPr>
          <a:lstStyle/>
          <a:p>
            <a:r>
              <a:rPr kumimoji="0" lang="zh-TW" altLang="en-US" sz="2000" b="1" dirty="0" smtClean="0">
                <a:solidFill>
                  <a:schemeClr val="bg1"/>
                </a:solidFill>
                <a:latin typeface="標楷體" pitchFamily="65" charset="-120"/>
                <a:ea typeface="標楷體" pitchFamily="65" charset="-120"/>
              </a:rPr>
              <a:t>典範</a:t>
            </a:r>
            <a:endParaRPr kumimoji="0" lang="en-US" altLang="zh-TW" sz="2000" b="1" dirty="0" smtClean="0">
              <a:solidFill>
                <a:schemeClr val="bg1"/>
              </a:solidFill>
              <a:latin typeface="標楷體" pitchFamily="65" charset="-120"/>
              <a:ea typeface="標楷體" pitchFamily="65" charset="-120"/>
            </a:endParaRPr>
          </a:p>
          <a:p>
            <a:r>
              <a:rPr kumimoji="0" lang="zh-TW" altLang="en-US" sz="2000" b="1" dirty="0" smtClean="0">
                <a:solidFill>
                  <a:schemeClr val="bg1"/>
                </a:solidFill>
                <a:latin typeface="標楷體" pitchFamily="65" charset="-120"/>
                <a:ea typeface="標楷體" pitchFamily="65" charset="-120"/>
              </a:rPr>
              <a:t>學習</a:t>
            </a:r>
            <a:endParaRPr kumimoji="0" lang="zh-TW" altLang="en-US" sz="2000" b="1" dirty="0">
              <a:solidFill>
                <a:schemeClr val="bg1"/>
              </a:solidFill>
              <a:latin typeface="標楷體" pitchFamily="65" charset="-120"/>
              <a:ea typeface="標楷體" pitchFamily="65" charset="-120"/>
            </a:endParaRPr>
          </a:p>
        </p:txBody>
      </p:sp>
      <p:sp>
        <p:nvSpPr>
          <p:cNvPr id="44" name="文字方塊 38"/>
          <p:cNvSpPr txBox="1">
            <a:spLocks noChangeArrowheads="1"/>
          </p:cNvSpPr>
          <p:nvPr/>
        </p:nvSpPr>
        <p:spPr bwMode="auto">
          <a:xfrm rot="20703443">
            <a:off x="5002225" y="4029393"/>
            <a:ext cx="697627" cy="707886"/>
          </a:xfrm>
          <a:prstGeom prst="rect">
            <a:avLst/>
          </a:prstGeom>
          <a:noFill/>
          <a:ln w="9525">
            <a:noFill/>
            <a:miter lim="800000"/>
            <a:headEnd/>
            <a:tailEnd/>
          </a:ln>
        </p:spPr>
        <p:txBody>
          <a:bodyPr wrap="none">
            <a:spAutoFit/>
          </a:bodyPr>
          <a:lstStyle/>
          <a:p>
            <a:r>
              <a:rPr kumimoji="0" lang="zh-TW" altLang="en-US" sz="2000" b="1" dirty="0" smtClean="0">
                <a:solidFill>
                  <a:schemeClr val="bg1"/>
                </a:solidFill>
                <a:latin typeface="標楷體" pitchFamily="65" charset="-120"/>
                <a:ea typeface="標楷體" pitchFamily="65" charset="-120"/>
              </a:rPr>
              <a:t>知識</a:t>
            </a:r>
            <a:endParaRPr kumimoji="0" lang="en-US" altLang="zh-TW" sz="2000" b="1" dirty="0" smtClean="0">
              <a:solidFill>
                <a:schemeClr val="bg1"/>
              </a:solidFill>
              <a:latin typeface="標楷體" pitchFamily="65" charset="-120"/>
              <a:ea typeface="標楷體" pitchFamily="65" charset="-120"/>
            </a:endParaRPr>
          </a:p>
          <a:p>
            <a:r>
              <a:rPr kumimoji="0" lang="zh-TW" altLang="en-US" sz="2000" b="1" dirty="0" smtClean="0">
                <a:solidFill>
                  <a:schemeClr val="bg1"/>
                </a:solidFill>
                <a:latin typeface="標楷體" pitchFamily="65" charset="-120"/>
                <a:ea typeface="標楷體" pitchFamily="65" charset="-120"/>
              </a:rPr>
              <a:t>平台</a:t>
            </a:r>
            <a:endParaRPr kumimoji="0" lang="zh-TW" altLang="en-US" sz="2000" b="1" dirty="0">
              <a:solidFill>
                <a:schemeClr val="bg1"/>
              </a:solidFill>
              <a:latin typeface="標楷體" pitchFamily="65" charset="-120"/>
              <a:ea typeface="標楷體" pitchFamily="65" charset="-120"/>
            </a:endParaRPr>
          </a:p>
        </p:txBody>
      </p:sp>
      <p:sp>
        <p:nvSpPr>
          <p:cNvPr id="45" name="文字方塊 38"/>
          <p:cNvSpPr txBox="1">
            <a:spLocks noChangeArrowheads="1"/>
          </p:cNvSpPr>
          <p:nvPr/>
        </p:nvSpPr>
        <p:spPr bwMode="auto">
          <a:xfrm>
            <a:off x="3302925" y="4073742"/>
            <a:ext cx="697627" cy="707886"/>
          </a:xfrm>
          <a:prstGeom prst="rect">
            <a:avLst/>
          </a:prstGeom>
          <a:noFill/>
          <a:ln w="9525">
            <a:noFill/>
            <a:miter lim="800000"/>
            <a:headEnd/>
            <a:tailEnd/>
          </a:ln>
        </p:spPr>
        <p:txBody>
          <a:bodyPr wrap="none">
            <a:spAutoFit/>
          </a:bodyPr>
          <a:lstStyle/>
          <a:p>
            <a:r>
              <a:rPr kumimoji="0" lang="zh-TW" altLang="en-US" sz="2000" b="1" dirty="0" smtClean="0">
                <a:solidFill>
                  <a:srgbClr val="0000FF"/>
                </a:solidFill>
                <a:latin typeface="標楷體" pitchFamily="65" charset="-120"/>
                <a:ea typeface="標楷體" pitchFamily="65" charset="-120"/>
              </a:rPr>
              <a:t>產學</a:t>
            </a:r>
            <a:endParaRPr kumimoji="0" lang="en-US" altLang="zh-TW" sz="2000" b="1" dirty="0" smtClean="0">
              <a:solidFill>
                <a:srgbClr val="0000FF"/>
              </a:solidFill>
              <a:latin typeface="標楷體" pitchFamily="65" charset="-120"/>
              <a:ea typeface="標楷體" pitchFamily="65" charset="-120"/>
            </a:endParaRPr>
          </a:p>
          <a:p>
            <a:r>
              <a:rPr kumimoji="0" lang="zh-TW" altLang="en-US" sz="2000" b="1" dirty="0" smtClean="0">
                <a:solidFill>
                  <a:srgbClr val="0000FF"/>
                </a:solidFill>
                <a:latin typeface="標楷體" pitchFamily="65" charset="-120"/>
                <a:ea typeface="標楷體" pitchFamily="65" charset="-120"/>
              </a:rPr>
              <a:t>平台</a:t>
            </a:r>
            <a:endParaRPr kumimoji="0" lang="zh-TW" altLang="en-US" sz="2000" b="1" dirty="0">
              <a:solidFill>
                <a:srgbClr val="0000FF"/>
              </a:solidFill>
              <a:latin typeface="標楷體" pitchFamily="65" charset="-120"/>
              <a:ea typeface="標楷體" pitchFamily="65" charset="-120"/>
            </a:endParaRPr>
          </a:p>
        </p:txBody>
      </p:sp>
      <p:sp>
        <p:nvSpPr>
          <p:cNvPr id="46" name="文字方塊 38"/>
          <p:cNvSpPr txBox="1">
            <a:spLocks noChangeArrowheads="1"/>
          </p:cNvSpPr>
          <p:nvPr/>
        </p:nvSpPr>
        <p:spPr bwMode="auto">
          <a:xfrm rot="18887858">
            <a:off x="3293783" y="2780961"/>
            <a:ext cx="697627" cy="707886"/>
          </a:xfrm>
          <a:prstGeom prst="rect">
            <a:avLst/>
          </a:prstGeom>
          <a:noFill/>
          <a:ln w="9525">
            <a:noFill/>
            <a:miter lim="800000"/>
            <a:headEnd/>
            <a:tailEnd/>
          </a:ln>
        </p:spPr>
        <p:txBody>
          <a:bodyPr wrap="none">
            <a:spAutoFit/>
          </a:bodyPr>
          <a:lstStyle/>
          <a:p>
            <a:r>
              <a:rPr kumimoji="0" lang="zh-TW" altLang="en-US" sz="2000" b="1" dirty="0" smtClean="0">
                <a:solidFill>
                  <a:srgbClr val="0000FF"/>
                </a:solidFill>
                <a:latin typeface="標楷體" pitchFamily="65" charset="-120"/>
                <a:ea typeface="標楷體" pitchFamily="65" charset="-120"/>
              </a:rPr>
              <a:t>獎勵</a:t>
            </a:r>
            <a:endParaRPr kumimoji="0" lang="en-US" altLang="zh-TW" sz="2000" b="1" dirty="0" smtClean="0">
              <a:solidFill>
                <a:srgbClr val="0000FF"/>
              </a:solidFill>
              <a:latin typeface="標楷體" pitchFamily="65" charset="-120"/>
              <a:ea typeface="標楷體" pitchFamily="65" charset="-120"/>
            </a:endParaRPr>
          </a:p>
          <a:p>
            <a:r>
              <a:rPr kumimoji="0" lang="zh-TW" altLang="en-US" sz="2000" b="1" dirty="0" smtClean="0">
                <a:solidFill>
                  <a:srgbClr val="0000FF"/>
                </a:solidFill>
                <a:latin typeface="標楷體" pitchFamily="65" charset="-120"/>
                <a:ea typeface="標楷體" pitchFamily="65" charset="-120"/>
              </a:rPr>
              <a:t>典範</a:t>
            </a:r>
            <a:endParaRPr kumimoji="0" lang="zh-TW" altLang="en-US" sz="2000" b="1" dirty="0">
              <a:solidFill>
                <a:srgbClr val="0000FF"/>
              </a:solidFill>
              <a:latin typeface="標楷體" pitchFamily="65" charset="-120"/>
              <a:ea typeface="標楷體" pitchFamily="65" charset="-120"/>
            </a:endParaRPr>
          </a:p>
        </p:txBody>
      </p:sp>
      <p:sp>
        <p:nvSpPr>
          <p:cNvPr id="47" name="文字方塊 38"/>
          <p:cNvSpPr txBox="1">
            <a:spLocks noChangeArrowheads="1"/>
          </p:cNvSpPr>
          <p:nvPr/>
        </p:nvSpPr>
        <p:spPr bwMode="auto">
          <a:xfrm>
            <a:off x="3989312" y="4525156"/>
            <a:ext cx="954107" cy="707886"/>
          </a:xfrm>
          <a:prstGeom prst="rect">
            <a:avLst/>
          </a:prstGeom>
          <a:noFill/>
          <a:ln w="9525">
            <a:noFill/>
            <a:miter lim="800000"/>
            <a:headEnd/>
            <a:tailEnd/>
          </a:ln>
        </p:spPr>
        <p:txBody>
          <a:bodyPr wrap="none">
            <a:spAutoFit/>
          </a:bodyPr>
          <a:lstStyle/>
          <a:p>
            <a:r>
              <a:rPr kumimoji="0" lang="zh-TW" altLang="en-US" sz="2000" b="1" dirty="0" smtClean="0">
                <a:solidFill>
                  <a:schemeClr val="bg1"/>
                </a:solidFill>
                <a:latin typeface="標楷體" pitchFamily="65" charset="-120"/>
                <a:ea typeface="標楷體" pitchFamily="65" charset="-120"/>
              </a:rPr>
              <a:t>創新研</a:t>
            </a:r>
            <a:endParaRPr kumimoji="0" lang="en-US" altLang="zh-TW" sz="2000" b="1" dirty="0" smtClean="0">
              <a:solidFill>
                <a:schemeClr val="bg1"/>
              </a:solidFill>
              <a:latin typeface="標楷體" pitchFamily="65" charset="-120"/>
              <a:ea typeface="標楷體" pitchFamily="65" charset="-120"/>
            </a:endParaRPr>
          </a:p>
          <a:p>
            <a:r>
              <a:rPr kumimoji="0" lang="zh-TW" altLang="en-US" sz="2000" b="1" dirty="0" smtClean="0">
                <a:solidFill>
                  <a:schemeClr val="bg1"/>
                </a:solidFill>
                <a:latin typeface="標楷體" pitchFamily="65" charset="-120"/>
                <a:ea typeface="標楷體" pitchFamily="65" charset="-120"/>
              </a:rPr>
              <a:t>究環境</a:t>
            </a:r>
            <a:endParaRPr kumimoji="0" lang="zh-TW" altLang="en-US" sz="2000" b="1" dirty="0">
              <a:solidFill>
                <a:schemeClr val="bg1"/>
              </a:solidFill>
              <a:latin typeface="標楷體" pitchFamily="65" charset="-120"/>
              <a:ea typeface="標楷體" pitchFamily="65" charset="-120"/>
            </a:endParaRPr>
          </a:p>
        </p:txBody>
      </p:sp>
      <p:grpSp>
        <p:nvGrpSpPr>
          <p:cNvPr id="48" name="群組 47"/>
          <p:cNvGrpSpPr/>
          <p:nvPr/>
        </p:nvGrpSpPr>
        <p:grpSpPr>
          <a:xfrm>
            <a:off x="-17917" y="149314"/>
            <a:ext cx="5948385" cy="946906"/>
            <a:chOff x="-17917" y="149314"/>
            <a:chExt cx="5948385" cy="946906"/>
          </a:xfrm>
        </p:grpSpPr>
        <p:cxnSp>
          <p:nvCxnSpPr>
            <p:cNvPr id="49" name="直線接點 48"/>
            <p:cNvCxnSpPr/>
            <p:nvPr/>
          </p:nvCxnSpPr>
          <p:spPr>
            <a:xfrm flipV="1">
              <a:off x="2579756" y="555415"/>
              <a:ext cx="2374279" cy="29085"/>
            </a:xfrm>
            <a:prstGeom prst="line">
              <a:avLst/>
            </a:prstGeom>
            <a:ln w="57150">
              <a:solidFill>
                <a:srgbClr val="002060"/>
              </a:solidFill>
              <a:headEnd type="oval"/>
              <a:tailEnd type="none"/>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0" name="圓角矩形 29"/>
            <p:cNvSpPr/>
            <p:nvPr/>
          </p:nvSpPr>
          <p:spPr>
            <a:xfrm>
              <a:off x="2953837" y="263028"/>
              <a:ext cx="2976631" cy="642942"/>
            </a:xfrm>
            <a:prstGeom prst="roundRect">
              <a:avLst>
                <a:gd name="adj" fmla="val 50000"/>
              </a:avLst>
            </a:prstGeom>
            <a:gradFill flip="none" rotWithShape="1">
              <a:gsLst>
                <a:gs pos="2000">
                  <a:srgbClr val="0000FF"/>
                </a:gs>
                <a:gs pos="50000">
                  <a:srgbClr val="99CCFF"/>
                </a:gs>
                <a:gs pos="100000">
                  <a:schemeClr val="bg1">
                    <a:shade val="100000"/>
                    <a:satMod val="115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rgbClr val="0000FF"/>
                </a:solidFill>
              </a:endParaRPr>
            </a:p>
          </p:txBody>
        </p:sp>
        <p:sp>
          <p:nvSpPr>
            <p:cNvPr id="51" name="文字方塊 30"/>
            <p:cNvSpPr txBox="1"/>
            <p:nvPr/>
          </p:nvSpPr>
          <p:spPr>
            <a:xfrm>
              <a:off x="3069431" y="317213"/>
              <a:ext cx="2861037" cy="584775"/>
            </a:xfrm>
            <a:prstGeom prst="rect">
              <a:avLst/>
            </a:prstGeom>
            <a:noFill/>
          </p:spPr>
          <p:txBody>
            <a:bodyPr wrap="square" rtlCol="0">
              <a:spAutoFit/>
            </a:bodyPr>
            <a:lstStyle/>
            <a:p>
              <a:pPr algn="ctr"/>
              <a:r>
                <a:rPr lang="zh-TW" altLang="en-US" sz="3200" b="1" dirty="0" smtClean="0">
                  <a:solidFill>
                    <a:srgbClr val="FFFF00"/>
                  </a:solidFill>
                  <a:latin typeface="標楷體" panose="03000509000000000000" pitchFamily="65" charset="-120"/>
                  <a:ea typeface="標楷體" panose="03000509000000000000" pitchFamily="65" charset="-120"/>
                </a:rPr>
                <a:t>力行創新研究</a:t>
              </a:r>
              <a:endParaRPr lang="ko-KR" altLang="en-US" sz="3200" b="1" dirty="0">
                <a:solidFill>
                  <a:srgbClr val="FFFF00"/>
                </a:solidFill>
                <a:latin typeface="標楷體" panose="03000509000000000000" pitchFamily="65" charset="-120"/>
                <a:ea typeface="HY헤드라인M" pitchFamily="18" charset="-127"/>
              </a:endParaRPr>
            </a:p>
          </p:txBody>
        </p:sp>
        <p:pic>
          <p:nvPicPr>
            <p:cNvPr id="52" name="Picture 2" descr="33-"/>
            <p:cNvPicPr>
              <a:picLocks noChangeAspect="1" noChangeArrowheads="1"/>
            </p:cNvPicPr>
            <p:nvPr/>
          </p:nvPicPr>
          <p:blipFill>
            <a:blip r:embed="rId2"/>
            <a:srcRect/>
            <a:stretch>
              <a:fillRect/>
            </a:stretch>
          </p:blipFill>
          <p:spPr bwMode="auto">
            <a:xfrm>
              <a:off x="-17917" y="149314"/>
              <a:ext cx="2599590" cy="946906"/>
            </a:xfrm>
            <a:prstGeom prst="rect">
              <a:avLst/>
            </a:prstGeom>
            <a:noFill/>
          </p:spPr>
        </p:pic>
        <p:sp>
          <p:nvSpPr>
            <p:cNvPr id="53" name="TextBox 18"/>
            <p:cNvSpPr txBox="1"/>
            <p:nvPr/>
          </p:nvSpPr>
          <p:spPr>
            <a:xfrm>
              <a:off x="85291" y="201472"/>
              <a:ext cx="2393173" cy="646331"/>
            </a:xfrm>
            <a:prstGeom prst="rect">
              <a:avLst/>
            </a:prstGeom>
            <a:noFill/>
          </p:spPr>
          <p:txBody>
            <a:bodyPr wrap="square" rtlCol="0">
              <a:spAutoFit/>
            </a:bodyPr>
            <a:lstStyle/>
            <a:p>
              <a:pPr algn="ctr">
                <a:buBlip>
                  <a:blip r:embed="rId3"/>
                </a:buBlip>
              </a:pPr>
              <a:r>
                <a:rPr lang="zh-TW" altLang="en-US" sz="3600" b="1" dirty="0" smtClean="0">
                  <a:latin typeface="標楷體" panose="03000509000000000000" pitchFamily="65" charset="-120"/>
                  <a:ea typeface="標楷體" panose="03000509000000000000" pitchFamily="65" charset="-120"/>
                </a:rPr>
                <a:t>三創研究</a:t>
              </a:r>
              <a:endParaRPr lang="ko-KR" altLang="en-US" sz="3600" b="1" dirty="0">
                <a:latin typeface="標楷體" panose="03000509000000000000" pitchFamily="65" charset="-120"/>
              </a:endParaRPr>
            </a:p>
          </p:txBody>
        </p:sp>
      </p:grpSp>
    </p:spTree>
    <p:extLst>
      <p:ext uri="{BB962C8B-B14F-4D97-AF65-F5344CB8AC3E}">
        <p14:creationId xmlns:p14="http://schemas.microsoft.com/office/powerpoint/2010/main" val="355938269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11F70DB0-1707-4C2E-BA6A-7B2B88A8B1D4}" type="slidenum">
              <a:rPr lang="zh-TW" altLang="en-US" smtClean="0"/>
              <a:t>21</a:t>
            </a:fld>
            <a:endParaRPr lang="zh-TW" altLang="en-US"/>
          </a:p>
        </p:txBody>
      </p:sp>
      <p:graphicFrame>
        <p:nvGraphicFramePr>
          <p:cNvPr id="9" name="Group 131"/>
          <p:cNvGraphicFramePr>
            <a:graphicFrameLocks noGrp="1"/>
          </p:cNvGraphicFramePr>
          <p:nvPr>
            <p:extLst>
              <p:ext uri="{D42A27DB-BD31-4B8C-83A1-F6EECF244321}">
                <p14:modId xmlns:p14="http://schemas.microsoft.com/office/powerpoint/2010/main" val="4152987142"/>
              </p:ext>
            </p:extLst>
          </p:nvPr>
        </p:nvGraphicFramePr>
        <p:xfrm>
          <a:off x="468313" y="981075"/>
          <a:ext cx="8424862" cy="6035040"/>
        </p:xfrm>
        <a:graphic>
          <a:graphicData uri="http://schemas.openxmlformats.org/drawingml/2006/table">
            <a:tbl>
              <a:tblPr/>
              <a:tblGrid>
                <a:gridCol w="1871439">
                  <a:extLst>
                    <a:ext uri="{9D8B030D-6E8A-4147-A177-3AD203B41FA5}">
                      <a16:colId xmlns:a16="http://schemas.microsoft.com/office/drawing/2014/main" xmlns="" val="20000"/>
                    </a:ext>
                  </a:extLst>
                </a:gridCol>
                <a:gridCol w="6553423">
                  <a:extLst>
                    <a:ext uri="{9D8B030D-6E8A-4147-A177-3AD203B41FA5}">
                      <a16:colId xmlns:a16="http://schemas.microsoft.com/office/drawing/2014/main" xmlns="" val="20001"/>
                    </a:ext>
                  </a:extLst>
                </a:gridCol>
              </a:tblGrid>
              <a:tr h="35969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2000" b="1" i="0" u="none" strike="noStrike" cap="none" normalizeH="0" baseline="0" dirty="0" smtClean="0">
                          <a:ln>
                            <a:noFill/>
                          </a:ln>
                          <a:solidFill>
                            <a:srgbClr val="000000"/>
                          </a:solidFill>
                          <a:effectLst/>
                          <a:latin typeface="標楷體" pitchFamily="65" charset="-120"/>
                          <a:ea typeface="標楷體" pitchFamily="65" charset="-120"/>
                          <a:cs typeface="Times New Roman" pitchFamily="18" charset="0"/>
                        </a:rPr>
                        <a:t>策略方針</a:t>
                      </a:r>
                      <a:endParaRPr kumimoji="1" lang="zh-TW" altLang="en-US" sz="2000" b="0" i="0" u="none" strike="noStrike" cap="none" normalizeH="0" baseline="0" dirty="0" smtClean="0">
                        <a:ln>
                          <a:noFill/>
                        </a:ln>
                        <a:solidFill>
                          <a:schemeClr val="tx1"/>
                        </a:solidFill>
                        <a:effectLst/>
                        <a:latin typeface="Calibri" pitchFamily="34" charset="0"/>
                        <a:ea typeface="新細明體" charset="-12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2000" b="1" i="0" u="none" strike="noStrike" cap="none" normalizeH="0" baseline="0" smtClean="0">
                          <a:ln>
                            <a:noFill/>
                          </a:ln>
                          <a:solidFill>
                            <a:srgbClr val="000000"/>
                          </a:solidFill>
                          <a:effectLst/>
                          <a:latin typeface="標楷體" pitchFamily="65" charset="-120"/>
                          <a:ea typeface="標楷體" pitchFamily="65" charset="-120"/>
                          <a:cs typeface="Times New Roman" pitchFamily="18" charset="0"/>
                        </a:rPr>
                        <a:t>具體工作項目</a:t>
                      </a:r>
                      <a:r>
                        <a:rPr kumimoji="1" lang="en-US" altLang="zh-TW" sz="2000" b="1" i="0" u="none" strike="noStrike" cap="none" normalizeH="0" baseline="0" smtClean="0">
                          <a:ln>
                            <a:noFill/>
                          </a:ln>
                          <a:solidFill>
                            <a:srgbClr val="000000"/>
                          </a:solidFill>
                          <a:effectLst/>
                          <a:latin typeface="Calibri" pitchFamily="34" charset="0"/>
                          <a:ea typeface="標楷體" pitchFamily="65" charset="-120"/>
                          <a:cs typeface="Times New Roman" pitchFamily="18" charset="0"/>
                        </a:rPr>
                        <a:t>(</a:t>
                      </a:r>
                      <a:r>
                        <a:rPr kumimoji="1" lang="zh-TW" altLang="en-US" sz="2000" b="1" i="0" u="none" strike="noStrike" cap="none" normalizeH="0" baseline="0" smtClean="0">
                          <a:ln>
                            <a:noFill/>
                          </a:ln>
                          <a:solidFill>
                            <a:srgbClr val="000000"/>
                          </a:solidFill>
                          <a:effectLst/>
                          <a:latin typeface="標楷體" pitchFamily="65" charset="-120"/>
                          <a:ea typeface="標楷體" pitchFamily="65" charset="-120"/>
                          <a:cs typeface="Times New Roman" pitchFamily="18" charset="0"/>
                        </a:rPr>
                        <a:t>執行單位</a:t>
                      </a:r>
                      <a:r>
                        <a:rPr kumimoji="1" lang="en-US" altLang="zh-TW" sz="2000" b="1" i="0" u="none" strike="noStrike" cap="none" normalizeH="0" baseline="0" smtClean="0">
                          <a:ln>
                            <a:noFill/>
                          </a:ln>
                          <a:solidFill>
                            <a:srgbClr val="000000"/>
                          </a:solidFill>
                          <a:effectLst/>
                          <a:latin typeface="Calibri" pitchFamily="34" charset="0"/>
                          <a:ea typeface="標楷體" pitchFamily="65" charset="-120"/>
                          <a:cs typeface="Times New Roman" pitchFamily="18" charset="0"/>
                        </a:rPr>
                        <a:t>)</a:t>
                      </a:r>
                      <a:endParaRPr kumimoji="1" lang="en-US" altLang="zh-TW" sz="2000" b="0" i="0" u="none" strike="noStrike" cap="none" normalizeH="0" baseline="0" smtClean="0">
                        <a:ln>
                          <a:noFill/>
                        </a:ln>
                        <a:solidFill>
                          <a:schemeClr val="tx1"/>
                        </a:solidFill>
                        <a:effectLst/>
                        <a:latin typeface="Calibri" pitchFamily="34" charset="0"/>
                        <a:ea typeface="新細明體" charset="-12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889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en-US" sz="2400" b="1" i="0" u="none" strike="noStrike" cap="none" normalizeH="0" baseline="0" dirty="0" smtClean="0">
                          <a:ln>
                            <a:noFill/>
                          </a:ln>
                          <a:solidFill>
                            <a:srgbClr val="0000FF"/>
                          </a:solidFill>
                          <a:effectLst/>
                          <a:latin typeface="標楷體" pitchFamily="65" charset="-120"/>
                          <a:ea typeface="標楷體" pitchFamily="65" charset="-120"/>
                          <a:cs typeface="Times New Roman" pitchFamily="18" charset="0"/>
                        </a:rPr>
                        <a:t>重點研究領域特色聚焦</a:t>
                      </a:r>
                      <a:endParaRPr kumimoji="1" lang="zh-TW" altLang="en-US" sz="2400" b="0" i="0" u="none" strike="noStrike" cap="none" normalizeH="0" baseline="0" dirty="0" smtClean="0">
                        <a:ln>
                          <a:noFill/>
                        </a:ln>
                        <a:solidFill>
                          <a:srgbClr val="0000FF"/>
                        </a:solidFill>
                        <a:effectLst/>
                        <a:latin typeface="Calibri" pitchFamily="34" charset="0"/>
                        <a:ea typeface="新細明體" charset="-12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2000" b="1" i="0" u="none" strike="noStrike" cap="none" normalizeH="0" baseline="0" dirty="0" smtClean="0">
                          <a:ln>
                            <a:noFill/>
                          </a:ln>
                          <a:solidFill>
                            <a:srgbClr val="000000"/>
                          </a:solidFill>
                          <a:effectLst/>
                          <a:latin typeface="Calibri" pitchFamily="34" charset="0"/>
                          <a:ea typeface="標楷體" pitchFamily="65" charset="-120"/>
                          <a:cs typeface="Times New Roman" pitchFamily="18" charset="0"/>
                        </a:rPr>
                        <a:t>(1)</a:t>
                      </a:r>
                      <a:r>
                        <a:rPr kumimoji="1" lang="zh-TW" altLang="en-US" sz="2000" b="1" i="0" u="none" strike="noStrike" cap="none" normalizeH="0" baseline="0" dirty="0" smtClean="0">
                          <a:ln>
                            <a:noFill/>
                          </a:ln>
                          <a:solidFill>
                            <a:srgbClr val="000000"/>
                          </a:solidFill>
                          <a:effectLst/>
                          <a:latin typeface="標楷體" pitchFamily="65" charset="-120"/>
                          <a:ea typeface="標楷體" pitchFamily="65" charset="-120"/>
                          <a:cs typeface="Times New Roman" pitchFamily="18" charset="0"/>
                        </a:rPr>
                        <a:t>研擬具發展潛力之重點研究領域</a:t>
                      </a:r>
                      <a:r>
                        <a:rPr kumimoji="1" lang="en-US" altLang="zh-TW" sz="2000" b="1" i="0" u="none" strike="noStrike" cap="none" normalizeH="0" baseline="0" dirty="0" smtClean="0">
                          <a:ln>
                            <a:noFill/>
                          </a:ln>
                          <a:solidFill>
                            <a:srgbClr val="008000"/>
                          </a:solidFill>
                          <a:effectLst/>
                          <a:latin typeface="Calibri" pitchFamily="34" charset="0"/>
                          <a:ea typeface="標楷體" pitchFamily="65" charset="-120"/>
                          <a:cs typeface="Times New Roman" pitchFamily="18" charset="0"/>
                        </a:rPr>
                        <a:t>(</a:t>
                      </a:r>
                      <a:r>
                        <a:rPr kumimoji="1" lang="zh-TW" altLang="en-US" sz="2000" b="1" i="0" u="none" strike="noStrike" cap="none" normalizeH="0" baseline="0" dirty="0" smtClean="0">
                          <a:ln>
                            <a:noFill/>
                          </a:ln>
                          <a:solidFill>
                            <a:srgbClr val="008000"/>
                          </a:solidFill>
                          <a:effectLst/>
                          <a:latin typeface="標楷體" pitchFamily="65" charset="-120"/>
                          <a:ea typeface="標楷體" pitchFamily="65" charset="-120"/>
                          <a:cs typeface="Times New Roman" pitchFamily="18" charset="0"/>
                        </a:rPr>
                        <a:t>研發處、各學院</a:t>
                      </a:r>
                      <a:r>
                        <a:rPr kumimoji="1" lang="en-US" altLang="zh-TW" sz="2000" b="1" i="0" u="none" strike="noStrike" cap="none" normalizeH="0" baseline="0" dirty="0" smtClean="0">
                          <a:ln>
                            <a:noFill/>
                          </a:ln>
                          <a:solidFill>
                            <a:srgbClr val="008000"/>
                          </a:solidFill>
                          <a:effectLst/>
                          <a:latin typeface="Calibri" pitchFamily="34" charset="0"/>
                          <a:ea typeface="標楷體" pitchFamily="65" charset="-120"/>
                          <a:cs typeface="Times New Roman" pitchFamily="18" charset="0"/>
                        </a:rPr>
                        <a:t>)</a:t>
                      </a:r>
                      <a:endParaRPr kumimoji="1" lang="en-US" altLang="zh-TW" sz="2000" b="0" i="0" u="none" strike="noStrike" cap="none" normalizeH="0" baseline="0" dirty="0" smtClean="0">
                        <a:ln>
                          <a:noFill/>
                        </a:ln>
                        <a:solidFill>
                          <a:srgbClr val="008000"/>
                        </a:solidFill>
                        <a:effectLst/>
                        <a:latin typeface="Times New Roman" pitchFamily="18" charset="0"/>
                        <a:ea typeface="標楷體" pitchFamily="65" charset="-12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2000" b="1" i="0" u="none" strike="noStrike" cap="none" normalizeH="0" baseline="0" dirty="0" smtClean="0">
                          <a:ln>
                            <a:noFill/>
                          </a:ln>
                          <a:solidFill>
                            <a:srgbClr val="000000"/>
                          </a:solidFill>
                          <a:effectLst/>
                          <a:latin typeface="Calibri" pitchFamily="34" charset="0"/>
                          <a:ea typeface="標楷體" pitchFamily="65" charset="-120"/>
                          <a:cs typeface="Times New Roman" pitchFamily="18" charset="0"/>
                        </a:rPr>
                        <a:t>(2)</a:t>
                      </a:r>
                      <a:r>
                        <a:rPr kumimoji="1" lang="zh-TW" altLang="en-US" sz="2000" b="1" i="0" u="none" strike="noStrike" cap="none" normalizeH="0" baseline="0" dirty="0" smtClean="0">
                          <a:ln>
                            <a:noFill/>
                          </a:ln>
                          <a:solidFill>
                            <a:srgbClr val="000000"/>
                          </a:solidFill>
                          <a:effectLst/>
                          <a:latin typeface="標楷體" pitchFamily="65" charset="-120"/>
                          <a:ea typeface="標楷體" pitchFamily="65" charset="-120"/>
                          <a:cs typeface="Times New Roman" pitchFamily="18" charset="0"/>
                        </a:rPr>
                        <a:t>擴大產官學研機構之合作交流，提升競爭優勢</a:t>
                      </a:r>
                      <a:r>
                        <a:rPr kumimoji="1" lang="en-US" altLang="zh-TW" sz="2000" b="1" i="0" u="none" strike="noStrike" cap="none" normalizeH="0" baseline="0" dirty="0" smtClean="0">
                          <a:ln>
                            <a:noFill/>
                          </a:ln>
                          <a:solidFill>
                            <a:srgbClr val="008000"/>
                          </a:solidFill>
                          <a:effectLst/>
                          <a:latin typeface="Calibri" pitchFamily="34" charset="0"/>
                          <a:ea typeface="標楷體" pitchFamily="65" charset="-120"/>
                          <a:cs typeface="Times New Roman" pitchFamily="18" charset="0"/>
                        </a:rPr>
                        <a:t>(</a:t>
                      </a:r>
                      <a:r>
                        <a:rPr kumimoji="1" lang="zh-TW" altLang="en-US" sz="2000" b="1" i="0" u="none" strike="noStrike" cap="none" normalizeH="0" baseline="0" dirty="0" smtClean="0">
                          <a:ln>
                            <a:noFill/>
                          </a:ln>
                          <a:solidFill>
                            <a:srgbClr val="008000"/>
                          </a:solidFill>
                          <a:effectLst/>
                          <a:latin typeface="標楷體" pitchFamily="65" charset="-120"/>
                          <a:ea typeface="標楷體" pitchFamily="65" charset="-120"/>
                          <a:cs typeface="Times New Roman" pitchFamily="18" charset="0"/>
                        </a:rPr>
                        <a:t>研發處、各學院</a:t>
                      </a:r>
                      <a:r>
                        <a:rPr kumimoji="1" lang="en-US" altLang="zh-TW" sz="2000" b="1" i="0" u="none" strike="noStrike" cap="none" normalizeH="0" baseline="0" dirty="0" smtClean="0">
                          <a:ln>
                            <a:noFill/>
                          </a:ln>
                          <a:solidFill>
                            <a:srgbClr val="008000"/>
                          </a:solidFill>
                          <a:effectLst/>
                          <a:latin typeface="Calibri" pitchFamily="34" charset="0"/>
                          <a:ea typeface="標楷體" pitchFamily="65" charset="-120"/>
                          <a:cs typeface="Times New Roman" pitchFamily="18" charset="0"/>
                        </a:rPr>
                        <a:t>)</a:t>
                      </a:r>
                      <a:endParaRPr kumimoji="1" lang="en-US" altLang="zh-TW" sz="2000" b="0" i="0" u="none" strike="noStrike" cap="none" normalizeH="0" baseline="0" dirty="0" smtClean="0">
                        <a:ln>
                          <a:noFill/>
                        </a:ln>
                        <a:solidFill>
                          <a:srgbClr val="008000"/>
                        </a:solidFill>
                        <a:effectLst/>
                        <a:latin typeface="Calibri" pitchFamily="34" charset="0"/>
                        <a:ea typeface="新細明體"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11175">
                <a:tc>
                  <a:txBody>
                    <a:bodyPr/>
                    <a:lstStyle/>
                    <a:p>
                      <a:pPr marL="0" marR="0" lvl="0" indent="0" algn="l" defTabSz="914400" rtl="0" eaLnBrk="1" fontAlgn="base" latinLnBrk="0" hangingPunct="1">
                        <a:lnSpc>
                          <a:spcPct val="100000"/>
                        </a:lnSpc>
                        <a:spcBef>
                          <a:spcPts val="600"/>
                        </a:spcBef>
                        <a:spcAft>
                          <a:spcPct val="0"/>
                        </a:spcAft>
                        <a:buClrTx/>
                        <a:buSzTx/>
                        <a:buFontTx/>
                        <a:buNone/>
                        <a:tabLst/>
                      </a:pPr>
                      <a:r>
                        <a:rPr kumimoji="1" lang="zh-TW" altLang="en-US" sz="2400" b="1" i="0" u="none" strike="noStrike" cap="none" normalizeH="0" baseline="0" dirty="0" smtClean="0">
                          <a:ln>
                            <a:noFill/>
                          </a:ln>
                          <a:solidFill>
                            <a:srgbClr val="0000FF"/>
                          </a:solidFill>
                          <a:effectLst/>
                          <a:latin typeface="標楷體" pitchFamily="65" charset="-120"/>
                          <a:ea typeface="標楷體" pitchFamily="65" charset="-120"/>
                          <a:cs typeface="Times New Roman" pitchFamily="18" charset="0"/>
                        </a:rPr>
                        <a:t>區域合作</a:t>
                      </a:r>
                      <a:endParaRPr kumimoji="1" lang="zh-TW" altLang="en-US" sz="2400" b="0" i="0" u="none" strike="noStrike" cap="none" normalizeH="0" baseline="0" dirty="0" smtClean="0">
                        <a:ln>
                          <a:noFill/>
                        </a:ln>
                        <a:solidFill>
                          <a:srgbClr val="0000FF"/>
                        </a:solidFill>
                        <a:effectLst/>
                        <a:latin typeface="Calibri" pitchFamily="34" charset="0"/>
                        <a:ea typeface="新細明體" charset="-12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2000" b="1" i="0" u="none" strike="noStrike" cap="none" normalizeH="0" baseline="0" dirty="0" smtClean="0">
                          <a:ln>
                            <a:noFill/>
                          </a:ln>
                          <a:solidFill>
                            <a:srgbClr val="000000"/>
                          </a:solidFill>
                          <a:effectLst/>
                          <a:latin typeface="Calibri" pitchFamily="34" charset="0"/>
                          <a:ea typeface="標楷體" pitchFamily="65" charset="-120"/>
                          <a:cs typeface="Times New Roman" pitchFamily="18" charset="0"/>
                        </a:rPr>
                        <a:t>(1)</a:t>
                      </a:r>
                      <a:r>
                        <a:rPr kumimoji="1" lang="zh-TW" altLang="en-US" sz="2000" b="1" i="0" u="none" strike="noStrike" cap="none" normalizeH="0" baseline="0" dirty="0" smtClean="0">
                          <a:ln>
                            <a:noFill/>
                          </a:ln>
                          <a:solidFill>
                            <a:srgbClr val="000000"/>
                          </a:solidFill>
                          <a:effectLst/>
                          <a:latin typeface="標楷體" pitchFamily="65" charset="-120"/>
                          <a:ea typeface="標楷體" pitchFamily="65" charset="-120"/>
                          <a:cs typeface="Times New Roman" pitchFamily="18" charset="0"/>
                        </a:rPr>
                        <a:t>推動區域產學合作</a:t>
                      </a:r>
                      <a:r>
                        <a:rPr kumimoji="1" lang="en-US" altLang="zh-TW" sz="2000" b="1" i="0" u="none" strike="noStrike" cap="none" normalizeH="0" baseline="0" dirty="0" smtClean="0">
                          <a:ln>
                            <a:noFill/>
                          </a:ln>
                          <a:solidFill>
                            <a:srgbClr val="008000"/>
                          </a:solidFill>
                          <a:effectLst/>
                          <a:latin typeface="Calibri" pitchFamily="34" charset="0"/>
                          <a:ea typeface="標楷體" pitchFamily="65" charset="-120"/>
                          <a:cs typeface="Times New Roman" pitchFamily="18" charset="0"/>
                        </a:rPr>
                        <a:t>(</a:t>
                      </a:r>
                      <a:r>
                        <a:rPr kumimoji="1" lang="zh-TW" altLang="en-US" sz="2000" b="1" i="0" u="none" strike="noStrike" cap="none" normalizeH="0" baseline="0" dirty="0" smtClean="0">
                          <a:ln>
                            <a:noFill/>
                          </a:ln>
                          <a:solidFill>
                            <a:srgbClr val="008000"/>
                          </a:solidFill>
                          <a:effectLst/>
                          <a:latin typeface="標楷體" pitchFamily="65" charset="-120"/>
                          <a:ea typeface="標楷體" pitchFamily="65" charset="-120"/>
                          <a:cs typeface="Times New Roman" pitchFamily="18" charset="0"/>
                        </a:rPr>
                        <a:t>研發處、各學院</a:t>
                      </a:r>
                      <a:r>
                        <a:rPr kumimoji="1" lang="en-US" altLang="zh-TW" sz="2000" b="1" i="0" u="none" strike="noStrike" cap="none" normalizeH="0" baseline="0" dirty="0" smtClean="0">
                          <a:ln>
                            <a:noFill/>
                          </a:ln>
                          <a:solidFill>
                            <a:srgbClr val="008000"/>
                          </a:solidFill>
                          <a:effectLst/>
                          <a:latin typeface="Calibri" pitchFamily="34" charset="0"/>
                          <a:ea typeface="標楷體" pitchFamily="65" charset="-120"/>
                          <a:cs typeface="Times New Roman" pitchFamily="18" charset="0"/>
                        </a:rPr>
                        <a:t>)</a:t>
                      </a:r>
                      <a:endParaRPr kumimoji="1" lang="en-US" altLang="zh-TW" sz="2000" b="0" i="0" u="none" strike="noStrike" cap="none" normalizeH="0" baseline="0" dirty="0" smtClean="0">
                        <a:ln>
                          <a:noFill/>
                        </a:ln>
                        <a:solidFill>
                          <a:srgbClr val="008000"/>
                        </a:solidFill>
                        <a:effectLst/>
                        <a:latin typeface="Times New Roman" pitchFamily="18" charset="0"/>
                        <a:ea typeface="標楷體" pitchFamily="65" charset="-12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2000" b="1" i="0" u="none" strike="noStrike" cap="none" normalizeH="0" baseline="0" dirty="0" smtClean="0">
                          <a:ln>
                            <a:noFill/>
                          </a:ln>
                          <a:solidFill>
                            <a:srgbClr val="000000"/>
                          </a:solidFill>
                          <a:effectLst/>
                          <a:latin typeface="Calibri" pitchFamily="34" charset="0"/>
                          <a:ea typeface="標楷體" pitchFamily="65" charset="-120"/>
                          <a:cs typeface="Times New Roman" pitchFamily="18" charset="0"/>
                        </a:rPr>
                        <a:t>(2)</a:t>
                      </a:r>
                      <a:r>
                        <a:rPr kumimoji="1" lang="zh-TW" altLang="en-US" sz="2000" b="1" i="0" u="none" strike="noStrike" cap="none" normalizeH="0" baseline="0" dirty="0" smtClean="0">
                          <a:ln>
                            <a:noFill/>
                          </a:ln>
                          <a:solidFill>
                            <a:srgbClr val="000000"/>
                          </a:solidFill>
                          <a:effectLst/>
                          <a:latin typeface="標楷體" pitchFamily="65" charset="-120"/>
                          <a:ea typeface="標楷體" pitchFamily="65" charset="-120"/>
                          <a:cs typeface="Times New Roman" pitchFamily="18" charset="0"/>
                        </a:rPr>
                        <a:t>推動區域知識中心</a:t>
                      </a:r>
                      <a:r>
                        <a:rPr kumimoji="1" lang="en-US" altLang="zh-TW" sz="2000" b="1" i="0" u="none" strike="noStrike" cap="none" normalizeH="0" baseline="0" dirty="0" smtClean="0">
                          <a:ln>
                            <a:noFill/>
                          </a:ln>
                          <a:solidFill>
                            <a:srgbClr val="008000"/>
                          </a:solidFill>
                          <a:effectLst/>
                          <a:latin typeface="Calibri" pitchFamily="34" charset="0"/>
                          <a:ea typeface="標楷體" pitchFamily="65" charset="-120"/>
                          <a:cs typeface="Times New Roman" pitchFamily="18" charset="0"/>
                        </a:rPr>
                        <a:t>(</a:t>
                      </a:r>
                      <a:r>
                        <a:rPr kumimoji="1" lang="zh-TW" altLang="en-US" sz="2000" b="1" i="0" u="none" strike="noStrike" cap="none" normalizeH="0" baseline="0" dirty="0" smtClean="0">
                          <a:ln>
                            <a:noFill/>
                          </a:ln>
                          <a:solidFill>
                            <a:srgbClr val="008000"/>
                          </a:solidFill>
                          <a:effectLst/>
                          <a:latin typeface="標楷體" pitchFamily="65" charset="-120"/>
                          <a:ea typeface="標楷體" pitchFamily="65" charset="-120"/>
                          <a:cs typeface="Times New Roman" pitchFamily="18" charset="0"/>
                        </a:rPr>
                        <a:t>教務處、研發處、各學院</a:t>
                      </a:r>
                      <a:r>
                        <a:rPr kumimoji="1" lang="en-US" altLang="zh-TW" sz="2000" b="1" i="0" u="none" strike="noStrike" cap="none" normalizeH="0" baseline="0" dirty="0" smtClean="0">
                          <a:ln>
                            <a:noFill/>
                          </a:ln>
                          <a:solidFill>
                            <a:srgbClr val="008000"/>
                          </a:solidFill>
                          <a:effectLst/>
                          <a:latin typeface="Calibri" pitchFamily="34" charset="0"/>
                          <a:ea typeface="標楷體" pitchFamily="65" charset="-120"/>
                          <a:cs typeface="Times New Roman" pitchFamily="18" charset="0"/>
                        </a:rPr>
                        <a:t>)</a:t>
                      </a:r>
                      <a:endParaRPr kumimoji="1" lang="en-US" altLang="zh-TW" sz="2000" b="0" i="0" u="none" strike="noStrike" cap="none" normalizeH="0" baseline="0" dirty="0" smtClean="0">
                        <a:ln>
                          <a:noFill/>
                        </a:ln>
                        <a:solidFill>
                          <a:srgbClr val="008000"/>
                        </a:solidFill>
                        <a:effectLst/>
                        <a:latin typeface="Calibri" pitchFamily="34" charset="0"/>
                        <a:ea typeface="新細明體"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95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zh-TW" sz="2400" b="1" i="0" u="none" strike="noStrike" cap="none" normalizeH="0" baseline="0" dirty="0" smtClean="0">
                        <a:ln>
                          <a:noFill/>
                        </a:ln>
                        <a:solidFill>
                          <a:srgbClr val="0000FF"/>
                        </a:solidFill>
                        <a:effectLst/>
                        <a:latin typeface="標楷體" pitchFamily="65" charset="-120"/>
                        <a:ea typeface="標楷體" pitchFamily="65" charset="-12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2400" b="1" i="0" u="none" strike="noStrike" cap="none" normalizeH="0" baseline="0" dirty="0" smtClean="0">
                          <a:ln>
                            <a:noFill/>
                          </a:ln>
                          <a:solidFill>
                            <a:srgbClr val="0000FF"/>
                          </a:solidFill>
                          <a:effectLst/>
                          <a:latin typeface="標楷體" pitchFamily="65" charset="-120"/>
                          <a:ea typeface="標楷體" pitchFamily="65" charset="-120"/>
                          <a:cs typeface="Times New Roman" pitchFamily="18" charset="0"/>
                        </a:rPr>
                        <a:t>優質研究環境</a:t>
                      </a:r>
                      <a:endParaRPr kumimoji="1" lang="zh-TW" altLang="en-US" sz="2400" b="0" i="0" u="none" strike="noStrike" cap="none" normalizeH="0" baseline="0" dirty="0" smtClean="0">
                        <a:ln>
                          <a:noFill/>
                        </a:ln>
                        <a:solidFill>
                          <a:srgbClr val="0000FF"/>
                        </a:solidFill>
                        <a:effectLst/>
                        <a:latin typeface="Calibri" pitchFamily="34" charset="0"/>
                        <a:ea typeface="新細明體" charset="-12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2000" b="1" i="0" u="none" strike="noStrike" cap="none" normalizeH="0" baseline="0" dirty="0" smtClean="0">
                          <a:ln>
                            <a:noFill/>
                          </a:ln>
                          <a:solidFill>
                            <a:srgbClr val="000000"/>
                          </a:solidFill>
                          <a:effectLst/>
                          <a:latin typeface="Calibri" pitchFamily="34" charset="0"/>
                          <a:ea typeface="標楷體" pitchFamily="65" charset="-120"/>
                          <a:cs typeface="Times New Roman" pitchFamily="18" charset="0"/>
                        </a:rPr>
                        <a:t>(1)</a:t>
                      </a:r>
                      <a:r>
                        <a:rPr kumimoji="1" lang="zh-TW" altLang="en-US" sz="2000" b="1" i="0" u="none" strike="noStrike" cap="none" normalizeH="0" baseline="0" dirty="0" smtClean="0">
                          <a:ln>
                            <a:noFill/>
                          </a:ln>
                          <a:solidFill>
                            <a:srgbClr val="000000"/>
                          </a:solidFill>
                          <a:effectLst/>
                          <a:latin typeface="標楷體" pitchFamily="65" charset="-120"/>
                          <a:ea typeface="標楷體" pitchFamily="65" charset="-120"/>
                          <a:cs typeface="Times New Roman" pitchFamily="18" charset="0"/>
                        </a:rPr>
                        <a:t>鼓勵產學合作</a:t>
                      </a:r>
                      <a:r>
                        <a:rPr kumimoji="1" lang="en-US" altLang="zh-TW" sz="2000" b="1" i="0" u="none" strike="noStrike" cap="none" normalizeH="0" baseline="0" dirty="0" smtClean="0">
                          <a:ln>
                            <a:noFill/>
                          </a:ln>
                          <a:solidFill>
                            <a:srgbClr val="008000"/>
                          </a:solidFill>
                          <a:effectLst/>
                          <a:latin typeface="Calibri" pitchFamily="34" charset="0"/>
                          <a:ea typeface="標楷體" pitchFamily="65" charset="-120"/>
                          <a:cs typeface="Times New Roman" pitchFamily="18" charset="0"/>
                        </a:rPr>
                        <a:t>(</a:t>
                      </a:r>
                      <a:r>
                        <a:rPr kumimoji="1" lang="zh-TW" altLang="en-US" sz="2000" b="1" i="0" u="none" strike="noStrike" cap="none" normalizeH="0" baseline="0" dirty="0" smtClean="0">
                          <a:ln>
                            <a:noFill/>
                          </a:ln>
                          <a:solidFill>
                            <a:srgbClr val="008000"/>
                          </a:solidFill>
                          <a:effectLst/>
                          <a:latin typeface="標楷體" pitchFamily="65" charset="-120"/>
                          <a:ea typeface="標楷體" pitchFamily="65" charset="-120"/>
                          <a:cs typeface="Times New Roman" pitchFamily="18" charset="0"/>
                        </a:rPr>
                        <a:t>研發處、各學院</a:t>
                      </a:r>
                      <a:r>
                        <a:rPr kumimoji="1" lang="en-US" altLang="zh-TW" sz="2000" b="1" i="0" u="none" strike="noStrike" cap="none" normalizeH="0" baseline="0" dirty="0" smtClean="0">
                          <a:ln>
                            <a:noFill/>
                          </a:ln>
                          <a:solidFill>
                            <a:srgbClr val="008000"/>
                          </a:solidFill>
                          <a:effectLst/>
                          <a:latin typeface="Calibri" pitchFamily="34" charset="0"/>
                          <a:ea typeface="標楷體" pitchFamily="65" charset="-120"/>
                          <a:cs typeface="Times New Roman" pitchFamily="18" charset="0"/>
                        </a:rPr>
                        <a:t>)</a:t>
                      </a:r>
                      <a:endParaRPr kumimoji="1" lang="en-US" altLang="zh-TW" sz="2000" b="0" i="0" u="none" strike="noStrike" cap="none" normalizeH="0" baseline="0" dirty="0" smtClean="0">
                        <a:ln>
                          <a:noFill/>
                        </a:ln>
                        <a:solidFill>
                          <a:srgbClr val="008000"/>
                        </a:solidFill>
                        <a:effectLst/>
                        <a:latin typeface="Times New Roman" pitchFamily="18" charset="0"/>
                        <a:ea typeface="標楷體" pitchFamily="65" charset="-12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2000" b="1" i="0" u="none" strike="noStrike" cap="none" normalizeH="0" baseline="0" dirty="0" smtClean="0">
                          <a:ln>
                            <a:noFill/>
                          </a:ln>
                          <a:solidFill>
                            <a:srgbClr val="000000"/>
                          </a:solidFill>
                          <a:effectLst/>
                          <a:latin typeface="Calibri" pitchFamily="34" charset="0"/>
                          <a:ea typeface="標楷體" pitchFamily="65" charset="-120"/>
                          <a:cs typeface="Times New Roman" pitchFamily="18" charset="0"/>
                        </a:rPr>
                        <a:t>(2)</a:t>
                      </a:r>
                      <a:r>
                        <a:rPr kumimoji="1" lang="zh-TW" altLang="en-US" sz="2000" b="1" i="0" u="none" strike="noStrike" cap="none" normalizeH="0" baseline="0" dirty="0" smtClean="0">
                          <a:ln>
                            <a:noFill/>
                          </a:ln>
                          <a:solidFill>
                            <a:srgbClr val="000000"/>
                          </a:solidFill>
                          <a:effectLst/>
                          <a:latin typeface="標楷體" pitchFamily="65" charset="-120"/>
                          <a:ea typeface="標楷體" pitchFamily="65" charset="-120"/>
                          <a:cs typeface="Times New Roman" pitchFamily="18" charset="0"/>
                        </a:rPr>
                        <a:t>獎勵傑出研究</a:t>
                      </a:r>
                      <a:r>
                        <a:rPr kumimoji="1" lang="en-US" altLang="zh-TW" sz="2000" b="1" i="0" u="none" strike="noStrike" cap="none" normalizeH="0" baseline="0" dirty="0" smtClean="0">
                          <a:ln>
                            <a:noFill/>
                          </a:ln>
                          <a:solidFill>
                            <a:srgbClr val="008000"/>
                          </a:solidFill>
                          <a:effectLst/>
                          <a:latin typeface="Calibri" pitchFamily="34" charset="0"/>
                          <a:ea typeface="標楷體" pitchFamily="65" charset="-120"/>
                          <a:cs typeface="Times New Roman" pitchFamily="18" charset="0"/>
                        </a:rPr>
                        <a:t>(</a:t>
                      </a:r>
                      <a:r>
                        <a:rPr kumimoji="1" lang="zh-TW" altLang="en-US" sz="2000" b="1" i="0" u="none" strike="noStrike" cap="none" normalizeH="0" baseline="0" dirty="0" smtClean="0">
                          <a:ln>
                            <a:noFill/>
                          </a:ln>
                          <a:solidFill>
                            <a:srgbClr val="008000"/>
                          </a:solidFill>
                          <a:effectLst/>
                          <a:latin typeface="標楷體" pitchFamily="65" charset="-120"/>
                          <a:ea typeface="標楷體" pitchFamily="65" charset="-120"/>
                          <a:cs typeface="Times New Roman" pitchFamily="18" charset="0"/>
                        </a:rPr>
                        <a:t>研發處、各學院</a:t>
                      </a:r>
                      <a:r>
                        <a:rPr kumimoji="1" lang="en-US" altLang="zh-TW" sz="2000" b="1" i="0" u="none" strike="noStrike" cap="none" normalizeH="0" baseline="0" dirty="0" smtClean="0">
                          <a:ln>
                            <a:noFill/>
                          </a:ln>
                          <a:solidFill>
                            <a:srgbClr val="008000"/>
                          </a:solidFill>
                          <a:effectLst/>
                          <a:latin typeface="Calibri" pitchFamily="34" charset="0"/>
                          <a:ea typeface="標楷體" pitchFamily="65" charset="-120"/>
                          <a:cs typeface="Times New Roman" pitchFamily="18" charset="0"/>
                        </a:rPr>
                        <a:t>)</a:t>
                      </a:r>
                      <a:endParaRPr kumimoji="1" lang="en-US" altLang="zh-TW" sz="2000" b="0" i="0" u="none" strike="noStrike" cap="none" normalizeH="0" baseline="0" dirty="0" smtClean="0">
                        <a:ln>
                          <a:noFill/>
                        </a:ln>
                        <a:solidFill>
                          <a:srgbClr val="008000"/>
                        </a:solidFill>
                        <a:effectLst/>
                        <a:latin typeface="Times New Roman" pitchFamily="18" charset="0"/>
                        <a:ea typeface="新細明體" charset="-12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2000" b="1" i="0" u="none" strike="noStrike" cap="none" normalizeH="0" baseline="0" dirty="0" smtClean="0">
                          <a:ln>
                            <a:noFill/>
                          </a:ln>
                          <a:solidFill>
                            <a:srgbClr val="000000"/>
                          </a:solidFill>
                          <a:effectLst/>
                          <a:latin typeface="Calibri" pitchFamily="34" charset="0"/>
                          <a:ea typeface="標楷體" pitchFamily="65" charset="-120"/>
                        </a:rPr>
                        <a:t>(3)</a:t>
                      </a:r>
                      <a:r>
                        <a:rPr kumimoji="1" lang="zh-TW" altLang="en-US" sz="2000" b="1" i="0" u="none" strike="noStrike" cap="none" normalizeH="0" baseline="0" dirty="0" smtClean="0">
                          <a:ln>
                            <a:noFill/>
                          </a:ln>
                          <a:solidFill>
                            <a:srgbClr val="000000"/>
                          </a:solidFill>
                          <a:effectLst/>
                          <a:latin typeface="標楷體" pitchFamily="65" charset="-120"/>
                          <a:ea typeface="標楷體" pitchFamily="65" charset="-120"/>
                        </a:rPr>
                        <a:t>發揮技轉效能</a:t>
                      </a:r>
                      <a:r>
                        <a:rPr kumimoji="1" lang="en-US" altLang="zh-TW" sz="2000" b="1" i="0" u="none" strike="noStrike" cap="none" normalizeH="0" baseline="0" dirty="0" smtClean="0">
                          <a:ln>
                            <a:noFill/>
                          </a:ln>
                          <a:solidFill>
                            <a:srgbClr val="008000"/>
                          </a:solidFill>
                          <a:effectLst/>
                          <a:latin typeface="Calibri" pitchFamily="34" charset="0"/>
                          <a:ea typeface="標楷體" pitchFamily="65" charset="-120"/>
                        </a:rPr>
                        <a:t>(</a:t>
                      </a:r>
                      <a:r>
                        <a:rPr kumimoji="1" lang="zh-TW" altLang="en-US" sz="2000" b="1" i="0" u="none" strike="noStrike" cap="none" normalizeH="0" baseline="0" dirty="0" smtClean="0">
                          <a:ln>
                            <a:noFill/>
                          </a:ln>
                          <a:solidFill>
                            <a:srgbClr val="008000"/>
                          </a:solidFill>
                          <a:effectLst/>
                          <a:latin typeface="標楷體" pitchFamily="65" charset="-120"/>
                          <a:ea typeface="標楷體" pitchFamily="65" charset="-120"/>
                        </a:rPr>
                        <a:t>研發處、各學院</a:t>
                      </a:r>
                      <a:r>
                        <a:rPr kumimoji="1" lang="en-US" altLang="zh-TW" sz="2000" b="1" i="0" u="none" strike="noStrike" cap="none" normalizeH="0" baseline="0" dirty="0" smtClean="0">
                          <a:ln>
                            <a:noFill/>
                          </a:ln>
                          <a:solidFill>
                            <a:srgbClr val="008000"/>
                          </a:solidFill>
                          <a:effectLst/>
                          <a:latin typeface="Calibri" pitchFamily="34" charset="0"/>
                          <a:ea typeface="標楷體" pitchFamily="65" charset="-120"/>
                        </a:rPr>
                        <a:t>)</a:t>
                      </a:r>
                      <a:endParaRPr kumimoji="1" lang="en-US" altLang="zh-TW" sz="2000" b="0" i="0" u="none" strike="noStrike" cap="none" normalizeH="0" baseline="0" dirty="0" smtClean="0">
                        <a:ln>
                          <a:noFill/>
                        </a:ln>
                        <a:solidFill>
                          <a:srgbClr val="008000"/>
                        </a:solidFill>
                        <a:effectLst/>
                        <a:latin typeface="Times New Roman" pitchFamily="18" charset="0"/>
                        <a:ea typeface="新細明體" charset="-12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2000" b="1" i="0" u="none" strike="noStrike" cap="none" normalizeH="0" baseline="0" dirty="0" smtClean="0">
                          <a:ln>
                            <a:noFill/>
                          </a:ln>
                          <a:solidFill>
                            <a:srgbClr val="000000"/>
                          </a:solidFill>
                          <a:effectLst/>
                          <a:latin typeface="Calibri" pitchFamily="34" charset="0"/>
                          <a:ea typeface="標楷體" pitchFamily="65" charset="-120"/>
                        </a:rPr>
                        <a:t>(4)</a:t>
                      </a:r>
                      <a:r>
                        <a:rPr kumimoji="1" lang="zh-TW" altLang="en-US" sz="2000" b="1" i="0" u="none" strike="noStrike" cap="none" normalizeH="0" baseline="0" dirty="0" smtClean="0">
                          <a:ln>
                            <a:noFill/>
                          </a:ln>
                          <a:solidFill>
                            <a:srgbClr val="000000"/>
                          </a:solidFill>
                          <a:effectLst/>
                          <a:latin typeface="標楷體" pitchFamily="65" charset="-120"/>
                          <a:ea typeface="標楷體" pitchFamily="65" charset="-120"/>
                        </a:rPr>
                        <a:t>提升廠場中心營運管理績效</a:t>
                      </a:r>
                      <a:r>
                        <a:rPr kumimoji="1" lang="en-US" altLang="zh-TW" sz="2000" b="1" i="0" u="none" strike="noStrike" cap="none" normalizeH="0" baseline="0" dirty="0" smtClean="0">
                          <a:ln>
                            <a:noFill/>
                          </a:ln>
                          <a:solidFill>
                            <a:srgbClr val="008000"/>
                          </a:solidFill>
                          <a:effectLst/>
                          <a:latin typeface="Calibri" pitchFamily="34" charset="0"/>
                          <a:ea typeface="標楷體" pitchFamily="65" charset="-120"/>
                        </a:rPr>
                        <a:t>(</a:t>
                      </a:r>
                      <a:r>
                        <a:rPr kumimoji="1" lang="zh-TW" altLang="en-US" sz="2000" b="1" i="0" u="none" strike="noStrike" cap="none" normalizeH="0" baseline="0" dirty="0" smtClean="0">
                          <a:ln>
                            <a:noFill/>
                          </a:ln>
                          <a:solidFill>
                            <a:srgbClr val="008000"/>
                          </a:solidFill>
                          <a:effectLst/>
                          <a:latin typeface="標楷體" pitchFamily="65" charset="-120"/>
                          <a:ea typeface="標楷體" pitchFamily="65" charset="-120"/>
                        </a:rPr>
                        <a:t>研發處、各學院、各校級中心</a:t>
                      </a:r>
                      <a:r>
                        <a:rPr kumimoji="1" lang="en-US" altLang="zh-TW" sz="2000" b="1" i="0" u="none" strike="noStrike" cap="none" normalizeH="0" baseline="0" dirty="0" smtClean="0">
                          <a:ln>
                            <a:noFill/>
                          </a:ln>
                          <a:solidFill>
                            <a:srgbClr val="008000"/>
                          </a:solidFill>
                          <a:effectLst/>
                          <a:latin typeface="Calibri" pitchFamily="34" charset="0"/>
                          <a:ea typeface="標楷體" pitchFamily="65" charset="-120"/>
                        </a:rPr>
                        <a:t>)</a:t>
                      </a:r>
                      <a:endParaRPr kumimoji="1" lang="en-US" altLang="zh-TW" sz="2000" b="0" i="0" u="none" strike="noStrike" cap="none" normalizeH="0" baseline="0" dirty="0" smtClean="0">
                        <a:ln>
                          <a:noFill/>
                        </a:ln>
                        <a:solidFill>
                          <a:srgbClr val="008000"/>
                        </a:solidFill>
                        <a:effectLst/>
                        <a:latin typeface="Calibri" pitchFamily="34" charset="0"/>
                        <a:ea typeface="新細明體"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5778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2400" b="1" i="0" u="none" strike="noStrike" cap="none" normalizeH="0" baseline="0" dirty="0" smtClean="0">
                          <a:ln>
                            <a:noFill/>
                          </a:ln>
                          <a:solidFill>
                            <a:srgbClr val="0000FF"/>
                          </a:solidFill>
                          <a:effectLst/>
                          <a:latin typeface="標楷體" pitchFamily="65" charset="-120"/>
                          <a:ea typeface="標楷體" pitchFamily="65" charset="-120"/>
                          <a:cs typeface="Times New Roman" pitchFamily="18" charset="0"/>
                        </a:rPr>
                        <a:t>跨領域研發人力整合</a:t>
                      </a:r>
                      <a:endParaRPr kumimoji="1" lang="zh-TW" altLang="en-US" sz="2400" b="0" i="0" u="none" strike="noStrike" cap="none" normalizeH="0" baseline="0" dirty="0" smtClean="0">
                        <a:ln>
                          <a:noFill/>
                        </a:ln>
                        <a:solidFill>
                          <a:srgbClr val="0000FF"/>
                        </a:solidFill>
                        <a:effectLst/>
                        <a:latin typeface="Calibri" pitchFamily="34" charset="0"/>
                        <a:ea typeface="新細明體" charset="-12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2000" b="1" i="0" u="none" strike="noStrike" cap="none" normalizeH="0" baseline="0" dirty="0" smtClean="0">
                          <a:ln>
                            <a:noFill/>
                          </a:ln>
                          <a:solidFill>
                            <a:srgbClr val="000000"/>
                          </a:solidFill>
                          <a:effectLst/>
                          <a:latin typeface="Calibri" pitchFamily="34" charset="0"/>
                          <a:ea typeface="標楷體" pitchFamily="65" charset="-120"/>
                          <a:cs typeface="Times New Roman" pitchFamily="18" charset="0"/>
                        </a:rPr>
                        <a:t>(1)</a:t>
                      </a:r>
                      <a:r>
                        <a:rPr kumimoji="1" lang="zh-TW" altLang="en-US" sz="2000" b="1" i="0" u="none" strike="noStrike" cap="none" normalizeH="0" baseline="0" dirty="0" smtClean="0">
                          <a:ln>
                            <a:noFill/>
                          </a:ln>
                          <a:solidFill>
                            <a:srgbClr val="000000"/>
                          </a:solidFill>
                          <a:effectLst/>
                          <a:latin typeface="標楷體" pitchFamily="65" charset="-120"/>
                          <a:ea typeface="標楷體" pitchFamily="65" charset="-120"/>
                          <a:cs typeface="Times New Roman" pitchFamily="18" charset="0"/>
                        </a:rPr>
                        <a:t>鼓勵跨領域（跨院、跨系所）整合型研究計畫</a:t>
                      </a:r>
                      <a:r>
                        <a:rPr kumimoji="1" lang="en-US" altLang="zh-TW" sz="2000" b="1" i="0" u="none" strike="noStrike" cap="none" normalizeH="0" baseline="0" dirty="0" smtClean="0">
                          <a:ln>
                            <a:noFill/>
                          </a:ln>
                          <a:solidFill>
                            <a:srgbClr val="008000"/>
                          </a:solidFill>
                          <a:effectLst/>
                          <a:latin typeface="Calibri" pitchFamily="34" charset="0"/>
                          <a:ea typeface="標楷體" pitchFamily="65" charset="-120"/>
                          <a:cs typeface="Times New Roman" pitchFamily="18" charset="0"/>
                        </a:rPr>
                        <a:t>(</a:t>
                      </a:r>
                      <a:r>
                        <a:rPr kumimoji="1" lang="zh-TW" altLang="en-US" sz="2000" b="1" i="0" u="none" strike="noStrike" cap="none" normalizeH="0" baseline="0" dirty="0" smtClean="0">
                          <a:ln>
                            <a:noFill/>
                          </a:ln>
                          <a:solidFill>
                            <a:srgbClr val="008000"/>
                          </a:solidFill>
                          <a:effectLst/>
                          <a:latin typeface="標楷體" pitchFamily="65" charset="-120"/>
                          <a:ea typeface="標楷體" pitchFamily="65" charset="-120"/>
                          <a:cs typeface="Times New Roman" pitchFamily="18" charset="0"/>
                        </a:rPr>
                        <a:t>研發處、各學院</a:t>
                      </a:r>
                      <a:r>
                        <a:rPr kumimoji="1" lang="en-US" altLang="zh-TW" sz="2000" b="1" i="0" u="none" strike="noStrike" cap="none" normalizeH="0" baseline="0" dirty="0" smtClean="0">
                          <a:ln>
                            <a:noFill/>
                          </a:ln>
                          <a:solidFill>
                            <a:srgbClr val="008000"/>
                          </a:solidFill>
                          <a:effectLst/>
                          <a:latin typeface="Calibri" pitchFamily="34" charset="0"/>
                          <a:ea typeface="標楷體" pitchFamily="65" charset="-120"/>
                          <a:cs typeface="Times New Roman" pitchFamily="18" charset="0"/>
                        </a:rPr>
                        <a:t>)</a:t>
                      </a:r>
                      <a:endParaRPr kumimoji="1" lang="en-US" altLang="zh-TW" sz="2000" b="0" i="0" u="none" strike="noStrike" cap="none" normalizeH="0" baseline="0" dirty="0" smtClean="0">
                        <a:ln>
                          <a:noFill/>
                        </a:ln>
                        <a:solidFill>
                          <a:srgbClr val="008000"/>
                        </a:solidFill>
                        <a:effectLst/>
                        <a:latin typeface="Times New Roman" pitchFamily="18" charset="0"/>
                        <a:ea typeface="標楷體" pitchFamily="65" charset="-12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2000" b="1" i="0" u="none" strike="noStrike" cap="none" normalizeH="0" baseline="0" dirty="0" smtClean="0">
                          <a:ln>
                            <a:noFill/>
                          </a:ln>
                          <a:solidFill>
                            <a:srgbClr val="000000"/>
                          </a:solidFill>
                          <a:effectLst/>
                          <a:latin typeface="Calibri" pitchFamily="34" charset="0"/>
                          <a:ea typeface="標楷體" pitchFamily="65" charset="-120"/>
                          <a:cs typeface="Times New Roman" pitchFamily="18" charset="0"/>
                        </a:rPr>
                        <a:t>(2)</a:t>
                      </a:r>
                      <a:r>
                        <a:rPr kumimoji="1" lang="zh-TW" altLang="en-US" sz="2000" b="1" i="0" u="none" strike="noStrike" cap="none" normalizeH="0" baseline="0" dirty="0" smtClean="0">
                          <a:ln>
                            <a:noFill/>
                          </a:ln>
                          <a:solidFill>
                            <a:srgbClr val="000000"/>
                          </a:solidFill>
                          <a:effectLst/>
                          <a:latin typeface="標楷體" pitchFamily="65" charset="-120"/>
                          <a:ea typeface="標楷體" pitchFamily="65" charset="-120"/>
                          <a:cs typeface="Times New Roman" pitchFamily="18" charset="0"/>
                        </a:rPr>
                        <a:t>提升研究能量</a:t>
                      </a:r>
                      <a:r>
                        <a:rPr kumimoji="1" lang="en-US" altLang="zh-TW" sz="2000" b="1" i="0" u="none" strike="noStrike" cap="none" normalizeH="0" baseline="0" dirty="0" smtClean="0">
                          <a:ln>
                            <a:noFill/>
                          </a:ln>
                          <a:solidFill>
                            <a:srgbClr val="008000"/>
                          </a:solidFill>
                          <a:effectLst/>
                          <a:latin typeface="Calibri" pitchFamily="34" charset="0"/>
                          <a:ea typeface="標楷體" pitchFamily="65" charset="-120"/>
                          <a:cs typeface="Times New Roman" pitchFamily="18" charset="0"/>
                        </a:rPr>
                        <a:t>(</a:t>
                      </a:r>
                      <a:r>
                        <a:rPr kumimoji="1" lang="zh-TW" altLang="en-US" sz="2000" b="1" i="0" u="none" strike="noStrike" cap="none" normalizeH="0" baseline="0" dirty="0" smtClean="0">
                          <a:ln>
                            <a:noFill/>
                          </a:ln>
                          <a:solidFill>
                            <a:srgbClr val="008000"/>
                          </a:solidFill>
                          <a:effectLst/>
                          <a:latin typeface="標楷體" pitchFamily="65" charset="-120"/>
                          <a:ea typeface="標楷體" pitchFamily="65" charset="-120"/>
                          <a:cs typeface="Times New Roman" pitchFamily="18" charset="0"/>
                        </a:rPr>
                        <a:t>研發處、各學院</a:t>
                      </a:r>
                      <a:r>
                        <a:rPr kumimoji="1" lang="en-US" altLang="zh-TW" sz="2000" b="1" i="0" u="none" strike="noStrike" cap="none" normalizeH="0" baseline="0" dirty="0" smtClean="0">
                          <a:ln>
                            <a:noFill/>
                          </a:ln>
                          <a:solidFill>
                            <a:srgbClr val="008000"/>
                          </a:solidFill>
                          <a:effectLst/>
                          <a:latin typeface="Calibri" pitchFamily="34" charset="0"/>
                          <a:ea typeface="標楷體" pitchFamily="65" charset="-120"/>
                          <a:cs typeface="Times New Roman" pitchFamily="18" charset="0"/>
                        </a:rPr>
                        <a:t>)</a:t>
                      </a:r>
                      <a:endParaRPr kumimoji="1" lang="en-US" altLang="zh-TW" sz="2000" b="0" i="0" u="none" strike="noStrike" cap="none" normalizeH="0" baseline="0" dirty="0" smtClean="0">
                        <a:ln>
                          <a:noFill/>
                        </a:ln>
                        <a:solidFill>
                          <a:srgbClr val="008000"/>
                        </a:solidFill>
                        <a:effectLst/>
                        <a:latin typeface="Calibri" pitchFamily="34" charset="0"/>
                        <a:ea typeface="新細明體"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792163">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1" lang="zh-TW" altLang="en-US" sz="2400" b="1" i="0" u="none" strike="noStrike" cap="none" normalizeH="0" baseline="0" dirty="0" smtClean="0">
                          <a:ln>
                            <a:noFill/>
                          </a:ln>
                          <a:solidFill>
                            <a:srgbClr val="0000FF"/>
                          </a:solidFill>
                          <a:effectLst/>
                          <a:latin typeface="標楷體" pitchFamily="65" charset="-120"/>
                          <a:ea typeface="標楷體" pitchFamily="65" charset="-120"/>
                          <a:cs typeface="Times New Roman" pitchFamily="18" charset="0"/>
                        </a:rPr>
                        <a:t>研究資</a:t>
                      </a:r>
                      <a:endParaRPr kumimoji="1" lang="en-US" altLang="zh-TW" sz="2400" b="1" i="0" u="none" strike="noStrike" cap="none" normalizeH="0" baseline="0" dirty="0" smtClean="0">
                        <a:ln>
                          <a:noFill/>
                        </a:ln>
                        <a:solidFill>
                          <a:srgbClr val="0000FF"/>
                        </a:solidFill>
                        <a:effectLst/>
                        <a:latin typeface="標楷體" pitchFamily="65" charset="-120"/>
                        <a:ea typeface="標楷體" pitchFamily="65" charset="-120"/>
                        <a:cs typeface="Times New Roman" pitchFamily="18" charset="0"/>
                      </a:endParaRPr>
                    </a:p>
                    <a:p>
                      <a:pPr marL="0" marR="0" lvl="0" indent="0" algn="r" defTabSz="914400" rtl="0" eaLnBrk="1" fontAlgn="base" latinLnBrk="0" hangingPunct="1">
                        <a:lnSpc>
                          <a:spcPct val="100000"/>
                        </a:lnSpc>
                        <a:spcBef>
                          <a:spcPct val="0"/>
                        </a:spcBef>
                        <a:spcAft>
                          <a:spcPct val="0"/>
                        </a:spcAft>
                        <a:buClrTx/>
                        <a:buSzTx/>
                        <a:buFontTx/>
                        <a:buNone/>
                        <a:tabLst/>
                      </a:pPr>
                      <a:r>
                        <a:rPr kumimoji="1" lang="zh-TW" altLang="en-US" sz="2400" b="1" i="0" u="none" strike="noStrike" cap="none" normalizeH="0" baseline="0" dirty="0" smtClean="0">
                          <a:ln>
                            <a:noFill/>
                          </a:ln>
                          <a:solidFill>
                            <a:srgbClr val="0000FF"/>
                          </a:solidFill>
                          <a:effectLst/>
                          <a:latin typeface="標楷體" pitchFamily="65" charset="-120"/>
                          <a:ea typeface="標楷體" pitchFamily="65" charset="-120"/>
                          <a:cs typeface="Times New Roman" pitchFamily="18" charset="0"/>
                        </a:rPr>
                        <a:t>源整合</a:t>
                      </a:r>
                      <a:endParaRPr kumimoji="1" lang="zh-TW" altLang="en-US" sz="2400" b="0" i="0" u="none" strike="noStrike" cap="none" normalizeH="0" baseline="0" dirty="0" smtClean="0">
                        <a:ln>
                          <a:noFill/>
                        </a:ln>
                        <a:solidFill>
                          <a:srgbClr val="0000FF"/>
                        </a:solidFill>
                        <a:effectLst/>
                        <a:latin typeface="Calibri" pitchFamily="34" charset="0"/>
                        <a:ea typeface="新細明體" charset="-12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2000" b="1" i="0" u="none" strike="noStrike" cap="none" normalizeH="0" baseline="0" dirty="0" smtClean="0">
                          <a:ln>
                            <a:noFill/>
                          </a:ln>
                          <a:solidFill>
                            <a:srgbClr val="000000"/>
                          </a:solidFill>
                          <a:effectLst/>
                          <a:latin typeface="Calibri" pitchFamily="34" charset="0"/>
                          <a:ea typeface="標楷體" pitchFamily="65" charset="-120"/>
                          <a:cs typeface="Times New Roman" pitchFamily="18" charset="0"/>
                        </a:rPr>
                        <a:t>(1)</a:t>
                      </a:r>
                      <a:r>
                        <a:rPr kumimoji="1" lang="zh-TW" altLang="en-US" sz="2000" b="1" i="0" u="none" strike="noStrike" cap="none" normalizeH="0" baseline="0" dirty="0" smtClean="0">
                          <a:ln>
                            <a:noFill/>
                          </a:ln>
                          <a:solidFill>
                            <a:srgbClr val="000000"/>
                          </a:solidFill>
                          <a:effectLst/>
                          <a:latin typeface="標楷體" pitchFamily="65" charset="-120"/>
                          <a:ea typeface="標楷體" pitchFamily="65" charset="-120"/>
                          <a:cs typeface="Times New Roman" pitchFamily="18" charset="0"/>
                        </a:rPr>
                        <a:t>推動校級貴儀中心</a:t>
                      </a:r>
                      <a:r>
                        <a:rPr kumimoji="1" lang="en-US" altLang="zh-TW" sz="2000" b="1" i="0" u="none" strike="noStrike" cap="none" normalizeH="0" baseline="0" dirty="0" smtClean="0">
                          <a:ln>
                            <a:noFill/>
                          </a:ln>
                          <a:solidFill>
                            <a:srgbClr val="008000"/>
                          </a:solidFill>
                          <a:effectLst/>
                          <a:latin typeface="Calibri" pitchFamily="34" charset="0"/>
                          <a:ea typeface="標楷體" pitchFamily="65" charset="-120"/>
                          <a:cs typeface="Times New Roman" pitchFamily="18" charset="0"/>
                        </a:rPr>
                        <a:t>(</a:t>
                      </a:r>
                      <a:r>
                        <a:rPr kumimoji="1" lang="zh-TW" altLang="en-US" sz="2000" b="1" i="0" u="none" strike="noStrike" cap="none" normalizeH="0" baseline="0" dirty="0" smtClean="0">
                          <a:ln>
                            <a:noFill/>
                          </a:ln>
                          <a:solidFill>
                            <a:srgbClr val="008000"/>
                          </a:solidFill>
                          <a:effectLst/>
                          <a:latin typeface="標楷體" pitchFamily="65" charset="-120"/>
                          <a:ea typeface="標楷體" pitchFamily="65" charset="-120"/>
                          <a:cs typeface="Times New Roman" pitchFamily="18" charset="0"/>
                        </a:rPr>
                        <a:t>研發處、各學院</a:t>
                      </a:r>
                      <a:r>
                        <a:rPr kumimoji="1" lang="en-US" altLang="zh-TW" sz="2000" b="1" i="0" u="none" strike="noStrike" cap="none" normalizeH="0" baseline="0" dirty="0" smtClean="0">
                          <a:ln>
                            <a:noFill/>
                          </a:ln>
                          <a:solidFill>
                            <a:srgbClr val="008000"/>
                          </a:solidFill>
                          <a:effectLst/>
                          <a:latin typeface="Calibri" pitchFamily="34" charset="0"/>
                          <a:ea typeface="標楷體" pitchFamily="65" charset="-120"/>
                          <a:cs typeface="Times New Roman" pitchFamily="18" charset="0"/>
                        </a:rPr>
                        <a:t>)</a:t>
                      </a:r>
                      <a:endParaRPr kumimoji="1" lang="en-US" altLang="zh-TW" sz="2000" b="0" i="0" u="none" strike="noStrike" cap="none" normalizeH="0" baseline="0" dirty="0" smtClean="0">
                        <a:ln>
                          <a:noFill/>
                        </a:ln>
                        <a:solidFill>
                          <a:srgbClr val="008000"/>
                        </a:solidFill>
                        <a:effectLst/>
                        <a:latin typeface="Times New Roman" pitchFamily="18" charset="0"/>
                        <a:ea typeface="標楷體" pitchFamily="65" charset="-12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2000" b="1" i="0" u="none" strike="noStrike" cap="none" normalizeH="0" baseline="0" dirty="0" smtClean="0">
                          <a:ln>
                            <a:noFill/>
                          </a:ln>
                          <a:solidFill>
                            <a:srgbClr val="000000"/>
                          </a:solidFill>
                          <a:effectLst/>
                          <a:latin typeface="Calibri" pitchFamily="34" charset="0"/>
                          <a:ea typeface="標楷體" pitchFamily="65" charset="-120"/>
                          <a:cs typeface="Times New Roman" pitchFamily="18" charset="0"/>
                        </a:rPr>
                        <a:t>(2)</a:t>
                      </a:r>
                      <a:r>
                        <a:rPr kumimoji="1" lang="zh-TW" altLang="en-US" sz="2000" b="1" i="0" u="none" strike="noStrike" cap="none" normalizeH="0" baseline="0" dirty="0" smtClean="0">
                          <a:ln>
                            <a:noFill/>
                          </a:ln>
                          <a:solidFill>
                            <a:srgbClr val="000000"/>
                          </a:solidFill>
                          <a:effectLst/>
                          <a:latin typeface="標楷體" pitchFamily="65" charset="-120"/>
                          <a:ea typeface="標楷體" pitchFamily="65" charset="-120"/>
                          <a:cs typeface="Times New Roman" pitchFamily="18" charset="0"/>
                        </a:rPr>
                        <a:t>推動設備整合實驗室</a:t>
                      </a:r>
                      <a:r>
                        <a:rPr kumimoji="1" lang="en-US" altLang="zh-TW" sz="2000" b="1" i="0" u="none" strike="noStrike" cap="none" normalizeH="0" baseline="0" dirty="0" smtClean="0">
                          <a:ln>
                            <a:noFill/>
                          </a:ln>
                          <a:solidFill>
                            <a:srgbClr val="008000"/>
                          </a:solidFill>
                          <a:effectLst/>
                          <a:latin typeface="Calibri" pitchFamily="34" charset="0"/>
                          <a:ea typeface="標楷體" pitchFamily="65" charset="-120"/>
                          <a:cs typeface="Times New Roman" pitchFamily="18" charset="0"/>
                        </a:rPr>
                        <a:t>(</a:t>
                      </a:r>
                      <a:r>
                        <a:rPr kumimoji="1" lang="zh-TW" altLang="en-US" sz="2000" b="1" i="0" u="none" strike="noStrike" cap="none" normalizeH="0" baseline="0" dirty="0" smtClean="0">
                          <a:ln>
                            <a:noFill/>
                          </a:ln>
                          <a:solidFill>
                            <a:srgbClr val="008000"/>
                          </a:solidFill>
                          <a:effectLst/>
                          <a:latin typeface="標楷體" pitchFamily="65" charset="-120"/>
                          <a:ea typeface="標楷體" pitchFamily="65" charset="-120"/>
                          <a:cs typeface="Times New Roman" pitchFamily="18" charset="0"/>
                        </a:rPr>
                        <a:t>研發處、各學院</a:t>
                      </a:r>
                      <a:r>
                        <a:rPr kumimoji="1" lang="en-US" altLang="zh-TW" sz="2000" b="1" i="0" u="none" strike="noStrike" cap="none" normalizeH="0" baseline="0" dirty="0" smtClean="0">
                          <a:ln>
                            <a:noFill/>
                          </a:ln>
                          <a:solidFill>
                            <a:srgbClr val="008000"/>
                          </a:solidFill>
                          <a:effectLst/>
                          <a:latin typeface="Calibri" pitchFamily="34" charset="0"/>
                          <a:ea typeface="標楷體" pitchFamily="65" charset="-120"/>
                          <a:cs typeface="Times New Roman" pitchFamily="18" charset="0"/>
                        </a:rPr>
                        <a:t>)</a:t>
                      </a:r>
                      <a:endParaRPr kumimoji="1" lang="en-US" altLang="zh-TW" sz="2000" b="0" i="0" u="none" strike="noStrike" cap="none" normalizeH="0" baseline="0" dirty="0" smtClean="0">
                        <a:ln>
                          <a:noFill/>
                        </a:ln>
                        <a:solidFill>
                          <a:srgbClr val="008000"/>
                        </a:solidFill>
                        <a:effectLst/>
                        <a:latin typeface="Times New Roman" pitchFamily="18" charset="0"/>
                        <a:ea typeface="新細明體" charset="-12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2000" b="1" i="0" u="none" strike="noStrike" cap="none" normalizeH="0" baseline="0" dirty="0" smtClean="0">
                          <a:ln>
                            <a:noFill/>
                          </a:ln>
                          <a:solidFill>
                            <a:srgbClr val="000000"/>
                          </a:solidFill>
                          <a:effectLst/>
                          <a:latin typeface="Calibri" pitchFamily="34" charset="0"/>
                          <a:ea typeface="標楷體" pitchFamily="65" charset="-120"/>
                        </a:rPr>
                        <a:t>(3)</a:t>
                      </a:r>
                      <a:r>
                        <a:rPr kumimoji="1" lang="zh-TW" altLang="en-US" sz="2000" b="1" i="0" u="none" strike="noStrike" cap="none" normalizeH="0" baseline="0" dirty="0" smtClean="0">
                          <a:ln>
                            <a:noFill/>
                          </a:ln>
                          <a:solidFill>
                            <a:srgbClr val="000000"/>
                          </a:solidFill>
                          <a:effectLst/>
                          <a:latin typeface="標楷體" pitchFamily="65" charset="-120"/>
                          <a:ea typeface="標楷體" pitchFamily="65" charset="-120"/>
                        </a:rPr>
                        <a:t>落實附屬單位評鑑與考核</a:t>
                      </a:r>
                      <a:r>
                        <a:rPr kumimoji="1" lang="en-US" altLang="zh-TW" sz="2000" b="1" i="0" u="none" strike="noStrike" kern="1200" cap="none" normalizeH="0" baseline="0" dirty="0" smtClean="0">
                          <a:ln>
                            <a:noFill/>
                          </a:ln>
                          <a:solidFill>
                            <a:srgbClr val="008000"/>
                          </a:solidFill>
                          <a:effectLst/>
                          <a:latin typeface="標楷體" pitchFamily="65" charset="-120"/>
                          <a:ea typeface="標楷體" pitchFamily="65" charset="-120"/>
                          <a:cs typeface="+mn-cs"/>
                        </a:rPr>
                        <a:t>(</a:t>
                      </a:r>
                      <a:r>
                        <a:rPr kumimoji="1" lang="zh-TW" altLang="en-US" sz="2000" b="1" i="0" u="none" strike="noStrike" kern="1200" cap="none" normalizeH="0" baseline="0" dirty="0" smtClean="0">
                          <a:ln>
                            <a:noFill/>
                          </a:ln>
                          <a:solidFill>
                            <a:srgbClr val="008000"/>
                          </a:solidFill>
                          <a:effectLst/>
                          <a:latin typeface="標楷體" pitchFamily="65" charset="-120"/>
                          <a:ea typeface="標楷體" pitchFamily="65" charset="-120"/>
                          <a:cs typeface="+mn-cs"/>
                        </a:rPr>
                        <a:t>研發</a:t>
                      </a:r>
                      <a:r>
                        <a:rPr kumimoji="1" lang="zh-TW" altLang="en-US" sz="2000" b="1" i="0" u="none" strike="noStrike" cap="none" normalizeH="0" baseline="0" dirty="0" smtClean="0">
                          <a:ln>
                            <a:noFill/>
                          </a:ln>
                          <a:solidFill>
                            <a:srgbClr val="008000"/>
                          </a:solidFill>
                          <a:effectLst/>
                          <a:latin typeface="標楷體" pitchFamily="65" charset="-120"/>
                          <a:ea typeface="標楷體" pitchFamily="65" charset="-120"/>
                        </a:rPr>
                        <a:t>處、各學院、各校級中心</a:t>
                      </a:r>
                      <a:r>
                        <a:rPr kumimoji="1" lang="en-US" altLang="zh-TW" sz="2000" b="1" i="0" u="none" strike="noStrike" cap="none" normalizeH="0" baseline="0" dirty="0" smtClean="0">
                          <a:ln>
                            <a:noFill/>
                          </a:ln>
                          <a:solidFill>
                            <a:srgbClr val="008000"/>
                          </a:solidFill>
                          <a:effectLst/>
                          <a:latin typeface="Calibri" pitchFamily="34" charset="0"/>
                          <a:ea typeface="標楷體" pitchFamily="65" charset="-120"/>
                        </a:rPr>
                        <a:t>)</a:t>
                      </a:r>
                      <a:endParaRPr kumimoji="1" lang="en-US" altLang="zh-TW" sz="2000" b="0" i="0" u="none" strike="noStrike" cap="none" normalizeH="0" baseline="0" dirty="0" smtClean="0">
                        <a:ln>
                          <a:noFill/>
                        </a:ln>
                        <a:solidFill>
                          <a:srgbClr val="008000"/>
                        </a:solidFill>
                        <a:effectLst/>
                        <a:latin typeface="Calibri" pitchFamily="34" charset="0"/>
                        <a:ea typeface="新細明體"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bl>
          </a:graphicData>
        </a:graphic>
      </p:graphicFrame>
      <p:grpSp>
        <p:nvGrpSpPr>
          <p:cNvPr id="16" name="群組 15"/>
          <p:cNvGrpSpPr/>
          <p:nvPr/>
        </p:nvGrpSpPr>
        <p:grpSpPr>
          <a:xfrm>
            <a:off x="-17917" y="149314"/>
            <a:ext cx="5948385" cy="946906"/>
            <a:chOff x="-17917" y="149314"/>
            <a:chExt cx="5948385" cy="946906"/>
          </a:xfrm>
        </p:grpSpPr>
        <p:cxnSp>
          <p:nvCxnSpPr>
            <p:cNvPr id="17" name="直線接點 16"/>
            <p:cNvCxnSpPr/>
            <p:nvPr/>
          </p:nvCxnSpPr>
          <p:spPr>
            <a:xfrm flipV="1">
              <a:off x="2579756" y="555415"/>
              <a:ext cx="2374279" cy="29085"/>
            </a:xfrm>
            <a:prstGeom prst="line">
              <a:avLst/>
            </a:prstGeom>
            <a:ln w="57150">
              <a:solidFill>
                <a:srgbClr val="002060"/>
              </a:solidFill>
              <a:headEnd type="oval"/>
              <a:tailEnd type="none"/>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8" name="圓角矩形 29"/>
            <p:cNvSpPr/>
            <p:nvPr/>
          </p:nvSpPr>
          <p:spPr>
            <a:xfrm>
              <a:off x="2953837" y="263028"/>
              <a:ext cx="2976631" cy="642942"/>
            </a:xfrm>
            <a:prstGeom prst="roundRect">
              <a:avLst>
                <a:gd name="adj" fmla="val 50000"/>
              </a:avLst>
            </a:prstGeom>
            <a:gradFill flip="none" rotWithShape="1">
              <a:gsLst>
                <a:gs pos="2000">
                  <a:srgbClr val="0000FF"/>
                </a:gs>
                <a:gs pos="50000">
                  <a:srgbClr val="99CCFF"/>
                </a:gs>
                <a:gs pos="100000">
                  <a:schemeClr val="bg1">
                    <a:shade val="100000"/>
                    <a:satMod val="115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rgbClr val="0000FF"/>
                </a:solidFill>
              </a:endParaRPr>
            </a:p>
          </p:txBody>
        </p:sp>
        <p:sp>
          <p:nvSpPr>
            <p:cNvPr id="19" name="文字方塊 30"/>
            <p:cNvSpPr txBox="1"/>
            <p:nvPr/>
          </p:nvSpPr>
          <p:spPr>
            <a:xfrm>
              <a:off x="3069431" y="317213"/>
              <a:ext cx="2861037" cy="584775"/>
            </a:xfrm>
            <a:prstGeom prst="rect">
              <a:avLst/>
            </a:prstGeom>
            <a:noFill/>
          </p:spPr>
          <p:txBody>
            <a:bodyPr wrap="square" rtlCol="0">
              <a:spAutoFit/>
            </a:bodyPr>
            <a:lstStyle/>
            <a:p>
              <a:pPr algn="ctr"/>
              <a:r>
                <a:rPr lang="zh-TW" altLang="en-US" sz="3200" b="1" dirty="0" smtClean="0">
                  <a:solidFill>
                    <a:srgbClr val="FFFF00"/>
                  </a:solidFill>
                  <a:latin typeface="標楷體" panose="03000509000000000000" pitchFamily="65" charset="-120"/>
                  <a:ea typeface="標楷體" panose="03000509000000000000" pitchFamily="65" charset="-120"/>
                </a:rPr>
                <a:t>力行創新研究</a:t>
              </a:r>
              <a:endParaRPr lang="ko-KR" altLang="en-US" sz="3200" b="1" dirty="0">
                <a:solidFill>
                  <a:srgbClr val="FFFF00"/>
                </a:solidFill>
                <a:latin typeface="標楷體" panose="03000509000000000000" pitchFamily="65" charset="-120"/>
                <a:ea typeface="HY헤드라인M" pitchFamily="18" charset="-127"/>
              </a:endParaRPr>
            </a:p>
          </p:txBody>
        </p:sp>
        <p:pic>
          <p:nvPicPr>
            <p:cNvPr id="20" name="Picture 2" descr="33-"/>
            <p:cNvPicPr>
              <a:picLocks noChangeAspect="1" noChangeArrowheads="1"/>
            </p:cNvPicPr>
            <p:nvPr/>
          </p:nvPicPr>
          <p:blipFill>
            <a:blip r:embed="rId2"/>
            <a:srcRect/>
            <a:stretch>
              <a:fillRect/>
            </a:stretch>
          </p:blipFill>
          <p:spPr bwMode="auto">
            <a:xfrm>
              <a:off x="-17917" y="149314"/>
              <a:ext cx="2599590" cy="946906"/>
            </a:xfrm>
            <a:prstGeom prst="rect">
              <a:avLst/>
            </a:prstGeom>
            <a:noFill/>
          </p:spPr>
        </p:pic>
        <p:sp>
          <p:nvSpPr>
            <p:cNvPr id="21" name="TextBox 18"/>
            <p:cNvSpPr txBox="1"/>
            <p:nvPr/>
          </p:nvSpPr>
          <p:spPr>
            <a:xfrm>
              <a:off x="85291" y="201472"/>
              <a:ext cx="2393173" cy="646331"/>
            </a:xfrm>
            <a:prstGeom prst="rect">
              <a:avLst/>
            </a:prstGeom>
            <a:noFill/>
          </p:spPr>
          <p:txBody>
            <a:bodyPr wrap="square" rtlCol="0">
              <a:spAutoFit/>
            </a:bodyPr>
            <a:lstStyle/>
            <a:p>
              <a:pPr algn="ctr">
                <a:buBlip>
                  <a:blip r:embed="rId3"/>
                </a:buBlip>
              </a:pPr>
              <a:r>
                <a:rPr lang="zh-TW" altLang="en-US" sz="3600" b="1" dirty="0" smtClean="0">
                  <a:latin typeface="標楷體" panose="03000509000000000000" pitchFamily="65" charset="-120"/>
                  <a:ea typeface="標楷體" panose="03000509000000000000" pitchFamily="65" charset="-120"/>
                </a:rPr>
                <a:t>三創研究</a:t>
              </a:r>
              <a:endParaRPr lang="ko-KR" altLang="en-US" sz="3600" b="1" dirty="0">
                <a:latin typeface="標楷體" panose="03000509000000000000" pitchFamily="65" charset="-120"/>
              </a:endParaRPr>
            </a:p>
          </p:txBody>
        </p:sp>
      </p:grpSp>
    </p:spTree>
    <p:extLst>
      <p:ext uri="{BB962C8B-B14F-4D97-AF65-F5344CB8AC3E}">
        <p14:creationId xmlns:p14="http://schemas.microsoft.com/office/powerpoint/2010/main" val="168667926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11F70DB0-1707-4C2E-BA6A-7B2B88A8B1D4}" type="slidenum">
              <a:rPr lang="zh-TW" altLang="en-US" smtClean="0"/>
              <a:t>22</a:t>
            </a:fld>
            <a:endParaRPr lang="zh-TW" altLang="en-US"/>
          </a:p>
        </p:txBody>
      </p:sp>
      <p:graphicFrame>
        <p:nvGraphicFramePr>
          <p:cNvPr id="9" name="Group 73"/>
          <p:cNvGraphicFramePr>
            <a:graphicFrameLocks noGrp="1"/>
          </p:cNvGraphicFramePr>
          <p:nvPr>
            <p:extLst>
              <p:ext uri="{D42A27DB-BD31-4B8C-83A1-F6EECF244321}">
                <p14:modId xmlns:p14="http://schemas.microsoft.com/office/powerpoint/2010/main" val="2067603293"/>
              </p:ext>
            </p:extLst>
          </p:nvPr>
        </p:nvGraphicFramePr>
        <p:xfrm>
          <a:off x="457200" y="1600200"/>
          <a:ext cx="8213725" cy="4297680"/>
        </p:xfrm>
        <a:graphic>
          <a:graphicData uri="http://schemas.openxmlformats.org/drawingml/2006/table">
            <a:tbl>
              <a:tblPr/>
              <a:tblGrid>
                <a:gridCol w="1954560">
                  <a:extLst>
                    <a:ext uri="{9D8B030D-6E8A-4147-A177-3AD203B41FA5}">
                      <a16:colId xmlns:a16="http://schemas.microsoft.com/office/drawing/2014/main" xmlns="" val="20000"/>
                    </a:ext>
                  </a:extLst>
                </a:gridCol>
                <a:gridCol w="6259165">
                  <a:extLst>
                    <a:ext uri="{9D8B030D-6E8A-4147-A177-3AD203B41FA5}">
                      <a16:colId xmlns:a16="http://schemas.microsoft.com/office/drawing/2014/main" xmlns="" val="20001"/>
                    </a:ext>
                  </a:extLst>
                </a:gridCol>
              </a:tblGrid>
              <a:tr h="3206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2400" b="1" i="0" u="none" strike="noStrike" cap="none" normalizeH="0" baseline="0" dirty="0" smtClean="0">
                          <a:ln>
                            <a:noFill/>
                          </a:ln>
                          <a:solidFill>
                            <a:srgbClr val="000000"/>
                          </a:solidFill>
                          <a:effectLst/>
                          <a:latin typeface="標楷體" pitchFamily="65" charset="-120"/>
                          <a:ea typeface="標楷體" pitchFamily="65" charset="-120"/>
                          <a:cs typeface="Times New Roman" pitchFamily="18" charset="0"/>
                        </a:rPr>
                        <a:t>策略方針</a:t>
                      </a:r>
                      <a:endParaRPr kumimoji="1" lang="zh-TW" altLang="en-US" sz="2400" b="0" i="0" u="none" strike="noStrike" cap="none" normalizeH="0" baseline="0" dirty="0" smtClean="0">
                        <a:ln>
                          <a:noFill/>
                        </a:ln>
                        <a:solidFill>
                          <a:schemeClr val="tx1"/>
                        </a:solidFill>
                        <a:effectLst/>
                        <a:latin typeface="Calibri" pitchFamily="34" charset="0"/>
                        <a:ea typeface="新細明體" charset="-12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TW" altLang="en-US" sz="2400" b="1" i="0" u="none" strike="noStrike" cap="none" normalizeH="0" baseline="0" smtClean="0">
                          <a:ln>
                            <a:noFill/>
                          </a:ln>
                          <a:solidFill>
                            <a:srgbClr val="000000"/>
                          </a:solidFill>
                          <a:effectLst/>
                          <a:latin typeface="標楷體" pitchFamily="65" charset="-120"/>
                          <a:ea typeface="標楷體" pitchFamily="65" charset="-120"/>
                          <a:cs typeface="Times New Roman" pitchFamily="18" charset="0"/>
                        </a:rPr>
                        <a:t>具體工作項目</a:t>
                      </a:r>
                      <a:r>
                        <a:rPr kumimoji="1" lang="en-US" altLang="zh-TW" sz="2400" b="1" i="0" u="none" strike="noStrike" cap="none" normalizeH="0" baseline="0" smtClean="0">
                          <a:ln>
                            <a:noFill/>
                          </a:ln>
                          <a:solidFill>
                            <a:srgbClr val="000000"/>
                          </a:solidFill>
                          <a:effectLst/>
                          <a:latin typeface="Calibri" pitchFamily="34" charset="0"/>
                          <a:ea typeface="標楷體" pitchFamily="65" charset="-120"/>
                          <a:cs typeface="Times New Roman" pitchFamily="18" charset="0"/>
                        </a:rPr>
                        <a:t>(</a:t>
                      </a:r>
                      <a:r>
                        <a:rPr kumimoji="1" lang="zh-TW" altLang="en-US" sz="2400" b="1" i="0" u="none" strike="noStrike" cap="none" normalizeH="0" baseline="0" smtClean="0">
                          <a:ln>
                            <a:noFill/>
                          </a:ln>
                          <a:solidFill>
                            <a:srgbClr val="000000"/>
                          </a:solidFill>
                          <a:effectLst/>
                          <a:latin typeface="標楷體" pitchFamily="65" charset="-120"/>
                          <a:ea typeface="標楷體" pitchFamily="65" charset="-120"/>
                          <a:cs typeface="Times New Roman" pitchFamily="18" charset="0"/>
                        </a:rPr>
                        <a:t>執行單位</a:t>
                      </a:r>
                      <a:r>
                        <a:rPr kumimoji="1" lang="en-US" altLang="zh-TW" sz="2400" b="1" i="0" u="none" strike="noStrike" cap="none" normalizeH="0" baseline="0" smtClean="0">
                          <a:ln>
                            <a:noFill/>
                          </a:ln>
                          <a:solidFill>
                            <a:srgbClr val="000000"/>
                          </a:solidFill>
                          <a:effectLst/>
                          <a:latin typeface="Calibri" pitchFamily="34" charset="0"/>
                          <a:ea typeface="標楷體" pitchFamily="65" charset="-120"/>
                          <a:cs typeface="Times New Roman" pitchFamily="18" charset="0"/>
                        </a:rPr>
                        <a:t>)</a:t>
                      </a:r>
                      <a:endParaRPr kumimoji="1" lang="en-US" altLang="zh-TW" sz="2400" b="0" i="0" u="none" strike="noStrike" cap="none" normalizeH="0" baseline="0" smtClean="0">
                        <a:ln>
                          <a:noFill/>
                        </a:ln>
                        <a:solidFill>
                          <a:schemeClr val="tx1"/>
                        </a:solidFill>
                        <a:effectLst/>
                        <a:latin typeface="Calibri" pitchFamily="34" charset="0"/>
                        <a:ea typeface="新細明體" charset="-12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4081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zh-TW" altLang="en-US" sz="2400" b="1" i="0" u="none" strike="noStrike" cap="none" normalizeH="0" baseline="0" dirty="0" smtClean="0">
                          <a:ln>
                            <a:noFill/>
                          </a:ln>
                          <a:solidFill>
                            <a:srgbClr val="000000"/>
                          </a:solidFill>
                          <a:effectLst/>
                          <a:latin typeface="標楷體" pitchFamily="65" charset="-120"/>
                          <a:ea typeface="標楷體" pitchFamily="65" charset="-120"/>
                          <a:cs typeface="Times New Roman" pitchFamily="18" charset="0"/>
                        </a:rPr>
                        <a:t>落實「</a:t>
                      </a:r>
                      <a:r>
                        <a:rPr kumimoji="1" lang="zh-TW" altLang="en-US" sz="2400" b="1" i="0" u="none" strike="noStrike" cap="none" normalizeH="0" baseline="0" dirty="0" smtClean="0">
                          <a:ln>
                            <a:noFill/>
                          </a:ln>
                          <a:solidFill>
                            <a:srgbClr val="FF0000"/>
                          </a:solidFill>
                          <a:effectLst/>
                          <a:latin typeface="標楷體" pitchFamily="65" charset="-120"/>
                          <a:ea typeface="標楷體" pitchFamily="65" charset="-120"/>
                          <a:cs typeface="Times New Roman" pitchFamily="18" charset="0"/>
                        </a:rPr>
                        <a:t>研發、技轉、育成、創業</a:t>
                      </a:r>
                      <a:r>
                        <a:rPr kumimoji="1" lang="zh-TW" altLang="en-US" sz="2400" b="1" i="0" u="none" strike="noStrike" cap="none" normalizeH="0" baseline="0" dirty="0" smtClean="0">
                          <a:ln>
                            <a:noFill/>
                          </a:ln>
                          <a:solidFill>
                            <a:srgbClr val="000000"/>
                          </a:solidFill>
                          <a:effectLst/>
                          <a:latin typeface="標楷體" pitchFamily="65" charset="-120"/>
                          <a:ea typeface="標楷體" pitchFamily="65" charset="-120"/>
                          <a:cs typeface="Times New Roman" pitchFamily="18" charset="0"/>
                        </a:rPr>
                        <a:t>」產學合作一條龍之機制</a:t>
                      </a:r>
                      <a:endParaRPr kumimoji="1" lang="zh-TW" altLang="en-US" sz="2400" b="0" i="0" u="none" strike="noStrike" cap="none" normalizeH="0" baseline="0" dirty="0" smtClean="0">
                        <a:ln>
                          <a:noFill/>
                        </a:ln>
                        <a:solidFill>
                          <a:schemeClr val="tx1"/>
                        </a:solidFill>
                        <a:effectLst/>
                        <a:latin typeface="Calibri" pitchFamily="34" charset="0"/>
                        <a:ea typeface="新細明體" charset="-12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2400" b="1" i="0" u="none" strike="noStrike" cap="none" normalizeH="0" baseline="0" dirty="0" smtClean="0">
                          <a:ln>
                            <a:noFill/>
                          </a:ln>
                          <a:solidFill>
                            <a:srgbClr val="000000"/>
                          </a:solidFill>
                          <a:effectLst/>
                          <a:latin typeface="Calibri" pitchFamily="34" charset="0"/>
                          <a:ea typeface="標楷體" pitchFamily="65" charset="-120"/>
                          <a:cs typeface="Times New Roman" pitchFamily="18" charset="0"/>
                        </a:rPr>
                        <a:t>(1)</a:t>
                      </a:r>
                      <a:r>
                        <a:rPr kumimoji="1" lang="zh-TW" altLang="en-US" sz="2400" b="1" i="0" u="none" strike="noStrike" cap="none" normalizeH="0" baseline="0" dirty="0" smtClean="0">
                          <a:ln>
                            <a:noFill/>
                          </a:ln>
                          <a:solidFill>
                            <a:srgbClr val="000000"/>
                          </a:solidFill>
                          <a:effectLst/>
                          <a:latin typeface="標楷體" pitchFamily="65" charset="-120"/>
                          <a:ea typeface="標楷體" pitchFamily="65" charset="-120"/>
                          <a:cs typeface="Times New Roman" pitchFamily="18" charset="0"/>
                        </a:rPr>
                        <a:t>發明</a:t>
                      </a:r>
                      <a:r>
                        <a:rPr kumimoji="1" lang="zh-TW" altLang="en-US" sz="2400" b="1" i="0" u="none" strike="noStrike" cap="none" normalizeH="0" baseline="0" dirty="0" smtClean="0">
                          <a:ln>
                            <a:noFill/>
                          </a:ln>
                          <a:solidFill>
                            <a:srgbClr val="FF0000"/>
                          </a:solidFill>
                          <a:effectLst/>
                          <a:latin typeface="標楷體" pitchFamily="65" charset="-120"/>
                          <a:ea typeface="標楷體" pitchFamily="65" charset="-120"/>
                          <a:cs typeface="Times New Roman" pitchFamily="18" charset="0"/>
                        </a:rPr>
                        <a:t>專利之管理</a:t>
                      </a:r>
                      <a:r>
                        <a:rPr kumimoji="1" lang="zh-TW" altLang="en-US" sz="2400" b="1" i="0" u="none" strike="noStrike" cap="none" normalizeH="0" baseline="0" dirty="0" smtClean="0">
                          <a:ln>
                            <a:noFill/>
                          </a:ln>
                          <a:solidFill>
                            <a:srgbClr val="000000"/>
                          </a:solidFill>
                          <a:effectLst/>
                          <a:latin typeface="標楷體" pitchFamily="65" charset="-120"/>
                          <a:ea typeface="標楷體" pitchFamily="65" charset="-120"/>
                          <a:cs typeface="Times New Roman" pitchFamily="18" charset="0"/>
                        </a:rPr>
                        <a:t>與服務</a:t>
                      </a:r>
                      <a:r>
                        <a:rPr kumimoji="1" lang="en-US" altLang="zh-TW" sz="2400" b="1" i="0" u="none" strike="noStrike" cap="none" normalizeH="0" baseline="0" dirty="0" smtClean="0">
                          <a:ln>
                            <a:noFill/>
                          </a:ln>
                          <a:solidFill>
                            <a:srgbClr val="008000"/>
                          </a:solidFill>
                          <a:effectLst/>
                          <a:latin typeface="Calibri" pitchFamily="34" charset="0"/>
                          <a:ea typeface="標楷體" pitchFamily="65" charset="-120"/>
                          <a:cs typeface="Times New Roman" pitchFamily="18" charset="0"/>
                        </a:rPr>
                        <a:t>(</a:t>
                      </a:r>
                      <a:r>
                        <a:rPr kumimoji="1" lang="zh-TW" altLang="en-US" sz="2400" b="1" i="0" u="none" strike="noStrike" cap="none" normalizeH="0" baseline="0" dirty="0" smtClean="0">
                          <a:ln>
                            <a:noFill/>
                          </a:ln>
                          <a:solidFill>
                            <a:srgbClr val="008000"/>
                          </a:solidFill>
                          <a:effectLst/>
                          <a:latin typeface="標楷體" pitchFamily="65" charset="-120"/>
                          <a:ea typeface="標楷體" pitchFamily="65" charset="-120"/>
                          <a:cs typeface="Times New Roman" pitchFamily="18" charset="0"/>
                        </a:rPr>
                        <a:t>研發處</a:t>
                      </a:r>
                      <a:r>
                        <a:rPr kumimoji="1" lang="en-US" altLang="zh-TW" sz="2400" b="1" i="0" u="none" strike="noStrike" cap="none" normalizeH="0" baseline="0" dirty="0" smtClean="0">
                          <a:ln>
                            <a:noFill/>
                          </a:ln>
                          <a:solidFill>
                            <a:srgbClr val="008000"/>
                          </a:solidFill>
                          <a:effectLst/>
                          <a:latin typeface="Calibri" pitchFamily="34" charset="0"/>
                          <a:ea typeface="標楷體" pitchFamily="65" charset="-120"/>
                          <a:cs typeface="Times New Roman" pitchFamily="18" charset="0"/>
                        </a:rPr>
                        <a:t>)</a:t>
                      </a:r>
                      <a:endParaRPr kumimoji="1" lang="en-US" altLang="zh-TW" sz="2400" b="0" i="0" u="none" strike="noStrike" cap="none" normalizeH="0" baseline="0" dirty="0" smtClean="0">
                        <a:ln>
                          <a:noFill/>
                        </a:ln>
                        <a:solidFill>
                          <a:srgbClr val="008000"/>
                        </a:solidFill>
                        <a:effectLst/>
                        <a:latin typeface="Times New Roman" pitchFamily="18" charset="0"/>
                        <a:ea typeface="標楷體" pitchFamily="65" charset="-12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2400" b="1" i="0" u="none" strike="noStrike" cap="none" normalizeH="0" baseline="0" dirty="0" smtClean="0">
                          <a:ln>
                            <a:noFill/>
                          </a:ln>
                          <a:solidFill>
                            <a:srgbClr val="000000"/>
                          </a:solidFill>
                          <a:effectLst/>
                          <a:latin typeface="Calibri" pitchFamily="34" charset="0"/>
                          <a:ea typeface="標楷體" pitchFamily="65" charset="-120"/>
                          <a:cs typeface="Times New Roman" pitchFamily="18" charset="0"/>
                        </a:rPr>
                        <a:t>(2)</a:t>
                      </a:r>
                      <a:r>
                        <a:rPr kumimoji="1" lang="zh-TW" altLang="en-US" sz="2400" b="1" i="0" u="none" strike="noStrike" cap="none" normalizeH="0" baseline="0" dirty="0" smtClean="0">
                          <a:ln>
                            <a:noFill/>
                          </a:ln>
                          <a:solidFill>
                            <a:srgbClr val="000000"/>
                          </a:solidFill>
                          <a:effectLst/>
                          <a:latin typeface="標楷體" pitchFamily="65" charset="-120"/>
                          <a:ea typeface="標楷體" pitchFamily="65" charset="-120"/>
                          <a:cs typeface="Times New Roman" pitchFamily="18" charset="0"/>
                        </a:rPr>
                        <a:t>落實</a:t>
                      </a:r>
                      <a:r>
                        <a:rPr kumimoji="1" lang="zh-TW" altLang="en-US" sz="2400" b="1" i="0" u="none" strike="noStrike" cap="none" normalizeH="0" baseline="0" dirty="0" smtClean="0">
                          <a:ln>
                            <a:noFill/>
                          </a:ln>
                          <a:solidFill>
                            <a:srgbClr val="FF0000"/>
                          </a:solidFill>
                          <a:effectLst/>
                          <a:latin typeface="標楷體" pitchFamily="65" charset="-120"/>
                          <a:ea typeface="標楷體" pitchFamily="65" charset="-120"/>
                          <a:cs typeface="Times New Roman" pitchFamily="18" charset="0"/>
                        </a:rPr>
                        <a:t>技術移轉</a:t>
                      </a:r>
                      <a:r>
                        <a:rPr kumimoji="1" lang="en-US" altLang="zh-TW" sz="2400" b="1" i="0" u="none" strike="noStrike" cap="none" normalizeH="0" baseline="0" dirty="0" smtClean="0">
                          <a:ln>
                            <a:noFill/>
                          </a:ln>
                          <a:solidFill>
                            <a:srgbClr val="008000"/>
                          </a:solidFill>
                          <a:effectLst/>
                          <a:latin typeface="Calibri" pitchFamily="34" charset="0"/>
                          <a:ea typeface="標楷體" pitchFamily="65" charset="-120"/>
                          <a:cs typeface="Times New Roman" pitchFamily="18" charset="0"/>
                        </a:rPr>
                        <a:t>(</a:t>
                      </a:r>
                      <a:r>
                        <a:rPr kumimoji="1" lang="zh-TW" altLang="en-US" sz="2400" b="1" i="0" u="none" strike="noStrike" cap="none" normalizeH="0" baseline="0" dirty="0" smtClean="0">
                          <a:ln>
                            <a:noFill/>
                          </a:ln>
                          <a:solidFill>
                            <a:srgbClr val="008000"/>
                          </a:solidFill>
                          <a:effectLst/>
                          <a:latin typeface="標楷體" pitchFamily="65" charset="-120"/>
                          <a:ea typeface="標楷體" pitchFamily="65" charset="-120"/>
                          <a:cs typeface="Times New Roman" pitchFamily="18" charset="0"/>
                        </a:rPr>
                        <a:t>研發處、各學院</a:t>
                      </a:r>
                      <a:r>
                        <a:rPr kumimoji="1" lang="en-US" altLang="zh-TW" sz="2400" b="1" i="0" u="none" strike="noStrike" cap="none" normalizeH="0" baseline="0" dirty="0" smtClean="0">
                          <a:ln>
                            <a:noFill/>
                          </a:ln>
                          <a:solidFill>
                            <a:srgbClr val="008000"/>
                          </a:solidFill>
                          <a:effectLst/>
                          <a:latin typeface="Calibri" pitchFamily="34" charset="0"/>
                          <a:ea typeface="標楷體" pitchFamily="65" charset="-120"/>
                          <a:cs typeface="Times New Roman" pitchFamily="18" charset="0"/>
                        </a:rPr>
                        <a:t>)</a:t>
                      </a:r>
                      <a:endParaRPr kumimoji="1" lang="en-US" altLang="zh-TW" sz="2400" b="0" i="0" u="none" strike="noStrike" cap="none" normalizeH="0" baseline="0" dirty="0" smtClean="0">
                        <a:ln>
                          <a:noFill/>
                        </a:ln>
                        <a:solidFill>
                          <a:srgbClr val="008000"/>
                        </a:solidFill>
                        <a:effectLst/>
                        <a:latin typeface="Times New Roman" pitchFamily="18" charset="0"/>
                        <a:ea typeface="新細明體" charset="-12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2400" b="1" i="0" u="none" strike="noStrike" cap="none" normalizeH="0" baseline="0" dirty="0" smtClean="0">
                          <a:ln>
                            <a:noFill/>
                          </a:ln>
                          <a:solidFill>
                            <a:srgbClr val="000000"/>
                          </a:solidFill>
                          <a:effectLst/>
                          <a:latin typeface="Calibri" pitchFamily="34" charset="0"/>
                          <a:ea typeface="標楷體" pitchFamily="65" charset="-120"/>
                        </a:rPr>
                        <a:t>(3)</a:t>
                      </a:r>
                      <a:r>
                        <a:rPr kumimoji="1" lang="zh-TW" altLang="en-US" sz="2400" b="1" i="0" u="none" strike="noStrike" cap="none" normalizeH="0" baseline="0" dirty="0" smtClean="0">
                          <a:ln>
                            <a:noFill/>
                          </a:ln>
                          <a:solidFill>
                            <a:srgbClr val="000000"/>
                          </a:solidFill>
                          <a:effectLst/>
                          <a:latin typeface="標楷體" pitchFamily="65" charset="-120"/>
                          <a:ea typeface="標楷體" pitchFamily="65" charset="-120"/>
                        </a:rPr>
                        <a:t>育成</a:t>
                      </a:r>
                      <a:r>
                        <a:rPr kumimoji="1" lang="zh-TW" altLang="en-US" sz="2400" b="1" i="0" u="none" strike="noStrike" cap="none" normalizeH="0" baseline="0" dirty="0" smtClean="0">
                          <a:ln>
                            <a:noFill/>
                          </a:ln>
                          <a:solidFill>
                            <a:srgbClr val="FF0000"/>
                          </a:solidFill>
                          <a:effectLst/>
                          <a:latin typeface="標楷體" pitchFamily="65" charset="-120"/>
                          <a:ea typeface="標楷體" pitchFamily="65" charset="-120"/>
                        </a:rPr>
                        <a:t>廠商之協助</a:t>
                      </a:r>
                      <a:r>
                        <a:rPr kumimoji="1" lang="en-US" altLang="zh-TW" sz="2400" b="1" i="0" u="none" strike="noStrike" cap="none" normalizeH="0" baseline="0" dirty="0" smtClean="0">
                          <a:ln>
                            <a:noFill/>
                          </a:ln>
                          <a:solidFill>
                            <a:srgbClr val="008000"/>
                          </a:solidFill>
                          <a:effectLst/>
                          <a:latin typeface="Calibri" pitchFamily="34" charset="0"/>
                          <a:ea typeface="標楷體" pitchFamily="65" charset="-120"/>
                        </a:rPr>
                        <a:t>(</a:t>
                      </a:r>
                      <a:r>
                        <a:rPr kumimoji="1" lang="zh-TW" altLang="en-US" sz="2400" b="1" i="0" u="none" strike="noStrike" cap="none" normalizeH="0" baseline="0" dirty="0" smtClean="0">
                          <a:ln>
                            <a:noFill/>
                          </a:ln>
                          <a:solidFill>
                            <a:srgbClr val="008000"/>
                          </a:solidFill>
                          <a:effectLst/>
                          <a:latin typeface="標楷體" pitchFamily="65" charset="-120"/>
                          <a:ea typeface="標楷體" pitchFamily="65" charset="-120"/>
                        </a:rPr>
                        <a:t>研發處、各學院</a:t>
                      </a:r>
                      <a:r>
                        <a:rPr kumimoji="1" lang="en-US" altLang="zh-TW" sz="2400" b="1" i="0" u="none" strike="noStrike" cap="none" normalizeH="0" baseline="0" dirty="0" smtClean="0">
                          <a:ln>
                            <a:noFill/>
                          </a:ln>
                          <a:solidFill>
                            <a:srgbClr val="008000"/>
                          </a:solidFill>
                          <a:effectLst/>
                          <a:latin typeface="Calibri" pitchFamily="34" charset="0"/>
                          <a:ea typeface="標楷體" pitchFamily="65" charset="-120"/>
                        </a:rPr>
                        <a:t>)</a:t>
                      </a:r>
                      <a:endParaRPr kumimoji="1" lang="en-US" altLang="zh-TW" sz="2400" b="0" i="0" u="none" strike="noStrike" cap="none" normalizeH="0" baseline="0" dirty="0" smtClean="0">
                        <a:ln>
                          <a:noFill/>
                        </a:ln>
                        <a:solidFill>
                          <a:srgbClr val="008000"/>
                        </a:solidFill>
                        <a:effectLst/>
                        <a:latin typeface="Times New Roman" pitchFamily="18" charset="0"/>
                        <a:ea typeface="新細明體" charset="-12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2400" b="1" i="0" u="none" strike="noStrike" cap="none" normalizeH="0" baseline="0" dirty="0" smtClean="0">
                          <a:ln>
                            <a:noFill/>
                          </a:ln>
                          <a:solidFill>
                            <a:srgbClr val="000000"/>
                          </a:solidFill>
                          <a:effectLst/>
                          <a:latin typeface="Calibri" pitchFamily="34" charset="0"/>
                          <a:ea typeface="標楷體" pitchFamily="65" charset="-120"/>
                        </a:rPr>
                        <a:t>(4)</a:t>
                      </a:r>
                      <a:r>
                        <a:rPr kumimoji="1" lang="zh-TW" altLang="en-US" sz="2400" b="1" i="0" u="none" strike="noStrike" cap="none" normalizeH="0" baseline="0" dirty="0" smtClean="0">
                          <a:ln>
                            <a:noFill/>
                          </a:ln>
                          <a:solidFill>
                            <a:srgbClr val="000000"/>
                          </a:solidFill>
                          <a:effectLst/>
                          <a:latin typeface="標楷體" pitchFamily="65" charset="-120"/>
                          <a:ea typeface="標楷體" pitchFamily="65" charset="-120"/>
                        </a:rPr>
                        <a:t>輔導</a:t>
                      </a:r>
                      <a:r>
                        <a:rPr kumimoji="1" lang="zh-TW" altLang="en-US" sz="2400" b="1" i="0" u="none" strike="noStrike" cap="none" normalizeH="0" baseline="0" dirty="0" smtClean="0">
                          <a:ln>
                            <a:noFill/>
                          </a:ln>
                          <a:solidFill>
                            <a:srgbClr val="FF0000"/>
                          </a:solidFill>
                          <a:effectLst/>
                          <a:latin typeface="標楷體" pitchFamily="65" charset="-120"/>
                          <a:ea typeface="標楷體" pitchFamily="65" charset="-120"/>
                        </a:rPr>
                        <a:t>育成企業進行創業</a:t>
                      </a:r>
                      <a:r>
                        <a:rPr kumimoji="1" lang="en-US" altLang="zh-TW" sz="2400" b="1" i="0" u="none" strike="noStrike" cap="none" normalizeH="0" baseline="0" dirty="0" smtClean="0">
                          <a:ln>
                            <a:noFill/>
                          </a:ln>
                          <a:solidFill>
                            <a:srgbClr val="008000"/>
                          </a:solidFill>
                          <a:effectLst/>
                          <a:latin typeface="Calibri" pitchFamily="34" charset="0"/>
                          <a:ea typeface="標楷體" pitchFamily="65" charset="-120"/>
                        </a:rPr>
                        <a:t>(</a:t>
                      </a:r>
                      <a:r>
                        <a:rPr kumimoji="1" lang="zh-TW" altLang="en-US" sz="2400" b="1" i="0" u="none" strike="noStrike" cap="none" normalizeH="0" baseline="0" dirty="0" smtClean="0">
                          <a:ln>
                            <a:noFill/>
                          </a:ln>
                          <a:solidFill>
                            <a:srgbClr val="008000"/>
                          </a:solidFill>
                          <a:effectLst/>
                          <a:latin typeface="標楷體" pitchFamily="65" charset="-120"/>
                          <a:ea typeface="標楷體" pitchFamily="65" charset="-120"/>
                        </a:rPr>
                        <a:t>研發處、各學院</a:t>
                      </a:r>
                      <a:r>
                        <a:rPr kumimoji="1" lang="en-US" altLang="zh-TW" sz="2400" b="1" i="0" u="none" strike="noStrike" cap="none" normalizeH="0" baseline="0" dirty="0" smtClean="0">
                          <a:ln>
                            <a:noFill/>
                          </a:ln>
                          <a:solidFill>
                            <a:srgbClr val="008000"/>
                          </a:solidFill>
                          <a:effectLst/>
                          <a:latin typeface="Calibri" pitchFamily="34" charset="0"/>
                          <a:ea typeface="標楷體" pitchFamily="65" charset="-120"/>
                        </a:rPr>
                        <a:t>)</a:t>
                      </a:r>
                      <a:endParaRPr kumimoji="1" lang="en-US" altLang="zh-TW" sz="2400" b="0" i="0" u="none" strike="noStrike" cap="none" normalizeH="0" baseline="0" dirty="0" smtClean="0">
                        <a:ln>
                          <a:noFill/>
                        </a:ln>
                        <a:solidFill>
                          <a:srgbClr val="008000"/>
                        </a:solidFill>
                        <a:effectLst/>
                        <a:latin typeface="Times New Roman" pitchFamily="18" charset="0"/>
                        <a:ea typeface="新細明體" charset="-12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2400" b="1" i="0" u="none" strike="noStrike" cap="none" normalizeH="0" baseline="0" dirty="0" smtClean="0">
                          <a:ln>
                            <a:noFill/>
                          </a:ln>
                          <a:solidFill>
                            <a:srgbClr val="000000"/>
                          </a:solidFill>
                          <a:effectLst/>
                          <a:latin typeface="Calibri" pitchFamily="34" charset="0"/>
                          <a:ea typeface="標楷體" pitchFamily="65" charset="-120"/>
                        </a:rPr>
                        <a:t>(5)</a:t>
                      </a:r>
                      <a:r>
                        <a:rPr kumimoji="1" lang="zh-TW" altLang="en-US" sz="2400" b="1" i="0" u="none" strike="noStrike" cap="none" normalizeH="0" baseline="0" dirty="0" smtClean="0">
                          <a:ln>
                            <a:noFill/>
                          </a:ln>
                          <a:solidFill>
                            <a:srgbClr val="000000"/>
                          </a:solidFill>
                          <a:effectLst/>
                          <a:latin typeface="標楷體" pitchFamily="65" charset="-120"/>
                          <a:ea typeface="標楷體" pitchFamily="65" charset="-120"/>
                        </a:rPr>
                        <a:t>協助學生</a:t>
                      </a:r>
                      <a:r>
                        <a:rPr kumimoji="1" lang="zh-TW" altLang="en-US" sz="2400" b="1" i="0" u="none" strike="noStrike" cap="none" normalizeH="0" baseline="0" dirty="0" smtClean="0">
                          <a:ln>
                            <a:noFill/>
                          </a:ln>
                          <a:solidFill>
                            <a:srgbClr val="FF0000"/>
                          </a:solidFill>
                          <a:effectLst/>
                          <a:latin typeface="標楷體" pitchFamily="65" charset="-120"/>
                          <a:ea typeface="標楷體" pitchFamily="65" charset="-120"/>
                        </a:rPr>
                        <a:t>提升職場競爭力</a:t>
                      </a:r>
                      <a:r>
                        <a:rPr kumimoji="1" lang="en-US" altLang="zh-TW" sz="2400" b="1" i="0" u="none" strike="noStrike" cap="none" normalizeH="0" baseline="0" dirty="0" smtClean="0">
                          <a:ln>
                            <a:noFill/>
                          </a:ln>
                          <a:solidFill>
                            <a:srgbClr val="008000"/>
                          </a:solidFill>
                          <a:effectLst/>
                          <a:latin typeface="Calibri" pitchFamily="34" charset="0"/>
                          <a:ea typeface="標楷體" pitchFamily="65" charset="-120"/>
                        </a:rPr>
                        <a:t>(</a:t>
                      </a:r>
                      <a:r>
                        <a:rPr kumimoji="1" lang="zh-TW" altLang="en-US" sz="2400" b="1" i="0" u="none" strike="noStrike" cap="none" normalizeH="0" baseline="0" dirty="0" smtClean="0">
                          <a:ln>
                            <a:noFill/>
                          </a:ln>
                          <a:solidFill>
                            <a:srgbClr val="008000"/>
                          </a:solidFill>
                          <a:effectLst/>
                          <a:latin typeface="標楷體" pitchFamily="65" charset="-120"/>
                          <a:ea typeface="標楷體" pitchFamily="65" charset="-120"/>
                        </a:rPr>
                        <a:t>教務處、學務處、研發處、各學院</a:t>
                      </a:r>
                      <a:r>
                        <a:rPr kumimoji="1" lang="en-US" altLang="zh-TW" sz="2400" b="1" i="0" u="none" strike="noStrike" cap="none" normalizeH="0" baseline="0" dirty="0" smtClean="0">
                          <a:ln>
                            <a:noFill/>
                          </a:ln>
                          <a:solidFill>
                            <a:srgbClr val="008000"/>
                          </a:solidFill>
                          <a:effectLst/>
                          <a:latin typeface="Calibri" pitchFamily="34" charset="0"/>
                          <a:ea typeface="標楷體" pitchFamily="65" charset="-120"/>
                        </a:rPr>
                        <a:t>)</a:t>
                      </a:r>
                      <a:endParaRPr kumimoji="1" lang="en-US" altLang="zh-TW" sz="2400" b="0" i="0" u="none" strike="noStrike" cap="none" normalizeH="0" baseline="0" dirty="0" smtClean="0">
                        <a:ln>
                          <a:noFill/>
                        </a:ln>
                        <a:solidFill>
                          <a:srgbClr val="008000"/>
                        </a:solidFill>
                        <a:effectLst/>
                        <a:latin typeface="Times New Roman" pitchFamily="18" charset="0"/>
                        <a:ea typeface="新細明體" charset="-12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2400" b="1" i="0" u="none" strike="noStrike" cap="none" normalizeH="0" baseline="0" dirty="0" smtClean="0">
                          <a:ln>
                            <a:noFill/>
                          </a:ln>
                          <a:solidFill>
                            <a:srgbClr val="000000"/>
                          </a:solidFill>
                          <a:effectLst/>
                          <a:latin typeface="Calibri" pitchFamily="34" charset="0"/>
                          <a:ea typeface="標楷體" pitchFamily="65" charset="-120"/>
                        </a:rPr>
                        <a:t>(6)</a:t>
                      </a:r>
                      <a:r>
                        <a:rPr kumimoji="1" lang="zh-TW" altLang="en-US" sz="2400" b="1" i="0" u="none" strike="noStrike" cap="none" normalizeH="0" baseline="0" dirty="0" smtClean="0">
                          <a:ln>
                            <a:noFill/>
                          </a:ln>
                          <a:solidFill>
                            <a:srgbClr val="000000"/>
                          </a:solidFill>
                          <a:effectLst/>
                          <a:latin typeface="標楷體" pitchFamily="65" charset="-120"/>
                          <a:ea typeface="標楷體" pitchFamily="65" charset="-120"/>
                        </a:rPr>
                        <a:t>推動</a:t>
                      </a:r>
                      <a:r>
                        <a:rPr kumimoji="1" lang="zh-TW" altLang="en-US" sz="2400" b="1" i="0" u="none" strike="noStrike" cap="none" normalizeH="0" baseline="0" dirty="0" smtClean="0">
                          <a:ln>
                            <a:noFill/>
                          </a:ln>
                          <a:solidFill>
                            <a:srgbClr val="FF0000"/>
                          </a:solidFill>
                          <a:effectLst/>
                          <a:latin typeface="標楷體" pitchFamily="65" charset="-120"/>
                          <a:ea typeface="標楷體" pitchFamily="65" charset="-120"/>
                        </a:rPr>
                        <a:t>衍生企業</a:t>
                      </a:r>
                      <a:r>
                        <a:rPr kumimoji="1" lang="en-US" altLang="zh-TW" sz="2400" b="1" i="0" u="none" strike="noStrike" cap="none" normalizeH="0" baseline="0" dirty="0" smtClean="0">
                          <a:ln>
                            <a:noFill/>
                          </a:ln>
                          <a:solidFill>
                            <a:srgbClr val="008000"/>
                          </a:solidFill>
                          <a:effectLst/>
                          <a:latin typeface="Calibri" pitchFamily="34" charset="0"/>
                          <a:ea typeface="標楷體" pitchFamily="65" charset="-120"/>
                        </a:rPr>
                        <a:t>(</a:t>
                      </a:r>
                      <a:r>
                        <a:rPr kumimoji="1" lang="zh-TW" altLang="en-US" sz="2400" b="1" i="0" u="none" strike="noStrike" cap="none" normalizeH="0" baseline="0" dirty="0" smtClean="0">
                          <a:ln>
                            <a:noFill/>
                          </a:ln>
                          <a:solidFill>
                            <a:srgbClr val="008000"/>
                          </a:solidFill>
                          <a:effectLst/>
                          <a:latin typeface="標楷體" pitchFamily="65" charset="-120"/>
                          <a:ea typeface="標楷體" pitchFamily="65" charset="-120"/>
                        </a:rPr>
                        <a:t>研發處、各學院</a:t>
                      </a:r>
                      <a:r>
                        <a:rPr kumimoji="1" lang="en-US" altLang="zh-TW" sz="2400" b="1" i="0" u="none" strike="noStrike" cap="none" normalizeH="0" baseline="0" dirty="0" smtClean="0">
                          <a:ln>
                            <a:noFill/>
                          </a:ln>
                          <a:solidFill>
                            <a:srgbClr val="008000"/>
                          </a:solidFill>
                          <a:effectLst/>
                          <a:latin typeface="Calibri" pitchFamily="34" charset="0"/>
                          <a:ea typeface="標楷體" pitchFamily="65" charset="-120"/>
                        </a:rPr>
                        <a:t>)</a:t>
                      </a:r>
                      <a:endParaRPr kumimoji="1" lang="en-US" altLang="zh-TW" sz="2400" b="0" i="0" u="none" strike="noStrike" cap="none" normalizeH="0" baseline="0" dirty="0" smtClean="0">
                        <a:ln>
                          <a:noFill/>
                        </a:ln>
                        <a:solidFill>
                          <a:srgbClr val="008000"/>
                        </a:solidFill>
                        <a:effectLst/>
                        <a:latin typeface="Calibri" pitchFamily="34" charset="0"/>
                        <a:ea typeface="新細明體"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92163">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1" lang="zh-TW" altLang="en-US" sz="2400" b="1" i="0" u="none" strike="noStrike" cap="none" normalizeH="0" baseline="0" dirty="0" smtClean="0">
                          <a:ln>
                            <a:noFill/>
                          </a:ln>
                          <a:solidFill>
                            <a:schemeClr val="tx1"/>
                          </a:solidFill>
                          <a:effectLst/>
                          <a:latin typeface="標楷體" panose="03000509000000000000" pitchFamily="65" charset="-120"/>
                          <a:ea typeface="標楷體" panose="03000509000000000000" pitchFamily="65" charset="-120"/>
                          <a:cs typeface="Times New Roman" pitchFamily="18" charset="0"/>
                        </a:rPr>
                        <a:t>培養學生</a:t>
                      </a:r>
                      <a:endParaRPr kumimoji="1" lang="en-US" altLang="zh-TW" sz="2400" b="1" i="0" u="none" strike="noStrike" cap="none" normalizeH="0" baseline="0" dirty="0" smtClean="0">
                        <a:ln>
                          <a:noFill/>
                        </a:ln>
                        <a:solidFill>
                          <a:schemeClr val="tx1"/>
                        </a:solidFill>
                        <a:effectLst/>
                        <a:latin typeface="標楷體" panose="03000509000000000000" pitchFamily="65" charset="-120"/>
                        <a:ea typeface="標楷體" panose="03000509000000000000" pitchFamily="65" charset="-120"/>
                        <a:cs typeface="Times New Roman" pitchFamily="18" charset="0"/>
                      </a:endParaRPr>
                    </a:p>
                    <a:p>
                      <a:pPr marL="0" marR="0" lvl="0" indent="0" algn="r" defTabSz="914400" rtl="0" eaLnBrk="1" fontAlgn="base" latinLnBrk="0" hangingPunct="1">
                        <a:lnSpc>
                          <a:spcPct val="100000"/>
                        </a:lnSpc>
                        <a:spcBef>
                          <a:spcPct val="0"/>
                        </a:spcBef>
                        <a:spcAft>
                          <a:spcPct val="0"/>
                        </a:spcAft>
                        <a:buClrTx/>
                        <a:buSzTx/>
                        <a:buFontTx/>
                        <a:buNone/>
                        <a:tabLst/>
                      </a:pPr>
                      <a:r>
                        <a:rPr kumimoji="1" lang="zh-TW" altLang="en-US" sz="2400" b="1" i="0" u="none" strike="noStrike" cap="none" normalizeH="0" baseline="0" dirty="0" smtClean="0">
                          <a:ln>
                            <a:noFill/>
                          </a:ln>
                          <a:solidFill>
                            <a:schemeClr val="tx1"/>
                          </a:solidFill>
                          <a:effectLst/>
                          <a:latin typeface="標楷體" panose="03000509000000000000" pitchFamily="65" charset="-120"/>
                          <a:ea typeface="標楷體" panose="03000509000000000000" pitchFamily="65" charset="-120"/>
                          <a:cs typeface="Times New Roman" pitchFamily="18" charset="0"/>
                        </a:rPr>
                        <a:t>創業精神</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2400" b="1" i="0" u="none" strike="noStrike" cap="none" normalizeH="0" baseline="0" dirty="0" smtClean="0">
                          <a:ln>
                            <a:noFill/>
                          </a:ln>
                          <a:solidFill>
                            <a:srgbClr val="000000"/>
                          </a:solidFill>
                          <a:effectLst/>
                          <a:latin typeface="Calibri" pitchFamily="34" charset="0"/>
                          <a:ea typeface="標楷體" pitchFamily="65" charset="-120"/>
                          <a:cs typeface="Times New Roman" pitchFamily="18" charset="0"/>
                        </a:rPr>
                        <a:t>(1)</a:t>
                      </a:r>
                      <a:r>
                        <a:rPr kumimoji="1" lang="zh-TW" altLang="en-US" sz="2400" b="1" i="0" u="none" strike="noStrike" cap="none" normalizeH="0" baseline="0" dirty="0" smtClean="0">
                          <a:ln>
                            <a:noFill/>
                          </a:ln>
                          <a:solidFill>
                            <a:srgbClr val="000000"/>
                          </a:solidFill>
                          <a:effectLst/>
                          <a:latin typeface="Calibri" pitchFamily="34" charset="0"/>
                          <a:ea typeface="標楷體" pitchFamily="65" charset="-120"/>
                          <a:cs typeface="Times New Roman" pitchFamily="18" charset="0"/>
                        </a:rPr>
                        <a:t>開授「</a:t>
                      </a:r>
                      <a:r>
                        <a:rPr kumimoji="1" lang="zh-TW" altLang="en-US" sz="2400" b="1" i="0" u="none" strike="noStrike" cap="none" normalizeH="0" baseline="0" dirty="0" smtClean="0">
                          <a:ln>
                            <a:noFill/>
                          </a:ln>
                          <a:solidFill>
                            <a:srgbClr val="FF0000"/>
                          </a:solidFill>
                          <a:effectLst/>
                          <a:latin typeface="Calibri" pitchFamily="34" charset="0"/>
                          <a:ea typeface="標楷體" pitchFamily="65" charset="-120"/>
                          <a:cs typeface="Times New Roman" pitchFamily="18" charset="0"/>
                        </a:rPr>
                        <a:t>創業講座</a:t>
                      </a:r>
                      <a:r>
                        <a:rPr kumimoji="1" lang="zh-TW" altLang="en-US" sz="2400" b="1" i="0" u="none" strike="noStrike" cap="none" normalizeH="0" baseline="0" dirty="0" smtClean="0">
                          <a:ln>
                            <a:noFill/>
                          </a:ln>
                          <a:solidFill>
                            <a:srgbClr val="000000"/>
                          </a:solidFill>
                          <a:effectLst/>
                          <a:latin typeface="Calibri" pitchFamily="34" charset="0"/>
                          <a:ea typeface="標楷體" pitchFamily="65" charset="-120"/>
                          <a:cs typeface="Times New Roman" pitchFamily="18" charset="0"/>
                        </a:rPr>
                        <a:t>」經驗分享</a:t>
                      </a:r>
                      <a:r>
                        <a:rPr kumimoji="1" lang="en-US" altLang="zh-TW" sz="2400" b="1" i="0" u="none" strike="noStrike" cap="none" normalizeH="0" baseline="0" dirty="0" smtClean="0">
                          <a:ln>
                            <a:noFill/>
                          </a:ln>
                          <a:solidFill>
                            <a:srgbClr val="008000"/>
                          </a:solidFill>
                          <a:effectLst/>
                          <a:latin typeface="Calibri" pitchFamily="34" charset="0"/>
                          <a:ea typeface="標楷體" pitchFamily="65" charset="-120"/>
                          <a:cs typeface="Times New Roman" pitchFamily="18" charset="0"/>
                        </a:rPr>
                        <a:t>(</a:t>
                      </a:r>
                      <a:r>
                        <a:rPr kumimoji="1" lang="zh-TW" altLang="en-US" sz="2400" b="1" i="0" u="none" strike="noStrike" cap="none" normalizeH="0" baseline="0" dirty="0" smtClean="0">
                          <a:ln>
                            <a:noFill/>
                          </a:ln>
                          <a:solidFill>
                            <a:srgbClr val="008000"/>
                          </a:solidFill>
                          <a:effectLst/>
                          <a:latin typeface="Calibri" pitchFamily="34" charset="0"/>
                          <a:ea typeface="標楷體" pitchFamily="65" charset="-120"/>
                          <a:cs typeface="Times New Roman" pitchFamily="18" charset="0"/>
                        </a:rPr>
                        <a:t>教務</a:t>
                      </a:r>
                      <a:r>
                        <a:rPr kumimoji="1" lang="zh-TW" altLang="en-US" sz="2400" b="1" i="0" u="none" strike="noStrike" cap="none" normalizeH="0" baseline="0" dirty="0" smtClean="0">
                          <a:ln>
                            <a:noFill/>
                          </a:ln>
                          <a:solidFill>
                            <a:srgbClr val="008000"/>
                          </a:solidFill>
                          <a:effectLst/>
                          <a:latin typeface="標楷體" pitchFamily="65" charset="-120"/>
                          <a:ea typeface="標楷體" pitchFamily="65" charset="-120"/>
                          <a:cs typeface="Times New Roman" pitchFamily="18" charset="0"/>
                        </a:rPr>
                        <a:t>處</a:t>
                      </a:r>
                      <a:r>
                        <a:rPr kumimoji="1" lang="en-US" altLang="zh-TW" sz="2400" b="1" i="0" u="none" strike="noStrike" cap="none" normalizeH="0" baseline="0" dirty="0" smtClean="0">
                          <a:ln>
                            <a:noFill/>
                          </a:ln>
                          <a:solidFill>
                            <a:srgbClr val="008000"/>
                          </a:solidFill>
                          <a:effectLst/>
                          <a:latin typeface="Calibri" pitchFamily="34" charset="0"/>
                          <a:ea typeface="標楷體" pitchFamily="65" charset="-120"/>
                          <a:cs typeface="Times New Roman" pitchFamily="18" charset="0"/>
                        </a:rPr>
                        <a:t>)</a:t>
                      </a:r>
                      <a:endParaRPr kumimoji="1" lang="en-US" altLang="zh-TW" sz="2400" b="0" i="0" u="none" strike="noStrike" cap="none" normalizeH="0" baseline="0" dirty="0" smtClean="0">
                        <a:ln>
                          <a:noFill/>
                        </a:ln>
                        <a:solidFill>
                          <a:srgbClr val="008000"/>
                        </a:solidFill>
                        <a:effectLst/>
                        <a:latin typeface="Times New Roman" pitchFamily="18" charset="0"/>
                        <a:ea typeface="標楷體" pitchFamily="65" charset="-12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2400" b="1" i="0" u="none" strike="noStrike" cap="none" normalizeH="0" baseline="0" dirty="0" smtClean="0">
                          <a:ln>
                            <a:noFill/>
                          </a:ln>
                          <a:solidFill>
                            <a:srgbClr val="000000"/>
                          </a:solidFill>
                          <a:effectLst/>
                          <a:latin typeface="Calibri" pitchFamily="34" charset="0"/>
                          <a:ea typeface="標楷體" pitchFamily="65" charset="-120"/>
                          <a:cs typeface="Times New Roman" pitchFamily="18" charset="0"/>
                        </a:rPr>
                        <a:t>(2)</a:t>
                      </a:r>
                      <a:r>
                        <a:rPr kumimoji="1" lang="zh-TW" altLang="en-US" sz="2400" b="1" i="0" u="none" strike="noStrike" cap="none" normalizeH="0" baseline="0" dirty="0" smtClean="0">
                          <a:ln>
                            <a:noFill/>
                          </a:ln>
                          <a:solidFill>
                            <a:srgbClr val="000000"/>
                          </a:solidFill>
                          <a:effectLst/>
                          <a:latin typeface="Calibri" pitchFamily="34" charset="0"/>
                          <a:ea typeface="標楷體" pitchFamily="65" charset="-120"/>
                          <a:cs typeface="Times New Roman" pitchFamily="18" charset="0"/>
                        </a:rPr>
                        <a:t>開授「</a:t>
                      </a:r>
                      <a:r>
                        <a:rPr kumimoji="1" lang="zh-TW" altLang="en-US" sz="2400" b="1" i="0" u="none" strike="noStrike" cap="none" normalizeH="0" baseline="0" dirty="0" smtClean="0">
                          <a:ln>
                            <a:noFill/>
                          </a:ln>
                          <a:solidFill>
                            <a:srgbClr val="FF0000"/>
                          </a:solidFill>
                          <a:effectLst/>
                          <a:latin typeface="Calibri" pitchFamily="34" charset="0"/>
                          <a:ea typeface="標楷體" pitchFamily="65" charset="-120"/>
                          <a:cs typeface="Times New Roman" pitchFamily="18" charset="0"/>
                        </a:rPr>
                        <a:t>創業潛力</a:t>
                      </a:r>
                      <a:r>
                        <a:rPr kumimoji="1" lang="zh-TW" altLang="en-US" sz="2400" b="1" i="0" u="none" strike="noStrike" cap="none" normalizeH="0" baseline="0" dirty="0" smtClean="0">
                          <a:ln>
                            <a:noFill/>
                          </a:ln>
                          <a:solidFill>
                            <a:srgbClr val="000000"/>
                          </a:solidFill>
                          <a:effectLst/>
                          <a:latin typeface="Calibri" pitchFamily="34" charset="0"/>
                          <a:ea typeface="標楷體" pitchFamily="65" charset="-120"/>
                          <a:cs typeface="Times New Roman" pitchFamily="18" charset="0"/>
                        </a:rPr>
                        <a:t>」相關課程</a:t>
                      </a:r>
                      <a:r>
                        <a:rPr kumimoji="1" lang="en-US" altLang="zh-TW" sz="2400" b="1" i="0" u="none" strike="noStrike" cap="none" normalizeH="0" baseline="0" dirty="0" smtClean="0">
                          <a:ln>
                            <a:noFill/>
                          </a:ln>
                          <a:solidFill>
                            <a:srgbClr val="008000"/>
                          </a:solidFill>
                          <a:effectLst/>
                          <a:latin typeface="Calibri" pitchFamily="34" charset="0"/>
                          <a:ea typeface="標楷體" pitchFamily="65" charset="-120"/>
                          <a:cs typeface="Times New Roman" pitchFamily="18" charset="0"/>
                        </a:rPr>
                        <a:t>(</a:t>
                      </a:r>
                      <a:r>
                        <a:rPr kumimoji="1" lang="zh-TW" altLang="en-US" sz="2400" b="1" i="0" u="none" strike="noStrike" cap="none" normalizeH="0" baseline="0" dirty="0" smtClean="0">
                          <a:ln>
                            <a:noFill/>
                          </a:ln>
                          <a:solidFill>
                            <a:srgbClr val="008000"/>
                          </a:solidFill>
                          <a:effectLst/>
                          <a:latin typeface="Calibri" pitchFamily="34" charset="0"/>
                          <a:ea typeface="標楷體" pitchFamily="65" charset="-120"/>
                          <a:cs typeface="Times New Roman" pitchFamily="18" charset="0"/>
                        </a:rPr>
                        <a:t>教務</a:t>
                      </a:r>
                      <a:r>
                        <a:rPr kumimoji="1" lang="zh-TW" altLang="en-US" sz="2400" b="1" i="0" u="none" strike="noStrike" cap="none" normalizeH="0" baseline="0" dirty="0" smtClean="0">
                          <a:ln>
                            <a:noFill/>
                          </a:ln>
                          <a:solidFill>
                            <a:srgbClr val="008000"/>
                          </a:solidFill>
                          <a:effectLst/>
                          <a:latin typeface="標楷體" pitchFamily="65" charset="-120"/>
                          <a:ea typeface="標楷體" pitchFamily="65" charset="-120"/>
                          <a:cs typeface="Times New Roman" pitchFamily="18" charset="0"/>
                        </a:rPr>
                        <a:t>處</a:t>
                      </a:r>
                      <a:r>
                        <a:rPr kumimoji="1" lang="en-US" altLang="zh-TW" sz="2400" b="1" i="0" u="none" strike="noStrike" cap="none" normalizeH="0" baseline="0" dirty="0" smtClean="0">
                          <a:ln>
                            <a:noFill/>
                          </a:ln>
                          <a:solidFill>
                            <a:srgbClr val="008000"/>
                          </a:solidFill>
                          <a:effectLst/>
                          <a:latin typeface="Calibri" pitchFamily="34" charset="0"/>
                          <a:ea typeface="標楷體" pitchFamily="65" charset="-120"/>
                          <a:cs typeface="Times New Roman" pitchFamily="18" charset="0"/>
                        </a:rPr>
                        <a:t>)</a:t>
                      </a:r>
                      <a:endParaRPr kumimoji="1" lang="en-US" altLang="zh-TW" sz="2400" b="0" i="0" u="none" strike="noStrike" cap="none" normalizeH="0" baseline="0" dirty="0" smtClean="0">
                        <a:ln>
                          <a:noFill/>
                        </a:ln>
                        <a:solidFill>
                          <a:srgbClr val="008000"/>
                        </a:solidFill>
                        <a:effectLst/>
                        <a:latin typeface="Times New Roman" pitchFamily="18" charset="0"/>
                        <a:ea typeface="新細明體" charset="-12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zh-TW" sz="2400" b="1" i="0" u="none" strike="noStrike" cap="none" normalizeH="0" baseline="0" dirty="0" smtClean="0">
                          <a:ln>
                            <a:noFill/>
                          </a:ln>
                          <a:solidFill>
                            <a:srgbClr val="000000"/>
                          </a:solidFill>
                          <a:effectLst/>
                          <a:latin typeface="Calibri" pitchFamily="34" charset="0"/>
                          <a:ea typeface="標楷體" pitchFamily="65" charset="-120"/>
                        </a:rPr>
                        <a:t>(3) </a:t>
                      </a:r>
                      <a:r>
                        <a:rPr kumimoji="1" lang="zh-TW" altLang="en-US" sz="2400" b="1" i="0" u="none" strike="noStrike" cap="none" normalizeH="0" baseline="0" dirty="0" smtClean="0">
                          <a:ln>
                            <a:noFill/>
                          </a:ln>
                          <a:solidFill>
                            <a:srgbClr val="000000"/>
                          </a:solidFill>
                          <a:effectLst/>
                          <a:latin typeface="標楷體" pitchFamily="65" charset="-120"/>
                          <a:ea typeface="標楷體" pitchFamily="65" charset="-120"/>
                        </a:rPr>
                        <a:t>企業開題</a:t>
                      </a:r>
                      <a:r>
                        <a:rPr kumimoji="1" lang="en-US" altLang="zh-TW" sz="2400" b="1" i="0" u="none" strike="noStrike" cap="none" normalizeH="0" baseline="0" dirty="0" smtClean="0">
                          <a:ln>
                            <a:noFill/>
                          </a:ln>
                          <a:solidFill>
                            <a:srgbClr val="008000"/>
                          </a:solidFill>
                          <a:effectLst/>
                          <a:latin typeface="Calibri" pitchFamily="34" charset="0"/>
                          <a:ea typeface="標楷體" pitchFamily="65" charset="-120"/>
                        </a:rPr>
                        <a:t>(</a:t>
                      </a:r>
                      <a:r>
                        <a:rPr kumimoji="1" lang="zh-TW" altLang="en-US" sz="2400" b="1" i="0" u="none" strike="noStrike" cap="none" normalizeH="0" baseline="0" dirty="0" smtClean="0">
                          <a:ln>
                            <a:noFill/>
                          </a:ln>
                          <a:solidFill>
                            <a:srgbClr val="008000"/>
                          </a:solidFill>
                          <a:effectLst/>
                          <a:latin typeface="標楷體" pitchFamily="65" charset="-120"/>
                          <a:ea typeface="標楷體" pitchFamily="65" charset="-120"/>
                        </a:rPr>
                        <a:t>研發處、各學院</a:t>
                      </a:r>
                      <a:r>
                        <a:rPr kumimoji="1" lang="en-US" altLang="zh-TW" sz="2400" b="1" i="0" u="none" strike="noStrike" cap="none" normalizeH="0" baseline="0" dirty="0" smtClean="0">
                          <a:ln>
                            <a:noFill/>
                          </a:ln>
                          <a:solidFill>
                            <a:srgbClr val="008000"/>
                          </a:solidFill>
                          <a:effectLst/>
                          <a:latin typeface="Calibri" pitchFamily="34" charset="0"/>
                          <a:ea typeface="標楷體" pitchFamily="65" charset="-120"/>
                        </a:rPr>
                        <a:t>)</a:t>
                      </a:r>
                      <a:endParaRPr kumimoji="1" lang="en-US" altLang="zh-TW" sz="2400" b="0" i="0" u="none" strike="noStrike" cap="none" normalizeH="0" baseline="0" dirty="0" smtClean="0">
                        <a:ln>
                          <a:noFill/>
                        </a:ln>
                        <a:solidFill>
                          <a:srgbClr val="008000"/>
                        </a:solidFill>
                        <a:effectLst/>
                        <a:latin typeface="Calibri" pitchFamily="34" charset="0"/>
                        <a:ea typeface="新細明體" charset="-12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bl>
          </a:graphicData>
        </a:graphic>
      </p:graphicFrame>
      <p:grpSp>
        <p:nvGrpSpPr>
          <p:cNvPr id="10" name="群組 9"/>
          <p:cNvGrpSpPr/>
          <p:nvPr/>
        </p:nvGrpSpPr>
        <p:grpSpPr>
          <a:xfrm>
            <a:off x="-17917" y="149314"/>
            <a:ext cx="5948385" cy="946906"/>
            <a:chOff x="-17917" y="149314"/>
            <a:chExt cx="5948385" cy="946906"/>
          </a:xfrm>
        </p:grpSpPr>
        <p:cxnSp>
          <p:nvCxnSpPr>
            <p:cNvPr id="11" name="直線接點 10"/>
            <p:cNvCxnSpPr/>
            <p:nvPr/>
          </p:nvCxnSpPr>
          <p:spPr>
            <a:xfrm flipV="1">
              <a:off x="2579756" y="555415"/>
              <a:ext cx="2374279" cy="29085"/>
            </a:xfrm>
            <a:prstGeom prst="line">
              <a:avLst/>
            </a:prstGeom>
            <a:ln w="57150">
              <a:solidFill>
                <a:srgbClr val="002060"/>
              </a:solidFill>
              <a:headEnd type="oval"/>
              <a:tailEnd type="none"/>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2" name="圓角矩形 29"/>
            <p:cNvSpPr/>
            <p:nvPr/>
          </p:nvSpPr>
          <p:spPr>
            <a:xfrm>
              <a:off x="2953837" y="263028"/>
              <a:ext cx="2976631" cy="642942"/>
            </a:xfrm>
            <a:prstGeom prst="roundRect">
              <a:avLst>
                <a:gd name="adj" fmla="val 50000"/>
              </a:avLst>
            </a:prstGeom>
            <a:gradFill flip="none" rotWithShape="1">
              <a:gsLst>
                <a:gs pos="2000">
                  <a:srgbClr val="0000FF"/>
                </a:gs>
                <a:gs pos="50000">
                  <a:srgbClr val="99CCFF"/>
                </a:gs>
                <a:gs pos="100000">
                  <a:schemeClr val="bg1">
                    <a:shade val="100000"/>
                    <a:satMod val="115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rgbClr val="0000FF"/>
                </a:solidFill>
              </a:endParaRPr>
            </a:p>
          </p:txBody>
        </p:sp>
        <p:sp>
          <p:nvSpPr>
            <p:cNvPr id="13" name="文字方塊 30"/>
            <p:cNvSpPr txBox="1"/>
            <p:nvPr/>
          </p:nvSpPr>
          <p:spPr>
            <a:xfrm>
              <a:off x="3069431" y="317213"/>
              <a:ext cx="2861037" cy="584775"/>
            </a:xfrm>
            <a:prstGeom prst="rect">
              <a:avLst/>
            </a:prstGeom>
            <a:noFill/>
          </p:spPr>
          <p:txBody>
            <a:bodyPr wrap="square" rtlCol="0">
              <a:spAutoFit/>
            </a:bodyPr>
            <a:lstStyle/>
            <a:p>
              <a:pPr algn="ctr"/>
              <a:r>
                <a:rPr lang="zh-TW" altLang="en-US" sz="3200" b="1" dirty="0" smtClean="0">
                  <a:solidFill>
                    <a:srgbClr val="FFFF00"/>
                  </a:solidFill>
                  <a:latin typeface="標楷體" panose="03000509000000000000" pitchFamily="65" charset="-120"/>
                  <a:ea typeface="標楷體" panose="03000509000000000000" pitchFamily="65" charset="-120"/>
                </a:rPr>
                <a:t>孵育創業基地</a:t>
              </a:r>
              <a:endParaRPr lang="ko-KR" altLang="en-US" sz="3200" b="1" dirty="0">
                <a:solidFill>
                  <a:srgbClr val="FFFF00"/>
                </a:solidFill>
                <a:latin typeface="標楷體" panose="03000509000000000000" pitchFamily="65" charset="-120"/>
                <a:ea typeface="HY헤드라인M" pitchFamily="18" charset="-127"/>
              </a:endParaRPr>
            </a:p>
          </p:txBody>
        </p:sp>
        <p:pic>
          <p:nvPicPr>
            <p:cNvPr id="14" name="Picture 2" descr="33-"/>
            <p:cNvPicPr>
              <a:picLocks noChangeAspect="1" noChangeArrowheads="1"/>
            </p:cNvPicPr>
            <p:nvPr/>
          </p:nvPicPr>
          <p:blipFill>
            <a:blip r:embed="rId2"/>
            <a:srcRect/>
            <a:stretch>
              <a:fillRect/>
            </a:stretch>
          </p:blipFill>
          <p:spPr bwMode="auto">
            <a:xfrm>
              <a:off x="-17917" y="149314"/>
              <a:ext cx="2599590" cy="946906"/>
            </a:xfrm>
            <a:prstGeom prst="rect">
              <a:avLst/>
            </a:prstGeom>
            <a:noFill/>
          </p:spPr>
        </p:pic>
        <p:sp>
          <p:nvSpPr>
            <p:cNvPr id="15" name="TextBox 18"/>
            <p:cNvSpPr txBox="1"/>
            <p:nvPr/>
          </p:nvSpPr>
          <p:spPr>
            <a:xfrm>
              <a:off x="85291" y="201472"/>
              <a:ext cx="2393173" cy="646331"/>
            </a:xfrm>
            <a:prstGeom prst="rect">
              <a:avLst/>
            </a:prstGeom>
            <a:noFill/>
          </p:spPr>
          <p:txBody>
            <a:bodyPr wrap="square" rtlCol="0">
              <a:spAutoFit/>
            </a:bodyPr>
            <a:lstStyle/>
            <a:p>
              <a:pPr algn="ctr">
                <a:buBlip>
                  <a:blip r:embed="rId3"/>
                </a:buBlip>
              </a:pPr>
              <a:r>
                <a:rPr lang="zh-TW" altLang="en-US" sz="3600" b="1" dirty="0" smtClean="0">
                  <a:latin typeface="標楷體" panose="03000509000000000000" pitchFamily="65" charset="-120"/>
                  <a:ea typeface="標楷體" panose="03000509000000000000" pitchFamily="65" charset="-120"/>
                </a:rPr>
                <a:t>三創研究</a:t>
              </a:r>
              <a:endParaRPr lang="ko-KR" altLang="en-US" sz="3600" b="1" dirty="0">
                <a:latin typeface="標楷體" panose="03000509000000000000" pitchFamily="65" charset="-120"/>
              </a:endParaRPr>
            </a:p>
          </p:txBody>
        </p:sp>
      </p:grpSp>
    </p:spTree>
    <p:extLst>
      <p:ext uri="{BB962C8B-B14F-4D97-AF65-F5344CB8AC3E}">
        <p14:creationId xmlns:p14="http://schemas.microsoft.com/office/powerpoint/2010/main" val="409742072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圖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40188" y="2924944"/>
            <a:ext cx="6195283" cy="3933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內容版面配置區 6"/>
          <p:cNvPicPr>
            <a:picLocks noGrp="1" noChangeAspect="1"/>
          </p:cNvPicPr>
          <p:nvPr>
            <p:ph sz="half" idx="4294967295"/>
          </p:nvPr>
        </p:nvPicPr>
        <p:blipFill>
          <a:blip r:embed="rId3">
            <a:extLst>
              <a:ext uri="{28A0092B-C50C-407E-A947-70E740481C1C}">
                <a14:useLocalDpi xmlns:a14="http://schemas.microsoft.com/office/drawing/2010/main" val="0"/>
              </a:ext>
            </a:extLst>
          </a:blip>
          <a:stretch>
            <a:fillRect/>
          </a:stretch>
        </p:blipFill>
        <p:spPr>
          <a:xfrm>
            <a:off x="467544" y="1150951"/>
            <a:ext cx="2736304" cy="2613170"/>
          </a:xfrm>
          <a:prstGeom prst="rect">
            <a:avLst/>
          </a:prstGeom>
        </p:spPr>
      </p:pic>
      <p:sp>
        <p:nvSpPr>
          <p:cNvPr id="3" name="投影片編號版面配置區 2"/>
          <p:cNvSpPr>
            <a:spLocks noGrp="1"/>
          </p:cNvSpPr>
          <p:nvPr>
            <p:ph type="sldNum" sz="quarter" idx="12"/>
          </p:nvPr>
        </p:nvSpPr>
        <p:spPr/>
        <p:txBody>
          <a:bodyPr/>
          <a:lstStyle/>
          <a:p>
            <a:fld id="{11F70DB0-1707-4C2E-BA6A-7B2B88A8B1D4}" type="slidenum">
              <a:rPr lang="zh-TW" altLang="en-US" smtClean="0"/>
              <a:t>23</a:t>
            </a:fld>
            <a:endParaRPr lang="zh-TW" altLang="en-US"/>
          </a:p>
        </p:txBody>
      </p:sp>
      <p:pic>
        <p:nvPicPr>
          <p:cNvPr id="11" name="Picture 2" descr="33-"/>
          <p:cNvPicPr>
            <a:picLocks noChangeAspect="1" noChangeArrowheads="1"/>
          </p:cNvPicPr>
          <p:nvPr/>
        </p:nvPicPr>
        <p:blipFill>
          <a:blip r:embed="rId4"/>
          <a:srcRect/>
          <a:stretch>
            <a:fillRect/>
          </a:stretch>
        </p:blipFill>
        <p:spPr bwMode="auto">
          <a:xfrm>
            <a:off x="1515390" y="204045"/>
            <a:ext cx="3992714" cy="946906"/>
          </a:xfrm>
          <a:prstGeom prst="rect">
            <a:avLst/>
          </a:prstGeom>
          <a:noFill/>
        </p:spPr>
      </p:pic>
      <p:sp>
        <p:nvSpPr>
          <p:cNvPr id="12" name="TextBox 18"/>
          <p:cNvSpPr txBox="1"/>
          <p:nvPr/>
        </p:nvSpPr>
        <p:spPr>
          <a:xfrm>
            <a:off x="2189820" y="233675"/>
            <a:ext cx="2393173" cy="646331"/>
          </a:xfrm>
          <a:prstGeom prst="rect">
            <a:avLst/>
          </a:prstGeom>
          <a:noFill/>
        </p:spPr>
        <p:txBody>
          <a:bodyPr wrap="square" rtlCol="0">
            <a:spAutoFit/>
          </a:bodyPr>
          <a:lstStyle/>
          <a:p>
            <a:pPr algn="ctr">
              <a:buBlip>
                <a:blip r:embed="rId5"/>
              </a:buBlip>
            </a:pPr>
            <a:r>
              <a:rPr lang="zh-TW" altLang="en-US" sz="3600" b="1" dirty="0" smtClean="0">
                <a:latin typeface="標楷體" panose="03000509000000000000" pitchFamily="65" charset="-120"/>
                <a:ea typeface="標楷體" panose="03000509000000000000" pitchFamily="65" charset="-120"/>
              </a:rPr>
              <a:t>三生教育</a:t>
            </a:r>
            <a:endParaRPr lang="ko-KR" altLang="en-US" sz="3600" b="1" dirty="0">
              <a:latin typeface="標楷體" panose="03000509000000000000" pitchFamily="65" charset="-120"/>
            </a:endParaRPr>
          </a:p>
        </p:txBody>
      </p:sp>
    </p:spTree>
    <p:extLst>
      <p:ext uri="{BB962C8B-B14F-4D97-AF65-F5344CB8AC3E}">
        <p14:creationId xmlns:p14="http://schemas.microsoft.com/office/powerpoint/2010/main" val="351663765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內容版面配置區 6"/>
          <p:cNvGraphicFramePr>
            <a:graphicFrameLocks noGrp="1"/>
          </p:cNvGraphicFramePr>
          <p:nvPr>
            <p:ph sz="half" idx="1"/>
            <p:extLst>
              <p:ext uri="{D42A27DB-BD31-4B8C-83A1-F6EECF244321}">
                <p14:modId xmlns:p14="http://schemas.microsoft.com/office/powerpoint/2010/main" val="1299777640"/>
              </p:ext>
            </p:extLst>
          </p:nvPr>
        </p:nvGraphicFramePr>
        <p:xfrm>
          <a:off x="302650" y="1700808"/>
          <a:ext cx="8651304" cy="4344536"/>
        </p:xfrm>
        <a:graphic>
          <a:graphicData uri="http://schemas.openxmlformats.org/drawingml/2006/table">
            <a:tbl>
              <a:tblPr firstRow="1" bandRow="1">
                <a:tableStyleId>{5C22544A-7EE6-4342-B048-85BDC9FD1C3A}</a:tableStyleId>
              </a:tblPr>
              <a:tblGrid>
                <a:gridCol w="1296144">
                  <a:extLst>
                    <a:ext uri="{9D8B030D-6E8A-4147-A177-3AD203B41FA5}">
                      <a16:colId xmlns:a16="http://schemas.microsoft.com/office/drawing/2014/main" xmlns="" val="20000"/>
                    </a:ext>
                  </a:extLst>
                </a:gridCol>
                <a:gridCol w="2736304">
                  <a:extLst>
                    <a:ext uri="{9D8B030D-6E8A-4147-A177-3AD203B41FA5}">
                      <a16:colId xmlns:a16="http://schemas.microsoft.com/office/drawing/2014/main" xmlns="" val="20001"/>
                    </a:ext>
                  </a:extLst>
                </a:gridCol>
                <a:gridCol w="4618856">
                  <a:extLst>
                    <a:ext uri="{9D8B030D-6E8A-4147-A177-3AD203B41FA5}">
                      <a16:colId xmlns:a16="http://schemas.microsoft.com/office/drawing/2014/main" xmlns="" val="20002"/>
                    </a:ext>
                  </a:extLst>
                </a:gridCol>
              </a:tblGrid>
              <a:tr h="504056">
                <a:tc>
                  <a:txBody>
                    <a:bodyPr/>
                    <a:lstStyle/>
                    <a:p>
                      <a:pPr algn="ctr"/>
                      <a:r>
                        <a:rPr lang="zh-TW" altLang="zh-TW" sz="2000" b="1" kern="1200" dirty="0" smtClean="0">
                          <a:solidFill>
                            <a:schemeClr val="lt1"/>
                          </a:solidFill>
                          <a:effectLst/>
                          <a:latin typeface="標楷體" panose="03000509000000000000" pitchFamily="65" charset="-120"/>
                          <a:ea typeface="標楷體" panose="03000509000000000000" pitchFamily="65" charset="-120"/>
                          <a:cs typeface="+mn-cs"/>
                        </a:rPr>
                        <a:t>策略方針</a:t>
                      </a:r>
                      <a:endParaRPr lang="zh-TW" altLang="en-US" sz="2000" b="1" dirty="0">
                        <a:latin typeface="標楷體" panose="03000509000000000000" pitchFamily="65" charset="-120"/>
                        <a:ea typeface="標楷體" panose="03000509000000000000" pitchFamily="65" charset="-120"/>
                      </a:endParaRPr>
                    </a:p>
                  </a:txBody>
                  <a:tcPr/>
                </a:tc>
                <a:tc gridSpan="2">
                  <a:txBody>
                    <a:bodyPr/>
                    <a:lstStyle/>
                    <a:p>
                      <a:pPr algn="ctr"/>
                      <a:r>
                        <a:rPr lang="zh-TW" altLang="zh-TW" sz="2000" b="1" kern="1200" dirty="0" smtClean="0">
                          <a:solidFill>
                            <a:schemeClr val="lt1"/>
                          </a:solidFill>
                          <a:effectLst/>
                          <a:latin typeface="標楷體" panose="03000509000000000000" pitchFamily="65" charset="-120"/>
                          <a:ea typeface="標楷體" panose="03000509000000000000" pitchFamily="65" charset="-120"/>
                          <a:cs typeface="+mn-cs"/>
                        </a:rPr>
                        <a:t>具體工作項目</a:t>
                      </a:r>
                      <a:r>
                        <a:rPr lang="en-US" altLang="zh-TW" sz="2000" b="1" kern="1200" dirty="0" smtClean="0">
                          <a:solidFill>
                            <a:schemeClr val="lt1"/>
                          </a:solidFill>
                          <a:effectLst/>
                          <a:latin typeface="標楷體" panose="03000509000000000000" pitchFamily="65" charset="-120"/>
                          <a:ea typeface="標楷體" panose="03000509000000000000" pitchFamily="65" charset="-120"/>
                          <a:cs typeface="+mn-cs"/>
                        </a:rPr>
                        <a:t>(</a:t>
                      </a:r>
                      <a:r>
                        <a:rPr lang="zh-TW" altLang="zh-TW" sz="2000" b="1" kern="1200" dirty="0" smtClean="0">
                          <a:solidFill>
                            <a:schemeClr val="lt1"/>
                          </a:solidFill>
                          <a:effectLst/>
                          <a:latin typeface="標楷體" panose="03000509000000000000" pitchFamily="65" charset="-120"/>
                          <a:ea typeface="標楷體" panose="03000509000000000000" pitchFamily="65" charset="-120"/>
                          <a:cs typeface="+mn-cs"/>
                        </a:rPr>
                        <a:t>執行單位</a:t>
                      </a:r>
                      <a:r>
                        <a:rPr lang="en-US" altLang="zh-TW" sz="2000" b="1" kern="1200" dirty="0" smtClean="0">
                          <a:solidFill>
                            <a:schemeClr val="lt1"/>
                          </a:solidFill>
                          <a:effectLst/>
                          <a:latin typeface="標楷體" panose="03000509000000000000" pitchFamily="65" charset="-120"/>
                          <a:ea typeface="標楷體" panose="03000509000000000000" pitchFamily="65" charset="-120"/>
                          <a:cs typeface="+mn-cs"/>
                        </a:rPr>
                        <a:t>)</a:t>
                      </a:r>
                      <a:endParaRPr lang="zh-TW" altLang="en-US" sz="2000" b="1" dirty="0">
                        <a:latin typeface="標楷體" panose="03000509000000000000" pitchFamily="65" charset="-120"/>
                        <a:ea typeface="標楷體" panose="03000509000000000000" pitchFamily="65" charset="-120"/>
                      </a:endParaRPr>
                    </a:p>
                  </a:txBody>
                  <a:tcPr/>
                </a:tc>
                <a:tc hMerge="1">
                  <a:txBody>
                    <a:bodyPr/>
                    <a:lstStyle/>
                    <a:p>
                      <a:endParaRPr lang="zh-TW" altLang="en-US" dirty="0"/>
                    </a:p>
                  </a:txBody>
                  <a:tcPr/>
                </a:tc>
                <a:extLst>
                  <a:ext uri="{0D108BD9-81ED-4DB2-BD59-A6C34878D82A}">
                    <a16:rowId xmlns:a16="http://schemas.microsoft.com/office/drawing/2014/main" xmlns="" val="10000"/>
                  </a:ext>
                </a:extLst>
              </a:tr>
              <a:tr h="1005061">
                <a:tc rowSpan="2">
                  <a:txBody>
                    <a:bodyPr/>
                    <a:lstStyle/>
                    <a:p>
                      <a:pPr algn="ctr"/>
                      <a:endParaRPr lang="en-US" altLang="zh-TW" sz="3200" b="1" kern="1200" dirty="0" smtClean="0">
                        <a:solidFill>
                          <a:srgbClr val="FF0000"/>
                        </a:solidFill>
                        <a:effectLst/>
                        <a:latin typeface="標楷體" panose="03000509000000000000" pitchFamily="65" charset="-120"/>
                        <a:ea typeface="標楷體" panose="03000509000000000000" pitchFamily="65" charset="-120"/>
                        <a:cs typeface="+mn-cs"/>
                      </a:endParaRPr>
                    </a:p>
                    <a:p>
                      <a:pPr algn="ctr"/>
                      <a:r>
                        <a:rPr lang="zh-TW" altLang="zh-TW" sz="3200" b="1" kern="1200" dirty="0" smtClean="0">
                          <a:solidFill>
                            <a:srgbClr val="FF0000"/>
                          </a:solidFill>
                          <a:effectLst/>
                          <a:latin typeface="標楷體" panose="03000509000000000000" pitchFamily="65" charset="-120"/>
                          <a:ea typeface="標楷體" panose="03000509000000000000" pitchFamily="65" charset="-120"/>
                          <a:cs typeface="+mn-cs"/>
                        </a:rPr>
                        <a:t>安</a:t>
                      </a:r>
                      <a:endParaRPr lang="en-US" altLang="zh-TW" sz="3200" b="1" kern="1200" dirty="0" smtClean="0">
                        <a:solidFill>
                          <a:srgbClr val="FF0000"/>
                        </a:solidFill>
                        <a:effectLst/>
                        <a:latin typeface="標楷體" panose="03000509000000000000" pitchFamily="65" charset="-120"/>
                        <a:ea typeface="標楷體" panose="03000509000000000000" pitchFamily="65" charset="-120"/>
                        <a:cs typeface="+mn-cs"/>
                      </a:endParaRPr>
                    </a:p>
                    <a:p>
                      <a:pPr algn="ctr"/>
                      <a:r>
                        <a:rPr lang="zh-TW" altLang="zh-TW" sz="3200" b="1" kern="1200" dirty="0" smtClean="0">
                          <a:solidFill>
                            <a:srgbClr val="FF0000"/>
                          </a:solidFill>
                          <a:effectLst/>
                          <a:latin typeface="標楷體" panose="03000509000000000000" pitchFamily="65" charset="-120"/>
                          <a:ea typeface="標楷體" panose="03000509000000000000" pitchFamily="65" charset="-120"/>
                          <a:cs typeface="+mn-cs"/>
                        </a:rPr>
                        <a:t>全</a:t>
                      </a:r>
                      <a:endParaRPr lang="en-US" altLang="zh-TW" sz="3200" b="1" kern="1200" dirty="0" smtClean="0">
                        <a:solidFill>
                          <a:srgbClr val="FF0000"/>
                        </a:solidFill>
                        <a:effectLst/>
                        <a:latin typeface="標楷體" panose="03000509000000000000" pitchFamily="65" charset="-120"/>
                        <a:ea typeface="標楷體" panose="03000509000000000000" pitchFamily="65" charset="-120"/>
                        <a:cs typeface="+mn-cs"/>
                      </a:endParaRPr>
                    </a:p>
                    <a:p>
                      <a:pPr algn="ctr"/>
                      <a:r>
                        <a:rPr lang="zh-TW" altLang="zh-TW" sz="3200" b="1" kern="1200" dirty="0" smtClean="0">
                          <a:solidFill>
                            <a:srgbClr val="FF0000"/>
                          </a:solidFill>
                          <a:effectLst/>
                          <a:latin typeface="標楷體" panose="03000509000000000000" pitchFamily="65" charset="-120"/>
                          <a:ea typeface="標楷體" panose="03000509000000000000" pitchFamily="65" charset="-120"/>
                          <a:cs typeface="+mn-cs"/>
                        </a:rPr>
                        <a:t>生</a:t>
                      </a:r>
                      <a:endParaRPr lang="en-US" altLang="zh-TW" sz="3200" b="1" kern="1200" dirty="0" smtClean="0">
                        <a:solidFill>
                          <a:srgbClr val="FF0000"/>
                        </a:solidFill>
                        <a:effectLst/>
                        <a:latin typeface="標楷體" panose="03000509000000000000" pitchFamily="65" charset="-120"/>
                        <a:ea typeface="標楷體" panose="03000509000000000000" pitchFamily="65" charset="-120"/>
                        <a:cs typeface="+mn-cs"/>
                      </a:endParaRPr>
                    </a:p>
                    <a:p>
                      <a:pPr algn="ctr"/>
                      <a:r>
                        <a:rPr lang="zh-TW" altLang="zh-TW" sz="3200" b="1" kern="1200" dirty="0" smtClean="0">
                          <a:solidFill>
                            <a:srgbClr val="FF0000"/>
                          </a:solidFill>
                          <a:effectLst/>
                          <a:latin typeface="標楷體" panose="03000509000000000000" pitchFamily="65" charset="-120"/>
                          <a:ea typeface="標楷體" panose="03000509000000000000" pitchFamily="65" charset="-120"/>
                          <a:cs typeface="+mn-cs"/>
                        </a:rPr>
                        <a:t>活</a:t>
                      </a:r>
                      <a:endParaRPr lang="zh-TW" altLang="en-US" sz="3200" b="1" dirty="0">
                        <a:solidFill>
                          <a:srgbClr val="FF0000"/>
                        </a:solidFill>
                        <a:latin typeface="標楷體" panose="03000509000000000000" pitchFamily="65" charset="-120"/>
                        <a:ea typeface="標楷體" panose="03000509000000000000" pitchFamily="65" charset="-120"/>
                      </a:endParaRPr>
                    </a:p>
                  </a:txBody>
                  <a:tcPr/>
                </a:tc>
                <a:tc>
                  <a:txBody>
                    <a:bodyPr/>
                    <a:lstStyle/>
                    <a:p>
                      <a:pPr algn="ctr"/>
                      <a:r>
                        <a:rPr lang="zh-TW" altLang="zh-TW" sz="2400" b="1" kern="1200" dirty="0" smtClean="0">
                          <a:solidFill>
                            <a:schemeClr val="dk1"/>
                          </a:solidFill>
                          <a:effectLst/>
                          <a:latin typeface="標楷體" panose="03000509000000000000" pitchFamily="65" charset="-120"/>
                          <a:ea typeface="標楷體" panose="03000509000000000000" pitchFamily="65" charset="-120"/>
                          <a:cs typeface="+mn-cs"/>
                        </a:rPr>
                        <a:t>強化</a:t>
                      </a:r>
                      <a:r>
                        <a:rPr lang="zh-TW" altLang="zh-TW" sz="2400" b="1" kern="1200" dirty="0" smtClean="0">
                          <a:solidFill>
                            <a:srgbClr val="0000FF"/>
                          </a:solidFill>
                          <a:effectLst/>
                          <a:latin typeface="標楷體" panose="03000509000000000000" pitchFamily="65" charset="-120"/>
                          <a:ea typeface="標楷體" panose="03000509000000000000" pitchFamily="65" charset="-120"/>
                          <a:cs typeface="+mn-cs"/>
                        </a:rPr>
                        <a:t>安全生活</a:t>
                      </a:r>
                      <a:endParaRPr lang="en-US" altLang="zh-TW" sz="2400" b="1" kern="1200" dirty="0" smtClean="0">
                        <a:solidFill>
                          <a:srgbClr val="0000FF"/>
                        </a:solidFill>
                        <a:effectLst/>
                        <a:latin typeface="標楷體" panose="03000509000000000000" pitchFamily="65" charset="-120"/>
                        <a:ea typeface="標楷體" panose="03000509000000000000" pitchFamily="65" charset="-120"/>
                        <a:cs typeface="+mn-cs"/>
                      </a:endParaRPr>
                    </a:p>
                    <a:p>
                      <a:pPr algn="ctr"/>
                      <a:r>
                        <a:rPr lang="en-US" altLang="zh-TW" sz="2000" b="1" kern="1200" dirty="0" smtClean="0">
                          <a:solidFill>
                            <a:srgbClr val="008000"/>
                          </a:solidFill>
                          <a:effectLst/>
                          <a:latin typeface="標楷體" panose="03000509000000000000" pitchFamily="65" charset="-120"/>
                          <a:ea typeface="標楷體" panose="03000509000000000000" pitchFamily="65" charset="-120"/>
                          <a:cs typeface="+mn-cs"/>
                        </a:rPr>
                        <a:t>(</a:t>
                      </a:r>
                      <a:r>
                        <a:rPr lang="zh-TW" altLang="zh-TW" sz="2000" b="1" kern="1200" dirty="0" smtClean="0">
                          <a:solidFill>
                            <a:srgbClr val="008000"/>
                          </a:solidFill>
                          <a:effectLst/>
                          <a:latin typeface="標楷體" panose="03000509000000000000" pitchFamily="65" charset="-120"/>
                          <a:ea typeface="標楷體" panose="03000509000000000000" pitchFamily="65" charset="-120"/>
                          <a:cs typeface="+mn-cs"/>
                        </a:rPr>
                        <a:t>學生事務處</a:t>
                      </a:r>
                      <a:r>
                        <a:rPr lang="en-US" altLang="zh-TW" sz="2000" b="1" kern="1200" dirty="0" smtClean="0">
                          <a:solidFill>
                            <a:srgbClr val="008000"/>
                          </a:solidFill>
                          <a:effectLst/>
                          <a:latin typeface="標楷體" panose="03000509000000000000" pitchFamily="65" charset="-120"/>
                          <a:ea typeface="標楷體" panose="03000509000000000000" pitchFamily="65" charset="-120"/>
                          <a:cs typeface="+mn-cs"/>
                        </a:rPr>
                        <a:t>)</a:t>
                      </a:r>
                      <a:endParaRPr lang="zh-TW" altLang="en-US" sz="2000" dirty="0">
                        <a:solidFill>
                          <a:srgbClr val="008000"/>
                        </a:solidFill>
                        <a:latin typeface="標楷體" panose="03000509000000000000" pitchFamily="65" charset="-120"/>
                        <a:ea typeface="標楷體" panose="03000509000000000000" pitchFamily="65" charset="-120"/>
                      </a:endParaRPr>
                    </a:p>
                  </a:txBody>
                  <a:tcPr/>
                </a:tc>
                <a:tc>
                  <a:txBody>
                    <a:bodyPr/>
                    <a:lstStyle/>
                    <a:p>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一</a:t>
                      </a:r>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學生</a:t>
                      </a:r>
                      <a:r>
                        <a:rPr lang="zh-TW" altLang="zh-TW" sz="2000" kern="1200" dirty="0" smtClean="0">
                          <a:solidFill>
                            <a:srgbClr val="0000FF"/>
                          </a:solidFill>
                          <a:effectLst/>
                          <a:latin typeface="標楷體" panose="03000509000000000000" pitchFamily="65" charset="-120"/>
                          <a:ea typeface="標楷體" panose="03000509000000000000" pitchFamily="65" charset="-120"/>
                          <a:cs typeface="+mn-cs"/>
                        </a:rPr>
                        <a:t>安全專題講座</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a:t>
                      </a:r>
                    </a:p>
                    <a:p>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二</a:t>
                      </a:r>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rgbClr val="0000FF"/>
                          </a:solidFill>
                          <a:effectLst/>
                          <a:latin typeface="標楷體" panose="03000509000000000000" pitchFamily="65" charset="-120"/>
                          <a:ea typeface="標楷體" panose="03000509000000000000" pitchFamily="65" charset="-120"/>
                          <a:cs typeface="+mn-cs"/>
                        </a:rPr>
                        <a:t>賃居校外學生優質品格生活</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評選。</a:t>
                      </a:r>
                    </a:p>
                    <a:p>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三</a:t>
                      </a:r>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圖示</a:t>
                      </a:r>
                      <a:r>
                        <a:rPr lang="zh-TW" altLang="zh-TW" sz="2000" kern="1200" dirty="0" smtClean="0">
                          <a:solidFill>
                            <a:srgbClr val="0000FF"/>
                          </a:solidFill>
                          <a:effectLst/>
                          <a:latin typeface="標楷體" panose="03000509000000000000" pitchFamily="65" charset="-120"/>
                          <a:ea typeface="標楷體" panose="03000509000000000000" pitchFamily="65" charset="-120"/>
                          <a:cs typeface="+mn-cs"/>
                        </a:rPr>
                        <a:t>校園死角及危險地帶</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a:t>
                      </a:r>
                      <a:endParaRPr lang="zh-TW" altLang="en-US" sz="2000" dirty="0">
                        <a:latin typeface="標楷體" panose="03000509000000000000" pitchFamily="65" charset="-120"/>
                        <a:ea typeface="標楷體" panose="03000509000000000000" pitchFamily="65" charset="-120"/>
                      </a:endParaRPr>
                    </a:p>
                  </a:txBody>
                  <a:tcPr/>
                </a:tc>
                <a:extLst>
                  <a:ext uri="{0D108BD9-81ED-4DB2-BD59-A6C34878D82A}">
                    <a16:rowId xmlns:a16="http://schemas.microsoft.com/office/drawing/2014/main" xmlns="" val="10001"/>
                  </a:ext>
                </a:extLst>
              </a:tr>
              <a:tr h="2512653">
                <a:tc vMerge="1">
                  <a:txBody>
                    <a:bodyPr/>
                    <a:lstStyle/>
                    <a:p>
                      <a:endParaRPr lang="zh-TW" altLang="en-US" dirty="0">
                        <a:latin typeface="標楷體" panose="03000509000000000000" pitchFamily="65" charset="-120"/>
                        <a:ea typeface="標楷體" panose="03000509000000000000" pitchFamily="65" charset="-12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TW" sz="2400" b="1" kern="1200" dirty="0" smtClean="0">
                        <a:solidFill>
                          <a:schemeClr val="dk1"/>
                        </a:solidFill>
                        <a:effectLst/>
                        <a:latin typeface="標楷體" panose="03000509000000000000" pitchFamily="65" charset="-120"/>
                        <a:ea typeface="標楷體" panose="03000509000000000000" pitchFamily="65" charset="-12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zh-TW" sz="2400" b="1" kern="1200" dirty="0" smtClean="0">
                          <a:solidFill>
                            <a:schemeClr val="dk1"/>
                          </a:solidFill>
                          <a:effectLst/>
                          <a:latin typeface="標楷體" panose="03000509000000000000" pitchFamily="65" charset="-120"/>
                          <a:ea typeface="標楷體" panose="03000509000000000000" pitchFamily="65" charset="-120"/>
                          <a:cs typeface="+mn-cs"/>
                        </a:rPr>
                        <a:t>營造</a:t>
                      </a:r>
                      <a:r>
                        <a:rPr lang="zh-TW" altLang="zh-TW" sz="2400" b="1" kern="1200" dirty="0" smtClean="0">
                          <a:solidFill>
                            <a:srgbClr val="0000FF"/>
                          </a:solidFill>
                          <a:effectLst/>
                          <a:latin typeface="標楷體" panose="03000509000000000000" pitchFamily="65" charset="-120"/>
                          <a:ea typeface="標楷體" panose="03000509000000000000" pitchFamily="65" charset="-120"/>
                          <a:cs typeface="+mn-cs"/>
                        </a:rPr>
                        <a:t>優質學習環境</a:t>
                      </a:r>
                      <a:endParaRPr lang="en-US" altLang="zh-TW" sz="2400" b="1" kern="1200" dirty="0" smtClean="0">
                        <a:solidFill>
                          <a:srgbClr val="0000FF"/>
                        </a:solidFill>
                        <a:effectLst/>
                        <a:latin typeface="標楷體" panose="03000509000000000000" pitchFamily="65" charset="-120"/>
                        <a:ea typeface="標楷體" panose="03000509000000000000" pitchFamily="65" charset="-12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2000" b="1" kern="1200" dirty="0" smtClean="0">
                          <a:solidFill>
                            <a:srgbClr val="008000"/>
                          </a:solidFill>
                          <a:effectLst/>
                          <a:latin typeface="標楷體" panose="03000509000000000000" pitchFamily="65" charset="-120"/>
                          <a:ea typeface="標楷體" panose="03000509000000000000" pitchFamily="65" charset="-120"/>
                          <a:cs typeface="+mn-cs"/>
                        </a:rPr>
                        <a:t>(</a:t>
                      </a:r>
                      <a:r>
                        <a:rPr lang="zh-TW" altLang="zh-TW" sz="2000" b="1" kern="1200" dirty="0" smtClean="0">
                          <a:solidFill>
                            <a:srgbClr val="008000"/>
                          </a:solidFill>
                          <a:effectLst/>
                          <a:latin typeface="標楷體" panose="03000509000000000000" pitchFamily="65" charset="-120"/>
                          <a:ea typeface="標楷體" panose="03000509000000000000" pitchFamily="65" charset="-120"/>
                          <a:cs typeface="+mn-cs"/>
                        </a:rPr>
                        <a:t>學生事務處、總務處</a:t>
                      </a:r>
                      <a:r>
                        <a:rPr lang="en-US" altLang="zh-TW" sz="2000" b="1" kern="1200" dirty="0" smtClean="0">
                          <a:solidFill>
                            <a:srgbClr val="008000"/>
                          </a:solidFill>
                          <a:effectLst/>
                          <a:latin typeface="標楷體" panose="03000509000000000000" pitchFamily="65" charset="-120"/>
                          <a:ea typeface="標楷體" panose="03000509000000000000" pitchFamily="65" charset="-120"/>
                          <a:cs typeface="+mn-cs"/>
                        </a:rPr>
                        <a:t>)</a:t>
                      </a:r>
                      <a:endParaRPr lang="zh-TW" altLang="zh-TW" sz="2000" kern="1200" dirty="0" smtClean="0">
                        <a:solidFill>
                          <a:srgbClr val="008000"/>
                        </a:solidFill>
                        <a:effectLst/>
                        <a:latin typeface="標楷體" panose="03000509000000000000" pitchFamily="65" charset="-120"/>
                        <a:ea typeface="標楷體" panose="03000509000000000000" pitchFamily="65" charset="-120"/>
                        <a:cs typeface="+mn-cs"/>
                      </a:endParaRPr>
                    </a:p>
                    <a:p>
                      <a:endParaRPr lang="zh-TW" altLang="en-US" sz="2000" dirty="0">
                        <a:latin typeface="標楷體" panose="03000509000000000000" pitchFamily="65" charset="-120"/>
                        <a:ea typeface="標楷體" panose="03000509000000000000" pitchFamily="65" charset="-120"/>
                      </a:endParaRPr>
                    </a:p>
                  </a:txBody>
                  <a:tcPr/>
                </a:tc>
                <a:tc>
                  <a:txBody>
                    <a:bodyPr/>
                    <a:lstStyle/>
                    <a:p>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一</a:t>
                      </a:r>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辦理</a:t>
                      </a:r>
                      <a:r>
                        <a:rPr lang="zh-TW" altLang="zh-TW" sz="2000" kern="1200" dirty="0" smtClean="0">
                          <a:solidFill>
                            <a:srgbClr val="0000FF"/>
                          </a:solidFill>
                          <a:effectLst/>
                          <a:latin typeface="標楷體" panose="03000509000000000000" pitchFamily="65" charset="-120"/>
                          <a:ea typeface="標楷體" panose="03000509000000000000" pitchFamily="65" charset="-120"/>
                          <a:cs typeface="+mn-cs"/>
                        </a:rPr>
                        <a:t>健康宿舍措施</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a:t>
                      </a:r>
                    </a:p>
                    <a:p>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二</a:t>
                      </a:r>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實施</a:t>
                      </a:r>
                      <a:r>
                        <a:rPr lang="zh-TW" altLang="zh-TW" sz="2000" kern="1200" dirty="0" smtClean="0">
                          <a:solidFill>
                            <a:srgbClr val="0000FF"/>
                          </a:solidFill>
                          <a:effectLst/>
                          <a:latin typeface="標楷體" panose="03000509000000000000" pitchFamily="65" charset="-120"/>
                          <a:ea typeface="標楷體" panose="03000509000000000000" pitchFamily="65" charset="-120"/>
                          <a:cs typeface="+mn-cs"/>
                        </a:rPr>
                        <a:t>宿舍同儕輔導</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a:t>
                      </a:r>
                    </a:p>
                    <a:p>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三</a:t>
                      </a:r>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規劃興建設節能</a:t>
                      </a:r>
                      <a:r>
                        <a:rPr lang="zh-TW" altLang="zh-TW" sz="2000" kern="1200" dirty="0" smtClean="0">
                          <a:solidFill>
                            <a:srgbClr val="0000FF"/>
                          </a:solidFill>
                          <a:effectLst/>
                          <a:latin typeface="標楷體" panose="03000509000000000000" pitchFamily="65" charset="-120"/>
                          <a:ea typeface="標楷體" panose="03000509000000000000" pitchFamily="65" charset="-120"/>
                          <a:cs typeface="+mn-cs"/>
                        </a:rPr>
                        <a:t>多功能學生宿舍</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a:t>
                      </a:r>
                    </a:p>
                    <a:p>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四</a:t>
                      </a:r>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推動</a:t>
                      </a:r>
                      <a:r>
                        <a:rPr lang="zh-TW" altLang="zh-TW" sz="2000" kern="1200" dirty="0" smtClean="0">
                          <a:solidFill>
                            <a:srgbClr val="0000FF"/>
                          </a:solidFill>
                          <a:effectLst/>
                          <a:latin typeface="標楷體" panose="03000509000000000000" pitchFamily="65" charset="-120"/>
                          <a:ea typeface="標楷體" panose="03000509000000000000" pitchFamily="65" charset="-120"/>
                          <a:cs typeface="+mn-cs"/>
                        </a:rPr>
                        <a:t>學生宿舍文化</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a:t>
                      </a:r>
                    </a:p>
                    <a:p>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五</a:t>
                      </a:r>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全校</a:t>
                      </a:r>
                      <a:r>
                        <a:rPr lang="zh-TW" altLang="zh-TW" sz="2000" kern="1200" dirty="0" smtClean="0">
                          <a:solidFill>
                            <a:srgbClr val="0000FF"/>
                          </a:solidFill>
                          <a:effectLst/>
                          <a:latin typeface="標楷體" panose="03000509000000000000" pitchFamily="65" charset="-120"/>
                          <a:ea typeface="標楷體" panose="03000509000000000000" pitchFamily="65" charset="-120"/>
                          <a:cs typeface="+mn-cs"/>
                        </a:rPr>
                        <a:t>品德及生活教育模範</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選拔。</a:t>
                      </a:r>
                    </a:p>
                    <a:p>
                      <a:pPr hangingPunct="0"/>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六</a:t>
                      </a:r>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嘉</a:t>
                      </a:r>
                      <a:r>
                        <a:rPr lang="zh-TW" altLang="zh-TW" sz="2000" kern="1200" dirty="0" smtClean="0">
                          <a:solidFill>
                            <a:schemeClr val="tx1"/>
                          </a:solidFill>
                          <a:effectLst/>
                          <a:latin typeface="標楷體" panose="03000509000000000000" pitchFamily="65" charset="-120"/>
                          <a:ea typeface="標楷體" panose="03000509000000000000" pitchFamily="65" charset="-120"/>
                          <a:cs typeface="+mn-cs"/>
                        </a:rPr>
                        <a:t>大</a:t>
                      </a:r>
                      <a:r>
                        <a:rPr lang="zh-TW" altLang="zh-TW" sz="2000" kern="1200" dirty="0" smtClean="0">
                          <a:solidFill>
                            <a:srgbClr val="0000FF"/>
                          </a:solidFill>
                          <a:effectLst/>
                          <a:latin typeface="標楷體" panose="03000509000000000000" pitchFamily="65" charset="-120"/>
                          <a:ea typeface="標楷體" panose="03000509000000000000" pitchFamily="65" charset="-120"/>
                          <a:cs typeface="+mn-cs"/>
                        </a:rPr>
                        <a:t>有品徵文</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、勵志小語競賽活動。</a:t>
                      </a:r>
                    </a:p>
                    <a:p>
                      <a:pPr hangingPunct="0"/>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七</a:t>
                      </a:r>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各場館、廁所無障礙斜坡。</a:t>
                      </a:r>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 </a:t>
                      </a:r>
                      <a:endParaRPr lang="zh-TW" altLang="zh-TW" sz="2000" kern="1200" dirty="0" smtClean="0">
                        <a:solidFill>
                          <a:schemeClr val="dk1"/>
                        </a:solidFill>
                        <a:effectLst/>
                        <a:latin typeface="標楷體" panose="03000509000000000000" pitchFamily="65" charset="-120"/>
                        <a:ea typeface="標楷體" panose="03000509000000000000" pitchFamily="65" charset="-120"/>
                        <a:cs typeface="+mn-cs"/>
                      </a:endParaRPr>
                    </a:p>
                    <a:p>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八</a:t>
                      </a:r>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行車有禮。 </a:t>
                      </a:r>
                      <a:endParaRPr lang="zh-TW" altLang="en-US" sz="2000" dirty="0">
                        <a:latin typeface="標楷體" panose="03000509000000000000" pitchFamily="65" charset="-120"/>
                        <a:ea typeface="標楷體" panose="03000509000000000000" pitchFamily="65" charset="-120"/>
                      </a:endParaRPr>
                    </a:p>
                  </a:txBody>
                  <a:tcPr/>
                </a:tc>
                <a:extLst>
                  <a:ext uri="{0D108BD9-81ED-4DB2-BD59-A6C34878D82A}">
                    <a16:rowId xmlns:a16="http://schemas.microsoft.com/office/drawing/2014/main" xmlns="" val="10002"/>
                  </a:ext>
                </a:extLst>
              </a:tr>
            </a:tbl>
          </a:graphicData>
        </a:graphic>
      </p:graphicFrame>
      <p:sp>
        <p:nvSpPr>
          <p:cNvPr id="3" name="投影片編號版面配置區 2"/>
          <p:cNvSpPr>
            <a:spLocks noGrp="1"/>
          </p:cNvSpPr>
          <p:nvPr>
            <p:ph type="sldNum" sz="quarter" idx="12"/>
          </p:nvPr>
        </p:nvSpPr>
        <p:spPr/>
        <p:txBody>
          <a:bodyPr/>
          <a:lstStyle/>
          <a:p>
            <a:fld id="{11F70DB0-1707-4C2E-BA6A-7B2B88A8B1D4}" type="slidenum">
              <a:rPr lang="zh-TW" altLang="en-US" smtClean="0"/>
              <a:t>24</a:t>
            </a:fld>
            <a:endParaRPr lang="zh-TW" altLang="en-US"/>
          </a:p>
        </p:txBody>
      </p:sp>
      <p:grpSp>
        <p:nvGrpSpPr>
          <p:cNvPr id="5" name="群組 4"/>
          <p:cNvGrpSpPr/>
          <p:nvPr/>
        </p:nvGrpSpPr>
        <p:grpSpPr>
          <a:xfrm>
            <a:off x="199442" y="193792"/>
            <a:ext cx="5457038" cy="946906"/>
            <a:chOff x="225163" y="174415"/>
            <a:chExt cx="5457038" cy="946906"/>
          </a:xfrm>
        </p:grpSpPr>
        <p:cxnSp>
          <p:nvCxnSpPr>
            <p:cNvPr id="6" name="直線接點 5"/>
            <p:cNvCxnSpPr/>
            <p:nvPr/>
          </p:nvCxnSpPr>
          <p:spPr>
            <a:xfrm flipV="1">
              <a:off x="2822836" y="580516"/>
              <a:ext cx="2374279" cy="29085"/>
            </a:xfrm>
            <a:prstGeom prst="line">
              <a:avLst/>
            </a:prstGeom>
            <a:ln w="57150">
              <a:solidFill>
                <a:srgbClr val="002060"/>
              </a:solidFill>
              <a:headEnd type="oval"/>
              <a:tailEnd type="none"/>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8" name="圓角矩形 29"/>
            <p:cNvSpPr/>
            <p:nvPr/>
          </p:nvSpPr>
          <p:spPr>
            <a:xfrm>
              <a:off x="3196918" y="288129"/>
              <a:ext cx="2485283" cy="642942"/>
            </a:xfrm>
            <a:prstGeom prst="roundRect">
              <a:avLst>
                <a:gd name="adj" fmla="val 50000"/>
              </a:avLst>
            </a:prstGeom>
            <a:gradFill flip="none" rotWithShape="1">
              <a:gsLst>
                <a:gs pos="0">
                  <a:srgbClr val="008000"/>
                </a:gs>
                <a:gs pos="50000">
                  <a:srgbClr val="99FF66"/>
                </a:gs>
                <a:gs pos="100000">
                  <a:schemeClr val="bg1">
                    <a:shade val="100000"/>
                    <a:satMod val="115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rgbClr val="0000FF"/>
                </a:solidFill>
              </a:endParaRPr>
            </a:p>
          </p:txBody>
        </p:sp>
        <p:sp>
          <p:nvSpPr>
            <p:cNvPr id="9" name="文字方塊 30"/>
            <p:cNvSpPr txBox="1"/>
            <p:nvPr/>
          </p:nvSpPr>
          <p:spPr>
            <a:xfrm>
              <a:off x="3213864" y="288129"/>
              <a:ext cx="2254094" cy="584775"/>
            </a:xfrm>
            <a:prstGeom prst="rect">
              <a:avLst/>
            </a:prstGeom>
            <a:noFill/>
          </p:spPr>
          <p:txBody>
            <a:bodyPr wrap="square" rtlCol="0">
              <a:spAutoFit/>
            </a:bodyPr>
            <a:lstStyle/>
            <a:p>
              <a:pPr algn="ctr"/>
              <a:r>
                <a:rPr lang="zh-TW" altLang="en-US" sz="3200" b="1" dirty="0" smtClean="0">
                  <a:solidFill>
                    <a:srgbClr val="FF0000"/>
                  </a:solidFill>
                  <a:latin typeface="標楷體" panose="03000509000000000000" pitchFamily="65" charset="-120"/>
                  <a:ea typeface="標楷體" panose="03000509000000000000" pitchFamily="65" charset="-120"/>
                </a:rPr>
                <a:t>生活教育</a:t>
              </a:r>
              <a:endParaRPr lang="ko-KR" altLang="en-US" sz="3200" b="1" dirty="0">
                <a:solidFill>
                  <a:srgbClr val="FF0000"/>
                </a:solidFill>
                <a:latin typeface="標楷體" panose="03000509000000000000" pitchFamily="65" charset="-120"/>
                <a:ea typeface="HY헤드라인M" pitchFamily="18" charset="-127"/>
              </a:endParaRPr>
            </a:p>
          </p:txBody>
        </p:sp>
        <p:pic>
          <p:nvPicPr>
            <p:cNvPr id="10" name="Picture 2" descr="33-"/>
            <p:cNvPicPr>
              <a:picLocks noChangeAspect="1" noChangeArrowheads="1"/>
            </p:cNvPicPr>
            <p:nvPr/>
          </p:nvPicPr>
          <p:blipFill>
            <a:blip r:embed="rId2"/>
            <a:srcRect/>
            <a:stretch>
              <a:fillRect/>
            </a:stretch>
          </p:blipFill>
          <p:spPr bwMode="auto">
            <a:xfrm>
              <a:off x="225163" y="174415"/>
              <a:ext cx="2599590" cy="946906"/>
            </a:xfrm>
            <a:prstGeom prst="rect">
              <a:avLst/>
            </a:prstGeom>
            <a:noFill/>
          </p:spPr>
        </p:pic>
        <p:sp>
          <p:nvSpPr>
            <p:cNvPr id="11" name="TextBox 18"/>
            <p:cNvSpPr txBox="1"/>
            <p:nvPr/>
          </p:nvSpPr>
          <p:spPr>
            <a:xfrm>
              <a:off x="328371" y="226573"/>
              <a:ext cx="2393173" cy="646331"/>
            </a:xfrm>
            <a:prstGeom prst="rect">
              <a:avLst/>
            </a:prstGeom>
            <a:noFill/>
          </p:spPr>
          <p:txBody>
            <a:bodyPr wrap="square" rtlCol="0">
              <a:spAutoFit/>
            </a:bodyPr>
            <a:lstStyle/>
            <a:p>
              <a:pPr algn="ctr">
                <a:buBlip>
                  <a:blip r:embed="rId3"/>
                </a:buBlip>
              </a:pPr>
              <a:r>
                <a:rPr lang="zh-TW" altLang="en-US" sz="3600" b="1" dirty="0" smtClean="0">
                  <a:latin typeface="標楷體" panose="03000509000000000000" pitchFamily="65" charset="-120"/>
                  <a:ea typeface="標楷體" panose="03000509000000000000" pitchFamily="65" charset="-120"/>
                </a:rPr>
                <a:t>三生教育</a:t>
              </a:r>
              <a:endParaRPr lang="ko-KR" altLang="en-US" sz="3600" b="1" dirty="0">
                <a:latin typeface="標楷體" panose="03000509000000000000" pitchFamily="65" charset="-120"/>
              </a:endParaRPr>
            </a:p>
          </p:txBody>
        </p:sp>
      </p:grpSp>
    </p:spTree>
    <p:extLst>
      <p:ext uri="{BB962C8B-B14F-4D97-AF65-F5344CB8AC3E}">
        <p14:creationId xmlns:p14="http://schemas.microsoft.com/office/powerpoint/2010/main" val="414797104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內容版面配置區 6"/>
          <p:cNvGraphicFramePr>
            <a:graphicFrameLocks noGrp="1"/>
          </p:cNvGraphicFramePr>
          <p:nvPr>
            <p:ph sz="half" idx="1"/>
            <p:extLst>
              <p:ext uri="{D42A27DB-BD31-4B8C-83A1-F6EECF244321}">
                <p14:modId xmlns:p14="http://schemas.microsoft.com/office/powerpoint/2010/main" val="1261644985"/>
              </p:ext>
            </p:extLst>
          </p:nvPr>
        </p:nvGraphicFramePr>
        <p:xfrm>
          <a:off x="251520" y="1124744"/>
          <a:ext cx="8651304" cy="5106536"/>
        </p:xfrm>
        <a:graphic>
          <a:graphicData uri="http://schemas.openxmlformats.org/drawingml/2006/table">
            <a:tbl>
              <a:tblPr firstRow="1" bandRow="1">
                <a:tableStyleId>{5C22544A-7EE6-4342-B048-85BDC9FD1C3A}</a:tableStyleId>
              </a:tblPr>
              <a:tblGrid>
                <a:gridCol w="1224136">
                  <a:extLst>
                    <a:ext uri="{9D8B030D-6E8A-4147-A177-3AD203B41FA5}">
                      <a16:colId xmlns:a16="http://schemas.microsoft.com/office/drawing/2014/main" xmlns="" val="20000"/>
                    </a:ext>
                  </a:extLst>
                </a:gridCol>
                <a:gridCol w="2736304">
                  <a:extLst>
                    <a:ext uri="{9D8B030D-6E8A-4147-A177-3AD203B41FA5}">
                      <a16:colId xmlns:a16="http://schemas.microsoft.com/office/drawing/2014/main" xmlns="" val="20001"/>
                    </a:ext>
                  </a:extLst>
                </a:gridCol>
                <a:gridCol w="4690864">
                  <a:extLst>
                    <a:ext uri="{9D8B030D-6E8A-4147-A177-3AD203B41FA5}">
                      <a16:colId xmlns:a16="http://schemas.microsoft.com/office/drawing/2014/main" xmlns="" val="20002"/>
                    </a:ext>
                  </a:extLst>
                </a:gridCol>
              </a:tblGrid>
              <a:tr h="504056">
                <a:tc>
                  <a:txBody>
                    <a:bodyPr/>
                    <a:lstStyle/>
                    <a:p>
                      <a:r>
                        <a:rPr lang="zh-TW" altLang="zh-TW" sz="2000" b="1" kern="1200" dirty="0" smtClean="0">
                          <a:solidFill>
                            <a:schemeClr val="lt1"/>
                          </a:solidFill>
                          <a:effectLst/>
                          <a:latin typeface="標楷體" panose="03000509000000000000" pitchFamily="65" charset="-120"/>
                          <a:ea typeface="標楷體" panose="03000509000000000000" pitchFamily="65" charset="-120"/>
                          <a:cs typeface="+mn-cs"/>
                        </a:rPr>
                        <a:t>策略方針</a:t>
                      </a:r>
                      <a:endParaRPr lang="zh-TW" altLang="en-US" sz="2000" dirty="0">
                        <a:latin typeface="標楷體" panose="03000509000000000000" pitchFamily="65" charset="-120"/>
                        <a:ea typeface="標楷體" panose="03000509000000000000" pitchFamily="65" charset="-120"/>
                      </a:endParaRPr>
                    </a:p>
                  </a:txBody>
                  <a:tcPr/>
                </a:tc>
                <a:tc gridSpan="2">
                  <a:txBody>
                    <a:bodyPr/>
                    <a:lstStyle/>
                    <a:p>
                      <a:pPr algn="ctr"/>
                      <a:r>
                        <a:rPr lang="zh-TW" altLang="zh-TW" sz="2000" b="1" kern="1200" dirty="0" smtClean="0">
                          <a:solidFill>
                            <a:schemeClr val="lt1"/>
                          </a:solidFill>
                          <a:effectLst/>
                          <a:latin typeface="標楷體" panose="03000509000000000000" pitchFamily="65" charset="-120"/>
                          <a:ea typeface="標楷體" panose="03000509000000000000" pitchFamily="65" charset="-120"/>
                          <a:cs typeface="+mn-cs"/>
                        </a:rPr>
                        <a:t>具體工作項目</a:t>
                      </a:r>
                      <a:r>
                        <a:rPr lang="en-US" altLang="zh-TW" sz="2000" b="1" kern="1200" dirty="0" smtClean="0">
                          <a:solidFill>
                            <a:schemeClr val="lt1"/>
                          </a:solidFill>
                          <a:effectLst/>
                          <a:latin typeface="標楷體" panose="03000509000000000000" pitchFamily="65" charset="-120"/>
                          <a:ea typeface="標楷體" panose="03000509000000000000" pitchFamily="65" charset="-120"/>
                          <a:cs typeface="+mn-cs"/>
                        </a:rPr>
                        <a:t>(</a:t>
                      </a:r>
                      <a:r>
                        <a:rPr lang="zh-TW" altLang="zh-TW" sz="2000" b="1" kern="1200" dirty="0" smtClean="0">
                          <a:solidFill>
                            <a:schemeClr val="lt1"/>
                          </a:solidFill>
                          <a:effectLst/>
                          <a:latin typeface="標楷體" panose="03000509000000000000" pitchFamily="65" charset="-120"/>
                          <a:ea typeface="標楷體" panose="03000509000000000000" pitchFamily="65" charset="-120"/>
                          <a:cs typeface="+mn-cs"/>
                        </a:rPr>
                        <a:t>執行單位</a:t>
                      </a:r>
                      <a:r>
                        <a:rPr lang="en-US" altLang="zh-TW" sz="2000" b="1" kern="1200" dirty="0" smtClean="0">
                          <a:solidFill>
                            <a:schemeClr val="lt1"/>
                          </a:solidFill>
                          <a:effectLst/>
                          <a:latin typeface="標楷體" panose="03000509000000000000" pitchFamily="65" charset="-120"/>
                          <a:ea typeface="標楷體" panose="03000509000000000000" pitchFamily="65" charset="-120"/>
                          <a:cs typeface="+mn-cs"/>
                        </a:rPr>
                        <a:t>)</a:t>
                      </a:r>
                      <a:endParaRPr lang="zh-TW" altLang="en-US" sz="2000" dirty="0">
                        <a:latin typeface="標楷體" panose="03000509000000000000" pitchFamily="65" charset="-120"/>
                        <a:ea typeface="標楷體" panose="03000509000000000000" pitchFamily="65" charset="-120"/>
                      </a:endParaRPr>
                    </a:p>
                  </a:txBody>
                  <a:tcPr/>
                </a:tc>
                <a:tc hMerge="1">
                  <a:txBody>
                    <a:bodyPr/>
                    <a:lstStyle/>
                    <a:p>
                      <a:endParaRPr lang="zh-TW" altLang="en-US" dirty="0"/>
                    </a:p>
                  </a:txBody>
                  <a:tcPr/>
                </a:tc>
                <a:extLst>
                  <a:ext uri="{0D108BD9-81ED-4DB2-BD59-A6C34878D82A}">
                    <a16:rowId xmlns:a16="http://schemas.microsoft.com/office/drawing/2014/main" xmlns="" val="10000"/>
                  </a:ext>
                </a:extLst>
              </a:tr>
              <a:tr h="1711424">
                <a:tc rowSpan="3">
                  <a:txBody>
                    <a:bodyPr/>
                    <a:lstStyle/>
                    <a:p>
                      <a:pPr algn="ctr"/>
                      <a:endParaRPr lang="en-US" altLang="zh-TW" sz="3200" b="1" kern="1200" dirty="0" smtClean="0">
                        <a:solidFill>
                          <a:srgbClr val="FF0000"/>
                        </a:solidFill>
                        <a:effectLst/>
                        <a:latin typeface="標楷體" panose="03000509000000000000" pitchFamily="65" charset="-120"/>
                        <a:ea typeface="標楷體" panose="03000509000000000000" pitchFamily="65" charset="-120"/>
                        <a:cs typeface="+mn-cs"/>
                      </a:endParaRPr>
                    </a:p>
                    <a:p>
                      <a:pPr algn="ctr"/>
                      <a:r>
                        <a:rPr lang="zh-TW" altLang="zh-TW" sz="3200" b="1" kern="1200" dirty="0" smtClean="0">
                          <a:solidFill>
                            <a:srgbClr val="FF0000"/>
                          </a:solidFill>
                          <a:effectLst/>
                          <a:latin typeface="標楷體" panose="03000509000000000000" pitchFamily="65" charset="-120"/>
                          <a:ea typeface="標楷體" panose="03000509000000000000" pitchFamily="65" charset="-120"/>
                          <a:cs typeface="+mn-cs"/>
                        </a:rPr>
                        <a:t>公</a:t>
                      </a:r>
                      <a:endParaRPr lang="en-US" altLang="zh-TW" sz="3200" b="1" kern="1200" dirty="0" smtClean="0">
                        <a:solidFill>
                          <a:srgbClr val="FF0000"/>
                        </a:solidFill>
                        <a:effectLst/>
                        <a:latin typeface="標楷體" panose="03000509000000000000" pitchFamily="65" charset="-120"/>
                        <a:ea typeface="標楷體" panose="03000509000000000000" pitchFamily="65" charset="-120"/>
                        <a:cs typeface="+mn-cs"/>
                      </a:endParaRPr>
                    </a:p>
                    <a:p>
                      <a:pPr algn="ctr"/>
                      <a:r>
                        <a:rPr lang="zh-TW" altLang="zh-TW" sz="3200" b="1" kern="1200" dirty="0" smtClean="0">
                          <a:solidFill>
                            <a:srgbClr val="FF0000"/>
                          </a:solidFill>
                          <a:effectLst/>
                          <a:latin typeface="標楷體" panose="03000509000000000000" pitchFamily="65" charset="-120"/>
                          <a:ea typeface="標楷體" panose="03000509000000000000" pitchFamily="65" charset="-120"/>
                          <a:cs typeface="+mn-cs"/>
                        </a:rPr>
                        <a:t>民</a:t>
                      </a:r>
                      <a:endParaRPr lang="en-US" altLang="zh-TW" sz="3200" b="1" kern="1200" dirty="0" smtClean="0">
                        <a:solidFill>
                          <a:srgbClr val="FF0000"/>
                        </a:solidFill>
                        <a:effectLst/>
                        <a:latin typeface="標楷體" panose="03000509000000000000" pitchFamily="65" charset="-120"/>
                        <a:ea typeface="標楷體" panose="03000509000000000000" pitchFamily="65" charset="-120"/>
                        <a:cs typeface="+mn-cs"/>
                      </a:endParaRPr>
                    </a:p>
                    <a:p>
                      <a:pPr algn="ctr"/>
                      <a:r>
                        <a:rPr lang="zh-TW" altLang="zh-TW" sz="3200" b="1" kern="1200" dirty="0" smtClean="0">
                          <a:solidFill>
                            <a:srgbClr val="FF0000"/>
                          </a:solidFill>
                          <a:effectLst/>
                          <a:latin typeface="標楷體" panose="03000509000000000000" pitchFamily="65" charset="-120"/>
                          <a:ea typeface="標楷體" panose="03000509000000000000" pitchFamily="65" charset="-120"/>
                          <a:cs typeface="+mn-cs"/>
                        </a:rPr>
                        <a:t>責</a:t>
                      </a:r>
                      <a:endParaRPr lang="en-US" altLang="zh-TW" sz="3200" b="1" kern="1200" dirty="0" smtClean="0">
                        <a:solidFill>
                          <a:srgbClr val="FF0000"/>
                        </a:solidFill>
                        <a:effectLst/>
                        <a:latin typeface="標楷體" panose="03000509000000000000" pitchFamily="65" charset="-120"/>
                        <a:ea typeface="標楷體" panose="03000509000000000000" pitchFamily="65" charset="-120"/>
                        <a:cs typeface="+mn-cs"/>
                      </a:endParaRPr>
                    </a:p>
                    <a:p>
                      <a:pPr algn="ctr"/>
                      <a:r>
                        <a:rPr lang="zh-TW" altLang="zh-TW" sz="3200" b="1" kern="1200" dirty="0" smtClean="0">
                          <a:solidFill>
                            <a:srgbClr val="FF0000"/>
                          </a:solidFill>
                          <a:effectLst/>
                          <a:latin typeface="標楷體" panose="03000509000000000000" pitchFamily="65" charset="-120"/>
                          <a:ea typeface="標楷體" panose="03000509000000000000" pitchFamily="65" charset="-120"/>
                          <a:cs typeface="+mn-cs"/>
                        </a:rPr>
                        <a:t>任</a:t>
                      </a:r>
                      <a:endParaRPr lang="zh-TW" altLang="en-US" sz="3200" b="1" dirty="0">
                        <a:solidFill>
                          <a:srgbClr val="FF0000"/>
                        </a:solidFill>
                        <a:latin typeface="標楷體" panose="03000509000000000000" pitchFamily="65" charset="-120"/>
                        <a:ea typeface="標楷體" panose="03000509000000000000" pitchFamily="65" charset="-12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TW" sz="2400" b="1" kern="1200" dirty="0" smtClean="0">
                        <a:solidFill>
                          <a:srgbClr val="0000FF"/>
                        </a:solidFill>
                        <a:effectLst/>
                        <a:latin typeface="標楷體" panose="03000509000000000000" pitchFamily="65" charset="-120"/>
                        <a:ea typeface="標楷體" panose="03000509000000000000" pitchFamily="65" charset="-12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zh-TW" sz="2400" b="1" kern="1200" dirty="0" smtClean="0">
                          <a:solidFill>
                            <a:srgbClr val="0000FF"/>
                          </a:solidFill>
                          <a:effectLst/>
                          <a:latin typeface="標楷體" panose="03000509000000000000" pitchFamily="65" charset="-120"/>
                          <a:ea typeface="標楷體" panose="03000509000000000000" pitchFamily="65" charset="-120"/>
                          <a:cs typeface="+mn-cs"/>
                        </a:rPr>
                        <a:t>通識課程</a:t>
                      </a:r>
                      <a:endParaRPr lang="en-US" altLang="zh-TW" sz="2400" b="1" kern="1200" dirty="0" smtClean="0">
                        <a:solidFill>
                          <a:srgbClr val="0000FF"/>
                        </a:solidFill>
                        <a:effectLst/>
                        <a:latin typeface="標楷體" panose="03000509000000000000" pitchFamily="65" charset="-120"/>
                        <a:ea typeface="標楷體" panose="03000509000000000000" pitchFamily="65" charset="-12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000" b="1" kern="1200" dirty="0" smtClean="0">
                          <a:solidFill>
                            <a:srgbClr val="008000"/>
                          </a:solidFill>
                          <a:effectLst/>
                          <a:latin typeface="標楷體" panose="03000509000000000000" pitchFamily="65" charset="-120"/>
                          <a:ea typeface="標楷體" panose="03000509000000000000" pitchFamily="65" charset="-120"/>
                          <a:cs typeface="+mn-cs"/>
                        </a:rPr>
                        <a:t>(</a:t>
                      </a:r>
                      <a:r>
                        <a:rPr lang="zh-TW" altLang="zh-TW" sz="2000" b="1" kern="1200" dirty="0" smtClean="0">
                          <a:solidFill>
                            <a:srgbClr val="008000"/>
                          </a:solidFill>
                          <a:effectLst/>
                          <a:latin typeface="標楷體" panose="03000509000000000000" pitchFamily="65" charset="-120"/>
                          <a:ea typeface="標楷體" panose="03000509000000000000" pitchFamily="65" charset="-120"/>
                          <a:cs typeface="+mn-cs"/>
                        </a:rPr>
                        <a:t>教務處</a:t>
                      </a:r>
                      <a:r>
                        <a:rPr lang="en-US" altLang="zh-TW" sz="2000" b="1" kern="1200" dirty="0" smtClean="0">
                          <a:solidFill>
                            <a:srgbClr val="008000"/>
                          </a:solidFill>
                          <a:effectLst/>
                          <a:latin typeface="標楷體" panose="03000509000000000000" pitchFamily="65" charset="-120"/>
                          <a:ea typeface="標楷體" panose="03000509000000000000" pitchFamily="65" charset="-120"/>
                          <a:cs typeface="+mn-cs"/>
                        </a:rPr>
                        <a:t>)</a:t>
                      </a:r>
                      <a:endParaRPr lang="zh-TW" altLang="zh-TW" sz="2000" kern="1200" dirty="0" smtClean="0">
                        <a:solidFill>
                          <a:srgbClr val="008000"/>
                        </a:solidFill>
                        <a:effectLst/>
                        <a:latin typeface="標楷體" panose="03000509000000000000" pitchFamily="65" charset="-120"/>
                        <a:ea typeface="標楷體" panose="03000509000000000000" pitchFamily="65" charset="-120"/>
                        <a:cs typeface="+mn-cs"/>
                      </a:endParaRPr>
                    </a:p>
                    <a:p>
                      <a:endParaRPr lang="zh-TW" altLang="en-US" sz="2000" dirty="0">
                        <a:latin typeface="標楷體" panose="03000509000000000000" pitchFamily="65" charset="-120"/>
                        <a:ea typeface="標楷體" panose="03000509000000000000" pitchFamily="65" charset="-120"/>
                      </a:endParaRPr>
                    </a:p>
                  </a:txBody>
                  <a:tcPr/>
                </a:tc>
                <a:tc>
                  <a:txBody>
                    <a:bodyPr/>
                    <a:lstStyle/>
                    <a:p>
                      <a:pPr eaLnBrk="0"/>
                      <a:r>
                        <a:rPr lang="zh-TW" altLang="zh-TW" sz="2000" kern="1200" dirty="0" smtClean="0">
                          <a:solidFill>
                            <a:srgbClr val="0000FF"/>
                          </a:solidFill>
                          <a:effectLst/>
                          <a:latin typeface="標楷體" panose="03000509000000000000" pitchFamily="65" charset="-120"/>
                          <a:ea typeface="標楷體" panose="03000509000000000000" pitchFamily="65" charset="-120"/>
                          <a:cs typeface="+mn-cs"/>
                        </a:rPr>
                        <a:t>公民意識與法治</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相關通識課程：「法律與生活」、「公民與生活」、「法學緒論」、「網路民主與公民社會」、「民主政治與現代公民」、「智慧財產權」、「性別平等與法律」、「議事研習法律」等課程開設。</a:t>
                      </a:r>
                    </a:p>
                    <a:p>
                      <a:endParaRPr lang="zh-TW" altLang="en-US" sz="2000" dirty="0">
                        <a:latin typeface="標楷體" panose="03000509000000000000" pitchFamily="65" charset="-120"/>
                        <a:ea typeface="標楷體" panose="03000509000000000000" pitchFamily="65" charset="-120"/>
                      </a:endParaRPr>
                    </a:p>
                  </a:txBody>
                  <a:tcPr/>
                </a:tc>
                <a:extLst>
                  <a:ext uri="{0D108BD9-81ED-4DB2-BD59-A6C34878D82A}">
                    <a16:rowId xmlns:a16="http://schemas.microsoft.com/office/drawing/2014/main" xmlns="" val="10001"/>
                  </a:ext>
                </a:extLst>
              </a:tr>
              <a:tr h="664840">
                <a:tc vMerge="1">
                  <a:txBody>
                    <a:bodyPr/>
                    <a:lstStyle/>
                    <a:p>
                      <a:endParaRPr lang="zh-TW" altLang="en-US" dirty="0">
                        <a:latin typeface="標楷體" panose="03000509000000000000" pitchFamily="65" charset="-120"/>
                        <a:ea typeface="標楷體" panose="03000509000000000000" pitchFamily="65" charset="-12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TW" altLang="zh-TW" sz="2400" b="1" kern="1200" dirty="0" smtClean="0">
                          <a:solidFill>
                            <a:srgbClr val="0000FF"/>
                          </a:solidFill>
                          <a:effectLst/>
                          <a:latin typeface="標楷體" panose="03000509000000000000" pitchFamily="65" charset="-120"/>
                          <a:ea typeface="標楷體" panose="03000509000000000000" pitchFamily="65" charset="-120"/>
                          <a:cs typeface="+mn-cs"/>
                        </a:rPr>
                        <a:t>公民講座</a:t>
                      </a:r>
                      <a:endParaRPr lang="en-US" altLang="zh-TW" sz="2400" b="1" kern="1200" dirty="0" smtClean="0">
                        <a:solidFill>
                          <a:srgbClr val="0000FF"/>
                        </a:solidFill>
                        <a:effectLst/>
                        <a:latin typeface="標楷體" panose="03000509000000000000" pitchFamily="65" charset="-120"/>
                        <a:ea typeface="標楷體" panose="03000509000000000000" pitchFamily="65" charset="-12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000" b="1" kern="1200" dirty="0" smtClean="0">
                          <a:solidFill>
                            <a:srgbClr val="008000"/>
                          </a:solidFill>
                          <a:effectLst/>
                          <a:latin typeface="標楷體" panose="03000509000000000000" pitchFamily="65" charset="-120"/>
                          <a:ea typeface="標楷體" panose="03000509000000000000" pitchFamily="65" charset="-120"/>
                          <a:cs typeface="+mn-cs"/>
                        </a:rPr>
                        <a:t>(</a:t>
                      </a:r>
                      <a:r>
                        <a:rPr lang="zh-TW" altLang="zh-TW" sz="2000" b="1" kern="1200" dirty="0" smtClean="0">
                          <a:solidFill>
                            <a:srgbClr val="008000"/>
                          </a:solidFill>
                          <a:effectLst/>
                          <a:latin typeface="標楷體" panose="03000509000000000000" pitchFamily="65" charset="-120"/>
                          <a:ea typeface="標楷體" panose="03000509000000000000" pitchFamily="65" charset="-120"/>
                          <a:cs typeface="+mn-cs"/>
                        </a:rPr>
                        <a:t>教務處</a:t>
                      </a:r>
                      <a:r>
                        <a:rPr lang="en-US" altLang="zh-TW" sz="2000" b="1" kern="1200" dirty="0" smtClean="0">
                          <a:solidFill>
                            <a:srgbClr val="008000"/>
                          </a:solidFill>
                          <a:effectLst/>
                          <a:latin typeface="標楷體" panose="03000509000000000000" pitchFamily="65" charset="-120"/>
                          <a:ea typeface="標楷體" panose="03000509000000000000" pitchFamily="65" charset="-120"/>
                          <a:cs typeface="+mn-cs"/>
                        </a:rPr>
                        <a:t>)</a:t>
                      </a:r>
                      <a:endParaRPr lang="zh-TW" altLang="zh-TW" sz="2000" kern="1200" dirty="0" smtClean="0">
                        <a:solidFill>
                          <a:srgbClr val="008000"/>
                        </a:solidFill>
                        <a:effectLst/>
                        <a:latin typeface="標楷體" panose="03000509000000000000" pitchFamily="65" charset="-120"/>
                        <a:ea typeface="標楷體" panose="03000509000000000000" pitchFamily="65" charset="-120"/>
                        <a:cs typeface="+mn-cs"/>
                      </a:endParaRPr>
                    </a:p>
                    <a:p>
                      <a:endParaRPr lang="zh-TW" altLang="en-US" sz="2000" dirty="0">
                        <a:latin typeface="標楷體" panose="03000509000000000000" pitchFamily="65" charset="-120"/>
                        <a:ea typeface="標楷體" panose="03000509000000000000" pitchFamily="65" charset="-120"/>
                      </a:endParaRPr>
                    </a:p>
                  </a:txBody>
                  <a:tcPr/>
                </a:tc>
                <a:tc>
                  <a:txBody>
                    <a:bodyPr/>
                    <a:lstStyle/>
                    <a:p>
                      <a:pPr eaLnBrk="0"/>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「民主法治教育」、「網路言論之法律責任」、「校園智慧財產權」、「個人資料保護法」等講座。</a:t>
                      </a:r>
                      <a:endParaRPr lang="zh-TW" altLang="en-US" sz="2000" dirty="0">
                        <a:latin typeface="標楷體" panose="03000509000000000000" pitchFamily="65" charset="-120"/>
                        <a:ea typeface="標楷體" panose="03000509000000000000" pitchFamily="65" charset="-120"/>
                      </a:endParaRPr>
                    </a:p>
                  </a:txBody>
                  <a:tcPr/>
                </a:tc>
                <a:extLst>
                  <a:ext uri="{0D108BD9-81ED-4DB2-BD59-A6C34878D82A}">
                    <a16:rowId xmlns:a16="http://schemas.microsoft.com/office/drawing/2014/main" xmlns="" val="10002"/>
                  </a:ext>
                </a:extLst>
              </a:tr>
              <a:tr h="664840">
                <a:tc vMerge="1">
                  <a:txBody>
                    <a:bodyPr/>
                    <a:lstStyle/>
                    <a:p>
                      <a:endParaRPr lang="zh-TW" altLang="en-US" dirty="0">
                        <a:latin typeface="標楷體" panose="03000509000000000000" pitchFamily="65" charset="-120"/>
                        <a:ea typeface="標楷體" panose="03000509000000000000" pitchFamily="65" charset="-120"/>
                      </a:endParaRPr>
                    </a:p>
                  </a:txBody>
                  <a:tcPr/>
                </a:tc>
                <a:tc>
                  <a:txBody>
                    <a:bodyPr/>
                    <a:lstStyle/>
                    <a:p>
                      <a:pPr marL="0" marR="0" lvl="0" indent="0" algn="l" defTabSz="914400" rtl="0" eaLnBrk="1" fontAlgn="auto" latinLnBrk="0" hangingPunct="1">
                        <a:lnSpc>
                          <a:spcPct val="100000"/>
                        </a:lnSpc>
                        <a:spcBef>
                          <a:spcPts val="2400"/>
                        </a:spcBef>
                        <a:spcAft>
                          <a:spcPts val="0"/>
                        </a:spcAft>
                        <a:buClrTx/>
                        <a:buSzTx/>
                        <a:buFontTx/>
                        <a:buNone/>
                        <a:tabLst/>
                        <a:defRPr/>
                      </a:pPr>
                      <a:r>
                        <a:rPr lang="zh-TW" altLang="zh-TW" sz="2400" b="1" kern="1200" dirty="0" smtClean="0">
                          <a:solidFill>
                            <a:schemeClr val="dk1"/>
                          </a:solidFill>
                          <a:effectLst/>
                          <a:latin typeface="標楷體" panose="03000509000000000000" pitchFamily="65" charset="-120"/>
                          <a:ea typeface="標楷體" panose="03000509000000000000" pitchFamily="65" charset="-120"/>
                          <a:cs typeface="+mn-cs"/>
                        </a:rPr>
                        <a:t>強化</a:t>
                      </a:r>
                      <a:r>
                        <a:rPr lang="zh-TW" altLang="zh-TW" sz="2400" b="1" kern="1200" dirty="0" smtClean="0">
                          <a:solidFill>
                            <a:srgbClr val="0000FF"/>
                          </a:solidFill>
                          <a:effectLst/>
                          <a:latin typeface="標楷體" panose="03000509000000000000" pitchFamily="65" charset="-120"/>
                          <a:ea typeface="標楷體" panose="03000509000000000000" pitchFamily="65" charset="-120"/>
                          <a:cs typeface="+mn-cs"/>
                        </a:rPr>
                        <a:t>學生公民知能</a:t>
                      </a:r>
                      <a:endParaRPr lang="en-US" altLang="zh-TW" sz="2400" b="1" kern="1200" dirty="0" smtClean="0">
                        <a:solidFill>
                          <a:srgbClr val="0000FF"/>
                        </a:solidFill>
                        <a:effectLst/>
                        <a:latin typeface="標楷體" panose="03000509000000000000" pitchFamily="65" charset="-120"/>
                        <a:ea typeface="標楷體" panose="03000509000000000000" pitchFamily="65" charset="-12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000" b="1" kern="1200" dirty="0" smtClean="0">
                          <a:solidFill>
                            <a:srgbClr val="008000"/>
                          </a:solidFill>
                          <a:effectLst/>
                          <a:latin typeface="標楷體" panose="03000509000000000000" pitchFamily="65" charset="-120"/>
                          <a:ea typeface="標楷體" panose="03000509000000000000" pitchFamily="65" charset="-120"/>
                          <a:cs typeface="+mn-cs"/>
                        </a:rPr>
                        <a:t>(</a:t>
                      </a:r>
                      <a:r>
                        <a:rPr lang="zh-TW" altLang="zh-TW" sz="2000" b="1" kern="1200" dirty="0" smtClean="0">
                          <a:solidFill>
                            <a:srgbClr val="008000"/>
                          </a:solidFill>
                          <a:effectLst/>
                          <a:latin typeface="標楷體" panose="03000509000000000000" pitchFamily="65" charset="-120"/>
                          <a:ea typeface="標楷體" panose="03000509000000000000" pitchFamily="65" charset="-120"/>
                          <a:cs typeface="+mn-cs"/>
                        </a:rPr>
                        <a:t>學生事務處</a:t>
                      </a:r>
                      <a:r>
                        <a:rPr lang="en-US" altLang="zh-TW" sz="2000" b="1" kern="1200" dirty="0" smtClean="0">
                          <a:solidFill>
                            <a:srgbClr val="008000"/>
                          </a:solidFill>
                          <a:effectLst/>
                          <a:latin typeface="標楷體" panose="03000509000000000000" pitchFamily="65" charset="-120"/>
                          <a:ea typeface="標楷體" panose="03000509000000000000" pitchFamily="65" charset="-120"/>
                          <a:cs typeface="+mn-cs"/>
                        </a:rPr>
                        <a:t>)</a:t>
                      </a:r>
                      <a:endParaRPr lang="zh-TW" altLang="zh-TW" sz="2000" kern="1200" dirty="0" smtClean="0">
                        <a:solidFill>
                          <a:srgbClr val="008000"/>
                        </a:solidFill>
                        <a:effectLst/>
                        <a:latin typeface="標楷體" panose="03000509000000000000" pitchFamily="65" charset="-120"/>
                        <a:ea typeface="標楷體" panose="03000509000000000000" pitchFamily="65" charset="-120"/>
                        <a:cs typeface="+mn-cs"/>
                      </a:endParaRPr>
                    </a:p>
                    <a:p>
                      <a:endParaRPr lang="zh-TW" altLang="en-US" sz="2000" dirty="0">
                        <a:latin typeface="標楷體" panose="03000509000000000000" pitchFamily="65" charset="-120"/>
                        <a:ea typeface="標楷體" panose="03000509000000000000" pitchFamily="65" charset="-120"/>
                      </a:endParaRPr>
                    </a:p>
                  </a:txBody>
                  <a:tcPr/>
                </a:tc>
                <a:tc>
                  <a:txBody>
                    <a:bodyPr/>
                    <a:lstStyle/>
                    <a:p>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一</a:t>
                      </a:r>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學生自治幹部訓練講習</a:t>
                      </a:r>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含學生宿舍、學生自治組織、學生社團等</a:t>
                      </a:r>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endParaRPr lang="zh-TW" altLang="zh-TW" sz="2000" kern="1200" dirty="0" smtClean="0">
                        <a:solidFill>
                          <a:schemeClr val="dk1"/>
                        </a:solidFill>
                        <a:effectLst/>
                        <a:latin typeface="標楷體" panose="03000509000000000000" pitchFamily="65" charset="-120"/>
                        <a:ea typeface="標楷體" panose="03000509000000000000" pitchFamily="65" charset="-120"/>
                        <a:cs typeface="+mn-cs"/>
                      </a:endParaRPr>
                    </a:p>
                    <a:p>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二</a:t>
                      </a:r>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校外賃居學生優質品格生活評選。</a:t>
                      </a:r>
                    </a:p>
                    <a:p>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三</a:t>
                      </a:r>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rgbClr val="0000FF"/>
                          </a:solidFill>
                          <a:effectLst/>
                          <a:latin typeface="標楷體" panose="03000509000000000000" pitchFamily="65" charset="-120"/>
                          <a:ea typeface="標楷體" panose="03000509000000000000" pitchFamily="65" charset="-120"/>
                          <a:cs typeface="+mn-cs"/>
                        </a:rPr>
                        <a:t>生活法律知識王</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競賽。</a:t>
                      </a:r>
                      <a:endParaRPr lang="zh-TW" altLang="en-US" sz="2000" dirty="0">
                        <a:latin typeface="標楷體" panose="03000509000000000000" pitchFamily="65" charset="-120"/>
                        <a:ea typeface="標楷體" panose="03000509000000000000" pitchFamily="65" charset="-120"/>
                      </a:endParaRPr>
                    </a:p>
                  </a:txBody>
                  <a:tcPr/>
                </a:tc>
                <a:extLst>
                  <a:ext uri="{0D108BD9-81ED-4DB2-BD59-A6C34878D82A}">
                    <a16:rowId xmlns:a16="http://schemas.microsoft.com/office/drawing/2014/main" xmlns="" val="10003"/>
                  </a:ext>
                </a:extLst>
              </a:tr>
            </a:tbl>
          </a:graphicData>
        </a:graphic>
      </p:graphicFrame>
      <p:sp>
        <p:nvSpPr>
          <p:cNvPr id="3" name="投影片編號版面配置區 2"/>
          <p:cNvSpPr>
            <a:spLocks noGrp="1"/>
          </p:cNvSpPr>
          <p:nvPr>
            <p:ph type="sldNum" sz="quarter" idx="12"/>
          </p:nvPr>
        </p:nvSpPr>
        <p:spPr/>
        <p:txBody>
          <a:bodyPr/>
          <a:lstStyle/>
          <a:p>
            <a:fld id="{11F70DB0-1707-4C2E-BA6A-7B2B88A8B1D4}" type="slidenum">
              <a:rPr lang="zh-TW" altLang="en-US" smtClean="0"/>
              <a:t>25</a:t>
            </a:fld>
            <a:endParaRPr lang="zh-TW" altLang="en-US"/>
          </a:p>
        </p:txBody>
      </p:sp>
      <p:grpSp>
        <p:nvGrpSpPr>
          <p:cNvPr id="6" name="群組 5"/>
          <p:cNvGrpSpPr/>
          <p:nvPr/>
        </p:nvGrpSpPr>
        <p:grpSpPr>
          <a:xfrm>
            <a:off x="199442" y="193792"/>
            <a:ext cx="5457038" cy="946906"/>
            <a:chOff x="225163" y="174415"/>
            <a:chExt cx="5457038" cy="946906"/>
          </a:xfrm>
        </p:grpSpPr>
        <p:cxnSp>
          <p:nvCxnSpPr>
            <p:cNvPr id="8" name="直線接點 7"/>
            <p:cNvCxnSpPr/>
            <p:nvPr/>
          </p:nvCxnSpPr>
          <p:spPr>
            <a:xfrm flipV="1">
              <a:off x="2822836" y="580516"/>
              <a:ext cx="2374279" cy="29085"/>
            </a:xfrm>
            <a:prstGeom prst="line">
              <a:avLst/>
            </a:prstGeom>
            <a:ln w="57150">
              <a:solidFill>
                <a:srgbClr val="002060"/>
              </a:solidFill>
              <a:headEnd type="oval"/>
              <a:tailEnd type="none"/>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9" name="圓角矩形 29"/>
            <p:cNvSpPr/>
            <p:nvPr/>
          </p:nvSpPr>
          <p:spPr>
            <a:xfrm>
              <a:off x="3196918" y="288129"/>
              <a:ext cx="2485283" cy="642942"/>
            </a:xfrm>
            <a:prstGeom prst="roundRect">
              <a:avLst>
                <a:gd name="adj" fmla="val 50000"/>
              </a:avLst>
            </a:prstGeom>
            <a:gradFill flip="none" rotWithShape="1">
              <a:gsLst>
                <a:gs pos="0">
                  <a:srgbClr val="008000"/>
                </a:gs>
                <a:gs pos="50000">
                  <a:srgbClr val="99FF66"/>
                </a:gs>
                <a:gs pos="100000">
                  <a:schemeClr val="bg1">
                    <a:shade val="100000"/>
                    <a:satMod val="115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rgbClr val="0000FF"/>
                </a:solidFill>
              </a:endParaRPr>
            </a:p>
          </p:txBody>
        </p:sp>
        <p:sp>
          <p:nvSpPr>
            <p:cNvPr id="10" name="文字方塊 30"/>
            <p:cNvSpPr txBox="1"/>
            <p:nvPr/>
          </p:nvSpPr>
          <p:spPr>
            <a:xfrm>
              <a:off x="3213864" y="288129"/>
              <a:ext cx="2254094" cy="584775"/>
            </a:xfrm>
            <a:prstGeom prst="rect">
              <a:avLst/>
            </a:prstGeom>
            <a:noFill/>
          </p:spPr>
          <p:txBody>
            <a:bodyPr wrap="square" rtlCol="0">
              <a:spAutoFit/>
            </a:bodyPr>
            <a:lstStyle/>
            <a:p>
              <a:pPr algn="ctr"/>
              <a:r>
                <a:rPr lang="zh-TW" altLang="en-US" sz="3200" b="1" dirty="0" smtClean="0">
                  <a:solidFill>
                    <a:srgbClr val="FF0000"/>
                  </a:solidFill>
                  <a:latin typeface="標楷體" panose="03000509000000000000" pitchFamily="65" charset="-120"/>
                  <a:ea typeface="標楷體" panose="03000509000000000000" pitchFamily="65" charset="-120"/>
                </a:rPr>
                <a:t>生活教育</a:t>
              </a:r>
              <a:endParaRPr lang="ko-KR" altLang="en-US" sz="3200" b="1" dirty="0">
                <a:solidFill>
                  <a:srgbClr val="FF0000"/>
                </a:solidFill>
                <a:latin typeface="標楷體" panose="03000509000000000000" pitchFamily="65" charset="-120"/>
                <a:ea typeface="HY헤드라인M" pitchFamily="18" charset="-127"/>
              </a:endParaRPr>
            </a:p>
          </p:txBody>
        </p:sp>
        <p:pic>
          <p:nvPicPr>
            <p:cNvPr id="11" name="Picture 2" descr="33-"/>
            <p:cNvPicPr>
              <a:picLocks noChangeAspect="1" noChangeArrowheads="1"/>
            </p:cNvPicPr>
            <p:nvPr/>
          </p:nvPicPr>
          <p:blipFill>
            <a:blip r:embed="rId2"/>
            <a:srcRect/>
            <a:stretch>
              <a:fillRect/>
            </a:stretch>
          </p:blipFill>
          <p:spPr bwMode="auto">
            <a:xfrm>
              <a:off x="225163" y="174415"/>
              <a:ext cx="2599590" cy="946906"/>
            </a:xfrm>
            <a:prstGeom prst="rect">
              <a:avLst/>
            </a:prstGeom>
            <a:noFill/>
          </p:spPr>
        </p:pic>
        <p:sp>
          <p:nvSpPr>
            <p:cNvPr id="12" name="TextBox 18"/>
            <p:cNvSpPr txBox="1"/>
            <p:nvPr/>
          </p:nvSpPr>
          <p:spPr>
            <a:xfrm>
              <a:off x="328371" y="226573"/>
              <a:ext cx="2393173" cy="646331"/>
            </a:xfrm>
            <a:prstGeom prst="rect">
              <a:avLst/>
            </a:prstGeom>
            <a:noFill/>
          </p:spPr>
          <p:txBody>
            <a:bodyPr wrap="square" rtlCol="0">
              <a:spAutoFit/>
            </a:bodyPr>
            <a:lstStyle/>
            <a:p>
              <a:pPr algn="ctr">
                <a:buBlip>
                  <a:blip r:embed="rId3"/>
                </a:buBlip>
              </a:pPr>
              <a:r>
                <a:rPr lang="zh-TW" altLang="en-US" sz="3600" b="1" dirty="0" smtClean="0">
                  <a:latin typeface="標楷體" panose="03000509000000000000" pitchFamily="65" charset="-120"/>
                  <a:ea typeface="標楷體" panose="03000509000000000000" pitchFamily="65" charset="-120"/>
                </a:rPr>
                <a:t>三生教育</a:t>
              </a:r>
              <a:endParaRPr lang="ko-KR" altLang="en-US" sz="3600" b="1" dirty="0">
                <a:latin typeface="標楷體" panose="03000509000000000000" pitchFamily="65" charset="-120"/>
              </a:endParaRPr>
            </a:p>
          </p:txBody>
        </p:sp>
      </p:grpSp>
    </p:spTree>
    <p:extLst>
      <p:ext uri="{BB962C8B-B14F-4D97-AF65-F5344CB8AC3E}">
        <p14:creationId xmlns:p14="http://schemas.microsoft.com/office/powerpoint/2010/main" val="255070499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內容版面配置區 6"/>
          <p:cNvGraphicFramePr>
            <a:graphicFrameLocks noGrp="1"/>
          </p:cNvGraphicFramePr>
          <p:nvPr>
            <p:ph sz="half" idx="1"/>
            <p:extLst>
              <p:ext uri="{D42A27DB-BD31-4B8C-83A1-F6EECF244321}">
                <p14:modId xmlns:p14="http://schemas.microsoft.com/office/powerpoint/2010/main" val="3199403901"/>
              </p:ext>
            </p:extLst>
          </p:nvPr>
        </p:nvGraphicFramePr>
        <p:xfrm>
          <a:off x="251520" y="1268760"/>
          <a:ext cx="8784976" cy="3691482"/>
        </p:xfrm>
        <a:graphic>
          <a:graphicData uri="http://schemas.openxmlformats.org/drawingml/2006/table">
            <a:tbl>
              <a:tblPr firstRow="1" bandRow="1">
                <a:tableStyleId>{5C22544A-7EE6-4342-B048-85BDC9FD1C3A}</a:tableStyleId>
              </a:tblPr>
              <a:tblGrid>
                <a:gridCol w="1296144">
                  <a:extLst>
                    <a:ext uri="{9D8B030D-6E8A-4147-A177-3AD203B41FA5}">
                      <a16:colId xmlns:a16="http://schemas.microsoft.com/office/drawing/2014/main" xmlns="" val="20000"/>
                    </a:ext>
                  </a:extLst>
                </a:gridCol>
                <a:gridCol w="3240360">
                  <a:extLst>
                    <a:ext uri="{9D8B030D-6E8A-4147-A177-3AD203B41FA5}">
                      <a16:colId xmlns:a16="http://schemas.microsoft.com/office/drawing/2014/main" xmlns="" val="20001"/>
                    </a:ext>
                  </a:extLst>
                </a:gridCol>
                <a:gridCol w="4248472">
                  <a:extLst>
                    <a:ext uri="{9D8B030D-6E8A-4147-A177-3AD203B41FA5}">
                      <a16:colId xmlns:a16="http://schemas.microsoft.com/office/drawing/2014/main" xmlns="" val="20002"/>
                    </a:ext>
                  </a:extLst>
                </a:gridCol>
              </a:tblGrid>
              <a:tr h="504056">
                <a:tc>
                  <a:txBody>
                    <a:bodyPr/>
                    <a:lstStyle/>
                    <a:p>
                      <a:r>
                        <a:rPr lang="zh-TW" altLang="zh-TW" sz="2000" b="1" kern="1200" dirty="0" smtClean="0">
                          <a:solidFill>
                            <a:schemeClr val="lt1"/>
                          </a:solidFill>
                          <a:effectLst/>
                          <a:latin typeface="標楷體" panose="03000509000000000000" pitchFamily="65" charset="-120"/>
                          <a:ea typeface="標楷體" panose="03000509000000000000" pitchFamily="65" charset="-120"/>
                          <a:cs typeface="+mn-cs"/>
                        </a:rPr>
                        <a:t>策略方針</a:t>
                      </a:r>
                      <a:endParaRPr lang="zh-TW" altLang="en-US" sz="2000" dirty="0">
                        <a:latin typeface="標楷體" panose="03000509000000000000" pitchFamily="65" charset="-120"/>
                        <a:ea typeface="標楷體" panose="03000509000000000000" pitchFamily="65" charset="-120"/>
                      </a:endParaRPr>
                    </a:p>
                  </a:txBody>
                  <a:tcPr/>
                </a:tc>
                <a:tc gridSpan="2">
                  <a:txBody>
                    <a:bodyPr/>
                    <a:lstStyle/>
                    <a:p>
                      <a:pPr algn="ctr"/>
                      <a:r>
                        <a:rPr lang="zh-TW" altLang="zh-TW" sz="2000" b="1" kern="1200" dirty="0" smtClean="0">
                          <a:solidFill>
                            <a:schemeClr val="lt1"/>
                          </a:solidFill>
                          <a:effectLst/>
                          <a:latin typeface="標楷體" panose="03000509000000000000" pitchFamily="65" charset="-120"/>
                          <a:ea typeface="標楷體" panose="03000509000000000000" pitchFamily="65" charset="-120"/>
                          <a:cs typeface="+mn-cs"/>
                        </a:rPr>
                        <a:t>具體工作項目</a:t>
                      </a:r>
                      <a:r>
                        <a:rPr lang="en-US" altLang="zh-TW" sz="2000" b="1" kern="1200" dirty="0" smtClean="0">
                          <a:solidFill>
                            <a:schemeClr val="lt1"/>
                          </a:solidFill>
                          <a:effectLst/>
                          <a:latin typeface="標楷體" panose="03000509000000000000" pitchFamily="65" charset="-120"/>
                          <a:ea typeface="標楷體" panose="03000509000000000000" pitchFamily="65" charset="-120"/>
                          <a:cs typeface="+mn-cs"/>
                        </a:rPr>
                        <a:t>(</a:t>
                      </a:r>
                      <a:r>
                        <a:rPr lang="zh-TW" altLang="zh-TW" sz="2000" b="1" kern="1200" dirty="0" smtClean="0">
                          <a:solidFill>
                            <a:schemeClr val="lt1"/>
                          </a:solidFill>
                          <a:effectLst/>
                          <a:latin typeface="標楷體" panose="03000509000000000000" pitchFamily="65" charset="-120"/>
                          <a:ea typeface="標楷體" panose="03000509000000000000" pitchFamily="65" charset="-120"/>
                          <a:cs typeface="+mn-cs"/>
                        </a:rPr>
                        <a:t>執行單位</a:t>
                      </a:r>
                      <a:r>
                        <a:rPr lang="en-US" altLang="zh-TW" sz="2000" b="1" kern="1200" dirty="0" smtClean="0">
                          <a:solidFill>
                            <a:schemeClr val="lt1"/>
                          </a:solidFill>
                          <a:effectLst/>
                          <a:latin typeface="標楷體" panose="03000509000000000000" pitchFamily="65" charset="-120"/>
                          <a:ea typeface="標楷體" panose="03000509000000000000" pitchFamily="65" charset="-120"/>
                          <a:cs typeface="+mn-cs"/>
                        </a:rPr>
                        <a:t>)</a:t>
                      </a:r>
                      <a:endParaRPr lang="zh-TW" altLang="en-US" sz="2000" dirty="0">
                        <a:latin typeface="標楷體" panose="03000509000000000000" pitchFamily="65" charset="-120"/>
                        <a:ea typeface="標楷體" panose="03000509000000000000" pitchFamily="65" charset="-120"/>
                      </a:endParaRPr>
                    </a:p>
                  </a:txBody>
                  <a:tcPr/>
                </a:tc>
                <a:tc hMerge="1">
                  <a:txBody>
                    <a:bodyPr/>
                    <a:lstStyle/>
                    <a:p>
                      <a:endParaRPr lang="zh-TW" altLang="en-US" dirty="0"/>
                    </a:p>
                  </a:txBody>
                  <a:tcPr/>
                </a:tc>
                <a:extLst>
                  <a:ext uri="{0D108BD9-81ED-4DB2-BD59-A6C34878D82A}">
                    <a16:rowId xmlns:a16="http://schemas.microsoft.com/office/drawing/2014/main" xmlns="" val="10000"/>
                  </a:ext>
                </a:extLst>
              </a:tr>
              <a:tr h="1045097">
                <a:tc rowSpan="3">
                  <a:txBody>
                    <a:bodyPr/>
                    <a:lstStyle/>
                    <a:p>
                      <a:pPr algn="ctr"/>
                      <a:endParaRPr lang="en-US" altLang="zh-TW" sz="3200" b="1" kern="1200" dirty="0" smtClean="0">
                        <a:solidFill>
                          <a:srgbClr val="FF0000"/>
                        </a:solidFill>
                        <a:effectLst/>
                        <a:latin typeface="標楷體" panose="03000509000000000000" pitchFamily="65" charset="-120"/>
                        <a:ea typeface="標楷體" panose="03000509000000000000" pitchFamily="65" charset="-120"/>
                        <a:cs typeface="+mn-cs"/>
                      </a:endParaRPr>
                    </a:p>
                    <a:p>
                      <a:pPr algn="ctr"/>
                      <a:r>
                        <a:rPr lang="zh-TW" altLang="zh-TW" sz="3200" b="1" kern="1200" dirty="0" smtClean="0">
                          <a:solidFill>
                            <a:srgbClr val="FF0000"/>
                          </a:solidFill>
                          <a:effectLst/>
                          <a:latin typeface="標楷體" panose="03000509000000000000" pitchFamily="65" charset="-120"/>
                          <a:ea typeface="標楷體" panose="03000509000000000000" pitchFamily="65" charset="-120"/>
                          <a:cs typeface="+mn-cs"/>
                        </a:rPr>
                        <a:t>健</a:t>
                      </a:r>
                      <a:endParaRPr lang="en-US" altLang="zh-TW" sz="3200" b="1" kern="1200" dirty="0" smtClean="0">
                        <a:solidFill>
                          <a:srgbClr val="FF0000"/>
                        </a:solidFill>
                        <a:effectLst/>
                        <a:latin typeface="標楷體" panose="03000509000000000000" pitchFamily="65" charset="-120"/>
                        <a:ea typeface="標楷體" panose="03000509000000000000" pitchFamily="65" charset="-120"/>
                        <a:cs typeface="+mn-cs"/>
                      </a:endParaRPr>
                    </a:p>
                    <a:p>
                      <a:pPr algn="ctr"/>
                      <a:r>
                        <a:rPr lang="zh-TW" altLang="zh-TW" sz="3200" b="1" kern="1200" dirty="0" smtClean="0">
                          <a:solidFill>
                            <a:srgbClr val="FF0000"/>
                          </a:solidFill>
                          <a:effectLst/>
                          <a:latin typeface="標楷體" panose="03000509000000000000" pitchFamily="65" charset="-120"/>
                          <a:ea typeface="標楷體" panose="03000509000000000000" pitchFamily="65" charset="-120"/>
                          <a:cs typeface="+mn-cs"/>
                        </a:rPr>
                        <a:t>康</a:t>
                      </a:r>
                      <a:endParaRPr lang="en-US" altLang="zh-TW" sz="3200" b="1" kern="1200" dirty="0" smtClean="0">
                        <a:solidFill>
                          <a:srgbClr val="FF0000"/>
                        </a:solidFill>
                        <a:effectLst/>
                        <a:latin typeface="標楷體" panose="03000509000000000000" pitchFamily="65" charset="-120"/>
                        <a:ea typeface="標楷體" panose="03000509000000000000" pitchFamily="65" charset="-120"/>
                        <a:cs typeface="+mn-cs"/>
                      </a:endParaRPr>
                    </a:p>
                    <a:p>
                      <a:pPr algn="ctr"/>
                      <a:r>
                        <a:rPr lang="zh-TW" altLang="zh-TW" sz="3200" b="1" kern="1200" dirty="0" smtClean="0">
                          <a:solidFill>
                            <a:srgbClr val="FF0000"/>
                          </a:solidFill>
                          <a:effectLst/>
                          <a:latin typeface="標楷體" panose="03000509000000000000" pitchFamily="65" charset="-120"/>
                          <a:ea typeface="標楷體" panose="03000509000000000000" pitchFamily="65" charset="-120"/>
                          <a:cs typeface="+mn-cs"/>
                        </a:rPr>
                        <a:t>生</a:t>
                      </a:r>
                      <a:endParaRPr lang="en-US" altLang="zh-TW" sz="3200" b="1" kern="1200" dirty="0" smtClean="0">
                        <a:solidFill>
                          <a:srgbClr val="FF0000"/>
                        </a:solidFill>
                        <a:effectLst/>
                        <a:latin typeface="標楷體" panose="03000509000000000000" pitchFamily="65" charset="-120"/>
                        <a:ea typeface="標楷體" panose="03000509000000000000" pitchFamily="65" charset="-120"/>
                        <a:cs typeface="+mn-cs"/>
                      </a:endParaRPr>
                    </a:p>
                    <a:p>
                      <a:pPr algn="ctr"/>
                      <a:r>
                        <a:rPr lang="zh-TW" altLang="zh-TW" sz="3200" b="1" kern="1200" dirty="0" smtClean="0">
                          <a:solidFill>
                            <a:srgbClr val="FF0000"/>
                          </a:solidFill>
                          <a:effectLst/>
                          <a:latin typeface="標楷體" panose="03000509000000000000" pitchFamily="65" charset="-120"/>
                          <a:ea typeface="標楷體" panose="03000509000000000000" pitchFamily="65" charset="-120"/>
                          <a:cs typeface="+mn-cs"/>
                        </a:rPr>
                        <a:t>活</a:t>
                      </a:r>
                      <a:endParaRPr lang="zh-TW" altLang="en-US" sz="3200" b="1" dirty="0">
                        <a:solidFill>
                          <a:srgbClr val="FF0000"/>
                        </a:solidFill>
                        <a:latin typeface="標楷體" panose="03000509000000000000" pitchFamily="65" charset="-120"/>
                        <a:ea typeface="標楷體" panose="03000509000000000000" pitchFamily="65" charset="-120"/>
                      </a:endParaRPr>
                    </a:p>
                  </a:txBody>
                  <a:tcPr/>
                </a:tc>
                <a:tc>
                  <a:txBody>
                    <a:bodyPr/>
                    <a:lstStyle/>
                    <a:p>
                      <a:pPr lvl="0" algn="ctr" eaLnBrk="0">
                        <a:spcBef>
                          <a:spcPts val="1200"/>
                        </a:spcBef>
                      </a:pPr>
                      <a:r>
                        <a:rPr lang="zh-TW" altLang="zh-TW" sz="2400" b="1" kern="1200" dirty="0" smtClean="0">
                          <a:solidFill>
                            <a:srgbClr val="0000FF"/>
                          </a:solidFill>
                          <a:effectLst/>
                          <a:latin typeface="標楷體" panose="03000509000000000000" pitchFamily="65" charset="-120"/>
                          <a:ea typeface="標楷體" panose="03000509000000000000" pitchFamily="65" charset="-120"/>
                          <a:cs typeface="+mn-cs"/>
                        </a:rPr>
                        <a:t>通識、體育課程</a:t>
                      </a:r>
                      <a:endParaRPr lang="en-US" altLang="zh-TW" sz="2400" b="1" kern="1200" dirty="0" smtClean="0">
                        <a:solidFill>
                          <a:srgbClr val="0000FF"/>
                        </a:solidFill>
                        <a:effectLst/>
                        <a:latin typeface="標楷體" panose="03000509000000000000" pitchFamily="65" charset="-120"/>
                        <a:ea typeface="標楷體" panose="03000509000000000000" pitchFamily="65" charset="-120"/>
                        <a:cs typeface="+mn-cs"/>
                      </a:endParaRPr>
                    </a:p>
                    <a:p>
                      <a:pPr lvl="0" algn="ctr" eaLnBrk="0"/>
                      <a:r>
                        <a:rPr lang="en-US" altLang="zh-TW" sz="2000" b="1" kern="1200" dirty="0" smtClean="0">
                          <a:solidFill>
                            <a:srgbClr val="008000"/>
                          </a:solidFill>
                          <a:effectLst/>
                          <a:latin typeface="標楷體" panose="03000509000000000000" pitchFamily="65" charset="-120"/>
                          <a:ea typeface="標楷體" panose="03000509000000000000" pitchFamily="65" charset="-120"/>
                          <a:cs typeface="+mn-cs"/>
                        </a:rPr>
                        <a:t>(</a:t>
                      </a:r>
                      <a:r>
                        <a:rPr lang="zh-TW" altLang="zh-TW" sz="2000" b="1" kern="1200" dirty="0" smtClean="0">
                          <a:solidFill>
                            <a:srgbClr val="008000"/>
                          </a:solidFill>
                          <a:effectLst/>
                          <a:latin typeface="標楷體" panose="03000509000000000000" pitchFamily="65" charset="-120"/>
                          <a:ea typeface="標楷體" panose="03000509000000000000" pitchFamily="65" charset="-120"/>
                          <a:cs typeface="+mn-cs"/>
                        </a:rPr>
                        <a:t>教務處、體育室</a:t>
                      </a:r>
                      <a:r>
                        <a:rPr lang="en-US" altLang="zh-TW" sz="2000" b="1" kern="1200" dirty="0" smtClean="0">
                          <a:solidFill>
                            <a:srgbClr val="008000"/>
                          </a:solidFill>
                          <a:effectLst/>
                          <a:latin typeface="標楷體" panose="03000509000000000000" pitchFamily="65" charset="-120"/>
                          <a:ea typeface="標楷體" panose="03000509000000000000" pitchFamily="65" charset="-120"/>
                          <a:cs typeface="+mn-cs"/>
                        </a:rPr>
                        <a:t>)</a:t>
                      </a:r>
                      <a:endParaRPr lang="zh-TW" altLang="zh-TW" sz="2000" b="1" kern="1200" dirty="0" smtClean="0">
                        <a:solidFill>
                          <a:srgbClr val="008000"/>
                        </a:solidFill>
                        <a:effectLst/>
                        <a:latin typeface="標楷體" panose="03000509000000000000" pitchFamily="65" charset="-120"/>
                        <a:ea typeface="標楷體" panose="03000509000000000000" pitchFamily="65" charset="-120"/>
                        <a:cs typeface="+mn-cs"/>
                      </a:endParaRPr>
                    </a:p>
                    <a:p>
                      <a:endParaRPr lang="zh-TW" altLang="en-US" sz="2000" b="1" kern="1200" dirty="0">
                        <a:solidFill>
                          <a:schemeClr val="dk1"/>
                        </a:solidFill>
                        <a:effectLst/>
                        <a:latin typeface="標楷體" panose="03000509000000000000" pitchFamily="65" charset="-120"/>
                        <a:ea typeface="標楷體" panose="03000509000000000000" pitchFamily="65" charset="-120"/>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zh-TW" sz="2000" b="0" kern="1200" dirty="0" smtClean="0">
                          <a:solidFill>
                            <a:srgbClr val="0000FF"/>
                          </a:solidFill>
                          <a:effectLst/>
                          <a:latin typeface="標楷體" panose="03000509000000000000" pitchFamily="65" charset="-120"/>
                          <a:ea typeface="標楷體" panose="03000509000000000000" pitchFamily="65" charset="-120"/>
                          <a:cs typeface="+mn-cs"/>
                        </a:rPr>
                        <a:t>健康人生、食品安全、衛生保健、體育課程</a:t>
                      </a:r>
                    </a:p>
                    <a:p>
                      <a:endParaRPr lang="zh-TW" altLang="en-US" sz="2000" b="0" kern="1200" dirty="0">
                        <a:solidFill>
                          <a:schemeClr val="dk1"/>
                        </a:solidFill>
                        <a:effectLst/>
                        <a:latin typeface="標楷體" panose="03000509000000000000" pitchFamily="65" charset="-120"/>
                        <a:ea typeface="標楷體" panose="03000509000000000000" pitchFamily="65" charset="-120"/>
                        <a:cs typeface="+mn-cs"/>
                      </a:endParaRPr>
                    </a:p>
                  </a:txBody>
                  <a:tcPr/>
                </a:tc>
                <a:extLst>
                  <a:ext uri="{0D108BD9-81ED-4DB2-BD59-A6C34878D82A}">
                    <a16:rowId xmlns:a16="http://schemas.microsoft.com/office/drawing/2014/main" xmlns="" val="10001"/>
                  </a:ext>
                </a:extLst>
              </a:tr>
              <a:tr h="759867">
                <a:tc vMerge="1">
                  <a:txBody>
                    <a:bodyPr/>
                    <a:lstStyle/>
                    <a:p>
                      <a:endParaRPr lang="zh-TW" altLang="en-US" dirty="0">
                        <a:latin typeface="標楷體" panose="03000509000000000000" pitchFamily="65" charset="-120"/>
                        <a:ea typeface="標楷體" panose="03000509000000000000" pitchFamily="65" charset="-120"/>
                      </a:endParaRPr>
                    </a:p>
                  </a:txBody>
                  <a:tcPr/>
                </a:tc>
                <a:tc>
                  <a:txBody>
                    <a:bodyPr/>
                    <a:lstStyle/>
                    <a:p>
                      <a:pPr lvl="0" eaLnBrk="0"/>
                      <a:r>
                        <a:rPr lang="zh-TW" altLang="zh-TW" sz="2400" b="1" kern="1200" dirty="0" smtClean="0">
                          <a:solidFill>
                            <a:schemeClr val="dk1"/>
                          </a:solidFill>
                          <a:effectLst/>
                          <a:latin typeface="標楷體" panose="03000509000000000000" pitchFamily="65" charset="-120"/>
                          <a:ea typeface="標楷體" panose="03000509000000000000" pitchFamily="65" charset="-120"/>
                          <a:cs typeface="+mn-cs"/>
                        </a:rPr>
                        <a:t>全校</a:t>
                      </a:r>
                      <a:r>
                        <a:rPr lang="zh-TW" altLang="zh-TW" sz="2400" b="1" kern="1200" dirty="0" smtClean="0">
                          <a:solidFill>
                            <a:srgbClr val="0000FF"/>
                          </a:solidFill>
                          <a:effectLst/>
                          <a:latin typeface="標楷體" panose="03000509000000000000" pitchFamily="65" charset="-120"/>
                          <a:ea typeface="標楷體" panose="03000509000000000000" pitchFamily="65" charset="-120"/>
                          <a:cs typeface="+mn-cs"/>
                        </a:rPr>
                        <a:t>教職員工健康活動</a:t>
                      </a:r>
                      <a:endParaRPr lang="en-US" altLang="zh-TW" sz="2400" b="1" kern="1200" dirty="0" smtClean="0">
                        <a:solidFill>
                          <a:srgbClr val="0000FF"/>
                        </a:solidFill>
                        <a:effectLst/>
                        <a:latin typeface="標楷體" panose="03000509000000000000" pitchFamily="65" charset="-120"/>
                        <a:ea typeface="標楷體" panose="03000509000000000000" pitchFamily="65" charset="-120"/>
                        <a:cs typeface="+mn-cs"/>
                      </a:endParaRPr>
                    </a:p>
                    <a:p>
                      <a:pPr lvl="0" algn="ctr" eaLnBrk="0"/>
                      <a:r>
                        <a:rPr lang="en-US" altLang="zh-TW" sz="2000" b="1" kern="1200" dirty="0" smtClean="0">
                          <a:solidFill>
                            <a:srgbClr val="008000"/>
                          </a:solidFill>
                          <a:effectLst/>
                          <a:latin typeface="標楷體" panose="03000509000000000000" pitchFamily="65" charset="-120"/>
                          <a:ea typeface="標楷體" panose="03000509000000000000" pitchFamily="65" charset="-120"/>
                          <a:cs typeface="+mn-cs"/>
                        </a:rPr>
                        <a:t>(</a:t>
                      </a:r>
                      <a:r>
                        <a:rPr lang="zh-TW" altLang="zh-TW" sz="2000" b="1" kern="1200" dirty="0" smtClean="0">
                          <a:solidFill>
                            <a:srgbClr val="008000"/>
                          </a:solidFill>
                          <a:effectLst/>
                          <a:latin typeface="標楷體" panose="03000509000000000000" pitchFamily="65" charset="-120"/>
                          <a:ea typeface="標楷體" panose="03000509000000000000" pitchFamily="65" charset="-120"/>
                          <a:cs typeface="+mn-cs"/>
                        </a:rPr>
                        <a:t>人事室</a:t>
                      </a:r>
                      <a:r>
                        <a:rPr lang="en-US" altLang="zh-TW" sz="2000" b="1" kern="1200" dirty="0" smtClean="0">
                          <a:solidFill>
                            <a:srgbClr val="008000"/>
                          </a:solidFill>
                          <a:effectLst/>
                          <a:latin typeface="標楷體" panose="03000509000000000000" pitchFamily="65" charset="-120"/>
                          <a:ea typeface="標楷體" panose="03000509000000000000" pitchFamily="65" charset="-120"/>
                          <a:cs typeface="+mn-cs"/>
                        </a:rPr>
                        <a:t>)</a:t>
                      </a:r>
                      <a:endParaRPr lang="zh-TW" altLang="zh-TW" sz="2000" b="1" kern="1200" dirty="0" smtClean="0">
                        <a:solidFill>
                          <a:srgbClr val="008000"/>
                        </a:solidFill>
                        <a:effectLst/>
                        <a:latin typeface="標楷體" panose="03000509000000000000" pitchFamily="65" charset="-120"/>
                        <a:ea typeface="標楷體" panose="03000509000000000000" pitchFamily="65" charset="-120"/>
                        <a:cs typeface="+mn-cs"/>
                      </a:endParaRPr>
                    </a:p>
                  </a:txBody>
                  <a:tcPr/>
                </a:tc>
                <a:tc>
                  <a:txBody>
                    <a:bodyPr/>
                    <a:lstStyle/>
                    <a:p>
                      <a:pPr eaLnBrk="0"/>
                      <a:r>
                        <a:rPr lang="zh-TW" altLang="zh-TW" sz="2000" b="0" kern="1200" dirty="0" smtClean="0">
                          <a:solidFill>
                            <a:schemeClr val="dk1"/>
                          </a:solidFill>
                          <a:effectLst/>
                          <a:latin typeface="標楷體" panose="03000509000000000000" pitchFamily="65" charset="-120"/>
                          <a:ea typeface="標楷體" panose="03000509000000000000" pitchFamily="65" charset="-120"/>
                          <a:cs typeface="+mn-cs"/>
                        </a:rPr>
                        <a:t>健康活動</a:t>
                      </a:r>
                      <a:endParaRPr lang="zh-TW" altLang="en-US" sz="2000" b="0" kern="1200" dirty="0">
                        <a:solidFill>
                          <a:schemeClr val="dk1"/>
                        </a:solidFill>
                        <a:effectLst/>
                        <a:latin typeface="標楷體" panose="03000509000000000000" pitchFamily="65" charset="-120"/>
                        <a:ea typeface="標楷體" panose="03000509000000000000" pitchFamily="65" charset="-120"/>
                        <a:cs typeface="+mn-cs"/>
                      </a:endParaRPr>
                    </a:p>
                  </a:txBody>
                  <a:tcPr/>
                </a:tc>
                <a:extLst>
                  <a:ext uri="{0D108BD9-81ED-4DB2-BD59-A6C34878D82A}">
                    <a16:rowId xmlns:a16="http://schemas.microsoft.com/office/drawing/2014/main" xmlns="" val="10002"/>
                  </a:ext>
                </a:extLst>
              </a:tr>
              <a:tr h="1358626">
                <a:tc vMerge="1">
                  <a:txBody>
                    <a:bodyPr/>
                    <a:lstStyle/>
                    <a:p>
                      <a:endParaRPr lang="zh-TW" altLang="en-US" dirty="0">
                        <a:latin typeface="標楷體" panose="03000509000000000000" pitchFamily="65" charset="-120"/>
                        <a:ea typeface="標楷體" panose="03000509000000000000" pitchFamily="65" charset="-120"/>
                      </a:endParaRPr>
                    </a:p>
                  </a:txBody>
                  <a:tcPr/>
                </a:tc>
                <a:tc>
                  <a:txBody>
                    <a:bodyPr/>
                    <a:lstStyle/>
                    <a:p>
                      <a:pPr marL="0" marR="0" lvl="0" indent="0" algn="ctr" defTabSz="914400" rtl="0" eaLnBrk="1" fontAlgn="auto" latinLnBrk="0" hangingPunct="1">
                        <a:lnSpc>
                          <a:spcPct val="100000"/>
                        </a:lnSpc>
                        <a:spcBef>
                          <a:spcPts val="1800"/>
                        </a:spcBef>
                        <a:spcAft>
                          <a:spcPts val="0"/>
                        </a:spcAft>
                        <a:buClrTx/>
                        <a:buSzTx/>
                        <a:buFontTx/>
                        <a:buNone/>
                        <a:tabLst/>
                        <a:defRPr/>
                      </a:pPr>
                      <a:r>
                        <a:rPr lang="zh-TW" altLang="zh-TW" sz="2400" b="1" kern="1200" dirty="0" smtClean="0">
                          <a:solidFill>
                            <a:srgbClr val="0000FF"/>
                          </a:solidFill>
                          <a:effectLst/>
                          <a:latin typeface="標楷體" panose="03000509000000000000" pitchFamily="65" charset="-120"/>
                          <a:ea typeface="標楷體" panose="03000509000000000000" pitchFamily="65" charset="-120"/>
                          <a:cs typeface="+mn-cs"/>
                        </a:rPr>
                        <a:t>健康體位講座</a:t>
                      </a:r>
                      <a:r>
                        <a:rPr lang="en-US" altLang="zh-TW" sz="2400" b="1" kern="1200" dirty="0" smtClean="0">
                          <a:solidFill>
                            <a:srgbClr val="0000FF"/>
                          </a:solidFill>
                          <a:effectLst/>
                          <a:latin typeface="標楷體" panose="03000509000000000000" pitchFamily="65" charset="-120"/>
                          <a:ea typeface="標楷體" panose="03000509000000000000" pitchFamily="65" charset="-120"/>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000" b="1" kern="1200" dirty="0" smtClean="0">
                          <a:solidFill>
                            <a:srgbClr val="008000"/>
                          </a:solidFill>
                          <a:effectLst/>
                          <a:latin typeface="標楷體" panose="03000509000000000000" pitchFamily="65" charset="-120"/>
                          <a:ea typeface="標楷體" panose="03000509000000000000" pitchFamily="65" charset="-120"/>
                          <a:cs typeface="+mn-cs"/>
                        </a:rPr>
                        <a:t>(</a:t>
                      </a:r>
                      <a:r>
                        <a:rPr lang="zh-TW" altLang="zh-TW" sz="2000" b="1" kern="1200" dirty="0" smtClean="0">
                          <a:solidFill>
                            <a:srgbClr val="008000"/>
                          </a:solidFill>
                          <a:effectLst/>
                          <a:latin typeface="標楷體" panose="03000509000000000000" pitchFamily="65" charset="-120"/>
                          <a:ea typeface="標楷體" panose="03000509000000000000" pitchFamily="65" charset="-120"/>
                          <a:cs typeface="+mn-cs"/>
                        </a:rPr>
                        <a:t>學生事務處</a:t>
                      </a:r>
                      <a:r>
                        <a:rPr lang="en-US" altLang="zh-TW" sz="2000" b="1" kern="1200" dirty="0" smtClean="0">
                          <a:solidFill>
                            <a:srgbClr val="008000"/>
                          </a:solidFill>
                          <a:effectLst/>
                          <a:latin typeface="標楷體" panose="03000509000000000000" pitchFamily="65" charset="-120"/>
                          <a:ea typeface="標楷體" panose="03000509000000000000" pitchFamily="65" charset="-120"/>
                          <a:cs typeface="+mn-cs"/>
                        </a:rPr>
                        <a:t>)</a:t>
                      </a:r>
                      <a:endParaRPr lang="zh-TW" altLang="zh-TW" sz="2000" b="1" kern="1200" dirty="0" smtClean="0">
                        <a:solidFill>
                          <a:srgbClr val="008000"/>
                        </a:solidFill>
                        <a:effectLst/>
                        <a:latin typeface="標楷體" panose="03000509000000000000" pitchFamily="65" charset="-120"/>
                        <a:ea typeface="標楷體" panose="03000509000000000000" pitchFamily="65" charset="-120"/>
                        <a:cs typeface="+mn-cs"/>
                      </a:endParaRPr>
                    </a:p>
                    <a:p>
                      <a:endParaRPr lang="zh-TW" altLang="en-US" sz="2000" b="1" kern="1200" dirty="0">
                        <a:solidFill>
                          <a:schemeClr val="dk1"/>
                        </a:solidFill>
                        <a:effectLst/>
                        <a:latin typeface="標楷體" panose="03000509000000000000" pitchFamily="65" charset="-120"/>
                        <a:ea typeface="標楷體" panose="03000509000000000000" pitchFamily="65" charset="-120"/>
                        <a:cs typeface="+mn-cs"/>
                      </a:endParaRPr>
                    </a:p>
                  </a:txBody>
                  <a:tcPr/>
                </a:tc>
                <a:tc>
                  <a:txBody>
                    <a:bodyPr/>
                    <a:lstStyle/>
                    <a:p>
                      <a:r>
                        <a:rPr lang="en-US" altLang="zh-TW" sz="2000" b="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b="0" kern="1200" dirty="0" smtClean="0">
                          <a:solidFill>
                            <a:schemeClr val="dk1"/>
                          </a:solidFill>
                          <a:effectLst/>
                          <a:latin typeface="標楷體" panose="03000509000000000000" pitchFamily="65" charset="-120"/>
                          <a:ea typeface="標楷體" panose="03000509000000000000" pitchFamily="65" charset="-120"/>
                          <a:cs typeface="+mn-cs"/>
                        </a:rPr>
                        <a:t>一</a:t>
                      </a:r>
                      <a:r>
                        <a:rPr lang="en-US" altLang="zh-TW" sz="2000" b="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b="0" kern="1200" dirty="0" smtClean="0">
                          <a:solidFill>
                            <a:schemeClr val="dk1"/>
                          </a:solidFill>
                          <a:effectLst/>
                          <a:latin typeface="標楷體" panose="03000509000000000000" pitchFamily="65" charset="-120"/>
                          <a:ea typeface="標楷體" panose="03000509000000000000" pitchFamily="65" charset="-120"/>
                          <a:cs typeface="+mn-cs"/>
                        </a:rPr>
                        <a:t>提倡</a:t>
                      </a:r>
                      <a:r>
                        <a:rPr lang="zh-TW" altLang="zh-TW" sz="2000" b="0" kern="1200" dirty="0" smtClean="0">
                          <a:solidFill>
                            <a:srgbClr val="0000FF"/>
                          </a:solidFill>
                          <a:effectLst/>
                          <a:latin typeface="標楷體" panose="03000509000000000000" pitchFamily="65" charset="-120"/>
                          <a:ea typeface="標楷體" panose="03000509000000000000" pitchFamily="65" charset="-120"/>
                          <a:cs typeface="+mn-cs"/>
                        </a:rPr>
                        <a:t>運動</a:t>
                      </a:r>
                      <a:r>
                        <a:rPr lang="en-US" altLang="zh-TW" sz="2000" b="0" kern="1200" dirty="0" smtClean="0">
                          <a:solidFill>
                            <a:srgbClr val="0000FF"/>
                          </a:solidFill>
                          <a:effectLst/>
                          <a:latin typeface="標楷體" panose="03000509000000000000" pitchFamily="65" charset="-120"/>
                          <a:ea typeface="標楷體" panose="03000509000000000000" pitchFamily="65" charset="-120"/>
                          <a:cs typeface="+mn-cs"/>
                        </a:rPr>
                        <a:t>531</a:t>
                      </a:r>
                      <a:r>
                        <a:rPr lang="zh-TW" altLang="zh-TW" sz="2000" b="0" kern="1200" dirty="0" smtClean="0">
                          <a:solidFill>
                            <a:schemeClr val="dk1"/>
                          </a:solidFill>
                          <a:effectLst/>
                          <a:latin typeface="標楷體" panose="03000509000000000000" pitchFamily="65" charset="-120"/>
                          <a:ea typeface="標楷體" panose="03000509000000000000" pitchFamily="65" charset="-120"/>
                          <a:cs typeface="+mn-cs"/>
                        </a:rPr>
                        <a:t>，培養</a:t>
                      </a:r>
                      <a:r>
                        <a:rPr lang="zh-TW" altLang="zh-TW" sz="2000" b="0" kern="1200" dirty="0" smtClean="0">
                          <a:solidFill>
                            <a:srgbClr val="0000FF"/>
                          </a:solidFill>
                          <a:effectLst/>
                          <a:latin typeface="標楷體" panose="03000509000000000000" pitchFamily="65" charset="-120"/>
                          <a:ea typeface="標楷體" panose="03000509000000000000" pitchFamily="65" charset="-120"/>
                          <a:cs typeface="+mn-cs"/>
                        </a:rPr>
                        <a:t>自主健康管理</a:t>
                      </a:r>
                      <a:r>
                        <a:rPr lang="zh-TW" altLang="zh-TW" sz="2000" b="0" kern="1200" dirty="0" smtClean="0">
                          <a:solidFill>
                            <a:schemeClr val="dk1"/>
                          </a:solidFill>
                          <a:effectLst/>
                          <a:latin typeface="標楷體" panose="03000509000000000000" pitchFamily="65" charset="-120"/>
                          <a:ea typeface="標楷體" panose="03000509000000000000" pitchFamily="65" charset="-120"/>
                          <a:cs typeface="+mn-cs"/>
                        </a:rPr>
                        <a:t>能力</a:t>
                      </a:r>
                    </a:p>
                    <a:p>
                      <a:r>
                        <a:rPr lang="en-US" altLang="zh-TW" sz="2000" b="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b="0" kern="1200" dirty="0" smtClean="0">
                          <a:solidFill>
                            <a:schemeClr val="dk1"/>
                          </a:solidFill>
                          <a:effectLst/>
                          <a:latin typeface="標楷體" panose="03000509000000000000" pitchFamily="65" charset="-120"/>
                          <a:ea typeface="標楷體" panose="03000509000000000000" pitchFamily="65" charset="-120"/>
                          <a:cs typeface="+mn-cs"/>
                        </a:rPr>
                        <a:t>二</a:t>
                      </a:r>
                      <a:r>
                        <a:rPr lang="en-US" altLang="zh-TW" sz="2000" b="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b="0" kern="1200" dirty="0" smtClean="0">
                          <a:solidFill>
                            <a:schemeClr val="dk1"/>
                          </a:solidFill>
                          <a:effectLst/>
                          <a:latin typeface="標楷體" panose="03000509000000000000" pitchFamily="65" charset="-120"/>
                          <a:ea typeface="標楷體" panose="03000509000000000000" pitchFamily="65" charset="-120"/>
                          <a:cs typeface="+mn-cs"/>
                        </a:rPr>
                        <a:t>健康體位活動。</a:t>
                      </a:r>
                    </a:p>
                    <a:p>
                      <a:endParaRPr lang="zh-TW" altLang="en-US" sz="2000" b="0" kern="1200" dirty="0">
                        <a:solidFill>
                          <a:schemeClr val="dk1"/>
                        </a:solidFill>
                        <a:effectLst/>
                        <a:latin typeface="標楷體" panose="03000509000000000000" pitchFamily="65" charset="-120"/>
                        <a:ea typeface="標楷體" panose="03000509000000000000" pitchFamily="65" charset="-120"/>
                        <a:cs typeface="+mn-cs"/>
                      </a:endParaRPr>
                    </a:p>
                  </a:txBody>
                  <a:tcPr/>
                </a:tc>
                <a:extLst>
                  <a:ext uri="{0D108BD9-81ED-4DB2-BD59-A6C34878D82A}">
                    <a16:rowId xmlns:a16="http://schemas.microsoft.com/office/drawing/2014/main" xmlns="" val="10003"/>
                  </a:ext>
                </a:extLst>
              </a:tr>
            </a:tbl>
          </a:graphicData>
        </a:graphic>
      </p:graphicFrame>
      <p:sp>
        <p:nvSpPr>
          <p:cNvPr id="3" name="投影片編號版面配置區 2"/>
          <p:cNvSpPr>
            <a:spLocks noGrp="1"/>
          </p:cNvSpPr>
          <p:nvPr>
            <p:ph type="sldNum" sz="quarter" idx="12"/>
          </p:nvPr>
        </p:nvSpPr>
        <p:spPr/>
        <p:txBody>
          <a:bodyPr/>
          <a:lstStyle/>
          <a:p>
            <a:fld id="{11F70DB0-1707-4C2E-BA6A-7B2B88A8B1D4}" type="slidenum">
              <a:rPr lang="zh-TW" altLang="en-US" smtClean="0"/>
              <a:t>26</a:t>
            </a:fld>
            <a:endParaRPr lang="zh-TW" altLang="en-US"/>
          </a:p>
        </p:txBody>
      </p:sp>
      <p:grpSp>
        <p:nvGrpSpPr>
          <p:cNvPr id="6" name="群組 5"/>
          <p:cNvGrpSpPr/>
          <p:nvPr/>
        </p:nvGrpSpPr>
        <p:grpSpPr>
          <a:xfrm>
            <a:off x="199442" y="193792"/>
            <a:ext cx="5457038" cy="946906"/>
            <a:chOff x="225163" y="174415"/>
            <a:chExt cx="5457038" cy="946906"/>
          </a:xfrm>
        </p:grpSpPr>
        <p:cxnSp>
          <p:nvCxnSpPr>
            <p:cNvPr id="8" name="直線接點 7"/>
            <p:cNvCxnSpPr/>
            <p:nvPr/>
          </p:nvCxnSpPr>
          <p:spPr>
            <a:xfrm flipV="1">
              <a:off x="2822836" y="580516"/>
              <a:ext cx="2374279" cy="29085"/>
            </a:xfrm>
            <a:prstGeom prst="line">
              <a:avLst/>
            </a:prstGeom>
            <a:ln w="57150">
              <a:solidFill>
                <a:srgbClr val="002060"/>
              </a:solidFill>
              <a:headEnd type="oval"/>
              <a:tailEnd type="none"/>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9" name="圓角矩形 29"/>
            <p:cNvSpPr/>
            <p:nvPr/>
          </p:nvSpPr>
          <p:spPr>
            <a:xfrm>
              <a:off x="3196918" y="288129"/>
              <a:ext cx="2485283" cy="642942"/>
            </a:xfrm>
            <a:prstGeom prst="roundRect">
              <a:avLst>
                <a:gd name="adj" fmla="val 50000"/>
              </a:avLst>
            </a:prstGeom>
            <a:gradFill flip="none" rotWithShape="1">
              <a:gsLst>
                <a:gs pos="0">
                  <a:srgbClr val="008000"/>
                </a:gs>
                <a:gs pos="50000">
                  <a:srgbClr val="99FF66"/>
                </a:gs>
                <a:gs pos="100000">
                  <a:schemeClr val="bg1">
                    <a:shade val="100000"/>
                    <a:satMod val="115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rgbClr val="0000FF"/>
                </a:solidFill>
              </a:endParaRPr>
            </a:p>
          </p:txBody>
        </p:sp>
        <p:sp>
          <p:nvSpPr>
            <p:cNvPr id="10" name="文字方塊 30"/>
            <p:cNvSpPr txBox="1"/>
            <p:nvPr/>
          </p:nvSpPr>
          <p:spPr>
            <a:xfrm>
              <a:off x="3213864" y="288129"/>
              <a:ext cx="2254094" cy="584775"/>
            </a:xfrm>
            <a:prstGeom prst="rect">
              <a:avLst/>
            </a:prstGeom>
            <a:noFill/>
          </p:spPr>
          <p:txBody>
            <a:bodyPr wrap="square" rtlCol="0">
              <a:spAutoFit/>
            </a:bodyPr>
            <a:lstStyle/>
            <a:p>
              <a:pPr algn="ctr"/>
              <a:r>
                <a:rPr lang="zh-TW" altLang="en-US" sz="3200" b="1" dirty="0" smtClean="0">
                  <a:solidFill>
                    <a:srgbClr val="FF0000"/>
                  </a:solidFill>
                  <a:latin typeface="標楷體" panose="03000509000000000000" pitchFamily="65" charset="-120"/>
                  <a:ea typeface="標楷體" panose="03000509000000000000" pitchFamily="65" charset="-120"/>
                </a:rPr>
                <a:t>生活教育</a:t>
              </a:r>
              <a:endParaRPr lang="ko-KR" altLang="en-US" sz="3200" b="1" dirty="0">
                <a:solidFill>
                  <a:srgbClr val="FF0000"/>
                </a:solidFill>
                <a:latin typeface="標楷體" panose="03000509000000000000" pitchFamily="65" charset="-120"/>
                <a:ea typeface="HY헤드라인M" pitchFamily="18" charset="-127"/>
              </a:endParaRPr>
            </a:p>
          </p:txBody>
        </p:sp>
        <p:pic>
          <p:nvPicPr>
            <p:cNvPr id="11" name="Picture 2" descr="33-"/>
            <p:cNvPicPr>
              <a:picLocks noChangeAspect="1" noChangeArrowheads="1"/>
            </p:cNvPicPr>
            <p:nvPr/>
          </p:nvPicPr>
          <p:blipFill>
            <a:blip r:embed="rId2"/>
            <a:srcRect/>
            <a:stretch>
              <a:fillRect/>
            </a:stretch>
          </p:blipFill>
          <p:spPr bwMode="auto">
            <a:xfrm>
              <a:off x="225163" y="174415"/>
              <a:ext cx="2599590" cy="946906"/>
            </a:xfrm>
            <a:prstGeom prst="rect">
              <a:avLst/>
            </a:prstGeom>
            <a:noFill/>
          </p:spPr>
        </p:pic>
        <p:sp>
          <p:nvSpPr>
            <p:cNvPr id="12" name="TextBox 18"/>
            <p:cNvSpPr txBox="1"/>
            <p:nvPr/>
          </p:nvSpPr>
          <p:spPr>
            <a:xfrm>
              <a:off x="328371" y="226573"/>
              <a:ext cx="2393173" cy="646331"/>
            </a:xfrm>
            <a:prstGeom prst="rect">
              <a:avLst/>
            </a:prstGeom>
            <a:noFill/>
          </p:spPr>
          <p:txBody>
            <a:bodyPr wrap="square" rtlCol="0">
              <a:spAutoFit/>
            </a:bodyPr>
            <a:lstStyle/>
            <a:p>
              <a:pPr algn="ctr">
                <a:buBlip>
                  <a:blip r:embed="rId3"/>
                </a:buBlip>
              </a:pPr>
              <a:r>
                <a:rPr lang="zh-TW" altLang="en-US" sz="3600" b="1" dirty="0" smtClean="0">
                  <a:latin typeface="標楷體" panose="03000509000000000000" pitchFamily="65" charset="-120"/>
                  <a:ea typeface="標楷體" panose="03000509000000000000" pitchFamily="65" charset="-120"/>
                </a:rPr>
                <a:t>三生教育</a:t>
              </a:r>
              <a:endParaRPr lang="ko-KR" altLang="en-US" sz="3600" b="1" dirty="0">
                <a:latin typeface="標楷體" panose="03000509000000000000" pitchFamily="65" charset="-120"/>
              </a:endParaRPr>
            </a:p>
          </p:txBody>
        </p:sp>
      </p:grpSp>
    </p:spTree>
    <p:extLst>
      <p:ext uri="{BB962C8B-B14F-4D97-AF65-F5344CB8AC3E}">
        <p14:creationId xmlns:p14="http://schemas.microsoft.com/office/powerpoint/2010/main" val="376041387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內容版面配置區 6"/>
          <p:cNvGraphicFramePr>
            <a:graphicFrameLocks noGrp="1"/>
          </p:cNvGraphicFramePr>
          <p:nvPr>
            <p:ph sz="half" idx="1"/>
            <p:extLst>
              <p:ext uri="{D42A27DB-BD31-4B8C-83A1-F6EECF244321}">
                <p14:modId xmlns:p14="http://schemas.microsoft.com/office/powerpoint/2010/main" val="3345512369"/>
              </p:ext>
            </p:extLst>
          </p:nvPr>
        </p:nvGraphicFramePr>
        <p:xfrm>
          <a:off x="251520" y="980728"/>
          <a:ext cx="8784976" cy="5767177"/>
        </p:xfrm>
        <a:graphic>
          <a:graphicData uri="http://schemas.openxmlformats.org/drawingml/2006/table">
            <a:tbl>
              <a:tblPr firstRow="1" bandRow="1">
                <a:tableStyleId>{5C22544A-7EE6-4342-B048-85BDC9FD1C3A}</a:tableStyleId>
              </a:tblPr>
              <a:tblGrid>
                <a:gridCol w="1306856">
                  <a:extLst>
                    <a:ext uri="{9D8B030D-6E8A-4147-A177-3AD203B41FA5}">
                      <a16:colId xmlns:a16="http://schemas.microsoft.com/office/drawing/2014/main" xmlns="" val="20000"/>
                    </a:ext>
                  </a:extLst>
                </a:gridCol>
                <a:gridCol w="2693446">
                  <a:extLst>
                    <a:ext uri="{9D8B030D-6E8A-4147-A177-3AD203B41FA5}">
                      <a16:colId xmlns:a16="http://schemas.microsoft.com/office/drawing/2014/main" xmlns="" val="20001"/>
                    </a:ext>
                  </a:extLst>
                </a:gridCol>
                <a:gridCol w="4784674">
                  <a:extLst>
                    <a:ext uri="{9D8B030D-6E8A-4147-A177-3AD203B41FA5}">
                      <a16:colId xmlns:a16="http://schemas.microsoft.com/office/drawing/2014/main" xmlns="" val="20002"/>
                    </a:ext>
                  </a:extLst>
                </a:gridCol>
              </a:tblGrid>
              <a:tr h="385529">
                <a:tc>
                  <a:txBody>
                    <a:bodyPr/>
                    <a:lstStyle/>
                    <a:p>
                      <a:pPr algn="ctr"/>
                      <a:r>
                        <a:rPr lang="zh-TW" altLang="zh-TW" sz="1800" b="1" kern="1200" dirty="0" smtClean="0">
                          <a:solidFill>
                            <a:schemeClr val="lt1"/>
                          </a:solidFill>
                          <a:effectLst/>
                          <a:latin typeface="標楷體" panose="03000509000000000000" pitchFamily="65" charset="-120"/>
                          <a:ea typeface="標楷體" panose="03000509000000000000" pitchFamily="65" charset="-120"/>
                          <a:cs typeface="+mn-cs"/>
                        </a:rPr>
                        <a:t>策略方針</a:t>
                      </a:r>
                      <a:endParaRPr lang="zh-TW" altLang="en-US" sz="1800" b="1" dirty="0">
                        <a:latin typeface="標楷體" panose="03000509000000000000" pitchFamily="65" charset="-120"/>
                        <a:ea typeface="標楷體" panose="03000509000000000000" pitchFamily="65" charset="-120"/>
                      </a:endParaRPr>
                    </a:p>
                  </a:txBody>
                  <a:tcPr/>
                </a:tc>
                <a:tc gridSpan="2">
                  <a:txBody>
                    <a:bodyPr/>
                    <a:lstStyle/>
                    <a:p>
                      <a:pPr algn="ctr"/>
                      <a:r>
                        <a:rPr lang="zh-TW" altLang="zh-TW" sz="1800" b="1" kern="1200" dirty="0" smtClean="0">
                          <a:solidFill>
                            <a:schemeClr val="lt1"/>
                          </a:solidFill>
                          <a:effectLst/>
                          <a:latin typeface="標楷體" panose="03000509000000000000" pitchFamily="65" charset="-120"/>
                          <a:ea typeface="標楷體" panose="03000509000000000000" pitchFamily="65" charset="-120"/>
                          <a:cs typeface="+mn-cs"/>
                        </a:rPr>
                        <a:t>具體工作項目</a:t>
                      </a:r>
                      <a:r>
                        <a:rPr lang="en-US" altLang="zh-TW" sz="1800" b="1" kern="1200" dirty="0" smtClean="0">
                          <a:solidFill>
                            <a:schemeClr val="lt1"/>
                          </a:solidFill>
                          <a:effectLst/>
                          <a:latin typeface="標楷體" panose="03000509000000000000" pitchFamily="65" charset="-120"/>
                          <a:ea typeface="標楷體" panose="03000509000000000000" pitchFamily="65" charset="-120"/>
                          <a:cs typeface="+mn-cs"/>
                        </a:rPr>
                        <a:t>(</a:t>
                      </a:r>
                      <a:r>
                        <a:rPr lang="zh-TW" altLang="zh-TW" sz="1800" b="1" kern="1200" dirty="0" smtClean="0">
                          <a:solidFill>
                            <a:schemeClr val="lt1"/>
                          </a:solidFill>
                          <a:effectLst/>
                          <a:latin typeface="標楷體" panose="03000509000000000000" pitchFamily="65" charset="-120"/>
                          <a:ea typeface="標楷體" panose="03000509000000000000" pitchFamily="65" charset="-120"/>
                          <a:cs typeface="+mn-cs"/>
                        </a:rPr>
                        <a:t>執行單位</a:t>
                      </a:r>
                      <a:r>
                        <a:rPr lang="en-US" altLang="zh-TW" sz="1800" b="1" kern="1200" dirty="0" smtClean="0">
                          <a:solidFill>
                            <a:schemeClr val="lt1"/>
                          </a:solidFill>
                          <a:effectLst/>
                          <a:latin typeface="標楷體" panose="03000509000000000000" pitchFamily="65" charset="-120"/>
                          <a:ea typeface="標楷體" panose="03000509000000000000" pitchFamily="65" charset="-120"/>
                          <a:cs typeface="+mn-cs"/>
                        </a:rPr>
                        <a:t>)</a:t>
                      </a:r>
                      <a:endParaRPr lang="zh-TW" altLang="en-US" sz="1800" b="1" dirty="0">
                        <a:latin typeface="標楷體" panose="03000509000000000000" pitchFamily="65" charset="-120"/>
                        <a:ea typeface="標楷體" panose="03000509000000000000" pitchFamily="65" charset="-120"/>
                      </a:endParaRPr>
                    </a:p>
                  </a:txBody>
                  <a:tcPr/>
                </a:tc>
                <a:tc hMerge="1">
                  <a:txBody>
                    <a:bodyPr/>
                    <a:lstStyle/>
                    <a:p>
                      <a:endParaRPr lang="zh-TW" altLang="en-US" dirty="0"/>
                    </a:p>
                  </a:txBody>
                  <a:tcPr/>
                </a:tc>
                <a:extLst>
                  <a:ext uri="{0D108BD9-81ED-4DB2-BD59-A6C34878D82A}">
                    <a16:rowId xmlns:a16="http://schemas.microsoft.com/office/drawing/2014/main" xmlns="" val="10000"/>
                  </a:ext>
                </a:extLst>
              </a:tr>
              <a:tr h="1411788">
                <a:tc rowSpan="3">
                  <a:txBody>
                    <a:bodyPr/>
                    <a:lstStyle/>
                    <a:p>
                      <a:pPr algn="ctr"/>
                      <a:endParaRPr lang="en-US" altLang="zh-TW" sz="3200" b="1" kern="1200" dirty="0" smtClean="0">
                        <a:solidFill>
                          <a:srgbClr val="FF0000"/>
                        </a:solidFill>
                        <a:effectLst/>
                        <a:latin typeface="標楷體" panose="03000509000000000000" pitchFamily="65" charset="-120"/>
                        <a:ea typeface="標楷體" panose="03000509000000000000" pitchFamily="65" charset="-120"/>
                        <a:cs typeface="+mn-cs"/>
                      </a:endParaRPr>
                    </a:p>
                    <a:p>
                      <a:pPr algn="ctr"/>
                      <a:endParaRPr lang="en-US" altLang="zh-TW" sz="3200" b="1" kern="1200" dirty="0" smtClean="0">
                        <a:solidFill>
                          <a:srgbClr val="FF0000"/>
                        </a:solidFill>
                        <a:effectLst/>
                        <a:latin typeface="標楷體" panose="03000509000000000000" pitchFamily="65" charset="-120"/>
                        <a:ea typeface="標楷體" panose="03000509000000000000" pitchFamily="65" charset="-120"/>
                        <a:cs typeface="+mn-cs"/>
                      </a:endParaRPr>
                    </a:p>
                    <a:p>
                      <a:pPr algn="ctr"/>
                      <a:r>
                        <a:rPr lang="zh-TW" altLang="zh-TW" sz="3200" b="1" kern="1200" dirty="0" smtClean="0">
                          <a:solidFill>
                            <a:srgbClr val="FF0000"/>
                          </a:solidFill>
                          <a:effectLst/>
                          <a:latin typeface="標楷體" panose="03000509000000000000" pitchFamily="65" charset="-120"/>
                          <a:ea typeface="標楷體" panose="03000509000000000000" pitchFamily="65" charset="-120"/>
                          <a:cs typeface="+mn-cs"/>
                        </a:rPr>
                        <a:t>和</a:t>
                      </a:r>
                      <a:endParaRPr lang="en-US" altLang="zh-TW" sz="3200" b="1" kern="1200" dirty="0" smtClean="0">
                        <a:solidFill>
                          <a:srgbClr val="FF0000"/>
                        </a:solidFill>
                        <a:effectLst/>
                        <a:latin typeface="標楷體" panose="03000509000000000000" pitchFamily="65" charset="-120"/>
                        <a:ea typeface="標楷體" panose="03000509000000000000" pitchFamily="65" charset="-120"/>
                        <a:cs typeface="+mn-cs"/>
                      </a:endParaRPr>
                    </a:p>
                    <a:p>
                      <a:pPr algn="ctr"/>
                      <a:r>
                        <a:rPr lang="zh-TW" altLang="zh-TW" sz="3200" b="1" kern="1200" dirty="0" smtClean="0">
                          <a:solidFill>
                            <a:srgbClr val="FF0000"/>
                          </a:solidFill>
                          <a:effectLst/>
                          <a:latin typeface="標楷體" panose="03000509000000000000" pitchFamily="65" charset="-120"/>
                          <a:ea typeface="標楷體" panose="03000509000000000000" pitchFamily="65" charset="-120"/>
                          <a:cs typeface="+mn-cs"/>
                        </a:rPr>
                        <a:t>諧</a:t>
                      </a:r>
                      <a:endParaRPr lang="en-US" altLang="zh-TW" sz="3200" b="1" kern="1200" dirty="0" smtClean="0">
                        <a:solidFill>
                          <a:srgbClr val="FF0000"/>
                        </a:solidFill>
                        <a:effectLst/>
                        <a:latin typeface="標楷體" panose="03000509000000000000" pitchFamily="65" charset="-120"/>
                        <a:ea typeface="標楷體" panose="03000509000000000000" pitchFamily="65" charset="-120"/>
                        <a:cs typeface="+mn-cs"/>
                      </a:endParaRPr>
                    </a:p>
                    <a:p>
                      <a:pPr algn="ctr"/>
                      <a:r>
                        <a:rPr lang="zh-TW" altLang="zh-TW" sz="3200" b="1" kern="1200" dirty="0" smtClean="0">
                          <a:solidFill>
                            <a:srgbClr val="FF0000"/>
                          </a:solidFill>
                          <a:effectLst/>
                          <a:latin typeface="標楷體" panose="03000509000000000000" pitchFamily="65" charset="-120"/>
                          <a:ea typeface="標楷體" panose="03000509000000000000" pitchFamily="65" charset="-120"/>
                          <a:cs typeface="+mn-cs"/>
                        </a:rPr>
                        <a:t>關</a:t>
                      </a:r>
                      <a:endParaRPr lang="en-US" altLang="zh-TW" sz="3200" b="1" kern="1200" dirty="0" smtClean="0">
                        <a:solidFill>
                          <a:srgbClr val="FF0000"/>
                        </a:solidFill>
                        <a:effectLst/>
                        <a:latin typeface="標楷體" panose="03000509000000000000" pitchFamily="65" charset="-120"/>
                        <a:ea typeface="標楷體" panose="03000509000000000000" pitchFamily="65" charset="-120"/>
                        <a:cs typeface="+mn-cs"/>
                      </a:endParaRPr>
                    </a:p>
                    <a:p>
                      <a:pPr algn="ctr"/>
                      <a:r>
                        <a:rPr lang="zh-TW" altLang="zh-TW" sz="3200" b="1" kern="1200" dirty="0" smtClean="0">
                          <a:solidFill>
                            <a:srgbClr val="FF0000"/>
                          </a:solidFill>
                          <a:effectLst/>
                          <a:latin typeface="標楷體" panose="03000509000000000000" pitchFamily="65" charset="-120"/>
                          <a:ea typeface="標楷體" panose="03000509000000000000" pitchFamily="65" charset="-120"/>
                          <a:cs typeface="+mn-cs"/>
                        </a:rPr>
                        <a:t>係</a:t>
                      </a:r>
                      <a:endParaRPr lang="zh-TW" altLang="en-US" sz="3200" b="1" kern="1200" dirty="0">
                        <a:solidFill>
                          <a:srgbClr val="FF0000"/>
                        </a:solidFill>
                        <a:effectLst/>
                        <a:latin typeface="標楷體" panose="03000509000000000000" pitchFamily="65" charset="-120"/>
                        <a:ea typeface="標楷體" panose="03000509000000000000" pitchFamily="65" charset="-120"/>
                        <a:cs typeface="+mn-cs"/>
                      </a:endParaRPr>
                    </a:p>
                  </a:txBody>
                  <a:tcPr/>
                </a:tc>
                <a:tc>
                  <a:txBody>
                    <a:bodyPr/>
                    <a:lstStyle/>
                    <a:p>
                      <a:pPr algn="ctr">
                        <a:spcBef>
                          <a:spcPts val="1200"/>
                        </a:spcBef>
                      </a:pPr>
                      <a:r>
                        <a:rPr lang="zh-TW" altLang="zh-TW" sz="2400" b="1" kern="1200" dirty="0" smtClean="0">
                          <a:solidFill>
                            <a:srgbClr val="0000FF"/>
                          </a:solidFill>
                          <a:effectLst/>
                          <a:latin typeface="標楷體" panose="03000509000000000000" pitchFamily="65" charset="-120"/>
                          <a:ea typeface="標楷體" panose="03000509000000000000" pitchFamily="65" charset="-120"/>
                          <a:cs typeface="+mn-cs"/>
                        </a:rPr>
                        <a:t>通識課程</a:t>
                      </a:r>
                      <a:endParaRPr lang="en-US" altLang="zh-TW" sz="2400" b="1" kern="1200" dirty="0" smtClean="0">
                        <a:solidFill>
                          <a:srgbClr val="0000FF"/>
                        </a:solidFill>
                        <a:effectLst/>
                        <a:latin typeface="標楷體" panose="03000509000000000000" pitchFamily="65" charset="-120"/>
                        <a:ea typeface="標楷體" panose="03000509000000000000" pitchFamily="65" charset="-120"/>
                        <a:cs typeface="+mn-cs"/>
                      </a:endParaRPr>
                    </a:p>
                    <a:p>
                      <a:pPr algn="ctr">
                        <a:spcBef>
                          <a:spcPts val="1200"/>
                        </a:spcBef>
                      </a:pPr>
                      <a:r>
                        <a:rPr lang="en-US" altLang="zh-TW" sz="2000" b="1" kern="1200" dirty="0" smtClean="0">
                          <a:solidFill>
                            <a:srgbClr val="008000"/>
                          </a:solidFill>
                          <a:effectLst/>
                          <a:latin typeface="標楷體" panose="03000509000000000000" pitchFamily="65" charset="-120"/>
                          <a:ea typeface="標楷體" panose="03000509000000000000" pitchFamily="65" charset="-120"/>
                          <a:cs typeface="+mn-cs"/>
                        </a:rPr>
                        <a:t>(</a:t>
                      </a:r>
                      <a:r>
                        <a:rPr lang="zh-TW" altLang="zh-TW" sz="2000" b="1" kern="1200" dirty="0" smtClean="0">
                          <a:solidFill>
                            <a:srgbClr val="008000"/>
                          </a:solidFill>
                          <a:effectLst/>
                          <a:latin typeface="標楷體" panose="03000509000000000000" pitchFamily="65" charset="-120"/>
                          <a:ea typeface="標楷體" panose="03000509000000000000" pitchFamily="65" charset="-120"/>
                          <a:cs typeface="+mn-cs"/>
                        </a:rPr>
                        <a:t>教務處</a:t>
                      </a:r>
                      <a:r>
                        <a:rPr lang="en-US" altLang="zh-TW" sz="2000" b="1" kern="1200" dirty="0" smtClean="0">
                          <a:solidFill>
                            <a:srgbClr val="008000"/>
                          </a:solidFill>
                          <a:effectLst/>
                          <a:latin typeface="標楷體" panose="03000509000000000000" pitchFamily="65" charset="-120"/>
                          <a:ea typeface="標楷體" panose="03000509000000000000" pitchFamily="65" charset="-120"/>
                          <a:cs typeface="+mn-cs"/>
                        </a:rPr>
                        <a:t>)</a:t>
                      </a:r>
                      <a:endParaRPr lang="zh-TW" altLang="zh-TW" sz="2000" b="1" kern="1200" dirty="0">
                        <a:solidFill>
                          <a:srgbClr val="008000"/>
                        </a:solidFill>
                        <a:effectLst/>
                        <a:latin typeface="標楷體" panose="03000509000000000000" pitchFamily="65" charset="-120"/>
                        <a:ea typeface="標楷體" panose="03000509000000000000" pitchFamily="65" charset="-120"/>
                        <a:cs typeface="+mn-cs"/>
                      </a:endParaRPr>
                    </a:p>
                  </a:txBody>
                  <a:tcPr/>
                </a:tc>
                <a:tc>
                  <a:txBody>
                    <a:bodyPr/>
                    <a:lstStyle/>
                    <a:p>
                      <a:pPr marL="0" algn="l" defTabSz="914400" rtl="0" eaLnBrk="1" latinLnBrk="0" hangingPunct="1"/>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一</a:t>
                      </a:r>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開設</a:t>
                      </a:r>
                      <a:r>
                        <a:rPr lang="zh-TW" altLang="zh-TW" sz="1800" kern="1200" dirty="0" smtClean="0">
                          <a:solidFill>
                            <a:srgbClr val="0000FF"/>
                          </a:solidFill>
                          <a:effectLst/>
                          <a:latin typeface="標楷體" panose="03000509000000000000" pitchFamily="65" charset="-120"/>
                          <a:ea typeface="標楷體" panose="03000509000000000000" pitchFamily="65" charset="-120"/>
                          <a:cs typeface="+mn-cs"/>
                        </a:rPr>
                        <a:t>自我探索與成長</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、情緒管理、壓力管理等課程</a:t>
                      </a:r>
                    </a:p>
                    <a:p>
                      <a:pPr marL="0" algn="l" defTabSz="914400" rtl="0" eaLnBrk="1" latinLnBrk="0" hangingPunct="1"/>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二</a:t>
                      </a:r>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開設</a:t>
                      </a:r>
                      <a:r>
                        <a:rPr lang="zh-TW" altLang="zh-TW" sz="1800" kern="1200" dirty="0" smtClean="0">
                          <a:solidFill>
                            <a:srgbClr val="FF0000"/>
                          </a:solidFill>
                          <a:effectLst/>
                          <a:latin typeface="標楷體" panose="03000509000000000000" pitchFamily="65" charset="-120"/>
                          <a:ea typeface="標楷體" panose="03000509000000000000" pitchFamily="65" charset="-120"/>
                          <a:cs typeface="+mn-cs"/>
                        </a:rPr>
                        <a:t>人際關係、愛情、團隊合作</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與</a:t>
                      </a:r>
                      <a:r>
                        <a:rPr lang="zh-TW" altLang="zh-TW" sz="1800" kern="1200" dirty="0" smtClean="0">
                          <a:solidFill>
                            <a:srgbClr val="FF0000"/>
                          </a:solidFill>
                          <a:effectLst/>
                          <a:latin typeface="標楷體" panose="03000509000000000000" pitchFamily="65" charset="-120"/>
                          <a:ea typeface="標楷體" panose="03000509000000000000" pitchFamily="65" charset="-120"/>
                          <a:cs typeface="+mn-cs"/>
                        </a:rPr>
                        <a:t>道德倫理</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等人際課程</a:t>
                      </a:r>
                      <a:r>
                        <a:rPr lang="zh-TW" altLang="en-US" sz="1800" kern="1200" dirty="0" smtClean="0">
                          <a:solidFill>
                            <a:schemeClr val="dk1"/>
                          </a:solidFill>
                          <a:effectLst/>
                          <a:latin typeface="標楷體" panose="03000509000000000000" pitchFamily="65" charset="-120"/>
                          <a:ea typeface="標楷體" panose="03000509000000000000" pitchFamily="65" charset="-120"/>
                          <a:cs typeface="+mn-cs"/>
                        </a:rPr>
                        <a:t>，融入</a:t>
                      </a:r>
                      <a:r>
                        <a:rPr lang="en-US" altLang="zh-TW" sz="1800" kern="1200" dirty="0" smtClean="0">
                          <a:solidFill>
                            <a:schemeClr val="dk1"/>
                          </a:solidFill>
                          <a:effectLst/>
                          <a:latin typeface="Arial Unicode MS" panose="020B0604020202020204" pitchFamily="34" charset="-120"/>
                          <a:ea typeface="Arial Unicode MS" panose="020B0604020202020204" pitchFamily="34" charset="-120"/>
                          <a:cs typeface="Arial Unicode MS" panose="020B0604020202020204" pitchFamily="34" charset="-120"/>
                        </a:rPr>
                        <a:t>PB</a:t>
                      </a:r>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L</a:t>
                      </a:r>
                      <a:r>
                        <a:rPr lang="zh-TW" altLang="en-US" sz="1800" kern="1200" dirty="0" smtClean="0">
                          <a:solidFill>
                            <a:schemeClr val="dk1"/>
                          </a:solidFill>
                          <a:effectLst/>
                          <a:latin typeface="標楷體" panose="03000509000000000000" pitchFamily="65" charset="-120"/>
                          <a:ea typeface="標楷體" panose="03000509000000000000" pitchFamily="65" charset="-120"/>
                          <a:cs typeface="+mn-cs"/>
                        </a:rPr>
                        <a:t>教學</a:t>
                      </a:r>
                      <a:endParaRPr lang="zh-TW" altLang="zh-TW" sz="1800" kern="1200" dirty="0" smtClean="0">
                        <a:solidFill>
                          <a:schemeClr val="dk1"/>
                        </a:solidFill>
                        <a:effectLst/>
                        <a:latin typeface="標楷體" panose="03000509000000000000" pitchFamily="65" charset="-120"/>
                        <a:ea typeface="標楷體" panose="03000509000000000000" pitchFamily="65" charset="-120"/>
                        <a:cs typeface="+mn-cs"/>
                      </a:endParaRPr>
                    </a:p>
                    <a:p>
                      <a:pPr marL="0" algn="l" defTabSz="914400" rtl="0" eaLnBrk="1" latinLnBrk="0" hangingPunct="1"/>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三</a:t>
                      </a:r>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生命教育課程</a:t>
                      </a:r>
                      <a:endParaRPr lang="zh-TW" altLang="en-US" sz="1800" kern="1200" dirty="0">
                        <a:solidFill>
                          <a:schemeClr val="dk1"/>
                        </a:solidFill>
                        <a:effectLst/>
                        <a:latin typeface="標楷體" panose="03000509000000000000" pitchFamily="65" charset="-120"/>
                        <a:ea typeface="標楷體" panose="03000509000000000000" pitchFamily="65" charset="-120"/>
                        <a:cs typeface="+mn-cs"/>
                      </a:endParaRPr>
                    </a:p>
                  </a:txBody>
                  <a:tcPr/>
                </a:tc>
                <a:extLst>
                  <a:ext uri="{0D108BD9-81ED-4DB2-BD59-A6C34878D82A}">
                    <a16:rowId xmlns:a16="http://schemas.microsoft.com/office/drawing/2014/main" xmlns="" val="10001"/>
                  </a:ext>
                </a:extLst>
              </a:tr>
              <a:tr h="2735340">
                <a:tc vMerge="1">
                  <a:txBody>
                    <a:bodyPr/>
                    <a:lstStyle/>
                    <a:p>
                      <a:endParaRPr lang="zh-TW" altLang="en-US" sz="1800" dirty="0">
                        <a:latin typeface="標楷體" panose="03000509000000000000" pitchFamily="65" charset="-120"/>
                        <a:ea typeface="標楷體" panose="03000509000000000000" pitchFamily="65" charset="-120"/>
                      </a:endParaRPr>
                    </a:p>
                  </a:txBody>
                  <a:tcPr/>
                </a:tc>
                <a:tc>
                  <a:txBody>
                    <a:bodyPr/>
                    <a:lstStyle/>
                    <a:p>
                      <a:pPr marL="0" algn="l" defTabSz="914400" rtl="0" eaLnBrk="1" latinLnBrk="0" hangingPunct="1"/>
                      <a:endParaRPr lang="en-US" altLang="zh-TW" sz="2400" b="1" kern="1200" dirty="0" smtClean="0">
                        <a:solidFill>
                          <a:srgbClr val="0000FF"/>
                        </a:solidFill>
                        <a:effectLst/>
                        <a:latin typeface="標楷體" panose="03000509000000000000" pitchFamily="65" charset="-120"/>
                        <a:ea typeface="標楷體" panose="03000509000000000000" pitchFamily="65" charset="-120"/>
                        <a:cs typeface="+mn-cs"/>
                      </a:endParaRPr>
                    </a:p>
                    <a:p>
                      <a:pPr marL="0" algn="l" defTabSz="914400" rtl="0" eaLnBrk="1" latinLnBrk="0" hangingPunct="1"/>
                      <a:endParaRPr lang="en-US" altLang="zh-TW" sz="2400" b="1" kern="1200" dirty="0" smtClean="0">
                        <a:solidFill>
                          <a:srgbClr val="0000FF"/>
                        </a:solidFill>
                        <a:effectLst/>
                        <a:latin typeface="標楷體" panose="03000509000000000000" pitchFamily="65" charset="-120"/>
                        <a:ea typeface="標楷體" panose="03000509000000000000" pitchFamily="65" charset="-120"/>
                        <a:cs typeface="+mn-cs"/>
                      </a:endParaRPr>
                    </a:p>
                    <a:p>
                      <a:pPr marL="0" algn="ctr" defTabSz="914400" rtl="0" eaLnBrk="1" latinLnBrk="0" hangingPunct="1"/>
                      <a:r>
                        <a:rPr lang="zh-TW" altLang="zh-TW" sz="2400" b="1" kern="1200" dirty="0" smtClean="0">
                          <a:solidFill>
                            <a:srgbClr val="0000FF"/>
                          </a:solidFill>
                          <a:effectLst/>
                          <a:latin typeface="標楷體" panose="03000509000000000000" pitchFamily="65" charset="-120"/>
                          <a:ea typeface="標楷體" panose="03000509000000000000" pitchFamily="65" charset="-120"/>
                          <a:cs typeface="+mn-cs"/>
                        </a:rPr>
                        <a:t>建立生命感恩觀念</a:t>
                      </a:r>
                      <a:r>
                        <a:rPr lang="en-US" altLang="zh-TW" sz="2000" b="1" kern="1200" dirty="0" smtClean="0">
                          <a:solidFill>
                            <a:srgbClr val="008000"/>
                          </a:solidFill>
                          <a:effectLst/>
                          <a:latin typeface="標楷體" panose="03000509000000000000" pitchFamily="65" charset="-120"/>
                          <a:ea typeface="標楷體" panose="03000509000000000000" pitchFamily="65" charset="-120"/>
                          <a:cs typeface="+mn-cs"/>
                        </a:rPr>
                        <a:t>(</a:t>
                      </a:r>
                      <a:r>
                        <a:rPr lang="zh-TW" altLang="zh-TW" sz="2000" b="1" kern="1200" dirty="0" smtClean="0">
                          <a:solidFill>
                            <a:srgbClr val="008000"/>
                          </a:solidFill>
                          <a:effectLst/>
                          <a:latin typeface="標楷體" panose="03000509000000000000" pitchFamily="65" charset="-120"/>
                          <a:ea typeface="標楷體" panose="03000509000000000000" pitchFamily="65" charset="-120"/>
                          <a:cs typeface="+mn-cs"/>
                        </a:rPr>
                        <a:t>學生事務處</a:t>
                      </a:r>
                      <a:r>
                        <a:rPr lang="en-US" altLang="zh-TW" sz="2000" b="1" kern="1200" dirty="0" smtClean="0">
                          <a:solidFill>
                            <a:srgbClr val="008000"/>
                          </a:solidFill>
                          <a:effectLst/>
                          <a:latin typeface="標楷體" panose="03000509000000000000" pitchFamily="65" charset="-120"/>
                          <a:ea typeface="標楷體" panose="03000509000000000000" pitchFamily="65" charset="-120"/>
                          <a:cs typeface="+mn-cs"/>
                        </a:rPr>
                        <a:t>)</a:t>
                      </a:r>
                      <a:endParaRPr lang="zh-TW" altLang="zh-TW" sz="2000" b="1" kern="1200" dirty="0" smtClean="0">
                        <a:solidFill>
                          <a:srgbClr val="008000"/>
                        </a:solidFill>
                        <a:effectLst/>
                        <a:latin typeface="標楷體" panose="03000509000000000000" pitchFamily="65" charset="-120"/>
                        <a:ea typeface="標楷體" panose="03000509000000000000" pitchFamily="65" charset="-120"/>
                        <a:cs typeface="+mn-cs"/>
                      </a:endParaRPr>
                    </a:p>
                    <a:p>
                      <a:endParaRPr lang="zh-TW" altLang="en-US" sz="1800" dirty="0">
                        <a:latin typeface="標楷體" panose="03000509000000000000" pitchFamily="65" charset="-120"/>
                        <a:ea typeface="標楷體" panose="03000509000000000000" pitchFamily="65" charset="-120"/>
                      </a:endParaRPr>
                    </a:p>
                  </a:txBody>
                  <a:tcPr/>
                </a:tc>
                <a:tc>
                  <a:txBody>
                    <a:bodyPr/>
                    <a:lstStyle/>
                    <a:p>
                      <a:pPr marL="0" algn="l" defTabSz="914400" rtl="0" eaLnBrk="1" latinLnBrk="0" hangingPunct="1"/>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一</a:t>
                      </a:r>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辦理班級輔導、自我探索成長團體、生命教育電影賞析、生命體驗工作坊、自殺防治守門人等關懷身邊親友主題講座等</a:t>
                      </a:r>
                    </a:p>
                    <a:p>
                      <a:pPr marL="0" algn="l" defTabSz="914400" rtl="0" eaLnBrk="1" latinLnBrk="0" hangingPunct="1"/>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二</a:t>
                      </a:r>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配合節慶意義辦理活動，例如：祖父母節、父親節、母親節、教師節等</a:t>
                      </a:r>
                    </a:p>
                    <a:p>
                      <a:pPr marL="0" algn="l" defTabSz="914400" rtl="0" eaLnBrk="1" latinLnBrk="0" hangingPunct="1"/>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三</a:t>
                      </a:r>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推動全校教職員工生每學期捐血活動</a:t>
                      </a:r>
                    </a:p>
                    <a:p>
                      <a:pPr marL="0" algn="l" defTabSz="914400" rtl="0" eaLnBrk="1" latinLnBrk="0" hangingPunct="1"/>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四</a:t>
                      </a:r>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推廣博雅叢書閱讀</a:t>
                      </a:r>
                      <a:r>
                        <a:rPr lang="en-US" altLang="zh-TW" sz="1800" b="1" kern="1200" dirty="0" smtClean="0">
                          <a:solidFill>
                            <a:srgbClr val="008000"/>
                          </a:solidFill>
                          <a:effectLst/>
                          <a:latin typeface="標楷體" panose="03000509000000000000" pitchFamily="65" charset="-120"/>
                          <a:ea typeface="標楷體" panose="03000509000000000000" pitchFamily="65" charset="-120"/>
                          <a:cs typeface="+mn-cs"/>
                        </a:rPr>
                        <a:t>(</a:t>
                      </a:r>
                      <a:r>
                        <a:rPr lang="zh-TW" altLang="zh-TW" sz="1800" b="1" kern="1200" dirty="0" smtClean="0">
                          <a:solidFill>
                            <a:srgbClr val="008000"/>
                          </a:solidFill>
                          <a:effectLst/>
                          <a:latin typeface="標楷體" panose="03000509000000000000" pitchFamily="65" charset="-120"/>
                          <a:ea typeface="標楷體" panose="03000509000000000000" pitchFamily="65" charset="-120"/>
                          <a:cs typeface="+mn-cs"/>
                        </a:rPr>
                        <a:t>教務處、圖書館、人文藝術學院</a:t>
                      </a:r>
                      <a:r>
                        <a:rPr lang="en-US" altLang="zh-TW" sz="1800" b="1" kern="1200" dirty="0" smtClean="0">
                          <a:solidFill>
                            <a:srgbClr val="008000"/>
                          </a:solidFill>
                          <a:effectLst/>
                          <a:latin typeface="標楷體" panose="03000509000000000000" pitchFamily="65" charset="-120"/>
                          <a:ea typeface="標楷體" panose="03000509000000000000" pitchFamily="65" charset="-120"/>
                          <a:cs typeface="+mn-cs"/>
                        </a:rPr>
                        <a:t>)</a:t>
                      </a:r>
                      <a:endParaRPr lang="zh-TW" altLang="zh-TW" sz="1800" b="1" kern="1200" dirty="0" smtClean="0">
                        <a:solidFill>
                          <a:srgbClr val="008000"/>
                        </a:solidFill>
                        <a:effectLst/>
                        <a:latin typeface="標楷體" panose="03000509000000000000" pitchFamily="65" charset="-120"/>
                        <a:ea typeface="標楷體" panose="03000509000000000000" pitchFamily="65" charset="-120"/>
                        <a:cs typeface="+mn-cs"/>
                      </a:endParaRPr>
                    </a:p>
                    <a:p>
                      <a:pPr marL="0" algn="l" defTabSz="914400" rtl="0" eaLnBrk="1" latinLnBrk="0" hangingPunct="1"/>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五</a:t>
                      </a:r>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辦理博雅徵文比賽</a:t>
                      </a:r>
                      <a:r>
                        <a:rPr lang="en-US" altLang="zh-TW" sz="1800" b="1" kern="1200" dirty="0" smtClean="0">
                          <a:solidFill>
                            <a:srgbClr val="008000"/>
                          </a:solidFill>
                          <a:effectLst/>
                          <a:latin typeface="標楷體" panose="03000509000000000000" pitchFamily="65" charset="-120"/>
                          <a:ea typeface="標楷體" panose="03000509000000000000" pitchFamily="65" charset="-120"/>
                          <a:cs typeface="+mn-cs"/>
                        </a:rPr>
                        <a:t>(</a:t>
                      </a:r>
                      <a:r>
                        <a:rPr lang="zh-TW" altLang="zh-TW" sz="1800" b="1" kern="1200" dirty="0" smtClean="0">
                          <a:solidFill>
                            <a:srgbClr val="008000"/>
                          </a:solidFill>
                          <a:effectLst/>
                          <a:latin typeface="標楷體" panose="03000509000000000000" pitchFamily="65" charset="-120"/>
                          <a:ea typeface="標楷體" panose="03000509000000000000" pitchFamily="65" charset="-120"/>
                          <a:cs typeface="+mn-cs"/>
                        </a:rPr>
                        <a:t>教務處、圖書館、人文藝術學院</a:t>
                      </a:r>
                      <a:r>
                        <a:rPr lang="en-US" altLang="zh-TW" sz="1800" b="1" kern="1200" dirty="0" smtClean="0">
                          <a:solidFill>
                            <a:srgbClr val="008000"/>
                          </a:solidFill>
                          <a:effectLst/>
                          <a:latin typeface="標楷體" panose="03000509000000000000" pitchFamily="65" charset="-120"/>
                          <a:ea typeface="標楷體" panose="03000509000000000000" pitchFamily="65" charset="-120"/>
                          <a:cs typeface="+mn-cs"/>
                        </a:rPr>
                        <a:t>)</a:t>
                      </a:r>
                      <a:endParaRPr lang="zh-TW" altLang="zh-TW" sz="1800" b="1" kern="1200" dirty="0">
                        <a:solidFill>
                          <a:srgbClr val="008000"/>
                        </a:solidFill>
                        <a:effectLst/>
                        <a:latin typeface="標楷體" panose="03000509000000000000" pitchFamily="65" charset="-120"/>
                        <a:ea typeface="標楷體" panose="03000509000000000000" pitchFamily="65" charset="-120"/>
                        <a:cs typeface="+mn-cs"/>
                      </a:endParaRPr>
                    </a:p>
                  </a:txBody>
                  <a:tcPr/>
                </a:tc>
                <a:extLst>
                  <a:ext uri="{0D108BD9-81ED-4DB2-BD59-A6C34878D82A}">
                    <a16:rowId xmlns:a16="http://schemas.microsoft.com/office/drawing/2014/main" xmlns="" val="10002"/>
                  </a:ext>
                </a:extLst>
              </a:tr>
              <a:tr h="1083968">
                <a:tc vMerge="1">
                  <a:txBody>
                    <a:bodyPr/>
                    <a:lstStyle/>
                    <a:p>
                      <a:endParaRPr lang="zh-TW" altLang="en-US" sz="1800" dirty="0">
                        <a:latin typeface="標楷體" panose="03000509000000000000" pitchFamily="65" charset="-120"/>
                        <a:ea typeface="標楷體" panose="03000509000000000000" pitchFamily="65" charset="-120"/>
                      </a:endParaRPr>
                    </a:p>
                  </a:txBody>
                  <a:tcPr/>
                </a:tc>
                <a:tc>
                  <a:txBody>
                    <a:bodyPr/>
                    <a:lstStyle/>
                    <a:p>
                      <a:pPr marL="0" marR="0" indent="0" algn="ctr" defTabSz="914400" rtl="0" eaLnBrk="1" fontAlgn="auto" latinLnBrk="0" hangingPunct="1">
                        <a:lnSpc>
                          <a:spcPct val="100000"/>
                        </a:lnSpc>
                        <a:spcBef>
                          <a:spcPts val="1200"/>
                        </a:spcBef>
                        <a:spcAft>
                          <a:spcPts val="0"/>
                        </a:spcAft>
                        <a:buClrTx/>
                        <a:buSzTx/>
                        <a:buFontTx/>
                        <a:buNone/>
                        <a:tabLst/>
                        <a:defRPr/>
                      </a:pPr>
                      <a:r>
                        <a:rPr lang="zh-TW" altLang="zh-TW" sz="2400" b="1" kern="1200" dirty="0" smtClean="0">
                          <a:solidFill>
                            <a:srgbClr val="0000FF"/>
                          </a:solidFill>
                          <a:effectLst/>
                          <a:latin typeface="標楷體" panose="03000509000000000000" pitchFamily="65" charset="-120"/>
                          <a:ea typeface="標楷體" panose="03000509000000000000" pitchFamily="65" charset="-120"/>
                          <a:cs typeface="+mn-cs"/>
                        </a:rPr>
                        <a:t>生命關懷</a:t>
                      </a:r>
                      <a:endParaRPr lang="en-US" altLang="zh-TW" sz="2400" b="1" kern="1200" dirty="0" smtClean="0">
                        <a:solidFill>
                          <a:srgbClr val="0000FF"/>
                        </a:solidFill>
                        <a:effectLst/>
                        <a:latin typeface="標楷體" panose="03000509000000000000" pitchFamily="65" charset="-120"/>
                        <a:ea typeface="標楷體" panose="03000509000000000000" pitchFamily="65" charset="-120"/>
                        <a:cs typeface="+mn-cs"/>
                      </a:endParaRPr>
                    </a:p>
                    <a:p>
                      <a:pPr marL="0" marR="0" indent="0" algn="ctr" defTabSz="914400" rtl="0" eaLnBrk="1" fontAlgn="auto" latinLnBrk="0" hangingPunct="1">
                        <a:lnSpc>
                          <a:spcPct val="100000"/>
                        </a:lnSpc>
                        <a:spcBef>
                          <a:spcPts val="600"/>
                        </a:spcBef>
                        <a:spcAft>
                          <a:spcPts val="0"/>
                        </a:spcAft>
                        <a:buClrTx/>
                        <a:buSzTx/>
                        <a:buFontTx/>
                        <a:buNone/>
                        <a:tabLst/>
                        <a:defRPr/>
                      </a:pPr>
                      <a:r>
                        <a:rPr lang="en-US" altLang="zh-TW" sz="2000" b="1" kern="1200" dirty="0" smtClean="0">
                          <a:solidFill>
                            <a:srgbClr val="008000"/>
                          </a:solidFill>
                          <a:effectLst/>
                          <a:latin typeface="標楷體" panose="03000509000000000000" pitchFamily="65" charset="-120"/>
                          <a:ea typeface="標楷體" panose="03000509000000000000" pitchFamily="65" charset="-120"/>
                          <a:cs typeface="+mn-cs"/>
                        </a:rPr>
                        <a:t>(</a:t>
                      </a:r>
                      <a:r>
                        <a:rPr lang="zh-TW" altLang="zh-TW" sz="2000" b="1" kern="1200" dirty="0" smtClean="0">
                          <a:solidFill>
                            <a:srgbClr val="008000"/>
                          </a:solidFill>
                          <a:effectLst/>
                          <a:latin typeface="標楷體" panose="03000509000000000000" pitchFamily="65" charset="-120"/>
                          <a:ea typeface="標楷體" panose="03000509000000000000" pitchFamily="65" charset="-120"/>
                          <a:cs typeface="+mn-cs"/>
                        </a:rPr>
                        <a:t>學生事務處、農學院</a:t>
                      </a:r>
                      <a:r>
                        <a:rPr lang="en-US" altLang="zh-TW" sz="2000" b="1" kern="1200" dirty="0" smtClean="0">
                          <a:solidFill>
                            <a:srgbClr val="008000"/>
                          </a:solidFill>
                          <a:effectLst/>
                          <a:latin typeface="標楷體" panose="03000509000000000000" pitchFamily="65" charset="-120"/>
                          <a:ea typeface="標楷體" panose="03000509000000000000" pitchFamily="65" charset="-120"/>
                          <a:cs typeface="+mn-cs"/>
                        </a:rPr>
                        <a:t>)</a:t>
                      </a:r>
                      <a:endParaRPr lang="zh-TW" altLang="en-US" sz="2000" dirty="0">
                        <a:solidFill>
                          <a:srgbClr val="008000"/>
                        </a:solidFill>
                        <a:latin typeface="標楷體" panose="03000509000000000000" pitchFamily="65" charset="-120"/>
                        <a:ea typeface="標楷體" panose="03000509000000000000" pitchFamily="65" charset="-120"/>
                      </a:endParaRPr>
                    </a:p>
                  </a:txBody>
                  <a:tcPr/>
                </a:tc>
                <a:tc>
                  <a:txBody>
                    <a:bodyPr/>
                    <a:lstStyle/>
                    <a:p>
                      <a:pPr marL="0" algn="l" defTabSz="914400" rtl="0" eaLnBrk="1" latinLnBrk="0" hangingPunct="1"/>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一</a:t>
                      </a:r>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安養或特教機構服務學習</a:t>
                      </a:r>
                    </a:p>
                    <a:p>
                      <a:pPr marL="0" algn="l" defTabSz="914400" rtl="0" eaLnBrk="1" latinLnBrk="0" hangingPunct="1"/>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二</a:t>
                      </a:r>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動物大體老師</a:t>
                      </a:r>
                      <a:endParaRPr lang="zh-TW" altLang="zh-TW" sz="1800" kern="1200" dirty="0">
                        <a:solidFill>
                          <a:schemeClr val="dk1"/>
                        </a:solidFill>
                        <a:effectLst/>
                        <a:latin typeface="標楷體" panose="03000509000000000000" pitchFamily="65" charset="-120"/>
                        <a:ea typeface="標楷體" panose="03000509000000000000" pitchFamily="65" charset="-120"/>
                        <a:cs typeface="+mn-cs"/>
                      </a:endParaRPr>
                    </a:p>
                  </a:txBody>
                  <a:tcPr/>
                </a:tc>
                <a:extLst>
                  <a:ext uri="{0D108BD9-81ED-4DB2-BD59-A6C34878D82A}">
                    <a16:rowId xmlns:a16="http://schemas.microsoft.com/office/drawing/2014/main" xmlns="" val="10003"/>
                  </a:ext>
                </a:extLst>
              </a:tr>
            </a:tbl>
          </a:graphicData>
        </a:graphic>
      </p:graphicFrame>
      <p:sp>
        <p:nvSpPr>
          <p:cNvPr id="3" name="投影片編號版面配置區 2"/>
          <p:cNvSpPr>
            <a:spLocks noGrp="1"/>
          </p:cNvSpPr>
          <p:nvPr>
            <p:ph type="sldNum" sz="quarter" idx="12"/>
          </p:nvPr>
        </p:nvSpPr>
        <p:spPr/>
        <p:txBody>
          <a:bodyPr/>
          <a:lstStyle/>
          <a:p>
            <a:fld id="{11F70DB0-1707-4C2E-BA6A-7B2B88A8B1D4}" type="slidenum">
              <a:rPr lang="zh-TW" altLang="en-US" smtClean="0"/>
              <a:t>27</a:t>
            </a:fld>
            <a:endParaRPr lang="zh-TW" altLang="en-US"/>
          </a:p>
        </p:txBody>
      </p:sp>
      <p:grpSp>
        <p:nvGrpSpPr>
          <p:cNvPr id="6" name="群組 5"/>
          <p:cNvGrpSpPr/>
          <p:nvPr/>
        </p:nvGrpSpPr>
        <p:grpSpPr>
          <a:xfrm>
            <a:off x="199442" y="193792"/>
            <a:ext cx="5457038" cy="946906"/>
            <a:chOff x="225163" y="174415"/>
            <a:chExt cx="5457038" cy="946906"/>
          </a:xfrm>
        </p:grpSpPr>
        <p:cxnSp>
          <p:nvCxnSpPr>
            <p:cNvPr id="8" name="直線接點 7"/>
            <p:cNvCxnSpPr/>
            <p:nvPr/>
          </p:nvCxnSpPr>
          <p:spPr>
            <a:xfrm flipV="1">
              <a:off x="2822836" y="580516"/>
              <a:ext cx="2374279" cy="29085"/>
            </a:xfrm>
            <a:prstGeom prst="line">
              <a:avLst/>
            </a:prstGeom>
            <a:ln w="57150">
              <a:solidFill>
                <a:srgbClr val="002060"/>
              </a:solidFill>
              <a:headEnd type="oval"/>
              <a:tailEnd type="none"/>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9" name="圓角矩形 29"/>
            <p:cNvSpPr/>
            <p:nvPr/>
          </p:nvSpPr>
          <p:spPr>
            <a:xfrm>
              <a:off x="3196918" y="288129"/>
              <a:ext cx="2485283" cy="642942"/>
            </a:xfrm>
            <a:prstGeom prst="roundRect">
              <a:avLst>
                <a:gd name="adj" fmla="val 50000"/>
              </a:avLst>
            </a:prstGeom>
            <a:gradFill flip="none" rotWithShape="1">
              <a:gsLst>
                <a:gs pos="0">
                  <a:srgbClr val="008000"/>
                </a:gs>
                <a:gs pos="50000">
                  <a:srgbClr val="99FF66"/>
                </a:gs>
                <a:gs pos="100000">
                  <a:schemeClr val="bg1">
                    <a:shade val="100000"/>
                    <a:satMod val="115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rgbClr val="0000FF"/>
                </a:solidFill>
              </a:endParaRPr>
            </a:p>
          </p:txBody>
        </p:sp>
        <p:sp>
          <p:nvSpPr>
            <p:cNvPr id="10" name="文字方塊 30"/>
            <p:cNvSpPr txBox="1"/>
            <p:nvPr/>
          </p:nvSpPr>
          <p:spPr>
            <a:xfrm>
              <a:off x="3213864" y="288129"/>
              <a:ext cx="2254094" cy="584775"/>
            </a:xfrm>
            <a:prstGeom prst="rect">
              <a:avLst/>
            </a:prstGeom>
            <a:noFill/>
          </p:spPr>
          <p:txBody>
            <a:bodyPr wrap="square" rtlCol="0">
              <a:spAutoFit/>
            </a:bodyPr>
            <a:lstStyle/>
            <a:p>
              <a:pPr algn="ctr"/>
              <a:r>
                <a:rPr lang="zh-TW" altLang="en-US" sz="3200" b="1" dirty="0" smtClean="0">
                  <a:solidFill>
                    <a:srgbClr val="FF0000"/>
                  </a:solidFill>
                  <a:latin typeface="標楷體" panose="03000509000000000000" pitchFamily="65" charset="-120"/>
                  <a:ea typeface="標楷體" panose="03000509000000000000" pitchFamily="65" charset="-120"/>
                </a:rPr>
                <a:t>生命教育</a:t>
              </a:r>
              <a:endParaRPr lang="ko-KR" altLang="en-US" sz="3200" b="1" dirty="0">
                <a:solidFill>
                  <a:srgbClr val="FF0000"/>
                </a:solidFill>
                <a:latin typeface="標楷體" panose="03000509000000000000" pitchFamily="65" charset="-120"/>
                <a:ea typeface="HY헤드라인M" pitchFamily="18" charset="-127"/>
              </a:endParaRPr>
            </a:p>
          </p:txBody>
        </p:sp>
        <p:pic>
          <p:nvPicPr>
            <p:cNvPr id="11" name="Picture 2" descr="33-"/>
            <p:cNvPicPr>
              <a:picLocks noChangeAspect="1" noChangeArrowheads="1"/>
            </p:cNvPicPr>
            <p:nvPr/>
          </p:nvPicPr>
          <p:blipFill>
            <a:blip r:embed="rId2"/>
            <a:srcRect/>
            <a:stretch>
              <a:fillRect/>
            </a:stretch>
          </p:blipFill>
          <p:spPr bwMode="auto">
            <a:xfrm>
              <a:off x="225163" y="174415"/>
              <a:ext cx="2599590" cy="946906"/>
            </a:xfrm>
            <a:prstGeom prst="rect">
              <a:avLst/>
            </a:prstGeom>
            <a:noFill/>
          </p:spPr>
        </p:pic>
        <p:sp>
          <p:nvSpPr>
            <p:cNvPr id="12" name="TextBox 18"/>
            <p:cNvSpPr txBox="1"/>
            <p:nvPr/>
          </p:nvSpPr>
          <p:spPr>
            <a:xfrm>
              <a:off x="328371" y="226573"/>
              <a:ext cx="2393173" cy="646331"/>
            </a:xfrm>
            <a:prstGeom prst="rect">
              <a:avLst/>
            </a:prstGeom>
            <a:noFill/>
          </p:spPr>
          <p:txBody>
            <a:bodyPr wrap="square" rtlCol="0">
              <a:spAutoFit/>
            </a:bodyPr>
            <a:lstStyle/>
            <a:p>
              <a:pPr algn="ctr">
                <a:buBlip>
                  <a:blip r:embed="rId3"/>
                </a:buBlip>
              </a:pPr>
              <a:r>
                <a:rPr lang="zh-TW" altLang="en-US" sz="3600" b="1" dirty="0" smtClean="0">
                  <a:latin typeface="標楷體" panose="03000509000000000000" pitchFamily="65" charset="-120"/>
                  <a:ea typeface="標楷體" panose="03000509000000000000" pitchFamily="65" charset="-120"/>
                </a:rPr>
                <a:t>三生教育</a:t>
              </a:r>
              <a:endParaRPr lang="ko-KR" altLang="en-US" sz="3600" b="1" dirty="0">
                <a:latin typeface="標楷體" panose="03000509000000000000" pitchFamily="65" charset="-120"/>
              </a:endParaRPr>
            </a:p>
          </p:txBody>
        </p:sp>
      </p:grpSp>
    </p:spTree>
    <p:extLst>
      <p:ext uri="{BB962C8B-B14F-4D97-AF65-F5344CB8AC3E}">
        <p14:creationId xmlns:p14="http://schemas.microsoft.com/office/powerpoint/2010/main" val="92450693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內容版面配置區 6"/>
          <p:cNvGraphicFramePr>
            <a:graphicFrameLocks noGrp="1"/>
          </p:cNvGraphicFramePr>
          <p:nvPr>
            <p:ph sz="half" idx="1"/>
            <p:extLst>
              <p:ext uri="{D42A27DB-BD31-4B8C-83A1-F6EECF244321}">
                <p14:modId xmlns:p14="http://schemas.microsoft.com/office/powerpoint/2010/main" val="1210299829"/>
              </p:ext>
            </p:extLst>
          </p:nvPr>
        </p:nvGraphicFramePr>
        <p:xfrm>
          <a:off x="251520" y="1196752"/>
          <a:ext cx="8651304" cy="5377510"/>
        </p:xfrm>
        <a:graphic>
          <a:graphicData uri="http://schemas.openxmlformats.org/drawingml/2006/table">
            <a:tbl>
              <a:tblPr firstRow="1" bandRow="1">
                <a:tableStyleId>{5C22544A-7EE6-4342-B048-85BDC9FD1C3A}</a:tableStyleId>
              </a:tblPr>
              <a:tblGrid>
                <a:gridCol w="1224136">
                  <a:extLst>
                    <a:ext uri="{9D8B030D-6E8A-4147-A177-3AD203B41FA5}">
                      <a16:colId xmlns:a16="http://schemas.microsoft.com/office/drawing/2014/main" xmlns="" val="20000"/>
                    </a:ext>
                  </a:extLst>
                </a:gridCol>
                <a:gridCol w="2520280">
                  <a:extLst>
                    <a:ext uri="{9D8B030D-6E8A-4147-A177-3AD203B41FA5}">
                      <a16:colId xmlns:a16="http://schemas.microsoft.com/office/drawing/2014/main" xmlns="" val="20001"/>
                    </a:ext>
                  </a:extLst>
                </a:gridCol>
                <a:gridCol w="4906888">
                  <a:extLst>
                    <a:ext uri="{9D8B030D-6E8A-4147-A177-3AD203B41FA5}">
                      <a16:colId xmlns:a16="http://schemas.microsoft.com/office/drawing/2014/main" xmlns="" val="20002"/>
                    </a:ext>
                  </a:extLst>
                </a:gridCol>
              </a:tblGrid>
              <a:tr h="470230">
                <a:tc>
                  <a:txBody>
                    <a:bodyPr/>
                    <a:lstStyle/>
                    <a:p>
                      <a:pPr algn="ctr"/>
                      <a:r>
                        <a:rPr lang="zh-TW" altLang="zh-TW" sz="2000" b="1" kern="1200" dirty="0" smtClean="0">
                          <a:solidFill>
                            <a:schemeClr val="lt1"/>
                          </a:solidFill>
                          <a:effectLst/>
                          <a:latin typeface="標楷體" panose="03000509000000000000" pitchFamily="65" charset="-120"/>
                          <a:ea typeface="標楷體" panose="03000509000000000000" pitchFamily="65" charset="-120"/>
                          <a:cs typeface="+mn-cs"/>
                        </a:rPr>
                        <a:t>策略方針</a:t>
                      </a:r>
                      <a:endParaRPr lang="zh-TW" altLang="en-US" sz="2000" b="1" dirty="0">
                        <a:latin typeface="標楷體" panose="03000509000000000000" pitchFamily="65" charset="-120"/>
                        <a:ea typeface="標楷體" panose="03000509000000000000" pitchFamily="65" charset="-120"/>
                      </a:endParaRPr>
                    </a:p>
                  </a:txBody>
                  <a:tcPr/>
                </a:tc>
                <a:tc gridSpan="2">
                  <a:txBody>
                    <a:bodyPr/>
                    <a:lstStyle/>
                    <a:p>
                      <a:pPr algn="ctr"/>
                      <a:r>
                        <a:rPr lang="zh-TW" altLang="zh-TW" sz="2000" b="1" kern="1200" dirty="0" smtClean="0">
                          <a:solidFill>
                            <a:schemeClr val="lt1"/>
                          </a:solidFill>
                          <a:effectLst/>
                          <a:latin typeface="標楷體" panose="03000509000000000000" pitchFamily="65" charset="-120"/>
                          <a:ea typeface="標楷體" panose="03000509000000000000" pitchFamily="65" charset="-120"/>
                          <a:cs typeface="+mn-cs"/>
                        </a:rPr>
                        <a:t>具體工作項目</a:t>
                      </a:r>
                      <a:r>
                        <a:rPr lang="en-US" altLang="zh-TW" sz="2000" b="1" kern="1200" dirty="0" smtClean="0">
                          <a:solidFill>
                            <a:schemeClr val="lt1"/>
                          </a:solidFill>
                          <a:effectLst/>
                          <a:latin typeface="標楷體" panose="03000509000000000000" pitchFamily="65" charset="-120"/>
                          <a:ea typeface="標楷體" panose="03000509000000000000" pitchFamily="65" charset="-120"/>
                          <a:cs typeface="+mn-cs"/>
                        </a:rPr>
                        <a:t>(</a:t>
                      </a:r>
                      <a:r>
                        <a:rPr lang="zh-TW" altLang="zh-TW" sz="2000" b="1" kern="1200" dirty="0" smtClean="0">
                          <a:solidFill>
                            <a:schemeClr val="lt1"/>
                          </a:solidFill>
                          <a:effectLst/>
                          <a:latin typeface="標楷體" panose="03000509000000000000" pitchFamily="65" charset="-120"/>
                          <a:ea typeface="標楷體" panose="03000509000000000000" pitchFamily="65" charset="-120"/>
                          <a:cs typeface="+mn-cs"/>
                        </a:rPr>
                        <a:t>執行單位</a:t>
                      </a:r>
                      <a:r>
                        <a:rPr lang="en-US" altLang="zh-TW" sz="2000" b="1" kern="1200" dirty="0" smtClean="0">
                          <a:solidFill>
                            <a:schemeClr val="lt1"/>
                          </a:solidFill>
                          <a:effectLst/>
                          <a:latin typeface="標楷體" panose="03000509000000000000" pitchFamily="65" charset="-120"/>
                          <a:ea typeface="標楷體" panose="03000509000000000000" pitchFamily="65" charset="-120"/>
                          <a:cs typeface="+mn-cs"/>
                        </a:rPr>
                        <a:t>)</a:t>
                      </a:r>
                      <a:endParaRPr lang="zh-TW" altLang="en-US" sz="2000" b="1" dirty="0">
                        <a:latin typeface="標楷體" panose="03000509000000000000" pitchFamily="65" charset="-120"/>
                        <a:ea typeface="標楷體" panose="03000509000000000000" pitchFamily="65" charset="-120"/>
                      </a:endParaRPr>
                    </a:p>
                  </a:txBody>
                  <a:tcPr/>
                </a:tc>
                <a:tc hMerge="1">
                  <a:txBody>
                    <a:bodyPr/>
                    <a:lstStyle/>
                    <a:p>
                      <a:endParaRPr lang="zh-TW" altLang="en-US" dirty="0"/>
                    </a:p>
                  </a:txBody>
                  <a:tcPr/>
                </a:tc>
                <a:extLst>
                  <a:ext uri="{0D108BD9-81ED-4DB2-BD59-A6C34878D82A}">
                    <a16:rowId xmlns:a16="http://schemas.microsoft.com/office/drawing/2014/main" xmlns="" val="10000"/>
                  </a:ext>
                </a:extLst>
              </a:tr>
              <a:tr h="603568">
                <a:tc rowSpan="3">
                  <a:txBody>
                    <a:bodyPr/>
                    <a:lstStyle/>
                    <a:p>
                      <a:endParaRPr lang="en-US" altLang="zh-TW" sz="2000" b="1" kern="1200" dirty="0" smtClean="0">
                        <a:solidFill>
                          <a:schemeClr val="dk1"/>
                        </a:solidFill>
                        <a:effectLst/>
                        <a:latin typeface="標楷體" panose="03000509000000000000" pitchFamily="65" charset="-120"/>
                        <a:ea typeface="標楷體" panose="03000509000000000000" pitchFamily="65" charset="-120"/>
                        <a:cs typeface="+mn-cs"/>
                      </a:endParaRPr>
                    </a:p>
                    <a:p>
                      <a:pPr algn="ctr"/>
                      <a:r>
                        <a:rPr lang="zh-TW" altLang="zh-TW" sz="2800" b="1" kern="1200" dirty="0" smtClean="0">
                          <a:solidFill>
                            <a:srgbClr val="FF0000"/>
                          </a:solidFill>
                          <a:effectLst/>
                          <a:latin typeface="標楷體" panose="03000509000000000000" pitchFamily="65" charset="-120"/>
                          <a:ea typeface="標楷體" panose="03000509000000000000" pitchFamily="65" charset="-120"/>
                          <a:cs typeface="+mn-cs"/>
                        </a:rPr>
                        <a:t>生</a:t>
                      </a:r>
                      <a:endParaRPr lang="en-US" altLang="zh-TW" sz="2800" b="1" kern="1200" dirty="0" smtClean="0">
                        <a:solidFill>
                          <a:srgbClr val="FF0000"/>
                        </a:solidFill>
                        <a:effectLst/>
                        <a:latin typeface="標楷體" panose="03000509000000000000" pitchFamily="65" charset="-120"/>
                        <a:ea typeface="標楷體" panose="03000509000000000000" pitchFamily="65" charset="-120"/>
                        <a:cs typeface="+mn-cs"/>
                      </a:endParaRPr>
                    </a:p>
                    <a:p>
                      <a:pPr algn="ctr"/>
                      <a:r>
                        <a:rPr lang="zh-TW" altLang="zh-TW" sz="2800" b="1" kern="1200" dirty="0" smtClean="0">
                          <a:solidFill>
                            <a:srgbClr val="FF0000"/>
                          </a:solidFill>
                          <a:effectLst/>
                          <a:latin typeface="標楷體" panose="03000509000000000000" pitchFamily="65" charset="-120"/>
                          <a:ea typeface="標楷體" panose="03000509000000000000" pitchFamily="65" charset="-120"/>
                          <a:cs typeface="+mn-cs"/>
                        </a:rPr>
                        <a:t>態</a:t>
                      </a:r>
                      <a:endParaRPr lang="en-US" altLang="zh-TW" sz="2800" b="1" kern="1200" dirty="0" smtClean="0">
                        <a:solidFill>
                          <a:srgbClr val="FF0000"/>
                        </a:solidFill>
                        <a:effectLst/>
                        <a:latin typeface="標楷體" panose="03000509000000000000" pitchFamily="65" charset="-120"/>
                        <a:ea typeface="標楷體" panose="03000509000000000000" pitchFamily="65" charset="-120"/>
                        <a:cs typeface="+mn-cs"/>
                      </a:endParaRPr>
                    </a:p>
                    <a:p>
                      <a:pPr algn="ctr"/>
                      <a:r>
                        <a:rPr lang="zh-TW" altLang="zh-TW" sz="2800" b="1" kern="1200" dirty="0" smtClean="0">
                          <a:solidFill>
                            <a:srgbClr val="FF0000"/>
                          </a:solidFill>
                          <a:effectLst/>
                          <a:latin typeface="標楷體" panose="03000509000000000000" pitchFamily="65" charset="-120"/>
                          <a:ea typeface="標楷體" panose="03000509000000000000" pitchFamily="65" charset="-120"/>
                          <a:cs typeface="+mn-cs"/>
                        </a:rPr>
                        <a:t>友</a:t>
                      </a:r>
                      <a:endParaRPr lang="en-US" altLang="zh-TW" sz="2800" b="1" kern="1200" dirty="0" smtClean="0">
                        <a:solidFill>
                          <a:srgbClr val="FF0000"/>
                        </a:solidFill>
                        <a:effectLst/>
                        <a:latin typeface="標楷體" panose="03000509000000000000" pitchFamily="65" charset="-120"/>
                        <a:ea typeface="標楷體" panose="03000509000000000000" pitchFamily="65" charset="-120"/>
                        <a:cs typeface="+mn-cs"/>
                      </a:endParaRPr>
                    </a:p>
                    <a:p>
                      <a:pPr algn="ctr"/>
                      <a:r>
                        <a:rPr lang="zh-TW" altLang="zh-TW" sz="2800" b="1" kern="1200" dirty="0" smtClean="0">
                          <a:solidFill>
                            <a:srgbClr val="FF0000"/>
                          </a:solidFill>
                          <a:effectLst/>
                          <a:latin typeface="標楷體" panose="03000509000000000000" pitchFamily="65" charset="-120"/>
                          <a:ea typeface="標楷體" panose="03000509000000000000" pitchFamily="65" charset="-120"/>
                          <a:cs typeface="+mn-cs"/>
                        </a:rPr>
                        <a:t>善</a:t>
                      </a:r>
                      <a:endParaRPr lang="zh-TW" altLang="en-US" sz="2800" b="1" kern="1200" dirty="0">
                        <a:solidFill>
                          <a:srgbClr val="FF0000"/>
                        </a:solidFill>
                        <a:effectLst/>
                        <a:latin typeface="標楷體" panose="03000509000000000000" pitchFamily="65" charset="-120"/>
                        <a:ea typeface="標楷體" panose="03000509000000000000" pitchFamily="65" charset="-120"/>
                        <a:cs typeface="+mn-cs"/>
                      </a:endParaRPr>
                    </a:p>
                  </a:txBody>
                  <a:tcPr/>
                </a:tc>
                <a:tc>
                  <a:txBody>
                    <a:bodyPr/>
                    <a:lstStyle/>
                    <a:p>
                      <a:pPr algn="ctr">
                        <a:spcBef>
                          <a:spcPts val="1200"/>
                        </a:spcBef>
                      </a:pPr>
                      <a:r>
                        <a:rPr lang="zh-TW" altLang="zh-TW" sz="2400" b="1" kern="1200" dirty="0" smtClean="0">
                          <a:solidFill>
                            <a:srgbClr val="0000FF"/>
                          </a:solidFill>
                          <a:effectLst/>
                          <a:latin typeface="標楷體" panose="03000509000000000000" pitchFamily="65" charset="-120"/>
                          <a:ea typeface="標楷體" panose="03000509000000000000" pitchFamily="65" charset="-120"/>
                          <a:cs typeface="+mn-cs"/>
                        </a:rPr>
                        <a:t>通識課程</a:t>
                      </a:r>
                      <a:endParaRPr lang="en-US" altLang="zh-TW" sz="2400" b="1" kern="1200" dirty="0" smtClean="0">
                        <a:solidFill>
                          <a:srgbClr val="0000FF"/>
                        </a:solidFill>
                        <a:effectLst/>
                        <a:latin typeface="標楷體" panose="03000509000000000000" pitchFamily="65" charset="-120"/>
                        <a:ea typeface="標楷體" panose="03000509000000000000" pitchFamily="65" charset="-120"/>
                        <a:cs typeface="+mn-cs"/>
                      </a:endParaRPr>
                    </a:p>
                    <a:p>
                      <a:pPr algn="ctr"/>
                      <a:r>
                        <a:rPr lang="en-US" altLang="zh-TW" sz="2000" b="1" kern="1200" dirty="0" smtClean="0">
                          <a:solidFill>
                            <a:srgbClr val="008000"/>
                          </a:solidFill>
                          <a:effectLst/>
                          <a:latin typeface="標楷體" panose="03000509000000000000" pitchFamily="65" charset="-120"/>
                          <a:ea typeface="標楷體" panose="03000509000000000000" pitchFamily="65" charset="-120"/>
                          <a:cs typeface="+mn-cs"/>
                        </a:rPr>
                        <a:t>(</a:t>
                      </a:r>
                      <a:r>
                        <a:rPr lang="zh-TW" altLang="zh-TW" sz="2000" b="1" kern="1200" dirty="0" smtClean="0">
                          <a:solidFill>
                            <a:srgbClr val="008000"/>
                          </a:solidFill>
                          <a:effectLst/>
                          <a:latin typeface="標楷體" panose="03000509000000000000" pitchFamily="65" charset="-120"/>
                          <a:ea typeface="標楷體" panose="03000509000000000000" pitchFamily="65" charset="-120"/>
                          <a:cs typeface="+mn-cs"/>
                        </a:rPr>
                        <a:t>教務處</a:t>
                      </a:r>
                      <a:r>
                        <a:rPr lang="en-US" altLang="zh-TW" sz="2000" b="1" kern="1200" dirty="0" smtClean="0">
                          <a:solidFill>
                            <a:srgbClr val="008000"/>
                          </a:solidFill>
                          <a:effectLst/>
                          <a:latin typeface="標楷體" panose="03000509000000000000" pitchFamily="65" charset="-120"/>
                          <a:ea typeface="標楷體" panose="03000509000000000000" pitchFamily="65" charset="-120"/>
                          <a:cs typeface="+mn-cs"/>
                        </a:rPr>
                        <a:t>)</a:t>
                      </a:r>
                      <a:endParaRPr lang="zh-TW" altLang="zh-TW" sz="2000" b="1" kern="1200" dirty="0">
                        <a:solidFill>
                          <a:srgbClr val="008000"/>
                        </a:solidFill>
                        <a:effectLst/>
                        <a:latin typeface="標楷體" panose="03000509000000000000" pitchFamily="65" charset="-120"/>
                        <a:ea typeface="標楷體" panose="03000509000000000000" pitchFamily="65" charset="-120"/>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開設</a:t>
                      </a:r>
                      <a:r>
                        <a:rPr lang="zh-TW" altLang="zh-TW" sz="2000" b="1" kern="1200" dirty="0" smtClean="0">
                          <a:solidFill>
                            <a:srgbClr val="FF0000"/>
                          </a:solidFill>
                          <a:effectLst/>
                          <a:latin typeface="標楷體" panose="03000509000000000000" pitchFamily="65" charset="-120"/>
                          <a:ea typeface="標楷體" panose="03000509000000000000" pitchFamily="65" charset="-120"/>
                          <a:cs typeface="+mn-cs"/>
                        </a:rPr>
                        <a:t>環境生態教育</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課程，例如：</a:t>
                      </a:r>
                      <a:r>
                        <a:rPr lang="zh-TW" altLang="zh-TW" sz="2000" kern="1200" dirty="0" smtClean="0">
                          <a:solidFill>
                            <a:srgbClr val="0000FF"/>
                          </a:solidFill>
                          <a:effectLst/>
                          <a:latin typeface="標楷體" panose="03000509000000000000" pitchFamily="65" charset="-120"/>
                          <a:ea typeface="標楷體" panose="03000509000000000000" pitchFamily="65" charset="-120"/>
                          <a:cs typeface="+mn-cs"/>
                        </a:rPr>
                        <a:t>綠色地球、人與地球的關係、四省大作戰、環保生態</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等。</a:t>
                      </a:r>
                    </a:p>
                    <a:p>
                      <a:pPr marL="0" algn="l" defTabSz="914400" rtl="0" eaLnBrk="1" latinLnBrk="0" hangingPunct="1"/>
                      <a:endParaRPr lang="zh-TW" altLang="en-US" sz="2000" kern="1200" dirty="0">
                        <a:solidFill>
                          <a:schemeClr val="dk1"/>
                        </a:solidFill>
                        <a:effectLst/>
                        <a:latin typeface="標楷體" panose="03000509000000000000" pitchFamily="65" charset="-120"/>
                        <a:ea typeface="標楷體" panose="03000509000000000000" pitchFamily="65" charset="-120"/>
                        <a:cs typeface="+mn-cs"/>
                      </a:endParaRPr>
                    </a:p>
                  </a:txBody>
                  <a:tcPr/>
                </a:tc>
                <a:extLst>
                  <a:ext uri="{0D108BD9-81ED-4DB2-BD59-A6C34878D82A}">
                    <a16:rowId xmlns:a16="http://schemas.microsoft.com/office/drawing/2014/main" xmlns="" val="10001"/>
                  </a:ext>
                </a:extLst>
              </a:tr>
              <a:tr h="1993424">
                <a:tc vMerge="1">
                  <a:txBody>
                    <a:bodyPr/>
                    <a:lstStyle/>
                    <a:p>
                      <a:endParaRPr lang="zh-TW" altLang="en-US" sz="2000" dirty="0">
                        <a:latin typeface="標楷體" panose="03000509000000000000" pitchFamily="65" charset="-120"/>
                        <a:ea typeface="標楷體" panose="03000509000000000000" pitchFamily="65" charset="-120"/>
                      </a:endParaRPr>
                    </a:p>
                  </a:txBody>
                  <a:tcPr/>
                </a:tc>
                <a:tc>
                  <a:txBody>
                    <a:bodyPr/>
                    <a:lstStyle/>
                    <a:p>
                      <a:pPr marL="0" algn="ctr" defTabSz="914400" rtl="0" eaLnBrk="1" latinLnBrk="0" hangingPunct="1"/>
                      <a:r>
                        <a:rPr lang="zh-TW" altLang="zh-TW" sz="2400" b="1" kern="1200" dirty="0" smtClean="0">
                          <a:solidFill>
                            <a:srgbClr val="0000FF"/>
                          </a:solidFill>
                          <a:effectLst/>
                          <a:latin typeface="標楷體" panose="03000509000000000000" pitchFamily="65" charset="-120"/>
                          <a:ea typeface="標楷體" panose="03000509000000000000" pitchFamily="65" charset="-120"/>
                          <a:cs typeface="+mn-cs"/>
                        </a:rPr>
                        <a:t>建立人與環境共同體的概念，推動校園環保意識</a:t>
                      </a:r>
                      <a:r>
                        <a:rPr lang="x-none" altLang="zh-TW" sz="2000" b="1" kern="1200" dirty="0" smtClean="0">
                          <a:solidFill>
                            <a:srgbClr val="008000"/>
                          </a:solidFill>
                          <a:effectLst/>
                          <a:latin typeface="標楷體" panose="03000509000000000000" pitchFamily="65" charset="-120"/>
                          <a:ea typeface="標楷體" panose="03000509000000000000" pitchFamily="65" charset="-120"/>
                          <a:cs typeface="+mn-cs"/>
                        </a:rPr>
                        <a:t>(</a:t>
                      </a:r>
                      <a:r>
                        <a:rPr lang="zh-TW" altLang="zh-TW" sz="2000" b="1" kern="1200" dirty="0" smtClean="0">
                          <a:solidFill>
                            <a:srgbClr val="008000"/>
                          </a:solidFill>
                          <a:effectLst/>
                          <a:latin typeface="標楷體" panose="03000509000000000000" pitchFamily="65" charset="-120"/>
                          <a:ea typeface="標楷體" panose="03000509000000000000" pitchFamily="65" charset="-120"/>
                          <a:cs typeface="+mn-cs"/>
                        </a:rPr>
                        <a:t>總</a:t>
                      </a:r>
                      <a:r>
                        <a:rPr lang="x-none" altLang="zh-TW" sz="2000" b="1" kern="1200" dirty="0" smtClean="0">
                          <a:solidFill>
                            <a:srgbClr val="008000"/>
                          </a:solidFill>
                          <a:effectLst/>
                          <a:latin typeface="標楷體" panose="03000509000000000000" pitchFamily="65" charset="-120"/>
                          <a:ea typeface="標楷體" panose="03000509000000000000" pitchFamily="65" charset="-120"/>
                          <a:cs typeface="+mn-cs"/>
                        </a:rPr>
                        <a:t>務處)</a:t>
                      </a:r>
                      <a:endParaRPr lang="zh-TW" altLang="zh-TW" sz="2000" b="1" kern="1200" dirty="0" smtClean="0">
                        <a:solidFill>
                          <a:srgbClr val="008000"/>
                        </a:solidFill>
                        <a:effectLst/>
                        <a:latin typeface="標楷體" panose="03000509000000000000" pitchFamily="65" charset="-120"/>
                        <a:ea typeface="標楷體" panose="03000509000000000000" pitchFamily="65" charset="-120"/>
                        <a:cs typeface="+mn-cs"/>
                      </a:endParaRPr>
                    </a:p>
                    <a:p>
                      <a:endParaRPr lang="zh-TW" altLang="en-US" sz="2000" dirty="0">
                        <a:latin typeface="標楷體" panose="03000509000000000000" pitchFamily="65" charset="-120"/>
                        <a:ea typeface="標楷體" panose="03000509000000000000" pitchFamily="65" charset="-120"/>
                      </a:endParaRPr>
                    </a:p>
                  </a:txBody>
                  <a:tcPr/>
                </a:tc>
                <a:tc>
                  <a:txBody>
                    <a:bodyPr/>
                    <a:lstStyle/>
                    <a:p>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一</a:t>
                      </a:r>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校園增設資源回收桶，落實</a:t>
                      </a:r>
                      <a:r>
                        <a:rPr lang="zh-TW" altLang="zh-TW" sz="2000" kern="1200" dirty="0" smtClean="0">
                          <a:solidFill>
                            <a:srgbClr val="0000FF"/>
                          </a:solidFill>
                          <a:effectLst/>
                          <a:latin typeface="標楷體" panose="03000509000000000000" pitchFamily="65" charset="-120"/>
                          <a:ea typeface="標楷體" panose="03000509000000000000" pitchFamily="65" charset="-120"/>
                          <a:cs typeface="+mn-cs"/>
                        </a:rPr>
                        <a:t>資源回收與減量</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rgbClr val="0000FF"/>
                          </a:solidFill>
                          <a:effectLst/>
                          <a:latin typeface="標楷體" panose="03000509000000000000" pitchFamily="65" charset="-120"/>
                          <a:ea typeface="標楷體" panose="03000509000000000000" pitchFamily="65" charset="-120"/>
                          <a:cs typeface="+mn-cs"/>
                        </a:rPr>
                        <a:t>綠色環保</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rgbClr val="0000FF"/>
                          </a:solidFill>
                          <a:effectLst/>
                          <a:latin typeface="標楷體" panose="03000509000000000000" pitchFamily="65" charset="-120"/>
                          <a:ea typeface="標楷體" panose="03000509000000000000" pitchFamily="65" charset="-120"/>
                          <a:cs typeface="+mn-cs"/>
                        </a:rPr>
                        <a:t>善用能源</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等。</a:t>
                      </a:r>
                    </a:p>
                    <a:p>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二</a:t>
                      </a:r>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與學校相關社團合作，進行校園垃圾減量和珍惜能源宣導及活動、蚊子電影院活動。</a:t>
                      </a:r>
                    </a:p>
                    <a:p>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三</a:t>
                      </a:r>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成立教職員工生</a:t>
                      </a:r>
                      <a:r>
                        <a:rPr lang="zh-TW" altLang="zh-TW" sz="2000" kern="1200" dirty="0" smtClean="0">
                          <a:solidFill>
                            <a:srgbClr val="0000FF"/>
                          </a:solidFill>
                          <a:effectLst/>
                          <a:latin typeface="標楷體" panose="03000509000000000000" pitchFamily="65" charset="-120"/>
                          <a:ea typeface="標楷體" panose="03000509000000000000" pitchFamily="65" charset="-120"/>
                          <a:cs typeface="+mn-cs"/>
                        </a:rPr>
                        <a:t>環保志工團隊</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a:t>
                      </a:r>
                    </a:p>
                    <a:p>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四</a:t>
                      </a:r>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rgbClr val="FF0000"/>
                          </a:solidFill>
                          <a:effectLst/>
                          <a:latin typeface="標楷體" panose="03000509000000000000" pitchFamily="65" charset="-120"/>
                          <a:ea typeface="標楷體" panose="03000509000000000000" pitchFamily="65" charset="-120"/>
                          <a:cs typeface="+mn-cs"/>
                        </a:rPr>
                        <a:t>環保配方</a:t>
                      </a:r>
                      <a:r>
                        <a:rPr lang="en-US" altLang="zh-TW" sz="2000" kern="1200" dirty="0" smtClean="0">
                          <a:solidFill>
                            <a:srgbClr val="FF0000"/>
                          </a:solidFill>
                          <a:effectLst/>
                          <a:latin typeface="標楷體" panose="03000509000000000000" pitchFamily="65" charset="-120"/>
                          <a:ea typeface="標楷體" panose="03000509000000000000" pitchFamily="65" charset="-120"/>
                          <a:cs typeface="+mn-cs"/>
                        </a:rPr>
                        <a:t>-</a:t>
                      </a:r>
                      <a:r>
                        <a:rPr lang="zh-TW" altLang="zh-TW" sz="2000" kern="1200" dirty="0" smtClean="0">
                          <a:solidFill>
                            <a:srgbClr val="FF0000"/>
                          </a:solidFill>
                          <a:effectLst/>
                          <a:latin typeface="標楷體" panose="03000509000000000000" pitchFamily="65" charset="-120"/>
                          <a:ea typeface="標楷體" panose="03000509000000000000" pitchFamily="65" charset="-120"/>
                          <a:cs typeface="+mn-cs"/>
                        </a:rPr>
                        <a:t>酵素的研發與推動</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en-US" altLang="zh-TW" sz="2000" b="1" kern="1200" dirty="0" smtClean="0">
                          <a:solidFill>
                            <a:srgbClr val="008000"/>
                          </a:solidFill>
                          <a:effectLst/>
                          <a:latin typeface="標楷體" panose="03000509000000000000" pitchFamily="65" charset="-120"/>
                          <a:ea typeface="標楷體" panose="03000509000000000000" pitchFamily="65" charset="-120"/>
                          <a:cs typeface="+mn-cs"/>
                        </a:rPr>
                        <a:t>(</a:t>
                      </a:r>
                      <a:r>
                        <a:rPr lang="zh-TW" altLang="zh-TW" sz="2000" b="1" kern="1200" dirty="0" smtClean="0">
                          <a:solidFill>
                            <a:srgbClr val="008000"/>
                          </a:solidFill>
                          <a:effectLst/>
                          <a:latin typeface="標楷體" panose="03000509000000000000" pitchFamily="65" charset="-120"/>
                          <a:ea typeface="標楷體" panose="03000509000000000000" pitchFamily="65" charset="-120"/>
                          <a:cs typeface="+mn-cs"/>
                        </a:rPr>
                        <a:t>生命科學院</a:t>
                      </a:r>
                      <a:r>
                        <a:rPr lang="en-US" altLang="zh-TW" sz="2000" b="1" kern="1200" dirty="0" smtClean="0">
                          <a:solidFill>
                            <a:srgbClr val="008000"/>
                          </a:solidFill>
                          <a:effectLst/>
                          <a:latin typeface="標楷體" panose="03000509000000000000" pitchFamily="65" charset="-120"/>
                          <a:ea typeface="標楷體" panose="03000509000000000000" pitchFamily="65" charset="-120"/>
                          <a:cs typeface="+mn-cs"/>
                        </a:rPr>
                        <a:t>)</a:t>
                      </a:r>
                      <a:endParaRPr lang="zh-TW" altLang="zh-TW" sz="2000" b="1" kern="1200" dirty="0">
                        <a:solidFill>
                          <a:srgbClr val="008000"/>
                        </a:solidFill>
                        <a:effectLst/>
                        <a:latin typeface="標楷體" panose="03000509000000000000" pitchFamily="65" charset="-120"/>
                        <a:ea typeface="標楷體" panose="03000509000000000000" pitchFamily="65" charset="-120"/>
                        <a:cs typeface="+mn-cs"/>
                      </a:endParaRPr>
                    </a:p>
                  </a:txBody>
                  <a:tcPr/>
                </a:tc>
                <a:extLst>
                  <a:ext uri="{0D108BD9-81ED-4DB2-BD59-A6C34878D82A}">
                    <a16:rowId xmlns:a16="http://schemas.microsoft.com/office/drawing/2014/main" xmlns="" val="10002"/>
                  </a:ext>
                </a:extLst>
              </a:tr>
              <a:tr h="732202">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sz="2000" b="1" kern="1200" dirty="0">
                        <a:solidFill>
                          <a:schemeClr val="dk1"/>
                        </a:solidFill>
                        <a:effectLst/>
                        <a:latin typeface="標楷體" panose="03000509000000000000" pitchFamily="65" charset="-120"/>
                        <a:ea typeface="標楷體" panose="03000509000000000000" pitchFamily="65" charset="-120"/>
                        <a:cs typeface="+mn-cs"/>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1" kern="1200" dirty="0" smtClean="0">
                          <a:solidFill>
                            <a:srgbClr val="0000FF"/>
                          </a:solidFill>
                          <a:effectLst/>
                          <a:latin typeface="標楷體" panose="03000509000000000000" pitchFamily="65" charset="-120"/>
                          <a:ea typeface="標楷體" panose="03000509000000000000" pitchFamily="65" charset="-120"/>
                          <a:cs typeface="+mn-cs"/>
                        </a:rPr>
                        <a:t>持</a:t>
                      </a:r>
                      <a:r>
                        <a:rPr lang="zh-TW" altLang="zh-TW" sz="2400" b="1" kern="1200" dirty="0" smtClean="0">
                          <a:solidFill>
                            <a:srgbClr val="0000FF"/>
                          </a:solidFill>
                          <a:effectLst/>
                          <a:latin typeface="標楷體" panose="03000509000000000000" pitchFamily="65" charset="-120"/>
                          <a:ea typeface="標楷體" panose="03000509000000000000" pitchFamily="65" charset="-120"/>
                          <a:cs typeface="+mn-cs"/>
                        </a:rPr>
                        <a:t>續</a:t>
                      </a:r>
                      <a:r>
                        <a:rPr lang="zh-TW" altLang="en-US" sz="2400" b="1" kern="1200" dirty="0" smtClean="0">
                          <a:solidFill>
                            <a:srgbClr val="0000FF"/>
                          </a:solidFill>
                          <a:effectLst/>
                          <a:latin typeface="標楷體" panose="03000509000000000000" pitchFamily="65" charset="-120"/>
                          <a:ea typeface="標楷體" panose="03000509000000000000" pitchFamily="65" charset="-120"/>
                          <a:cs typeface="+mn-cs"/>
                        </a:rPr>
                        <a:t>物</a:t>
                      </a:r>
                      <a:r>
                        <a:rPr lang="zh-TW" altLang="zh-TW" sz="2400" b="1" kern="1200" dirty="0" smtClean="0">
                          <a:solidFill>
                            <a:srgbClr val="0000FF"/>
                          </a:solidFill>
                          <a:effectLst/>
                          <a:latin typeface="標楷體" panose="03000509000000000000" pitchFamily="65" charset="-120"/>
                          <a:ea typeface="標楷體" panose="03000509000000000000" pitchFamily="65" charset="-120"/>
                          <a:cs typeface="+mn-cs"/>
                        </a:rPr>
                        <a:t>命活動</a:t>
                      </a:r>
                      <a:endParaRPr lang="en-US" altLang="zh-TW" sz="2400" b="1" kern="1200" dirty="0" smtClean="0">
                        <a:solidFill>
                          <a:srgbClr val="0000FF"/>
                        </a:solidFill>
                        <a:effectLst/>
                        <a:latin typeface="標楷體" panose="03000509000000000000" pitchFamily="65" charset="-120"/>
                        <a:ea typeface="標楷體" panose="03000509000000000000" pitchFamily="65" charset="-120"/>
                        <a:cs typeface="+mn-cs"/>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000" b="1" kern="1200" dirty="0" smtClean="0">
                          <a:solidFill>
                            <a:srgbClr val="008000"/>
                          </a:solidFill>
                          <a:effectLst/>
                          <a:latin typeface="標楷體" panose="03000509000000000000" pitchFamily="65" charset="-120"/>
                          <a:ea typeface="標楷體" panose="03000509000000000000" pitchFamily="65" charset="-120"/>
                          <a:cs typeface="+mn-cs"/>
                        </a:rPr>
                        <a:t>(</a:t>
                      </a:r>
                      <a:r>
                        <a:rPr lang="zh-TW" altLang="zh-TW" sz="2000" b="1" kern="1200" dirty="0" smtClean="0">
                          <a:solidFill>
                            <a:srgbClr val="008000"/>
                          </a:solidFill>
                          <a:effectLst/>
                          <a:latin typeface="標楷體" panose="03000509000000000000" pitchFamily="65" charset="-120"/>
                          <a:ea typeface="標楷體" panose="03000509000000000000" pitchFamily="65" charset="-120"/>
                          <a:cs typeface="+mn-cs"/>
                        </a:rPr>
                        <a:t>學生事務處</a:t>
                      </a:r>
                      <a:r>
                        <a:rPr lang="en-US" altLang="zh-TW" sz="2000" b="1" kern="1200" dirty="0" smtClean="0">
                          <a:solidFill>
                            <a:srgbClr val="008000"/>
                          </a:solidFill>
                          <a:effectLst/>
                          <a:latin typeface="標楷體" panose="03000509000000000000" pitchFamily="65" charset="-120"/>
                          <a:ea typeface="標楷體" panose="03000509000000000000" pitchFamily="65" charset="-120"/>
                          <a:cs typeface="+mn-cs"/>
                        </a:rPr>
                        <a:t>)</a:t>
                      </a:r>
                      <a:endParaRPr lang="zh-TW" altLang="zh-TW" sz="2000" b="1" kern="1200" dirty="0" smtClean="0">
                        <a:solidFill>
                          <a:srgbClr val="008000"/>
                        </a:solidFill>
                        <a:effectLst/>
                        <a:latin typeface="標楷體" panose="03000509000000000000" pitchFamily="65" charset="-120"/>
                        <a:ea typeface="標楷體" panose="03000509000000000000" pitchFamily="65" charset="-120"/>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sz="2000" b="1" kern="1200" dirty="0">
                        <a:solidFill>
                          <a:schemeClr val="dk1"/>
                        </a:solidFill>
                        <a:effectLst/>
                        <a:latin typeface="標楷體" panose="03000509000000000000" pitchFamily="65" charset="-120"/>
                        <a:ea typeface="標楷體" panose="03000509000000000000" pitchFamily="65" charset="-120"/>
                        <a:cs typeface="+mn-cs"/>
                      </a:endParaRPr>
                    </a:p>
                  </a:txBody>
                  <a:tcPr/>
                </a:tc>
                <a:tc>
                  <a:txBody>
                    <a:bodyPr/>
                    <a:lstStyle/>
                    <a:p>
                      <a:pPr marL="0" algn="l" defTabSz="914400" rtl="0" eaLnBrk="1" latinLnBrk="0" hangingPunct="1"/>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一</a:t>
                      </a:r>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誠實</a:t>
                      </a:r>
                      <a:r>
                        <a:rPr lang="zh-TW" altLang="zh-TW" sz="2000" kern="1200" dirty="0" smtClean="0">
                          <a:solidFill>
                            <a:srgbClr val="0000FF"/>
                          </a:solidFill>
                          <a:effectLst/>
                          <a:latin typeface="標楷體" panose="03000509000000000000" pitchFamily="65" charset="-120"/>
                          <a:ea typeface="標楷體" panose="03000509000000000000" pitchFamily="65" charset="-120"/>
                          <a:cs typeface="+mn-cs"/>
                        </a:rPr>
                        <a:t>二手義賣商店</a:t>
                      </a:r>
                    </a:p>
                    <a:p>
                      <a:pPr marL="0" algn="l" defTabSz="914400" rtl="0" eaLnBrk="1" latinLnBrk="0" hangingPunct="1"/>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二</a:t>
                      </a:r>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全校教職員工生</a:t>
                      </a:r>
                      <a:r>
                        <a:rPr lang="zh-TW" altLang="zh-TW" sz="2000" kern="1200" dirty="0" smtClean="0">
                          <a:solidFill>
                            <a:srgbClr val="FF0000"/>
                          </a:solidFill>
                          <a:effectLst/>
                          <a:latin typeface="標楷體" panose="03000509000000000000" pitchFamily="65" charset="-120"/>
                          <a:ea typeface="標楷體" panose="03000509000000000000" pitchFamily="65" charset="-120"/>
                          <a:cs typeface="+mn-cs"/>
                        </a:rPr>
                        <a:t>延續物命日</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：每月</a:t>
                      </a:r>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1</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日捐贈物</a:t>
                      </a:r>
                      <a:endParaRPr lang="zh-TW" altLang="zh-TW" sz="2000" kern="1200" dirty="0">
                        <a:solidFill>
                          <a:schemeClr val="dk1"/>
                        </a:solidFill>
                        <a:effectLst/>
                        <a:latin typeface="標楷體" panose="03000509000000000000" pitchFamily="65" charset="-120"/>
                        <a:ea typeface="標楷體" panose="03000509000000000000" pitchFamily="65" charset="-120"/>
                        <a:cs typeface="+mn-cs"/>
                      </a:endParaRPr>
                    </a:p>
                  </a:txBody>
                  <a:tcPr/>
                </a:tc>
                <a:extLst>
                  <a:ext uri="{0D108BD9-81ED-4DB2-BD59-A6C34878D82A}">
                    <a16:rowId xmlns:a16="http://schemas.microsoft.com/office/drawing/2014/main" xmlns="" val="10003"/>
                  </a:ext>
                </a:extLst>
              </a:tr>
            </a:tbl>
          </a:graphicData>
        </a:graphic>
      </p:graphicFrame>
      <p:sp>
        <p:nvSpPr>
          <p:cNvPr id="3" name="投影片編號版面配置區 2"/>
          <p:cNvSpPr>
            <a:spLocks noGrp="1"/>
          </p:cNvSpPr>
          <p:nvPr>
            <p:ph type="sldNum" sz="quarter" idx="12"/>
          </p:nvPr>
        </p:nvSpPr>
        <p:spPr/>
        <p:txBody>
          <a:bodyPr/>
          <a:lstStyle/>
          <a:p>
            <a:fld id="{11F70DB0-1707-4C2E-BA6A-7B2B88A8B1D4}" type="slidenum">
              <a:rPr lang="zh-TW" altLang="en-US" smtClean="0"/>
              <a:t>28</a:t>
            </a:fld>
            <a:endParaRPr lang="zh-TW" altLang="en-US"/>
          </a:p>
        </p:txBody>
      </p:sp>
      <p:grpSp>
        <p:nvGrpSpPr>
          <p:cNvPr id="6" name="群組 5"/>
          <p:cNvGrpSpPr/>
          <p:nvPr/>
        </p:nvGrpSpPr>
        <p:grpSpPr>
          <a:xfrm>
            <a:off x="199442" y="193792"/>
            <a:ext cx="5457038" cy="946906"/>
            <a:chOff x="225163" y="174415"/>
            <a:chExt cx="5457038" cy="946906"/>
          </a:xfrm>
        </p:grpSpPr>
        <p:cxnSp>
          <p:nvCxnSpPr>
            <p:cNvPr id="8" name="直線接點 7"/>
            <p:cNvCxnSpPr/>
            <p:nvPr/>
          </p:nvCxnSpPr>
          <p:spPr>
            <a:xfrm flipV="1">
              <a:off x="2822836" y="580516"/>
              <a:ext cx="2374279" cy="29085"/>
            </a:xfrm>
            <a:prstGeom prst="line">
              <a:avLst/>
            </a:prstGeom>
            <a:ln w="57150">
              <a:solidFill>
                <a:srgbClr val="002060"/>
              </a:solidFill>
              <a:headEnd type="oval"/>
              <a:tailEnd type="none"/>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9" name="圓角矩形 29"/>
            <p:cNvSpPr/>
            <p:nvPr/>
          </p:nvSpPr>
          <p:spPr>
            <a:xfrm>
              <a:off x="3196918" y="288129"/>
              <a:ext cx="2485283" cy="642942"/>
            </a:xfrm>
            <a:prstGeom prst="roundRect">
              <a:avLst>
                <a:gd name="adj" fmla="val 50000"/>
              </a:avLst>
            </a:prstGeom>
            <a:gradFill flip="none" rotWithShape="1">
              <a:gsLst>
                <a:gs pos="0">
                  <a:srgbClr val="008000"/>
                </a:gs>
                <a:gs pos="50000">
                  <a:srgbClr val="99FF66"/>
                </a:gs>
                <a:gs pos="100000">
                  <a:schemeClr val="bg1">
                    <a:shade val="100000"/>
                    <a:satMod val="115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rgbClr val="0000FF"/>
                </a:solidFill>
              </a:endParaRPr>
            </a:p>
          </p:txBody>
        </p:sp>
        <p:sp>
          <p:nvSpPr>
            <p:cNvPr id="10" name="文字方塊 30"/>
            <p:cNvSpPr txBox="1"/>
            <p:nvPr/>
          </p:nvSpPr>
          <p:spPr>
            <a:xfrm>
              <a:off x="3213864" y="288129"/>
              <a:ext cx="2254094" cy="584775"/>
            </a:xfrm>
            <a:prstGeom prst="rect">
              <a:avLst/>
            </a:prstGeom>
            <a:noFill/>
          </p:spPr>
          <p:txBody>
            <a:bodyPr wrap="square" rtlCol="0">
              <a:spAutoFit/>
            </a:bodyPr>
            <a:lstStyle/>
            <a:p>
              <a:pPr algn="ctr"/>
              <a:r>
                <a:rPr lang="zh-TW" altLang="en-US" sz="3200" b="1" dirty="0" smtClean="0">
                  <a:solidFill>
                    <a:srgbClr val="FF0000"/>
                  </a:solidFill>
                  <a:latin typeface="標楷體" panose="03000509000000000000" pitchFamily="65" charset="-120"/>
                  <a:ea typeface="標楷體" panose="03000509000000000000" pitchFamily="65" charset="-120"/>
                </a:rPr>
                <a:t>生命教育</a:t>
              </a:r>
              <a:endParaRPr lang="ko-KR" altLang="en-US" sz="3200" b="1" dirty="0">
                <a:solidFill>
                  <a:srgbClr val="FF0000"/>
                </a:solidFill>
                <a:latin typeface="標楷體" panose="03000509000000000000" pitchFamily="65" charset="-120"/>
                <a:ea typeface="HY헤드라인M" pitchFamily="18" charset="-127"/>
              </a:endParaRPr>
            </a:p>
          </p:txBody>
        </p:sp>
        <p:pic>
          <p:nvPicPr>
            <p:cNvPr id="11" name="Picture 2" descr="33-"/>
            <p:cNvPicPr>
              <a:picLocks noChangeAspect="1" noChangeArrowheads="1"/>
            </p:cNvPicPr>
            <p:nvPr/>
          </p:nvPicPr>
          <p:blipFill>
            <a:blip r:embed="rId2"/>
            <a:srcRect/>
            <a:stretch>
              <a:fillRect/>
            </a:stretch>
          </p:blipFill>
          <p:spPr bwMode="auto">
            <a:xfrm>
              <a:off x="225163" y="174415"/>
              <a:ext cx="2599590" cy="946906"/>
            </a:xfrm>
            <a:prstGeom prst="rect">
              <a:avLst/>
            </a:prstGeom>
            <a:noFill/>
          </p:spPr>
        </p:pic>
        <p:sp>
          <p:nvSpPr>
            <p:cNvPr id="12" name="TextBox 18"/>
            <p:cNvSpPr txBox="1"/>
            <p:nvPr/>
          </p:nvSpPr>
          <p:spPr>
            <a:xfrm>
              <a:off x="328371" y="226573"/>
              <a:ext cx="2393173" cy="646331"/>
            </a:xfrm>
            <a:prstGeom prst="rect">
              <a:avLst/>
            </a:prstGeom>
            <a:noFill/>
          </p:spPr>
          <p:txBody>
            <a:bodyPr wrap="square" rtlCol="0">
              <a:spAutoFit/>
            </a:bodyPr>
            <a:lstStyle/>
            <a:p>
              <a:pPr algn="ctr">
                <a:buBlip>
                  <a:blip r:embed="rId3"/>
                </a:buBlip>
              </a:pPr>
              <a:r>
                <a:rPr lang="zh-TW" altLang="en-US" sz="3600" b="1" dirty="0" smtClean="0">
                  <a:latin typeface="標楷體" panose="03000509000000000000" pitchFamily="65" charset="-120"/>
                  <a:ea typeface="標楷體" panose="03000509000000000000" pitchFamily="65" charset="-120"/>
                </a:rPr>
                <a:t>三生教育</a:t>
              </a:r>
              <a:endParaRPr lang="ko-KR" altLang="en-US" sz="3600" b="1" dirty="0">
                <a:latin typeface="標楷體" panose="03000509000000000000" pitchFamily="65" charset="-120"/>
              </a:endParaRPr>
            </a:p>
          </p:txBody>
        </p:sp>
      </p:grpSp>
    </p:spTree>
    <p:extLst>
      <p:ext uri="{BB962C8B-B14F-4D97-AF65-F5344CB8AC3E}">
        <p14:creationId xmlns:p14="http://schemas.microsoft.com/office/powerpoint/2010/main" val="232569697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內容版面配置區 6"/>
          <p:cNvGraphicFramePr>
            <a:graphicFrameLocks noGrp="1"/>
          </p:cNvGraphicFramePr>
          <p:nvPr>
            <p:ph sz="half" idx="1"/>
            <p:extLst>
              <p:ext uri="{D42A27DB-BD31-4B8C-83A1-F6EECF244321}">
                <p14:modId xmlns:p14="http://schemas.microsoft.com/office/powerpoint/2010/main" val="2824182272"/>
              </p:ext>
            </p:extLst>
          </p:nvPr>
        </p:nvGraphicFramePr>
        <p:xfrm>
          <a:off x="251520" y="1124744"/>
          <a:ext cx="8712968" cy="5261748"/>
        </p:xfrm>
        <a:graphic>
          <a:graphicData uri="http://schemas.openxmlformats.org/drawingml/2006/table">
            <a:tbl>
              <a:tblPr firstRow="1" bandRow="1">
                <a:tableStyleId>{5C22544A-7EE6-4342-B048-85BDC9FD1C3A}</a:tableStyleId>
              </a:tblPr>
              <a:tblGrid>
                <a:gridCol w="1377904">
                  <a:extLst>
                    <a:ext uri="{9D8B030D-6E8A-4147-A177-3AD203B41FA5}">
                      <a16:colId xmlns:a16="http://schemas.microsoft.com/office/drawing/2014/main" xmlns="" val="20000"/>
                    </a:ext>
                  </a:extLst>
                </a:gridCol>
                <a:gridCol w="2393201">
                  <a:extLst>
                    <a:ext uri="{9D8B030D-6E8A-4147-A177-3AD203B41FA5}">
                      <a16:colId xmlns:a16="http://schemas.microsoft.com/office/drawing/2014/main" xmlns="" val="20001"/>
                    </a:ext>
                  </a:extLst>
                </a:gridCol>
                <a:gridCol w="4941863">
                  <a:extLst>
                    <a:ext uri="{9D8B030D-6E8A-4147-A177-3AD203B41FA5}">
                      <a16:colId xmlns:a16="http://schemas.microsoft.com/office/drawing/2014/main" xmlns="" val="20002"/>
                    </a:ext>
                  </a:extLst>
                </a:gridCol>
              </a:tblGrid>
              <a:tr h="426295">
                <a:tc>
                  <a:txBody>
                    <a:bodyPr/>
                    <a:lstStyle/>
                    <a:p>
                      <a:pPr algn="ctr"/>
                      <a:r>
                        <a:rPr lang="zh-TW" altLang="zh-TW" sz="1800" b="1" kern="1200" dirty="0" smtClean="0">
                          <a:solidFill>
                            <a:schemeClr val="lt1"/>
                          </a:solidFill>
                          <a:effectLst/>
                          <a:latin typeface="標楷體" panose="03000509000000000000" pitchFamily="65" charset="-120"/>
                          <a:ea typeface="標楷體" panose="03000509000000000000" pitchFamily="65" charset="-120"/>
                          <a:cs typeface="+mn-cs"/>
                        </a:rPr>
                        <a:t>策略方針</a:t>
                      </a:r>
                      <a:endParaRPr lang="zh-TW" altLang="en-US" sz="1800" b="1" dirty="0">
                        <a:latin typeface="標楷體" panose="03000509000000000000" pitchFamily="65" charset="-120"/>
                        <a:ea typeface="標楷體" panose="03000509000000000000" pitchFamily="65" charset="-120"/>
                      </a:endParaRPr>
                    </a:p>
                  </a:txBody>
                  <a:tcPr/>
                </a:tc>
                <a:tc gridSpan="2">
                  <a:txBody>
                    <a:bodyPr/>
                    <a:lstStyle/>
                    <a:p>
                      <a:pPr algn="ctr"/>
                      <a:r>
                        <a:rPr lang="zh-TW" altLang="zh-TW" sz="1800" b="1" kern="1200" dirty="0" smtClean="0">
                          <a:solidFill>
                            <a:schemeClr val="lt1"/>
                          </a:solidFill>
                          <a:effectLst/>
                          <a:latin typeface="標楷體" panose="03000509000000000000" pitchFamily="65" charset="-120"/>
                          <a:ea typeface="標楷體" panose="03000509000000000000" pitchFamily="65" charset="-120"/>
                          <a:cs typeface="+mn-cs"/>
                        </a:rPr>
                        <a:t>具體工作項目</a:t>
                      </a:r>
                      <a:r>
                        <a:rPr lang="en-US" altLang="zh-TW" sz="1800" b="1" kern="1200" dirty="0" smtClean="0">
                          <a:solidFill>
                            <a:schemeClr val="lt1"/>
                          </a:solidFill>
                          <a:effectLst/>
                          <a:latin typeface="標楷體" panose="03000509000000000000" pitchFamily="65" charset="-120"/>
                          <a:ea typeface="標楷體" panose="03000509000000000000" pitchFamily="65" charset="-120"/>
                          <a:cs typeface="+mn-cs"/>
                        </a:rPr>
                        <a:t>(</a:t>
                      </a:r>
                      <a:r>
                        <a:rPr lang="zh-TW" altLang="zh-TW" sz="1800" b="1" kern="1200" dirty="0" smtClean="0">
                          <a:solidFill>
                            <a:schemeClr val="lt1"/>
                          </a:solidFill>
                          <a:effectLst/>
                          <a:latin typeface="標楷體" panose="03000509000000000000" pitchFamily="65" charset="-120"/>
                          <a:ea typeface="標楷體" panose="03000509000000000000" pitchFamily="65" charset="-120"/>
                          <a:cs typeface="+mn-cs"/>
                        </a:rPr>
                        <a:t>執行單位</a:t>
                      </a:r>
                      <a:r>
                        <a:rPr lang="en-US" altLang="zh-TW" sz="1800" b="1" kern="1200" dirty="0" smtClean="0">
                          <a:solidFill>
                            <a:schemeClr val="lt1"/>
                          </a:solidFill>
                          <a:effectLst/>
                          <a:latin typeface="標楷體" panose="03000509000000000000" pitchFamily="65" charset="-120"/>
                          <a:ea typeface="標楷體" panose="03000509000000000000" pitchFamily="65" charset="-120"/>
                          <a:cs typeface="+mn-cs"/>
                        </a:rPr>
                        <a:t>)</a:t>
                      </a:r>
                      <a:endParaRPr lang="zh-TW" altLang="en-US" sz="1800" b="1" dirty="0">
                        <a:latin typeface="標楷體" panose="03000509000000000000" pitchFamily="65" charset="-120"/>
                        <a:ea typeface="標楷體" panose="03000509000000000000" pitchFamily="65" charset="-120"/>
                      </a:endParaRPr>
                    </a:p>
                  </a:txBody>
                  <a:tcPr/>
                </a:tc>
                <a:tc hMerge="1">
                  <a:txBody>
                    <a:bodyPr/>
                    <a:lstStyle/>
                    <a:p>
                      <a:endParaRPr lang="zh-TW" altLang="en-US" dirty="0"/>
                    </a:p>
                  </a:txBody>
                  <a:tcPr/>
                </a:tc>
                <a:extLst>
                  <a:ext uri="{0D108BD9-81ED-4DB2-BD59-A6C34878D82A}">
                    <a16:rowId xmlns:a16="http://schemas.microsoft.com/office/drawing/2014/main" xmlns="" val="10000"/>
                  </a:ext>
                </a:extLst>
              </a:tr>
              <a:tr h="657661">
                <a:tc row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TW" sz="3200" b="1" kern="1200" dirty="0" smtClean="0">
                        <a:solidFill>
                          <a:srgbClr val="FF0000"/>
                        </a:solidFill>
                        <a:effectLst/>
                        <a:latin typeface="標楷體" panose="03000509000000000000" pitchFamily="65" charset="-120"/>
                        <a:ea typeface="標楷體" panose="03000509000000000000" pitchFamily="65" charset="-120"/>
                        <a:cs typeface="+mn-cs"/>
                      </a:endParaRPr>
                    </a:p>
                    <a:p>
                      <a:pPr marL="0" marR="0" indent="0" algn="ctr" defTabSz="914400" rtl="0" eaLnBrk="1" fontAlgn="auto" latinLnBrk="0" hangingPunct="1">
                        <a:lnSpc>
                          <a:spcPct val="100000"/>
                        </a:lnSpc>
                        <a:spcBef>
                          <a:spcPts val="0"/>
                        </a:spcBef>
                        <a:spcAft>
                          <a:spcPts val="0"/>
                        </a:spcAft>
                        <a:buClrTx/>
                        <a:buSzTx/>
                        <a:buFontTx/>
                        <a:buNone/>
                        <a:tabLst/>
                        <a:defRPr/>
                      </a:pPr>
                      <a:r>
                        <a:rPr lang="zh-TW" altLang="zh-TW" sz="3200" b="1" kern="1200" dirty="0" smtClean="0">
                          <a:solidFill>
                            <a:srgbClr val="FF0000"/>
                          </a:solidFill>
                          <a:effectLst/>
                          <a:latin typeface="標楷體" panose="03000509000000000000" pitchFamily="65" charset="-120"/>
                          <a:ea typeface="標楷體" panose="03000509000000000000" pitchFamily="65" charset="-120"/>
                          <a:cs typeface="+mn-cs"/>
                        </a:rPr>
                        <a:t>弱</a:t>
                      </a:r>
                      <a:endParaRPr lang="en-US" altLang="zh-TW" sz="3200" b="1" kern="1200" dirty="0" smtClean="0">
                        <a:solidFill>
                          <a:srgbClr val="FF0000"/>
                        </a:solidFill>
                        <a:effectLst/>
                        <a:latin typeface="標楷體" panose="03000509000000000000" pitchFamily="65" charset="-120"/>
                        <a:ea typeface="標楷體" panose="03000509000000000000" pitchFamily="65" charset="-120"/>
                        <a:cs typeface="+mn-cs"/>
                      </a:endParaRPr>
                    </a:p>
                    <a:p>
                      <a:pPr marL="0" marR="0" indent="0" algn="ctr" defTabSz="914400" rtl="0" eaLnBrk="1" fontAlgn="auto" latinLnBrk="0" hangingPunct="1">
                        <a:lnSpc>
                          <a:spcPct val="100000"/>
                        </a:lnSpc>
                        <a:spcBef>
                          <a:spcPts val="0"/>
                        </a:spcBef>
                        <a:spcAft>
                          <a:spcPts val="0"/>
                        </a:spcAft>
                        <a:buClrTx/>
                        <a:buSzTx/>
                        <a:buFontTx/>
                        <a:buNone/>
                        <a:tabLst/>
                        <a:defRPr/>
                      </a:pPr>
                      <a:r>
                        <a:rPr lang="zh-TW" altLang="zh-TW" sz="3200" b="1" kern="1200" dirty="0" smtClean="0">
                          <a:solidFill>
                            <a:srgbClr val="FF0000"/>
                          </a:solidFill>
                          <a:effectLst/>
                          <a:latin typeface="標楷體" panose="03000509000000000000" pitchFamily="65" charset="-120"/>
                          <a:ea typeface="標楷體" panose="03000509000000000000" pitchFamily="65" charset="-120"/>
                          <a:cs typeface="+mn-cs"/>
                        </a:rPr>
                        <a:t>勢</a:t>
                      </a:r>
                      <a:endParaRPr lang="en-US" altLang="zh-TW" sz="3200" b="1" kern="1200" dirty="0" smtClean="0">
                        <a:solidFill>
                          <a:srgbClr val="FF0000"/>
                        </a:solidFill>
                        <a:effectLst/>
                        <a:latin typeface="標楷體" panose="03000509000000000000" pitchFamily="65" charset="-120"/>
                        <a:ea typeface="標楷體" panose="03000509000000000000" pitchFamily="65" charset="-120"/>
                        <a:cs typeface="+mn-cs"/>
                      </a:endParaRPr>
                    </a:p>
                    <a:p>
                      <a:pPr marL="0" marR="0" indent="0" algn="ctr" defTabSz="914400" rtl="0" eaLnBrk="1" fontAlgn="auto" latinLnBrk="0" hangingPunct="1">
                        <a:lnSpc>
                          <a:spcPct val="100000"/>
                        </a:lnSpc>
                        <a:spcBef>
                          <a:spcPts val="0"/>
                        </a:spcBef>
                        <a:spcAft>
                          <a:spcPts val="0"/>
                        </a:spcAft>
                        <a:buClrTx/>
                        <a:buSzTx/>
                        <a:buFontTx/>
                        <a:buNone/>
                        <a:tabLst/>
                        <a:defRPr/>
                      </a:pPr>
                      <a:r>
                        <a:rPr lang="zh-TW" altLang="zh-TW" sz="3200" b="1" kern="1200" dirty="0" smtClean="0">
                          <a:solidFill>
                            <a:srgbClr val="FF0000"/>
                          </a:solidFill>
                          <a:effectLst/>
                          <a:latin typeface="標楷體" panose="03000509000000000000" pitchFamily="65" charset="-120"/>
                          <a:ea typeface="標楷體" panose="03000509000000000000" pitchFamily="65" charset="-120"/>
                          <a:cs typeface="+mn-cs"/>
                        </a:rPr>
                        <a:t>關</a:t>
                      </a:r>
                      <a:endParaRPr lang="en-US" altLang="zh-TW" sz="3200" b="1" kern="1200" dirty="0" smtClean="0">
                        <a:solidFill>
                          <a:srgbClr val="FF0000"/>
                        </a:solidFill>
                        <a:effectLst/>
                        <a:latin typeface="標楷體" panose="03000509000000000000" pitchFamily="65" charset="-120"/>
                        <a:ea typeface="標楷體" panose="03000509000000000000" pitchFamily="65" charset="-120"/>
                        <a:cs typeface="+mn-cs"/>
                      </a:endParaRPr>
                    </a:p>
                    <a:p>
                      <a:pPr marL="0" marR="0" indent="0" algn="ctr" defTabSz="914400" rtl="0" eaLnBrk="1" fontAlgn="auto" latinLnBrk="0" hangingPunct="1">
                        <a:lnSpc>
                          <a:spcPct val="100000"/>
                        </a:lnSpc>
                        <a:spcBef>
                          <a:spcPts val="0"/>
                        </a:spcBef>
                        <a:spcAft>
                          <a:spcPts val="0"/>
                        </a:spcAft>
                        <a:buClrTx/>
                        <a:buSzTx/>
                        <a:buFontTx/>
                        <a:buNone/>
                        <a:tabLst/>
                        <a:defRPr/>
                      </a:pPr>
                      <a:r>
                        <a:rPr lang="zh-TW" altLang="zh-TW" sz="3200" b="1" kern="1200" dirty="0" smtClean="0">
                          <a:solidFill>
                            <a:srgbClr val="FF0000"/>
                          </a:solidFill>
                          <a:effectLst/>
                          <a:latin typeface="標楷體" panose="03000509000000000000" pitchFamily="65" charset="-120"/>
                          <a:ea typeface="標楷體" panose="03000509000000000000" pitchFamily="65" charset="-120"/>
                          <a:cs typeface="+mn-cs"/>
                        </a:rPr>
                        <a:t>懷</a:t>
                      </a:r>
                      <a:endParaRPr lang="zh-TW" altLang="en-US" sz="3200" b="1" kern="1200" dirty="0">
                        <a:solidFill>
                          <a:srgbClr val="FF0000"/>
                        </a:solidFill>
                        <a:effectLst/>
                        <a:latin typeface="標楷體" panose="03000509000000000000" pitchFamily="65" charset="-120"/>
                        <a:ea typeface="標楷體" panose="03000509000000000000" pitchFamily="65" charset="-120"/>
                        <a:cs typeface="+mn-cs"/>
                      </a:endParaRPr>
                    </a:p>
                  </a:txBody>
                  <a:tcPr/>
                </a:tc>
                <a:tc>
                  <a:txBody>
                    <a:bodyPr/>
                    <a:lstStyle/>
                    <a:p>
                      <a:pPr algn="ctr"/>
                      <a:r>
                        <a:rPr lang="zh-TW" altLang="zh-TW" sz="2400" b="1" kern="1200" dirty="0" smtClean="0">
                          <a:solidFill>
                            <a:srgbClr val="0000FF"/>
                          </a:solidFill>
                          <a:effectLst/>
                          <a:latin typeface="標楷體" panose="03000509000000000000" pitchFamily="65" charset="-120"/>
                          <a:ea typeface="標楷體" panose="03000509000000000000" pitchFamily="65" charset="-120"/>
                          <a:cs typeface="+mn-cs"/>
                        </a:rPr>
                        <a:t>通識課程</a:t>
                      </a:r>
                      <a:endParaRPr lang="en-US" altLang="zh-TW" sz="2400" b="1" kern="1200" dirty="0" smtClean="0">
                        <a:solidFill>
                          <a:srgbClr val="0000FF"/>
                        </a:solidFill>
                        <a:effectLst/>
                        <a:latin typeface="標楷體" panose="03000509000000000000" pitchFamily="65" charset="-120"/>
                        <a:ea typeface="標楷體" panose="03000509000000000000" pitchFamily="65" charset="-120"/>
                        <a:cs typeface="+mn-cs"/>
                      </a:endParaRPr>
                    </a:p>
                    <a:p>
                      <a:pPr algn="ctr"/>
                      <a:r>
                        <a:rPr lang="en-US" altLang="zh-TW" sz="1800" b="1" kern="1200" dirty="0" smtClean="0">
                          <a:solidFill>
                            <a:srgbClr val="008000"/>
                          </a:solidFill>
                          <a:effectLst/>
                          <a:latin typeface="標楷體" panose="03000509000000000000" pitchFamily="65" charset="-120"/>
                          <a:ea typeface="標楷體" panose="03000509000000000000" pitchFamily="65" charset="-120"/>
                          <a:cs typeface="+mn-cs"/>
                        </a:rPr>
                        <a:t>(</a:t>
                      </a:r>
                      <a:r>
                        <a:rPr lang="zh-TW" altLang="zh-TW" sz="1800" b="1" kern="1200" dirty="0" smtClean="0">
                          <a:solidFill>
                            <a:srgbClr val="008000"/>
                          </a:solidFill>
                          <a:effectLst/>
                          <a:latin typeface="標楷體" panose="03000509000000000000" pitchFamily="65" charset="-120"/>
                          <a:ea typeface="標楷體" panose="03000509000000000000" pitchFamily="65" charset="-120"/>
                          <a:cs typeface="+mn-cs"/>
                        </a:rPr>
                        <a:t>教務處</a:t>
                      </a:r>
                      <a:r>
                        <a:rPr lang="en-US" altLang="zh-TW" sz="1800" b="1" kern="1200" dirty="0" smtClean="0">
                          <a:solidFill>
                            <a:srgbClr val="008000"/>
                          </a:solidFill>
                          <a:effectLst/>
                          <a:latin typeface="標楷體" panose="03000509000000000000" pitchFamily="65" charset="-120"/>
                          <a:ea typeface="標楷體" panose="03000509000000000000" pitchFamily="65" charset="-120"/>
                          <a:cs typeface="+mn-cs"/>
                        </a:rPr>
                        <a:t>)</a:t>
                      </a:r>
                      <a:endParaRPr lang="zh-TW" altLang="zh-TW" sz="1800" b="1" kern="1200" dirty="0">
                        <a:solidFill>
                          <a:srgbClr val="008000"/>
                        </a:solidFill>
                        <a:effectLst/>
                        <a:latin typeface="標楷體" panose="03000509000000000000" pitchFamily="65" charset="-120"/>
                        <a:ea typeface="標楷體" panose="03000509000000000000" pitchFamily="65" charset="-120"/>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設計相關課程融入</a:t>
                      </a:r>
                      <a:r>
                        <a:rPr lang="zh-TW" altLang="en-US" sz="1800" kern="1200" dirty="0" smtClean="0">
                          <a:solidFill>
                            <a:schemeClr val="dk1"/>
                          </a:solidFill>
                          <a:effectLst/>
                          <a:latin typeface="標楷體" panose="03000509000000000000" pitchFamily="65" charset="-120"/>
                          <a:ea typeface="標楷體" panose="03000509000000000000" pitchFamily="65" charset="-120"/>
                          <a:cs typeface="+mn-cs"/>
                        </a:rPr>
                        <a:t>弱勢關懷、</a:t>
                      </a:r>
                      <a:r>
                        <a:rPr lang="zh-TW" altLang="en-US" sz="1800" kern="1200" dirty="0" smtClean="0">
                          <a:solidFill>
                            <a:srgbClr val="0000FF"/>
                          </a:solidFill>
                          <a:effectLst/>
                          <a:latin typeface="標楷體" panose="03000509000000000000" pitchFamily="65" charset="-120"/>
                          <a:ea typeface="標楷體" panose="03000509000000000000" pitchFamily="65" charset="-120"/>
                          <a:cs typeface="+mn-cs"/>
                        </a:rPr>
                        <a:t>培養同理心</a:t>
                      </a:r>
                      <a:r>
                        <a:rPr lang="zh-TW" altLang="en-US" sz="1800" kern="1200" dirty="0" smtClean="0">
                          <a:solidFill>
                            <a:schemeClr val="dk1"/>
                          </a:solidFill>
                          <a:effectLst/>
                          <a:latin typeface="標楷體" panose="03000509000000000000" pitchFamily="65" charset="-120"/>
                          <a:ea typeface="標楷體" panose="03000509000000000000" pitchFamily="65" charset="-120"/>
                          <a:cs typeface="+mn-cs"/>
                        </a:rPr>
                        <a:t>。</a:t>
                      </a:r>
                      <a:endParaRPr lang="zh-TW" altLang="en-US" sz="1800" kern="1200" dirty="0">
                        <a:solidFill>
                          <a:schemeClr val="dk1"/>
                        </a:solidFill>
                        <a:effectLst/>
                        <a:latin typeface="標楷體" panose="03000509000000000000" pitchFamily="65" charset="-120"/>
                        <a:ea typeface="標楷體" panose="03000509000000000000" pitchFamily="65" charset="-120"/>
                        <a:cs typeface="+mn-cs"/>
                      </a:endParaRPr>
                    </a:p>
                  </a:txBody>
                  <a:tcPr/>
                </a:tc>
                <a:extLst>
                  <a:ext uri="{0D108BD9-81ED-4DB2-BD59-A6C34878D82A}">
                    <a16:rowId xmlns:a16="http://schemas.microsoft.com/office/drawing/2014/main" xmlns="" val="10001"/>
                  </a:ext>
                </a:extLst>
              </a:tr>
              <a:tr h="2588452">
                <a:tc vMerge="1">
                  <a:txBody>
                    <a:bodyPr/>
                    <a:lstStyle/>
                    <a:p>
                      <a:endParaRPr lang="zh-TW" altLang="en-US" sz="1800" dirty="0">
                        <a:latin typeface="標楷體" panose="03000509000000000000" pitchFamily="65" charset="-120"/>
                        <a:ea typeface="標楷體" panose="03000509000000000000" pitchFamily="65" charset="-120"/>
                      </a:endParaRPr>
                    </a:p>
                  </a:txBody>
                  <a:tcPr/>
                </a:tc>
                <a:tc>
                  <a:txBody>
                    <a:bodyPr/>
                    <a:lstStyle/>
                    <a:p>
                      <a:pPr algn="ctr"/>
                      <a:endParaRPr lang="en-US" altLang="zh-TW" sz="2400" b="1" kern="1200" dirty="0" smtClean="0">
                        <a:solidFill>
                          <a:srgbClr val="0000FF"/>
                        </a:solidFill>
                        <a:effectLst/>
                        <a:latin typeface="標楷體" panose="03000509000000000000" pitchFamily="65" charset="-120"/>
                        <a:ea typeface="標楷體" panose="03000509000000000000" pitchFamily="65" charset="-120"/>
                        <a:cs typeface="+mn-cs"/>
                      </a:endParaRPr>
                    </a:p>
                    <a:p>
                      <a:pPr algn="ctr"/>
                      <a:endParaRPr lang="en-US" altLang="zh-TW" sz="2400" b="1" kern="1200" dirty="0" smtClean="0">
                        <a:solidFill>
                          <a:srgbClr val="0000FF"/>
                        </a:solidFill>
                        <a:effectLst/>
                        <a:latin typeface="標楷體" panose="03000509000000000000" pitchFamily="65" charset="-120"/>
                        <a:ea typeface="標楷體" panose="03000509000000000000" pitchFamily="65" charset="-120"/>
                        <a:cs typeface="+mn-cs"/>
                      </a:endParaRPr>
                    </a:p>
                    <a:p>
                      <a:pPr algn="ctr"/>
                      <a:r>
                        <a:rPr lang="zh-TW" altLang="zh-TW" sz="2400" b="1" kern="1200" dirty="0" smtClean="0">
                          <a:solidFill>
                            <a:srgbClr val="0000FF"/>
                          </a:solidFill>
                          <a:effectLst/>
                          <a:latin typeface="標楷體" panose="03000509000000000000" pitchFamily="65" charset="-120"/>
                          <a:ea typeface="標楷體" panose="03000509000000000000" pitchFamily="65" charset="-120"/>
                          <a:cs typeface="+mn-cs"/>
                        </a:rPr>
                        <a:t>愛與關懷活動</a:t>
                      </a:r>
                      <a:endParaRPr lang="en-US" altLang="zh-TW" sz="2400" b="1" kern="1200" dirty="0" smtClean="0">
                        <a:solidFill>
                          <a:srgbClr val="0000FF"/>
                        </a:solidFill>
                        <a:effectLst/>
                        <a:latin typeface="標楷體" panose="03000509000000000000" pitchFamily="65" charset="-120"/>
                        <a:ea typeface="標楷體" panose="03000509000000000000" pitchFamily="65" charset="-120"/>
                        <a:cs typeface="+mn-cs"/>
                      </a:endParaRPr>
                    </a:p>
                    <a:p>
                      <a:pPr algn="ctr"/>
                      <a:r>
                        <a:rPr lang="en-US" altLang="zh-TW" sz="1800" b="1" kern="1200" dirty="0" smtClean="0">
                          <a:solidFill>
                            <a:srgbClr val="008000"/>
                          </a:solidFill>
                          <a:effectLst/>
                          <a:latin typeface="標楷體" panose="03000509000000000000" pitchFamily="65" charset="-120"/>
                          <a:ea typeface="標楷體" panose="03000509000000000000" pitchFamily="65" charset="-120"/>
                          <a:cs typeface="+mn-cs"/>
                        </a:rPr>
                        <a:t>(</a:t>
                      </a:r>
                      <a:r>
                        <a:rPr lang="zh-TW" altLang="zh-TW" sz="1800" b="1" kern="1200" dirty="0" smtClean="0">
                          <a:solidFill>
                            <a:srgbClr val="008000"/>
                          </a:solidFill>
                          <a:effectLst/>
                          <a:latin typeface="標楷體" panose="03000509000000000000" pitchFamily="65" charset="-120"/>
                          <a:ea typeface="標楷體" panose="03000509000000000000" pitchFamily="65" charset="-120"/>
                          <a:cs typeface="+mn-cs"/>
                        </a:rPr>
                        <a:t>學生事務處</a:t>
                      </a:r>
                      <a:r>
                        <a:rPr lang="en-US" altLang="zh-TW" sz="1800" b="1" kern="1200" dirty="0" smtClean="0">
                          <a:solidFill>
                            <a:srgbClr val="008000"/>
                          </a:solidFill>
                          <a:effectLst/>
                          <a:latin typeface="標楷體" panose="03000509000000000000" pitchFamily="65" charset="-120"/>
                          <a:ea typeface="標楷體" panose="03000509000000000000" pitchFamily="65" charset="-120"/>
                          <a:cs typeface="+mn-cs"/>
                        </a:rPr>
                        <a:t>)</a:t>
                      </a:r>
                      <a:endParaRPr lang="zh-TW" altLang="zh-TW" sz="1800" kern="1200" dirty="0" smtClean="0">
                        <a:solidFill>
                          <a:srgbClr val="008000"/>
                        </a:solidFill>
                        <a:effectLst/>
                        <a:latin typeface="標楷體" panose="03000509000000000000" pitchFamily="65" charset="-120"/>
                        <a:ea typeface="標楷體" panose="03000509000000000000" pitchFamily="65" charset="-120"/>
                        <a:cs typeface="+mn-cs"/>
                      </a:endParaRPr>
                    </a:p>
                    <a:p>
                      <a:pPr algn="ctr"/>
                      <a:endParaRPr lang="zh-TW" altLang="en-US" sz="1800" dirty="0">
                        <a:latin typeface="標楷體" panose="03000509000000000000" pitchFamily="65" charset="-120"/>
                        <a:ea typeface="標楷體" panose="03000509000000000000" pitchFamily="65" charset="-120"/>
                      </a:endParaRPr>
                    </a:p>
                  </a:txBody>
                  <a:tcPr/>
                </a:tc>
                <a:tc>
                  <a:txBody>
                    <a:bodyPr/>
                    <a:lstStyle/>
                    <a:p>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一</a:t>
                      </a:r>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結合獎學金配套，辦理</a:t>
                      </a:r>
                      <a:r>
                        <a:rPr lang="zh-TW" altLang="zh-TW" sz="1800" kern="1200" dirty="0" smtClean="0">
                          <a:solidFill>
                            <a:srgbClr val="0000FF"/>
                          </a:solidFill>
                          <a:effectLst/>
                          <a:latin typeface="標楷體" panose="03000509000000000000" pitchFamily="65" charset="-120"/>
                          <a:ea typeface="標楷體" panose="03000509000000000000" pitchFamily="65" charset="-120"/>
                          <a:cs typeface="+mn-cs"/>
                        </a:rPr>
                        <a:t>愛與感恩相關議題</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講座。</a:t>
                      </a:r>
                    </a:p>
                    <a:p>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二</a:t>
                      </a:r>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辦理</a:t>
                      </a:r>
                      <a:r>
                        <a:rPr lang="zh-TW" altLang="zh-TW" sz="1800" kern="1200" dirty="0" smtClean="0">
                          <a:solidFill>
                            <a:srgbClr val="0000FF"/>
                          </a:solidFill>
                          <a:effectLst/>
                          <a:latin typeface="標楷體" panose="03000509000000000000" pitchFamily="65" charset="-120"/>
                          <a:ea typeface="標楷體" panose="03000509000000000000" pitchFamily="65" charset="-120"/>
                          <a:cs typeface="+mn-cs"/>
                        </a:rPr>
                        <a:t>心靈成長</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相關講座。</a:t>
                      </a:r>
                    </a:p>
                    <a:p>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三</a:t>
                      </a:r>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辦理</a:t>
                      </a:r>
                      <a:r>
                        <a:rPr lang="zh-TW" altLang="zh-TW" sz="1800" kern="1200" dirty="0" smtClean="0">
                          <a:solidFill>
                            <a:srgbClr val="0000FF"/>
                          </a:solidFill>
                          <a:effectLst/>
                          <a:latin typeface="標楷體" panose="03000509000000000000" pitchFamily="65" charset="-120"/>
                          <a:ea typeface="標楷體" panose="03000509000000000000" pitchFamily="65" charset="-120"/>
                          <a:cs typeface="+mn-cs"/>
                        </a:rPr>
                        <a:t>身障體驗營</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a:t>
                      </a:r>
                    </a:p>
                    <a:p>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四</a:t>
                      </a:r>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與社會公益非營利組織或者醫院合作，進行學生</a:t>
                      </a:r>
                      <a:r>
                        <a:rPr lang="zh-TW" altLang="zh-TW" sz="1800" kern="1200" dirty="0" smtClean="0">
                          <a:solidFill>
                            <a:srgbClr val="0000FF"/>
                          </a:solidFill>
                          <a:effectLst/>
                          <a:latin typeface="標楷體" panose="03000509000000000000" pitchFamily="65" charset="-120"/>
                          <a:ea typeface="標楷體" panose="03000509000000000000" pitchFamily="65" charset="-120"/>
                          <a:cs typeface="+mn-cs"/>
                        </a:rPr>
                        <a:t>生命教育參訪及講座</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活動。</a:t>
                      </a:r>
                    </a:p>
                    <a:p>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五</a:t>
                      </a:r>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 </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結合學生社團至國中小學實施</a:t>
                      </a:r>
                      <a:r>
                        <a:rPr lang="zh-TW" altLang="zh-TW" sz="1800" kern="1200" dirty="0" smtClean="0">
                          <a:solidFill>
                            <a:srgbClr val="0000FF"/>
                          </a:solidFill>
                          <a:effectLst/>
                          <a:latin typeface="標楷體" panose="03000509000000000000" pitchFamily="65" charset="-120"/>
                          <a:ea typeface="標楷體" panose="03000509000000000000" pitchFamily="65" charset="-120"/>
                          <a:cs typeface="+mn-cs"/>
                        </a:rPr>
                        <a:t>拒毒萌芽反毒宣導推廣活動</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a:t>
                      </a:r>
                    </a:p>
                    <a:p>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六</a:t>
                      </a:r>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社區服務活動。</a:t>
                      </a:r>
                      <a:endParaRPr lang="zh-TW" altLang="zh-TW" sz="1800" kern="1200" dirty="0">
                        <a:solidFill>
                          <a:schemeClr val="dk1"/>
                        </a:solidFill>
                        <a:effectLst/>
                        <a:latin typeface="標楷體" panose="03000509000000000000" pitchFamily="65" charset="-120"/>
                        <a:ea typeface="標楷體" panose="03000509000000000000" pitchFamily="65" charset="-120"/>
                        <a:cs typeface="+mn-cs"/>
                      </a:endParaRPr>
                    </a:p>
                  </a:txBody>
                  <a:tcPr/>
                </a:tc>
                <a:extLst>
                  <a:ext uri="{0D108BD9-81ED-4DB2-BD59-A6C34878D82A}">
                    <a16:rowId xmlns:a16="http://schemas.microsoft.com/office/drawing/2014/main" xmlns="" val="10002"/>
                  </a:ext>
                </a:extLst>
              </a:tr>
              <a:tr h="1515481">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sz="1800" b="1" kern="1200" dirty="0">
                        <a:solidFill>
                          <a:schemeClr val="dk1"/>
                        </a:solidFill>
                        <a:effectLst/>
                        <a:latin typeface="標楷體" panose="03000509000000000000" pitchFamily="65" charset="-120"/>
                        <a:ea typeface="標楷體" panose="03000509000000000000" pitchFamily="65" charset="-120"/>
                        <a:cs typeface="+mn-cs"/>
                      </a:endParaRPr>
                    </a:p>
                  </a:txBody>
                  <a:tcPr/>
                </a:tc>
                <a:tc>
                  <a:txBody>
                    <a:bodyPr/>
                    <a:lstStyle/>
                    <a:p>
                      <a:pPr algn="ctr"/>
                      <a:endParaRPr lang="en-US" altLang="zh-TW" sz="2400" b="1" kern="1200" dirty="0" smtClean="0">
                        <a:solidFill>
                          <a:srgbClr val="0000FF"/>
                        </a:solidFill>
                        <a:effectLst/>
                        <a:latin typeface="標楷體" panose="03000509000000000000" pitchFamily="65" charset="-120"/>
                        <a:ea typeface="標楷體" panose="03000509000000000000" pitchFamily="65" charset="-120"/>
                        <a:cs typeface="+mn-cs"/>
                      </a:endParaRPr>
                    </a:p>
                    <a:p>
                      <a:pPr algn="ctr"/>
                      <a:r>
                        <a:rPr lang="zh-TW" altLang="zh-TW" sz="2400" b="1" kern="1200" dirty="0" smtClean="0">
                          <a:solidFill>
                            <a:srgbClr val="0000FF"/>
                          </a:solidFill>
                          <a:effectLst/>
                          <a:latin typeface="標楷體" panose="03000509000000000000" pitchFamily="65" charset="-120"/>
                          <a:ea typeface="標楷體" panose="03000509000000000000" pitchFamily="65" charset="-120"/>
                          <a:cs typeface="+mn-cs"/>
                        </a:rPr>
                        <a:t>關懷扶助弱勢</a:t>
                      </a:r>
                      <a:endParaRPr lang="en-US" altLang="zh-TW" sz="2400" b="1" kern="1200" dirty="0" smtClean="0">
                        <a:solidFill>
                          <a:srgbClr val="0000FF"/>
                        </a:solidFill>
                        <a:effectLst/>
                        <a:latin typeface="標楷體" panose="03000509000000000000" pitchFamily="65" charset="-120"/>
                        <a:ea typeface="標楷體" panose="03000509000000000000" pitchFamily="65" charset="-120"/>
                        <a:cs typeface="+mn-cs"/>
                      </a:endParaRPr>
                    </a:p>
                    <a:p>
                      <a:pPr algn="ctr"/>
                      <a:r>
                        <a:rPr lang="en-US" altLang="zh-TW" sz="1800" b="1" kern="1200" dirty="0" smtClean="0">
                          <a:solidFill>
                            <a:srgbClr val="008000"/>
                          </a:solidFill>
                          <a:effectLst/>
                          <a:latin typeface="標楷體" panose="03000509000000000000" pitchFamily="65" charset="-120"/>
                          <a:ea typeface="標楷體" panose="03000509000000000000" pitchFamily="65" charset="-120"/>
                          <a:cs typeface="+mn-cs"/>
                        </a:rPr>
                        <a:t>(</a:t>
                      </a:r>
                      <a:r>
                        <a:rPr lang="zh-TW" altLang="zh-TW" sz="1800" b="1" kern="1200" dirty="0" smtClean="0">
                          <a:solidFill>
                            <a:srgbClr val="008000"/>
                          </a:solidFill>
                          <a:effectLst/>
                          <a:latin typeface="標楷體" panose="03000509000000000000" pitchFamily="65" charset="-120"/>
                          <a:ea typeface="標楷體" panose="03000509000000000000" pitchFamily="65" charset="-120"/>
                          <a:cs typeface="+mn-cs"/>
                        </a:rPr>
                        <a:t>學生事務處</a:t>
                      </a:r>
                      <a:r>
                        <a:rPr lang="en-US" altLang="zh-TW" sz="1800" b="1" kern="1200" dirty="0" smtClean="0">
                          <a:solidFill>
                            <a:srgbClr val="008000"/>
                          </a:solidFill>
                          <a:effectLst/>
                          <a:latin typeface="標楷體" panose="03000509000000000000" pitchFamily="65" charset="-120"/>
                          <a:ea typeface="標楷體" panose="03000509000000000000" pitchFamily="65" charset="-120"/>
                          <a:cs typeface="+mn-cs"/>
                        </a:rPr>
                        <a:t>)</a:t>
                      </a:r>
                      <a:endParaRPr lang="zh-TW" altLang="zh-TW" sz="1800" kern="1200" dirty="0" smtClean="0">
                        <a:solidFill>
                          <a:srgbClr val="008000"/>
                        </a:solidFill>
                        <a:effectLst/>
                        <a:latin typeface="標楷體" panose="03000509000000000000" pitchFamily="65" charset="-120"/>
                        <a:ea typeface="標楷體" panose="03000509000000000000" pitchFamily="65" charset="-120"/>
                        <a:cs typeface="+mn-cs"/>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zh-TW" altLang="en-US" sz="1800" b="1" kern="1200" dirty="0">
                        <a:solidFill>
                          <a:schemeClr val="dk1"/>
                        </a:solidFill>
                        <a:effectLst/>
                        <a:latin typeface="標楷體" panose="03000509000000000000" pitchFamily="65" charset="-120"/>
                        <a:ea typeface="標楷體" panose="03000509000000000000" pitchFamily="65" charset="-120"/>
                        <a:cs typeface="+mn-cs"/>
                      </a:endParaRPr>
                    </a:p>
                  </a:txBody>
                  <a:tcPr/>
                </a:tc>
                <a:tc>
                  <a:txBody>
                    <a:bodyPr/>
                    <a:lstStyle/>
                    <a:p>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一</a:t>
                      </a:r>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辦理就學貸款及學雜費減免等各項補助措施。</a:t>
                      </a:r>
                    </a:p>
                    <a:p>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二</a:t>
                      </a:r>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積極輔導學生申請校外獎助金。</a:t>
                      </a:r>
                    </a:p>
                    <a:p>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三</a:t>
                      </a:r>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提供急難慰助金。</a:t>
                      </a:r>
                    </a:p>
                    <a:p>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四</a:t>
                      </a:r>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弱勢生課輔。</a:t>
                      </a:r>
                      <a:endParaRPr lang="zh-TW" altLang="zh-TW" sz="1800" kern="1200" dirty="0">
                        <a:solidFill>
                          <a:schemeClr val="dk1"/>
                        </a:solidFill>
                        <a:effectLst/>
                        <a:latin typeface="標楷體" panose="03000509000000000000" pitchFamily="65" charset="-120"/>
                        <a:ea typeface="標楷體" panose="03000509000000000000" pitchFamily="65" charset="-120"/>
                        <a:cs typeface="+mn-cs"/>
                      </a:endParaRPr>
                    </a:p>
                  </a:txBody>
                  <a:tcPr/>
                </a:tc>
                <a:extLst>
                  <a:ext uri="{0D108BD9-81ED-4DB2-BD59-A6C34878D82A}">
                    <a16:rowId xmlns:a16="http://schemas.microsoft.com/office/drawing/2014/main" xmlns="" val="10003"/>
                  </a:ext>
                </a:extLst>
              </a:tr>
            </a:tbl>
          </a:graphicData>
        </a:graphic>
      </p:graphicFrame>
      <p:sp>
        <p:nvSpPr>
          <p:cNvPr id="3" name="投影片編號版面配置區 2"/>
          <p:cNvSpPr>
            <a:spLocks noGrp="1"/>
          </p:cNvSpPr>
          <p:nvPr>
            <p:ph type="sldNum" sz="quarter" idx="12"/>
          </p:nvPr>
        </p:nvSpPr>
        <p:spPr/>
        <p:txBody>
          <a:bodyPr/>
          <a:lstStyle/>
          <a:p>
            <a:fld id="{11F70DB0-1707-4C2E-BA6A-7B2B88A8B1D4}" type="slidenum">
              <a:rPr lang="zh-TW" altLang="en-US" smtClean="0"/>
              <a:t>29</a:t>
            </a:fld>
            <a:endParaRPr lang="zh-TW" altLang="en-US"/>
          </a:p>
        </p:txBody>
      </p:sp>
      <p:grpSp>
        <p:nvGrpSpPr>
          <p:cNvPr id="6" name="群組 5"/>
          <p:cNvGrpSpPr/>
          <p:nvPr/>
        </p:nvGrpSpPr>
        <p:grpSpPr>
          <a:xfrm>
            <a:off x="199442" y="193792"/>
            <a:ext cx="5457038" cy="946906"/>
            <a:chOff x="225163" y="174415"/>
            <a:chExt cx="5457038" cy="946906"/>
          </a:xfrm>
        </p:grpSpPr>
        <p:cxnSp>
          <p:nvCxnSpPr>
            <p:cNvPr id="8" name="直線接點 7"/>
            <p:cNvCxnSpPr/>
            <p:nvPr/>
          </p:nvCxnSpPr>
          <p:spPr>
            <a:xfrm flipV="1">
              <a:off x="2822836" y="580516"/>
              <a:ext cx="2374279" cy="29085"/>
            </a:xfrm>
            <a:prstGeom prst="line">
              <a:avLst/>
            </a:prstGeom>
            <a:ln w="57150">
              <a:solidFill>
                <a:srgbClr val="002060"/>
              </a:solidFill>
              <a:headEnd type="oval"/>
              <a:tailEnd type="none"/>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9" name="圓角矩形 29"/>
            <p:cNvSpPr/>
            <p:nvPr/>
          </p:nvSpPr>
          <p:spPr>
            <a:xfrm>
              <a:off x="3196918" y="288129"/>
              <a:ext cx="2485283" cy="642942"/>
            </a:xfrm>
            <a:prstGeom prst="roundRect">
              <a:avLst>
                <a:gd name="adj" fmla="val 50000"/>
              </a:avLst>
            </a:prstGeom>
            <a:gradFill flip="none" rotWithShape="1">
              <a:gsLst>
                <a:gs pos="0">
                  <a:srgbClr val="008000"/>
                </a:gs>
                <a:gs pos="50000">
                  <a:srgbClr val="99FF66"/>
                </a:gs>
                <a:gs pos="100000">
                  <a:schemeClr val="bg1">
                    <a:shade val="100000"/>
                    <a:satMod val="115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rgbClr val="0000FF"/>
                </a:solidFill>
              </a:endParaRPr>
            </a:p>
          </p:txBody>
        </p:sp>
        <p:sp>
          <p:nvSpPr>
            <p:cNvPr id="10" name="文字方塊 30"/>
            <p:cNvSpPr txBox="1"/>
            <p:nvPr/>
          </p:nvSpPr>
          <p:spPr>
            <a:xfrm>
              <a:off x="3213864" y="288129"/>
              <a:ext cx="2254094" cy="584775"/>
            </a:xfrm>
            <a:prstGeom prst="rect">
              <a:avLst/>
            </a:prstGeom>
            <a:noFill/>
          </p:spPr>
          <p:txBody>
            <a:bodyPr wrap="square" rtlCol="0">
              <a:spAutoFit/>
            </a:bodyPr>
            <a:lstStyle/>
            <a:p>
              <a:pPr algn="ctr"/>
              <a:r>
                <a:rPr lang="zh-TW" altLang="en-US" sz="3200" b="1" dirty="0" smtClean="0">
                  <a:solidFill>
                    <a:srgbClr val="FF0000"/>
                  </a:solidFill>
                  <a:latin typeface="標楷體" panose="03000509000000000000" pitchFamily="65" charset="-120"/>
                  <a:ea typeface="標楷體" panose="03000509000000000000" pitchFamily="65" charset="-120"/>
                </a:rPr>
                <a:t>生命教育</a:t>
              </a:r>
              <a:endParaRPr lang="ko-KR" altLang="en-US" sz="3200" b="1" dirty="0">
                <a:solidFill>
                  <a:srgbClr val="FF0000"/>
                </a:solidFill>
                <a:latin typeface="標楷體" panose="03000509000000000000" pitchFamily="65" charset="-120"/>
                <a:ea typeface="HY헤드라인M" pitchFamily="18" charset="-127"/>
              </a:endParaRPr>
            </a:p>
          </p:txBody>
        </p:sp>
        <p:pic>
          <p:nvPicPr>
            <p:cNvPr id="11" name="Picture 2" descr="33-"/>
            <p:cNvPicPr>
              <a:picLocks noChangeAspect="1" noChangeArrowheads="1"/>
            </p:cNvPicPr>
            <p:nvPr/>
          </p:nvPicPr>
          <p:blipFill>
            <a:blip r:embed="rId2"/>
            <a:srcRect/>
            <a:stretch>
              <a:fillRect/>
            </a:stretch>
          </p:blipFill>
          <p:spPr bwMode="auto">
            <a:xfrm>
              <a:off x="225163" y="174415"/>
              <a:ext cx="2599590" cy="946906"/>
            </a:xfrm>
            <a:prstGeom prst="rect">
              <a:avLst/>
            </a:prstGeom>
            <a:noFill/>
          </p:spPr>
        </p:pic>
        <p:sp>
          <p:nvSpPr>
            <p:cNvPr id="12" name="TextBox 18"/>
            <p:cNvSpPr txBox="1"/>
            <p:nvPr/>
          </p:nvSpPr>
          <p:spPr>
            <a:xfrm>
              <a:off x="328371" y="226573"/>
              <a:ext cx="2393173" cy="646331"/>
            </a:xfrm>
            <a:prstGeom prst="rect">
              <a:avLst/>
            </a:prstGeom>
            <a:noFill/>
          </p:spPr>
          <p:txBody>
            <a:bodyPr wrap="square" rtlCol="0">
              <a:spAutoFit/>
            </a:bodyPr>
            <a:lstStyle/>
            <a:p>
              <a:pPr algn="ctr">
                <a:buBlip>
                  <a:blip r:embed="rId3"/>
                </a:buBlip>
              </a:pPr>
              <a:r>
                <a:rPr lang="zh-TW" altLang="en-US" sz="3600" b="1" dirty="0" smtClean="0">
                  <a:latin typeface="標楷體" panose="03000509000000000000" pitchFamily="65" charset="-120"/>
                  <a:ea typeface="標楷體" panose="03000509000000000000" pitchFamily="65" charset="-120"/>
                </a:rPr>
                <a:t>三生教育</a:t>
              </a:r>
              <a:endParaRPr lang="ko-KR" altLang="en-US" sz="3600" b="1" dirty="0">
                <a:latin typeface="標楷體" panose="03000509000000000000" pitchFamily="65" charset="-120"/>
              </a:endParaRPr>
            </a:p>
          </p:txBody>
        </p:sp>
      </p:grpSp>
    </p:spTree>
    <p:extLst>
      <p:ext uri="{BB962C8B-B14F-4D97-AF65-F5344CB8AC3E}">
        <p14:creationId xmlns:p14="http://schemas.microsoft.com/office/powerpoint/2010/main" val="33079337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fld id="{11F70DB0-1707-4C2E-BA6A-7B2B88A8B1D4}" type="slidenum">
              <a:rPr lang="zh-TW" altLang="en-US" smtClean="0"/>
              <a:t>3</a:t>
            </a:fld>
            <a:endParaRPr lang="zh-TW" altLang="en-US"/>
          </a:p>
        </p:txBody>
      </p:sp>
      <p:grpSp>
        <p:nvGrpSpPr>
          <p:cNvPr id="5" name="群組 4"/>
          <p:cNvGrpSpPr/>
          <p:nvPr/>
        </p:nvGrpSpPr>
        <p:grpSpPr>
          <a:xfrm>
            <a:off x="461925" y="-4497"/>
            <a:ext cx="8358547" cy="6708892"/>
            <a:chOff x="461925" y="-4497"/>
            <a:chExt cx="8358547" cy="6708892"/>
          </a:xfrm>
        </p:grpSpPr>
        <p:sp>
          <p:nvSpPr>
            <p:cNvPr id="6" name="Oval 4"/>
            <p:cNvSpPr>
              <a:spLocks noChangeArrowheads="1"/>
            </p:cNvSpPr>
            <p:nvPr/>
          </p:nvSpPr>
          <p:spPr bwMode="auto">
            <a:xfrm>
              <a:off x="2898368" y="2884736"/>
              <a:ext cx="3384000" cy="3384000"/>
            </a:xfrm>
            <a:prstGeom prst="ellipse">
              <a:avLst/>
            </a:prstGeom>
            <a:gradFill rotWithShape="1">
              <a:gsLst>
                <a:gs pos="0">
                  <a:schemeClr val="accent2"/>
                </a:gs>
                <a:gs pos="100000">
                  <a:schemeClr val="accent2">
                    <a:gamma/>
                    <a:tint val="0"/>
                    <a:invGamma/>
                  </a:schemeClr>
                </a:gs>
              </a:gsLst>
              <a:lin ang="5400000" scaled="1"/>
            </a:gradFill>
            <a:ln w="9525" algn="ctr">
              <a:solidFill>
                <a:schemeClr val="accent1"/>
              </a:solidFill>
              <a:round/>
              <a:headEnd/>
              <a:tailEnd/>
            </a:ln>
            <a:effectLst/>
          </p:spPr>
          <p:txBody>
            <a:bodyPr wrap="none" anchor="ctr"/>
            <a:lstStyle/>
            <a:p>
              <a:endParaRPr lang="zh-TW" altLang="en-US">
                <a:ea typeface="新細明體" charset="-120"/>
              </a:endParaRPr>
            </a:p>
          </p:txBody>
        </p:sp>
        <p:sp>
          <p:nvSpPr>
            <p:cNvPr id="7" name="AutoShape 4"/>
            <p:cNvSpPr>
              <a:spLocks noChangeArrowheads="1"/>
            </p:cNvSpPr>
            <p:nvPr/>
          </p:nvSpPr>
          <p:spPr bwMode="gray">
            <a:xfrm rot="3465783">
              <a:off x="5124864" y="5311273"/>
              <a:ext cx="522075" cy="288925"/>
            </a:xfrm>
            <a:prstGeom prst="rightArrow">
              <a:avLst>
                <a:gd name="adj1" fmla="val 35167"/>
                <a:gd name="adj2" fmla="val 111028"/>
              </a:avLst>
            </a:prstGeom>
            <a:gradFill rotWithShape="1">
              <a:gsLst>
                <a:gs pos="0">
                  <a:schemeClr val="tx2">
                    <a:gamma/>
                    <a:shade val="89020"/>
                    <a:invGamma/>
                    <a:alpha val="0"/>
                  </a:schemeClr>
                </a:gs>
                <a:gs pos="100000">
                  <a:schemeClr val="tx2"/>
                </a:gs>
              </a:gsLst>
              <a:lin ang="0" scaled="1"/>
            </a:gradFill>
            <a:ln w="0" algn="ctr">
              <a:noFill/>
              <a:miter lim="800000"/>
              <a:headEnd/>
              <a:tailEnd/>
            </a:ln>
            <a:effectLst/>
          </p:spPr>
          <p:txBody>
            <a:bodyPr wrap="none" anchor="ctr"/>
            <a:lstStyle/>
            <a:p>
              <a:endParaRPr lang="zh-TW" altLang="en-US">
                <a:ea typeface="新細明體" charset="-120"/>
              </a:endParaRPr>
            </a:p>
          </p:txBody>
        </p:sp>
        <p:sp>
          <p:nvSpPr>
            <p:cNvPr id="8" name="AutoShape 6"/>
            <p:cNvSpPr>
              <a:spLocks noChangeArrowheads="1"/>
            </p:cNvSpPr>
            <p:nvPr/>
          </p:nvSpPr>
          <p:spPr bwMode="gray">
            <a:xfrm rot="7535209">
              <a:off x="3433561" y="5188913"/>
              <a:ext cx="558343" cy="288925"/>
            </a:xfrm>
            <a:prstGeom prst="rightArrow">
              <a:avLst>
                <a:gd name="adj1" fmla="val 35167"/>
                <a:gd name="adj2" fmla="val 111029"/>
              </a:avLst>
            </a:prstGeom>
            <a:gradFill rotWithShape="1">
              <a:gsLst>
                <a:gs pos="0">
                  <a:schemeClr val="tx2">
                    <a:gamma/>
                    <a:shade val="89020"/>
                    <a:invGamma/>
                    <a:alpha val="0"/>
                  </a:schemeClr>
                </a:gs>
                <a:gs pos="100000">
                  <a:schemeClr val="tx2"/>
                </a:gs>
              </a:gsLst>
              <a:lin ang="0" scaled="1"/>
            </a:gradFill>
            <a:ln w="0" algn="ctr">
              <a:noFill/>
              <a:miter lim="800000"/>
              <a:headEnd/>
              <a:tailEnd/>
            </a:ln>
            <a:effectLst/>
          </p:spPr>
          <p:txBody>
            <a:bodyPr wrap="none" anchor="ctr"/>
            <a:lstStyle/>
            <a:p>
              <a:endParaRPr lang="zh-TW" altLang="en-US">
                <a:ea typeface="新細明體" charset="-120"/>
              </a:endParaRPr>
            </a:p>
          </p:txBody>
        </p:sp>
        <p:sp>
          <p:nvSpPr>
            <p:cNvPr id="9" name="Oval 9"/>
            <p:cNvSpPr>
              <a:spLocks noChangeArrowheads="1"/>
            </p:cNvSpPr>
            <p:nvPr/>
          </p:nvSpPr>
          <p:spPr bwMode="gray">
            <a:xfrm>
              <a:off x="2916368" y="2915927"/>
              <a:ext cx="3348000" cy="3321619"/>
            </a:xfrm>
            <a:prstGeom prst="ellipse">
              <a:avLst/>
            </a:prstGeom>
            <a:noFill/>
            <a:ln w="38100" algn="ctr">
              <a:solidFill>
                <a:schemeClr val="tx2"/>
              </a:solidFill>
              <a:round/>
              <a:headEnd/>
              <a:tailEnd/>
            </a:ln>
          </p:spPr>
          <p:txBody>
            <a:bodyPr wrap="square" anchor="ctr">
              <a:spAutoFit/>
            </a:bodyPr>
            <a:lstStyle/>
            <a:p>
              <a:endParaRPr lang="zh-TW" altLang="en-US">
                <a:ea typeface="新細明體" charset="-120"/>
              </a:endParaRPr>
            </a:p>
          </p:txBody>
        </p:sp>
        <p:sp>
          <p:nvSpPr>
            <p:cNvPr id="10" name="Oval 23"/>
            <p:cNvSpPr>
              <a:spLocks noChangeArrowheads="1"/>
            </p:cNvSpPr>
            <p:nvPr/>
          </p:nvSpPr>
          <p:spPr bwMode="gray">
            <a:xfrm>
              <a:off x="2244790" y="3268881"/>
              <a:ext cx="1188000" cy="1166812"/>
            </a:xfrm>
            <a:prstGeom prst="ellipse">
              <a:avLst/>
            </a:prstGeom>
            <a:gradFill rotWithShape="1">
              <a:gsLst>
                <a:gs pos="0">
                  <a:schemeClr val="bg1"/>
                </a:gs>
                <a:gs pos="100000">
                  <a:srgbClr val="FF0000"/>
                </a:gs>
              </a:gsLst>
              <a:path path="shape">
                <a:fillToRect l="50000" t="50000" r="50000" b="50000"/>
              </a:path>
            </a:gradFill>
            <a:ln w="9525" algn="ctr">
              <a:noFill/>
              <a:round/>
              <a:headEnd/>
              <a:tailEnd/>
            </a:ln>
            <a:effectLst/>
          </p:spPr>
          <p:txBody>
            <a:bodyPr wrap="none" anchor="ctr"/>
            <a:lstStyle/>
            <a:p>
              <a:r>
                <a:rPr lang="zh-TW" altLang="en-US" sz="2800" b="1" dirty="0" smtClean="0">
                  <a:solidFill>
                    <a:srgbClr val="0000FF"/>
                  </a:solidFill>
                  <a:latin typeface="標楷體" panose="03000509000000000000" pitchFamily="65" charset="-120"/>
                  <a:ea typeface="標楷體" panose="03000509000000000000" pitchFamily="65" charset="-120"/>
                </a:rPr>
                <a:t>三化</a:t>
              </a:r>
              <a:endParaRPr lang="en-US" altLang="zh-TW" sz="2800" b="1" dirty="0" smtClean="0">
                <a:solidFill>
                  <a:srgbClr val="0000FF"/>
                </a:solidFill>
                <a:latin typeface="標楷體" panose="03000509000000000000" pitchFamily="65" charset="-120"/>
                <a:ea typeface="標楷體" panose="03000509000000000000" pitchFamily="65" charset="-120"/>
              </a:endParaRPr>
            </a:p>
            <a:p>
              <a:r>
                <a:rPr lang="zh-TW" altLang="en-US" sz="2800" b="1" dirty="0" smtClean="0">
                  <a:solidFill>
                    <a:srgbClr val="0000FF"/>
                  </a:solidFill>
                  <a:latin typeface="標楷體" panose="03000509000000000000" pitchFamily="65" charset="-120"/>
                  <a:ea typeface="標楷體" panose="03000509000000000000" pitchFamily="65" charset="-120"/>
                </a:rPr>
                <a:t>教學</a:t>
              </a:r>
              <a:endParaRPr lang="zh-TW" altLang="en-US" sz="2800" b="1" dirty="0">
                <a:solidFill>
                  <a:srgbClr val="0000FF"/>
                </a:solidFill>
                <a:latin typeface="標楷體" panose="03000509000000000000" pitchFamily="65" charset="-120"/>
                <a:ea typeface="標楷體" panose="03000509000000000000" pitchFamily="65" charset="-120"/>
              </a:endParaRPr>
            </a:p>
          </p:txBody>
        </p:sp>
        <p:sp>
          <p:nvSpPr>
            <p:cNvPr id="11" name="Oval 28"/>
            <p:cNvSpPr>
              <a:spLocks noChangeArrowheads="1"/>
            </p:cNvSpPr>
            <p:nvPr/>
          </p:nvSpPr>
          <p:spPr bwMode="gray">
            <a:xfrm>
              <a:off x="3640249" y="3641150"/>
              <a:ext cx="1944687" cy="1944687"/>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endParaRPr lang="zh-TW" altLang="en-US">
                <a:ea typeface="新細明體" charset="-120"/>
              </a:endParaRPr>
            </a:p>
          </p:txBody>
        </p:sp>
        <p:sp>
          <p:nvSpPr>
            <p:cNvPr id="12" name="Oval 29"/>
            <p:cNvSpPr>
              <a:spLocks noChangeArrowheads="1"/>
            </p:cNvSpPr>
            <p:nvPr/>
          </p:nvSpPr>
          <p:spPr bwMode="gray">
            <a:xfrm>
              <a:off x="3633899" y="3625275"/>
              <a:ext cx="1944687" cy="1944687"/>
            </a:xfrm>
            <a:prstGeom prst="ellipse">
              <a:avLst/>
            </a:prstGeom>
            <a:gradFill rotWithShape="1">
              <a:gsLst>
                <a:gs pos="0">
                  <a:schemeClr val="hlink">
                    <a:alpha val="32001"/>
                  </a:schemeClr>
                </a:gs>
                <a:gs pos="100000">
                  <a:schemeClr val="hlink">
                    <a:gamma/>
                    <a:shade val="46275"/>
                    <a:invGamma/>
                  </a:schemeClr>
                </a:gs>
              </a:gsLst>
              <a:lin ang="2700000" scaled="1"/>
            </a:gradFill>
            <a:ln w="38100" algn="ctr">
              <a:noFill/>
              <a:round/>
              <a:headEnd/>
              <a:tailEnd/>
            </a:ln>
            <a:effectLst/>
          </p:spPr>
          <p:txBody>
            <a:bodyPr wrap="none" anchor="ctr">
              <a:spAutoFit/>
            </a:bodyPr>
            <a:lstStyle/>
            <a:p>
              <a:endParaRPr lang="zh-TW" altLang="en-US">
                <a:ea typeface="新細明體" charset="-120"/>
              </a:endParaRPr>
            </a:p>
          </p:txBody>
        </p:sp>
        <p:sp>
          <p:nvSpPr>
            <p:cNvPr id="13" name="Oval 30"/>
            <p:cNvSpPr>
              <a:spLocks noChangeArrowheads="1"/>
            </p:cNvSpPr>
            <p:nvPr/>
          </p:nvSpPr>
          <p:spPr bwMode="gray">
            <a:xfrm>
              <a:off x="3767249" y="3768150"/>
              <a:ext cx="1690687" cy="1690687"/>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endParaRPr lang="zh-TW" altLang="en-US">
                <a:ea typeface="新細明體" charset="-120"/>
              </a:endParaRPr>
            </a:p>
          </p:txBody>
        </p:sp>
        <p:sp>
          <p:nvSpPr>
            <p:cNvPr id="14" name="Oval 31"/>
            <p:cNvSpPr>
              <a:spLocks noChangeArrowheads="1"/>
            </p:cNvSpPr>
            <p:nvPr/>
          </p:nvSpPr>
          <p:spPr bwMode="gray">
            <a:xfrm>
              <a:off x="3749786" y="3741162"/>
              <a:ext cx="1690688" cy="1690688"/>
            </a:xfrm>
            <a:prstGeom prst="ellipse">
              <a:avLst/>
            </a:prstGeom>
            <a:gradFill rotWithShape="1">
              <a:gsLst>
                <a:gs pos="0">
                  <a:schemeClr val="hlink">
                    <a:gamma/>
                    <a:shade val="63529"/>
                    <a:invGamma/>
                  </a:schemeClr>
                </a:gs>
                <a:gs pos="100000">
                  <a:schemeClr val="hlink">
                    <a:alpha val="0"/>
                  </a:schemeClr>
                </a:gs>
              </a:gsLst>
              <a:lin ang="2700000" scaled="1"/>
            </a:gradFill>
            <a:ln w="38100" algn="ctr">
              <a:noFill/>
              <a:round/>
              <a:headEnd/>
              <a:tailEnd/>
            </a:ln>
            <a:effectLst/>
          </p:spPr>
          <p:txBody>
            <a:bodyPr anchor="ctr">
              <a:spAutoFit/>
            </a:bodyPr>
            <a:lstStyle/>
            <a:p>
              <a:endParaRPr lang="zh-TW" altLang="en-US">
                <a:ea typeface="新細明體" charset="-120"/>
              </a:endParaRPr>
            </a:p>
          </p:txBody>
        </p:sp>
        <p:sp>
          <p:nvSpPr>
            <p:cNvPr id="15" name="Oval 32"/>
            <p:cNvSpPr>
              <a:spLocks noChangeArrowheads="1"/>
            </p:cNvSpPr>
            <p:nvPr/>
          </p:nvSpPr>
          <p:spPr bwMode="gray">
            <a:xfrm>
              <a:off x="3851386" y="3852287"/>
              <a:ext cx="1522413" cy="1522413"/>
            </a:xfrm>
            <a:prstGeom prst="ellipse">
              <a:avLst/>
            </a:prstGeom>
            <a:solidFill>
              <a:srgbClr val="333333"/>
            </a:solidFill>
            <a:ln w="38100" algn="ctr">
              <a:noFill/>
              <a:round/>
              <a:headEnd/>
              <a:tailEnd/>
            </a:ln>
          </p:spPr>
          <p:txBody>
            <a:bodyPr anchor="ctr">
              <a:spAutoFit/>
            </a:bodyPr>
            <a:lstStyle/>
            <a:p>
              <a:endParaRPr lang="zh-TW" altLang="en-US">
                <a:ea typeface="新細明體" charset="-120"/>
              </a:endParaRPr>
            </a:p>
          </p:txBody>
        </p:sp>
        <p:sp>
          <p:nvSpPr>
            <p:cNvPr id="16" name="Oval 33"/>
            <p:cNvSpPr>
              <a:spLocks noChangeArrowheads="1"/>
            </p:cNvSpPr>
            <p:nvPr/>
          </p:nvSpPr>
          <p:spPr bwMode="gray">
            <a:xfrm>
              <a:off x="3873611" y="3871337"/>
              <a:ext cx="1471613" cy="1473200"/>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zh-TW" altLang="en-US">
                <a:ea typeface="新細明體" charset="-120"/>
              </a:endParaRPr>
            </a:p>
          </p:txBody>
        </p:sp>
        <p:sp>
          <p:nvSpPr>
            <p:cNvPr id="17" name="Oval 34"/>
            <p:cNvSpPr>
              <a:spLocks noChangeArrowheads="1"/>
            </p:cNvSpPr>
            <p:nvPr/>
          </p:nvSpPr>
          <p:spPr bwMode="gray">
            <a:xfrm>
              <a:off x="3891074" y="3880862"/>
              <a:ext cx="1438275" cy="1435100"/>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endParaRPr lang="zh-TW" altLang="en-US">
                <a:ea typeface="新細明體" charset="-120"/>
              </a:endParaRPr>
            </a:p>
          </p:txBody>
        </p:sp>
        <p:sp>
          <p:nvSpPr>
            <p:cNvPr id="18" name="Oval 35"/>
            <p:cNvSpPr>
              <a:spLocks noChangeArrowheads="1"/>
            </p:cNvSpPr>
            <p:nvPr/>
          </p:nvSpPr>
          <p:spPr bwMode="gray">
            <a:xfrm>
              <a:off x="3906949" y="3895150"/>
              <a:ext cx="1366838" cy="1341438"/>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zh-TW" altLang="en-US">
                <a:ea typeface="新細明體" charset="-120"/>
              </a:endParaRPr>
            </a:p>
          </p:txBody>
        </p:sp>
        <p:sp>
          <p:nvSpPr>
            <p:cNvPr id="19" name="Oval 36"/>
            <p:cNvSpPr>
              <a:spLocks noChangeArrowheads="1"/>
            </p:cNvSpPr>
            <p:nvPr/>
          </p:nvSpPr>
          <p:spPr bwMode="gray">
            <a:xfrm>
              <a:off x="3987911" y="3931662"/>
              <a:ext cx="1214438" cy="1090613"/>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endParaRPr lang="zh-TW" altLang="en-US">
                <a:ea typeface="新細明體" charset="-120"/>
              </a:endParaRPr>
            </a:p>
          </p:txBody>
        </p:sp>
        <p:sp>
          <p:nvSpPr>
            <p:cNvPr id="20" name="Text Box 37"/>
            <p:cNvSpPr txBox="1">
              <a:spLocks noChangeArrowheads="1"/>
            </p:cNvSpPr>
            <p:nvPr/>
          </p:nvSpPr>
          <p:spPr bwMode="auto">
            <a:xfrm>
              <a:off x="4112133" y="4031451"/>
              <a:ext cx="1005403" cy="1077218"/>
            </a:xfrm>
            <a:prstGeom prst="rect">
              <a:avLst/>
            </a:prstGeom>
            <a:noFill/>
            <a:ln w="9525" algn="ctr">
              <a:noFill/>
              <a:miter lim="800000"/>
              <a:headEnd/>
              <a:tailEnd/>
            </a:ln>
          </p:spPr>
          <p:txBody>
            <a:bodyPr wrap="none">
              <a:spAutoFit/>
            </a:bodyPr>
            <a:lstStyle/>
            <a:p>
              <a:pPr algn="ctr" eaLnBrk="0" hangingPunct="0"/>
              <a:r>
                <a:rPr lang="zh-TW" altLang="en-US" sz="3200" b="1" dirty="0" smtClean="0">
                  <a:solidFill>
                    <a:srgbClr val="000000"/>
                  </a:solidFill>
                  <a:latin typeface="標楷體" panose="03000509000000000000" pitchFamily="65" charset="-120"/>
                  <a:ea typeface="標楷體" panose="03000509000000000000" pitchFamily="65" charset="-120"/>
                </a:rPr>
                <a:t>３五</a:t>
              </a:r>
              <a:endParaRPr lang="en-US" altLang="zh-TW" sz="3200" b="1" dirty="0" smtClean="0">
                <a:solidFill>
                  <a:srgbClr val="000000"/>
                </a:solidFill>
                <a:latin typeface="標楷體" panose="03000509000000000000" pitchFamily="65" charset="-120"/>
                <a:ea typeface="標楷體" panose="03000509000000000000" pitchFamily="65" charset="-120"/>
              </a:endParaRPr>
            </a:p>
            <a:p>
              <a:pPr algn="ctr" eaLnBrk="0" hangingPunct="0"/>
              <a:r>
                <a:rPr lang="zh-TW" altLang="en-US" sz="3200" b="1" dirty="0" smtClean="0">
                  <a:solidFill>
                    <a:srgbClr val="000000"/>
                  </a:solidFill>
                  <a:latin typeface="標楷體" panose="03000509000000000000" pitchFamily="65" charset="-120"/>
                  <a:ea typeface="標楷體" panose="03000509000000000000" pitchFamily="65" charset="-120"/>
                </a:rPr>
                <a:t>工程</a:t>
              </a:r>
              <a:endParaRPr lang="en-US" altLang="zh-TW" sz="3200" b="1" dirty="0">
                <a:solidFill>
                  <a:srgbClr val="000000"/>
                </a:solidFill>
                <a:latin typeface="標楷體" panose="03000509000000000000" pitchFamily="65" charset="-120"/>
                <a:ea typeface="標楷體" panose="03000509000000000000" pitchFamily="65" charset="-120"/>
              </a:endParaRPr>
            </a:p>
          </p:txBody>
        </p:sp>
        <p:sp>
          <p:nvSpPr>
            <p:cNvPr id="21" name="Oval 23"/>
            <p:cNvSpPr>
              <a:spLocks noChangeArrowheads="1"/>
            </p:cNvSpPr>
            <p:nvPr/>
          </p:nvSpPr>
          <p:spPr bwMode="gray">
            <a:xfrm>
              <a:off x="5341370" y="5537583"/>
              <a:ext cx="1188000" cy="1166812"/>
            </a:xfrm>
            <a:prstGeom prst="ellipse">
              <a:avLst/>
            </a:prstGeom>
            <a:gradFill rotWithShape="1">
              <a:gsLst>
                <a:gs pos="0">
                  <a:schemeClr val="bg1"/>
                </a:gs>
                <a:gs pos="100000">
                  <a:srgbClr val="FFFF00"/>
                </a:gs>
              </a:gsLst>
              <a:path path="shape">
                <a:fillToRect l="50000" t="50000" r="50000" b="50000"/>
              </a:path>
            </a:gradFill>
            <a:ln w="9525" algn="ctr">
              <a:noFill/>
              <a:round/>
              <a:headEnd/>
              <a:tailEnd/>
            </a:ln>
            <a:effectLst/>
          </p:spPr>
          <p:txBody>
            <a:bodyPr wrap="none" anchor="ctr"/>
            <a:lstStyle/>
            <a:p>
              <a:r>
                <a:rPr lang="zh-TW" altLang="en-US" sz="2800" dirty="0" smtClean="0">
                  <a:solidFill>
                    <a:srgbClr val="7030A0"/>
                  </a:solidFill>
                  <a:latin typeface="標楷體" panose="03000509000000000000" pitchFamily="65" charset="-120"/>
                  <a:ea typeface="標楷體" panose="03000509000000000000" pitchFamily="65" charset="-120"/>
                </a:rPr>
                <a:t>三合</a:t>
              </a:r>
              <a:endParaRPr lang="en-US" altLang="zh-TW" sz="2800" dirty="0" smtClean="0">
                <a:solidFill>
                  <a:srgbClr val="7030A0"/>
                </a:solidFill>
                <a:latin typeface="標楷體" panose="03000509000000000000" pitchFamily="65" charset="-120"/>
                <a:ea typeface="標楷體" panose="03000509000000000000" pitchFamily="65" charset="-120"/>
              </a:endParaRPr>
            </a:p>
            <a:p>
              <a:r>
                <a:rPr lang="zh-TW" altLang="en-US" sz="2800" dirty="0" smtClean="0">
                  <a:solidFill>
                    <a:srgbClr val="7030A0"/>
                  </a:solidFill>
                  <a:latin typeface="標楷體" panose="03000509000000000000" pitchFamily="65" charset="-120"/>
                  <a:ea typeface="標楷體" panose="03000509000000000000" pitchFamily="65" charset="-120"/>
                </a:rPr>
                <a:t>校園</a:t>
              </a:r>
              <a:endParaRPr lang="zh-TW" altLang="en-US" sz="2800" dirty="0">
                <a:solidFill>
                  <a:srgbClr val="7030A0"/>
                </a:solidFill>
                <a:latin typeface="標楷體" panose="03000509000000000000" pitchFamily="65" charset="-120"/>
                <a:ea typeface="標楷體" panose="03000509000000000000" pitchFamily="65" charset="-120"/>
              </a:endParaRPr>
            </a:p>
          </p:txBody>
        </p:sp>
        <p:sp>
          <p:nvSpPr>
            <p:cNvPr id="22" name="Oval 23"/>
            <p:cNvSpPr>
              <a:spLocks noChangeArrowheads="1"/>
            </p:cNvSpPr>
            <p:nvPr/>
          </p:nvSpPr>
          <p:spPr bwMode="gray">
            <a:xfrm>
              <a:off x="5812122" y="3057744"/>
              <a:ext cx="1188000" cy="1166812"/>
            </a:xfrm>
            <a:prstGeom prst="ellipse">
              <a:avLst/>
            </a:prstGeom>
            <a:gradFill rotWithShape="1">
              <a:gsLst>
                <a:gs pos="0">
                  <a:srgbClr val="FFFFFF"/>
                </a:gs>
                <a:gs pos="100000">
                  <a:srgbClr val="66FF33"/>
                </a:gs>
              </a:gsLst>
              <a:path path="shape">
                <a:fillToRect l="50000" t="50000" r="50000" b="50000"/>
              </a:path>
            </a:gradFill>
            <a:ln w="9525" algn="ctr">
              <a:noFill/>
              <a:round/>
              <a:headEnd/>
              <a:tailEnd/>
            </a:ln>
            <a:effectLst/>
          </p:spPr>
          <p:txBody>
            <a:bodyPr wrap="none" anchor="ctr"/>
            <a:lstStyle/>
            <a:p>
              <a:r>
                <a:rPr lang="zh-TW" altLang="en-US" sz="2800" b="1" dirty="0" smtClean="0">
                  <a:latin typeface="標楷體" panose="03000509000000000000" pitchFamily="65" charset="-120"/>
                  <a:ea typeface="標楷體" panose="03000509000000000000" pitchFamily="65" charset="-120"/>
                </a:rPr>
                <a:t>三生</a:t>
              </a:r>
              <a:endParaRPr lang="en-US" altLang="zh-TW" sz="2800" b="1" dirty="0" smtClean="0">
                <a:latin typeface="標楷體" panose="03000509000000000000" pitchFamily="65" charset="-120"/>
                <a:ea typeface="標楷體" panose="03000509000000000000" pitchFamily="65" charset="-120"/>
              </a:endParaRPr>
            </a:p>
            <a:p>
              <a:r>
                <a:rPr lang="zh-TW" altLang="en-US" sz="2800" b="1" dirty="0" smtClean="0">
                  <a:latin typeface="標楷體" panose="03000509000000000000" pitchFamily="65" charset="-120"/>
                  <a:ea typeface="標楷體" panose="03000509000000000000" pitchFamily="65" charset="-120"/>
                </a:rPr>
                <a:t>教育</a:t>
              </a:r>
              <a:endParaRPr lang="zh-TW" altLang="en-US" sz="2800" b="1" dirty="0">
                <a:latin typeface="標楷體" panose="03000509000000000000" pitchFamily="65" charset="-120"/>
                <a:ea typeface="標楷體" panose="03000509000000000000" pitchFamily="65" charset="-120"/>
              </a:endParaRPr>
            </a:p>
          </p:txBody>
        </p:sp>
        <p:sp>
          <p:nvSpPr>
            <p:cNvPr id="23" name="Oval 23"/>
            <p:cNvSpPr>
              <a:spLocks noChangeArrowheads="1"/>
            </p:cNvSpPr>
            <p:nvPr/>
          </p:nvSpPr>
          <p:spPr bwMode="gray">
            <a:xfrm>
              <a:off x="2685611" y="5379892"/>
              <a:ext cx="1188000" cy="1166812"/>
            </a:xfrm>
            <a:prstGeom prst="ellipse">
              <a:avLst/>
            </a:prstGeom>
            <a:gradFill rotWithShape="1">
              <a:gsLst>
                <a:gs pos="0">
                  <a:schemeClr val="bg1"/>
                </a:gs>
                <a:gs pos="100000">
                  <a:schemeClr val="accent1"/>
                </a:gs>
              </a:gsLst>
              <a:path path="shape">
                <a:fillToRect l="50000" t="50000" r="50000" b="50000"/>
              </a:path>
            </a:gradFill>
            <a:ln w="9525" algn="ctr">
              <a:noFill/>
              <a:round/>
              <a:headEnd/>
              <a:tailEnd/>
            </a:ln>
            <a:effectLst/>
          </p:spPr>
          <p:txBody>
            <a:bodyPr wrap="none" anchor="ctr"/>
            <a:lstStyle/>
            <a:p>
              <a:r>
                <a:rPr lang="zh-TW" altLang="en-US" sz="2800" b="1" dirty="0" smtClean="0">
                  <a:solidFill>
                    <a:srgbClr val="7030A0"/>
                  </a:solidFill>
                  <a:latin typeface="標楷體" panose="03000509000000000000" pitchFamily="65" charset="-120"/>
                  <a:ea typeface="標楷體" panose="03000509000000000000" pitchFamily="65" charset="-120"/>
                </a:rPr>
                <a:t>三創</a:t>
              </a:r>
              <a:endParaRPr lang="en-US" altLang="zh-TW" sz="2800" b="1" dirty="0" smtClean="0">
                <a:solidFill>
                  <a:srgbClr val="7030A0"/>
                </a:solidFill>
                <a:latin typeface="標楷體" panose="03000509000000000000" pitchFamily="65" charset="-120"/>
                <a:ea typeface="標楷體" panose="03000509000000000000" pitchFamily="65" charset="-120"/>
              </a:endParaRPr>
            </a:p>
            <a:p>
              <a:r>
                <a:rPr lang="zh-TW" altLang="en-US" sz="2800" b="1" dirty="0" smtClean="0">
                  <a:solidFill>
                    <a:srgbClr val="7030A0"/>
                  </a:solidFill>
                  <a:latin typeface="標楷體" panose="03000509000000000000" pitchFamily="65" charset="-120"/>
                  <a:ea typeface="標楷體" panose="03000509000000000000" pitchFamily="65" charset="-120"/>
                </a:rPr>
                <a:t>研究</a:t>
              </a:r>
              <a:endParaRPr lang="zh-TW" altLang="en-US" sz="2800" b="1" dirty="0">
                <a:solidFill>
                  <a:srgbClr val="7030A0"/>
                </a:solidFill>
                <a:latin typeface="標楷體" panose="03000509000000000000" pitchFamily="65" charset="-120"/>
                <a:ea typeface="標楷體" panose="03000509000000000000" pitchFamily="65" charset="-120"/>
              </a:endParaRPr>
            </a:p>
          </p:txBody>
        </p:sp>
        <p:sp>
          <p:nvSpPr>
            <p:cNvPr id="24" name="Oval 23"/>
            <p:cNvSpPr>
              <a:spLocks noChangeArrowheads="1"/>
            </p:cNvSpPr>
            <p:nvPr/>
          </p:nvSpPr>
          <p:spPr bwMode="gray">
            <a:xfrm>
              <a:off x="4023025" y="2052275"/>
              <a:ext cx="1188000" cy="1166812"/>
            </a:xfrm>
            <a:prstGeom prst="ellipse">
              <a:avLst/>
            </a:prstGeom>
            <a:gradFill rotWithShape="1">
              <a:gsLst>
                <a:gs pos="0">
                  <a:schemeClr val="bg1"/>
                </a:gs>
                <a:gs pos="100000">
                  <a:srgbClr val="7030A0"/>
                </a:gs>
              </a:gsLst>
              <a:path path="shape">
                <a:fillToRect l="50000" t="50000" r="50000" b="50000"/>
              </a:path>
            </a:gradFill>
            <a:ln w="9525" algn="ctr">
              <a:noFill/>
              <a:round/>
              <a:headEnd/>
              <a:tailEnd/>
            </a:ln>
            <a:effectLst/>
          </p:spPr>
          <p:txBody>
            <a:bodyPr wrap="none" anchor="ctr"/>
            <a:lstStyle/>
            <a:p>
              <a:r>
                <a:rPr lang="zh-TW" altLang="en-US" sz="2800" b="1" dirty="0" smtClean="0">
                  <a:solidFill>
                    <a:srgbClr val="0000FF"/>
                  </a:solidFill>
                  <a:latin typeface="標楷體" panose="03000509000000000000" pitchFamily="65" charset="-120"/>
                  <a:ea typeface="標楷體" panose="03000509000000000000" pitchFamily="65" charset="-120"/>
                </a:rPr>
                <a:t>三品</a:t>
              </a:r>
              <a:endParaRPr lang="en-US" altLang="zh-TW" sz="2800" b="1" dirty="0" smtClean="0">
                <a:solidFill>
                  <a:srgbClr val="0000FF"/>
                </a:solidFill>
                <a:latin typeface="標楷體" panose="03000509000000000000" pitchFamily="65" charset="-120"/>
                <a:ea typeface="標楷體" panose="03000509000000000000" pitchFamily="65" charset="-120"/>
              </a:endParaRPr>
            </a:p>
            <a:p>
              <a:r>
                <a:rPr lang="zh-TW" altLang="en-US" sz="2800" b="1" dirty="0" smtClean="0">
                  <a:solidFill>
                    <a:srgbClr val="0000FF"/>
                  </a:solidFill>
                  <a:latin typeface="標楷體" panose="03000509000000000000" pitchFamily="65" charset="-120"/>
                  <a:ea typeface="標楷體" panose="03000509000000000000" pitchFamily="65" charset="-120"/>
                </a:rPr>
                <a:t>人才</a:t>
              </a:r>
              <a:endParaRPr lang="zh-TW" altLang="en-US" sz="2800" b="1" dirty="0">
                <a:solidFill>
                  <a:srgbClr val="0000FF"/>
                </a:solidFill>
                <a:latin typeface="標楷體" panose="03000509000000000000" pitchFamily="65" charset="-120"/>
                <a:ea typeface="標楷體" panose="03000509000000000000" pitchFamily="65" charset="-120"/>
              </a:endParaRPr>
            </a:p>
          </p:txBody>
        </p:sp>
        <p:sp>
          <p:nvSpPr>
            <p:cNvPr id="25" name="AutoShape 4"/>
            <p:cNvSpPr>
              <a:spLocks noChangeArrowheads="1"/>
            </p:cNvSpPr>
            <p:nvPr/>
          </p:nvSpPr>
          <p:spPr bwMode="gray">
            <a:xfrm rot="19691550">
              <a:off x="5489253" y="3952525"/>
              <a:ext cx="522075" cy="288925"/>
            </a:xfrm>
            <a:prstGeom prst="rightArrow">
              <a:avLst>
                <a:gd name="adj1" fmla="val 35167"/>
                <a:gd name="adj2" fmla="val 111028"/>
              </a:avLst>
            </a:prstGeom>
            <a:gradFill rotWithShape="1">
              <a:gsLst>
                <a:gs pos="0">
                  <a:schemeClr val="tx2">
                    <a:gamma/>
                    <a:shade val="89020"/>
                    <a:invGamma/>
                    <a:alpha val="0"/>
                  </a:schemeClr>
                </a:gs>
                <a:gs pos="100000">
                  <a:schemeClr val="tx2"/>
                </a:gs>
              </a:gsLst>
              <a:lin ang="0" scaled="1"/>
            </a:gradFill>
            <a:ln w="0" algn="ctr">
              <a:noFill/>
              <a:miter lim="800000"/>
              <a:headEnd/>
              <a:tailEnd/>
            </a:ln>
            <a:effectLst/>
          </p:spPr>
          <p:txBody>
            <a:bodyPr wrap="none" anchor="ctr"/>
            <a:lstStyle/>
            <a:p>
              <a:endParaRPr lang="zh-TW" altLang="en-US">
                <a:ea typeface="新細明體" charset="-120"/>
              </a:endParaRPr>
            </a:p>
          </p:txBody>
        </p:sp>
        <p:sp>
          <p:nvSpPr>
            <p:cNvPr id="26" name="AutoShape 4"/>
            <p:cNvSpPr>
              <a:spLocks noChangeArrowheads="1"/>
            </p:cNvSpPr>
            <p:nvPr/>
          </p:nvSpPr>
          <p:spPr bwMode="gray">
            <a:xfrm rot="16200000">
              <a:off x="4353797" y="3254012"/>
              <a:ext cx="522075" cy="288925"/>
            </a:xfrm>
            <a:prstGeom prst="rightArrow">
              <a:avLst>
                <a:gd name="adj1" fmla="val 35167"/>
                <a:gd name="adj2" fmla="val 111028"/>
              </a:avLst>
            </a:prstGeom>
            <a:gradFill rotWithShape="1">
              <a:gsLst>
                <a:gs pos="0">
                  <a:schemeClr val="tx2">
                    <a:gamma/>
                    <a:shade val="89020"/>
                    <a:invGamma/>
                    <a:alpha val="0"/>
                  </a:schemeClr>
                </a:gs>
                <a:gs pos="100000">
                  <a:schemeClr val="tx2"/>
                </a:gs>
              </a:gsLst>
              <a:lin ang="0" scaled="1"/>
            </a:gradFill>
            <a:ln w="0" algn="ctr">
              <a:noFill/>
              <a:miter lim="800000"/>
              <a:headEnd/>
              <a:tailEnd/>
            </a:ln>
            <a:effectLst/>
          </p:spPr>
          <p:txBody>
            <a:bodyPr wrap="none" anchor="ctr"/>
            <a:lstStyle/>
            <a:p>
              <a:endParaRPr lang="zh-TW" altLang="en-US">
                <a:ea typeface="新細明體" charset="-120"/>
              </a:endParaRPr>
            </a:p>
          </p:txBody>
        </p:sp>
        <p:sp>
          <p:nvSpPr>
            <p:cNvPr id="27" name="文字方塊 26"/>
            <p:cNvSpPr txBox="1"/>
            <p:nvPr/>
          </p:nvSpPr>
          <p:spPr>
            <a:xfrm>
              <a:off x="1428462" y="2194073"/>
              <a:ext cx="184731" cy="369332"/>
            </a:xfrm>
            <a:prstGeom prst="rect">
              <a:avLst/>
            </a:prstGeom>
            <a:noFill/>
          </p:spPr>
          <p:txBody>
            <a:bodyPr wrap="none" rtlCol="0">
              <a:spAutoFit/>
            </a:bodyPr>
            <a:lstStyle/>
            <a:p>
              <a:endParaRPr lang="zh-TW" altLang="en-US"/>
            </a:p>
          </p:txBody>
        </p:sp>
        <p:sp>
          <p:nvSpPr>
            <p:cNvPr id="28" name="AutoShape 8"/>
            <p:cNvSpPr>
              <a:spLocks noChangeArrowheads="1"/>
            </p:cNvSpPr>
            <p:nvPr/>
          </p:nvSpPr>
          <p:spPr bwMode="gray">
            <a:xfrm rot="12343823">
              <a:off x="3289139" y="4009580"/>
              <a:ext cx="548972" cy="288925"/>
            </a:xfrm>
            <a:prstGeom prst="rightArrow">
              <a:avLst>
                <a:gd name="adj1" fmla="val 35167"/>
                <a:gd name="adj2" fmla="val 121041"/>
              </a:avLst>
            </a:prstGeom>
            <a:gradFill rotWithShape="1">
              <a:gsLst>
                <a:gs pos="0">
                  <a:schemeClr val="tx2">
                    <a:gamma/>
                    <a:shade val="89020"/>
                    <a:invGamma/>
                    <a:alpha val="0"/>
                  </a:schemeClr>
                </a:gs>
                <a:gs pos="100000">
                  <a:schemeClr val="tx2"/>
                </a:gs>
              </a:gsLst>
              <a:lin ang="0" scaled="1"/>
            </a:gradFill>
            <a:ln w="0" algn="ctr">
              <a:noFill/>
              <a:miter lim="800000"/>
              <a:headEnd/>
              <a:tailEnd/>
            </a:ln>
            <a:effectLst/>
          </p:spPr>
          <p:txBody>
            <a:bodyPr wrap="none" anchor="ctr"/>
            <a:lstStyle/>
            <a:p>
              <a:endParaRPr lang="zh-TW" altLang="en-US">
                <a:ea typeface="新細明體" charset="-120"/>
              </a:endParaRPr>
            </a:p>
          </p:txBody>
        </p:sp>
        <p:sp>
          <p:nvSpPr>
            <p:cNvPr id="29" name="文字方塊 28"/>
            <p:cNvSpPr txBox="1"/>
            <p:nvPr/>
          </p:nvSpPr>
          <p:spPr>
            <a:xfrm>
              <a:off x="573643" y="2915927"/>
              <a:ext cx="1659429" cy="1107996"/>
            </a:xfrm>
            <a:prstGeom prst="rect">
              <a:avLst/>
            </a:prstGeom>
            <a:noFill/>
          </p:spPr>
          <p:txBody>
            <a:bodyPr wrap="none" rtlCol="0">
              <a:spAutoFit/>
            </a:bodyPr>
            <a:lstStyle/>
            <a:p>
              <a:pPr marL="342900" indent="-342900">
                <a:buBlip>
                  <a:blip r:embed="rId2"/>
                </a:buBlip>
              </a:pPr>
              <a:r>
                <a:rPr lang="zh-TW" altLang="en-US" sz="2200" dirty="0">
                  <a:latin typeface="標楷體" panose="03000509000000000000" pitchFamily="65" charset="-120"/>
                  <a:ea typeface="標楷體" panose="03000509000000000000" pitchFamily="65" charset="-120"/>
                </a:rPr>
                <a:t>教師</a:t>
              </a:r>
              <a:r>
                <a:rPr lang="zh-TW" altLang="en-US" sz="2200" dirty="0">
                  <a:solidFill>
                    <a:srgbClr val="0000FF"/>
                  </a:solidFill>
                  <a:latin typeface="標楷體" panose="03000509000000000000" pitchFamily="65" charset="-120"/>
                  <a:ea typeface="標楷體" panose="03000509000000000000" pitchFamily="65" charset="-120"/>
                </a:rPr>
                <a:t>內化</a:t>
              </a:r>
              <a:endParaRPr lang="en-US" altLang="zh-TW" sz="2200" dirty="0">
                <a:solidFill>
                  <a:srgbClr val="0000FF"/>
                </a:solidFill>
                <a:latin typeface="標楷體" panose="03000509000000000000" pitchFamily="65" charset="-120"/>
                <a:ea typeface="標楷體" panose="03000509000000000000" pitchFamily="65" charset="-120"/>
              </a:endParaRPr>
            </a:p>
            <a:p>
              <a:pPr marL="342900" indent="-342900">
                <a:buBlip>
                  <a:blip r:embed="rId2"/>
                </a:buBlip>
              </a:pPr>
              <a:r>
                <a:rPr lang="zh-TW" altLang="en-US" sz="2200" dirty="0" smtClean="0">
                  <a:latin typeface="標楷體" panose="03000509000000000000" pitchFamily="65" charset="-120"/>
                  <a:ea typeface="標楷體" panose="03000509000000000000" pitchFamily="65" charset="-120"/>
                </a:rPr>
                <a:t>教法</a:t>
              </a:r>
              <a:r>
                <a:rPr lang="zh-TW" altLang="en-US" sz="2200" dirty="0" smtClean="0">
                  <a:solidFill>
                    <a:srgbClr val="0000FF"/>
                  </a:solidFill>
                  <a:latin typeface="標楷體" panose="03000509000000000000" pitchFamily="65" charset="-120"/>
                  <a:ea typeface="標楷體" panose="03000509000000000000" pitchFamily="65" charset="-120"/>
                </a:rPr>
                <a:t>進化</a:t>
              </a:r>
              <a:endParaRPr lang="en-US" altLang="zh-TW" sz="2200" dirty="0" smtClean="0">
                <a:solidFill>
                  <a:srgbClr val="0000FF"/>
                </a:solidFill>
                <a:latin typeface="標楷體" panose="03000509000000000000" pitchFamily="65" charset="-120"/>
                <a:ea typeface="標楷體" panose="03000509000000000000" pitchFamily="65" charset="-120"/>
              </a:endParaRPr>
            </a:p>
            <a:p>
              <a:pPr marL="342900" indent="-342900">
                <a:buBlip>
                  <a:blip r:embed="rId2"/>
                </a:buBlip>
              </a:pPr>
              <a:r>
                <a:rPr lang="zh-TW" altLang="en-US" sz="2200" dirty="0">
                  <a:latin typeface="標楷體" panose="03000509000000000000" pitchFamily="65" charset="-120"/>
                  <a:ea typeface="標楷體" panose="03000509000000000000" pitchFamily="65" charset="-120"/>
                </a:rPr>
                <a:t>課程</a:t>
              </a:r>
              <a:r>
                <a:rPr lang="zh-TW" altLang="en-US" sz="2200" dirty="0" smtClean="0">
                  <a:solidFill>
                    <a:srgbClr val="0000FF"/>
                  </a:solidFill>
                  <a:latin typeface="標楷體" panose="03000509000000000000" pitchFamily="65" charset="-120"/>
                  <a:ea typeface="標楷體" panose="03000509000000000000" pitchFamily="65" charset="-120"/>
                </a:rPr>
                <a:t>轉化</a:t>
              </a:r>
              <a:endParaRPr lang="zh-TW" altLang="en-US" sz="2200" dirty="0">
                <a:solidFill>
                  <a:srgbClr val="0000FF"/>
                </a:solidFill>
                <a:latin typeface="標楷體" panose="03000509000000000000" pitchFamily="65" charset="-120"/>
                <a:ea typeface="標楷體" panose="03000509000000000000" pitchFamily="65" charset="-120"/>
              </a:endParaRPr>
            </a:p>
          </p:txBody>
        </p:sp>
        <p:sp>
          <p:nvSpPr>
            <p:cNvPr id="30" name="文字方塊 29"/>
            <p:cNvSpPr txBox="1"/>
            <p:nvPr/>
          </p:nvSpPr>
          <p:spPr>
            <a:xfrm>
              <a:off x="461925" y="4853445"/>
              <a:ext cx="2223686" cy="1107996"/>
            </a:xfrm>
            <a:prstGeom prst="rect">
              <a:avLst/>
            </a:prstGeom>
            <a:noFill/>
          </p:spPr>
          <p:txBody>
            <a:bodyPr wrap="none" rtlCol="0">
              <a:spAutoFit/>
            </a:bodyPr>
            <a:lstStyle/>
            <a:p>
              <a:pPr marL="342900" indent="-342900">
                <a:buBlip>
                  <a:blip r:embed="rId3"/>
                </a:buBlip>
              </a:pPr>
              <a:r>
                <a:rPr lang="zh-TW" altLang="en-US" sz="2200" dirty="0" smtClean="0">
                  <a:latin typeface="標楷體" panose="03000509000000000000" pitchFamily="65" charset="-120"/>
                  <a:ea typeface="標楷體" panose="03000509000000000000" pitchFamily="65" charset="-120"/>
                </a:rPr>
                <a:t>啟動</a:t>
              </a:r>
              <a:r>
                <a:rPr lang="zh-TW" altLang="en-US" sz="2200" dirty="0" smtClean="0">
                  <a:solidFill>
                    <a:srgbClr val="0000FF"/>
                  </a:solidFill>
                  <a:latin typeface="標楷體" panose="03000509000000000000" pitchFamily="65" charset="-120"/>
                  <a:ea typeface="標楷體" panose="03000509000000000000" pitchFamily="65" charset="-120"/>
                </a:rPr>
                <a:t>創意發想</a:t>
              </a:r>
              <a:endParaRPr lang="en-US" altLang="zh-TW" sz="2200" dirty="0" smtClean="0">
                <a:solidFill>
                  <a:srgbClr val="0000FF"/>
                </a:solidFill>
                <a:latin typeface="標楷體" panose="03000509000000000000" pitchFamily="65" charset="-120"/>
                <a:ea typeface="標楷體" panose="03000509000000000000" pitchFamily="65" charset="-120"/>
              </a:endParaRPr>
            </a:p>
            <a:p>
              <a:pPr marL="342900" indent="-342900">
                <a:buBlip>
                  <a:blip r:embed="rId3"/>
                </a:buBlip>
              </a:pPr>
              <a:r>
                <a:rPr lang="zh-TW" altLang="en-US" sz="2200" dirty="0" smtClean="0">
                  <a:latin typeface="標楷體" panose="03000509000000000000" pitchFamily="65" charset="-120"/>
                  <a:ea typeface="標楷體" panose="03000509000000000000" pitchFamily="65" charset="-120"/>
                </a:rPr>
                <a:t>力行</a:t>
              </a:r>
              <a:r>
                <a:rPr lang="zh-TW" altLang="en-US" sz="2200" dirty="0" smtClean="0">
                  <a:solidFill>
                    <a:srgbClr val="0000FF"/>
                  </a:solidFill>
                  <a:latin typeface="標楷體" panose="03000509000000000000" pitchFamily="65" charset="-120"/>
                  <a:ea typeface="標楷體" panose="03000509000000000000" pitchFamily="65" charset="-120"/>
                </a:rPr>
                <a:t>創新研發</a:t>
              </a:r>
              <a:endParaRPr lang="en-US" altLang="zh-TW" sz="2200" dirty="0" smtClean="0">
                <a:solidFill>
                  <a:srgbClr val="0000FF"/>
                </a:solidFill>
                <a:latin typeface="標楷體" panose="03000509000000000000" pitchFamily="65" charset="-120"/>
                <a:ea typeface="標楷體" panose="03000509000000000000" pitchFamily="65" charset="-120"/>
              </a:endParaRPr>
            </a:p>
            <a:p>
              <a:pPr marL="342900" indent="-342900">
                <a:buBlip>
                  <a:blip r:embed="rId3"/>
                </a:buBlip>
              </a:pPr>
              <a:r>
                <a:rPr lang="zh-TW" altLang="en-US" sz="2200" dirty="0" smtClean="0">
                  <a:latin typeface="標楷體" panose="03000509000000000000" pitchFamily="65" charset="-120"/>
                  <a:ea typeface="標楷體" panose="03000509000000000000" pitchFamily="65" charset="-120"/>
                </a:rPr>
                <a:t>孵育</a:t>
              </a:r>
              <a:r>
                <a:rPr lang="zh-TW" altLang="en-US" sz="2200" dirty="0" smtClean="0">
                  <a:solidFill>
                    <a:srgbClr val="0000FF"/>
                  </a:solidFill>
                  <a:latin typeface="標楷體" panose="03000509000000000000" pitchFamily="65" charset="-120"/>
                  <a:ea typeface="標楷體" panose="03000509000000000000" pitchFamily="65" charset="-120"/>
                </a:rPr>
                <a:t>創業基地</a:t>
              </a:r>
              <a:endParaRPr lang="zh-TW" altLang="en-US" sz="2200" dirty="0">
                <a:solidFill>
                  <a:srgbClr val="0000FF"/>
                </a:solidFill>
                <a:latin typeface="標楷體" panose="03000509000000000000" pitchFamily="65" charset="-120"/>
                <a:ea typeface="標楷體" panose="03000509000000000000" pitchFamily="65" charset="-120"/>
              </a:endParaRPr>
            </a:p>
          </p:txBody>
        </p:sp>
        <p:sp>
          <p:nvSpPr>
            <p:cNvPr id="31" name="文字方塊 30"/>
            <p:cNvSpPr txBox="1"/>
            <p:nvPr/>
          </p:nvSpPr>
          <p:spPr>
            <a:xfrm>
              <a:off x="7000122" y="2860235"/>
              <a:ext cx="1659429" cy="1107996"/>
            </a:xfrm>
            <a:prstGeom prst="rect">
              <a:avLst/>
            </a:prstGeom>
            <a:noFill/>
          </p:spPr>
          <p:txBody>
            <a:bodyPr wrap="none" rtlCol="0">
              <a:spAutoFit/>
            </a:bodyPr>
            <a:lstStyle/>
            <a:p>
              <a:pPr marL="342900" indent="-342900">
                <a:buBlip>
                  <a:blip r:embed="rId4"/>
                </a:buBlip>
              </a:pPr>
              <a:r>
                <a:rPr lang="zh-TW" altLang="en-US" sz="2200" dirty="0" smtClean="0">
                  <a:solidFill>
                    <a:srgbClr val="0000FF"/>
                  </a:solidFill>
                  <a:latin typeface="標楷體" panose="03000509000000000000" pitchFamily="65" charset="-120"/>
                  <a:ea typeface="標楷體" panose="03000509000000000000" pitchFamily="65" charset="-120"/>
                </a:rPr>
                <a:t>生涯</a:t>
              </a:r>
              <a:r>
                <a:rPr lang="zh-TW" altLang="en-US" sz="2200" dirty="0" smtClean="0">
                  <a:latin typeface="標楷體" panose="03000509000000000000" pitchFamily="65" charset="-120"/>
                  <a:ea typeface="標楷體" panose="03000509000000000000" pitchFamily="65" charset="-120"/>
                </a:rPr>
                <a:t>教育</a:t>
              </a:r>
              <a:endParaRPr lang="en-US" altLang="zh-TW" sz="2200" dirty="0" smtClean="0">
                <a:latin typeface="標楷體" panose="03000509000000000000" pitchFamily="65" charset="-120"/>
                <a:ea typeface="標楷體" panose="03000509000000000000" pitchFamily="65" charset="-120"/>
              </a:endParaRPr>
            </a:p>
            <a:p>
              <a:pPr marL="342900" indent="-342900">
                <a:buBlip>
                  <a:blip r:embed="rId4"/>
                </a:buBlip>
              </a:pPr>
              <a:r>
                <a:rPr lang="zh-TW" altLang="en-US" sz="2200" dirty="0" smtClean="0">
                  <a:solidFill>
                    <a:srgbClr val="0000FF"/>
                  </a:solidFill>
                  <a:latin typeface="標楷體" panose="03000509000000000000" pitchFamily="65" charset="-120"/>
                  <a:ea typeface="標楷體" panose="03000509000000000000" pitchFamily="65" charset="-120"/>
                </a:rPr>
                <a:t>生活</a:t>
              </a:r>
              <a:r>
                <a:rPr lang="zh-TW" altLang="en-US" sz="2200" dirty="0" smtClean="0">
                  <a:latin typeface="標楷體" panose="03000509000000000000" pitchFamily="65" charset="-120"/>
                  <a:ea typeface="標楷體" panose="03000509000000000000" pitchFamily="65" charset="-120"/>
                </a:rPr>
                <a:t>教育</a:t>
              </a:r>
              <a:endParaRPr lang="en-US" altLang="zh-TW" sz="2200" dirty="0" smtClean="0">
                <a:latin typeface="標楷體" panose="03000509000000000000" pitchFamily="65" charset="-120"/>
                <a:ea typeface="標楷體" panose="03000509000000000000" pitchFamily="65" charset="-120"/>
              </a:endParaRPr>
            </a:p>
            <a:p>
              <a:pPr marL="342900" indent="-342900">
                <a:buBlip>
                  <a:blip r:embed="rId4"/>
                </a:buBlip>
              </a:pPr>
              <a:r>
                <a:rPr lang="zh-TW" altLang="en-US" sz="2200" dirty="0" smtClean="0">
                  <a:solidFill>
                    <a:srgbClr val="0000FF"/>
                  </a:solidFill>
                  <a:latin typeface="標楷體" panose="03000509000000000000" pitchFamily="65" charset="-120"/>
                  <a:ea typeface="標楷體" panose="03000509000000000000" pitchFamily="65" charset="-120"/>
                </a:rPr>
                <a:t>生命</a:t>
              </a:r>
              <a:r>
                <a:rPr lang="zh-TW" altLang="en-US" sz="2200" dirty="0" smtClean="0">
                  <a:latin typeface="標楷體" panose="03000509000000000000" pitchFamily="65" charset="-120"/>
                  <a:ea typeface="標楷體" panose="03000509000000000000" pitchFamily="65" charset="-120"/>
                </a:rPr>
                <a:t>教育</a:t>
              </a:r>
              <a:endParaRPr lang="zh-TW" altLang="en-US" sz="2200" dirty="0">
                <a:latin typeface="標楷體" panose="03000509000000000000" pitchFamily="65" charset="-120"/>
                <a:ea typeface="標楷體" panose="03000509000000000000" pitchFamily="65" charset="-120"/>
              </a:endParaRPr>
            </a:p>
          </p:txBody>
        </p:sp>
        <p:sp>
          <p:nvSpPr>
            <p:cNvPr id="32" name="文字方塊 31"/>
            <p:cNvSpPr txBox="1"/>
            <p:nvPr/>
          </p:nvSpPr>
          <p:spPr>
            <a:xfrm>
              <a:off x="6665686" y="5257845"/>
              <a:ext cx="2154786" cy="1446550"/>
            </a:xfrm>
            <a:prstGeom prst="rect">
              <a:avLst/>
            </a:prstGeom>
            <a:noFill/>
          </p:spPr>
          <p:txBody>
            <a:bodyPr wrap="square" rtlCol="0">
              <a:spAutoFit/>
            </a:bodyPr>
            <a:lstStyle/>
            <a:p>
              <a:pPr marL="342900" indent="-342900">
                <a:buBlip>
                  <a:blip r:embed="rId5"/>
                </a:buBlip>
              </a:pPr>
              <a:r>
                <a:rPr lang="zh-TW" altLang="en-US" sz="2200" b="1" dirty="0" smtClean="0">
                  <a:solidFill>
                    <a:srgbClr val="0000FF"/>
                  </a:solidFill>
                  <a:latin typeface="標楷體" panose="03000509000000000000" pitchFamily="65" charset="-120"/>
                  <a:ea typeface="標楷體" panose="03000509000000000000" pitchFamily="65" charset="-120"/>
                </a:rPr>
                <a:t>合理友善</a:t>
              </a:r>
              <a:endParaRPr lang="zh-TW" altLang="en-US" sz="2200" b="1" dirty="0">
                <a:solidFill>
                  <a:srgbClr val="0000FF"/>
                </a:solidFill>
                <a:latin typeface="標楷體" panose="03000509000000000000" pitchFamily="65" charset="-120"/>
                <a:ea typeface="標楷體" panose="03000509000000000000" pitchFamily="65" charset="-120"/>
              </a:endParaRPr>
            </a:p>
            <a:p>
              <a:pPr marL="342900" indent="-342900">
                <a:buBlip>
                  <a:blip r:embed="rId5"/>
                </a:buBlip>
              </a:pPr>
              <a:r>
                <a:rPr lang="zh-TW" altLang="en-US" sz="2200" b="1" dirty="0" smtClean="0">
                  <a:solidFill>
                    <a:srgbClr val="0000FF"/>
                  </a:solidFill>
                  <a:latin typeface="標楷體" panose="03000509000000000000" pitchFamily="65" charset="-120"/>
                  <a:ea typeface="標楷體" panose="03000509000000000000" pitchFamily="65" charset="-120"/>
                </a:rPr>
                <a:t>合作共榮</a:t>
              </a:r>
              <a:endParaRPr lang="en-US" altLang="zh-TW" sz="2200" b="1" dirty="0" smtClean="0">
                <a:solidFill>
                  <a:srgbClr val="0000FF"/>
                </a:solidFill>
                <a:latin typeface="標楷體" panose="03000509000000000000" pitchFamily="65" charset="-120"/>
                <a:ea typeface="標楷體" panose="03000509000000000000" pitchFamily="65" charset="-120"/>
              </a:endParaRPr>
            </a:p>
            <a:p>
              <a:pPr marL="342900" indent="-342900">
                <a:buBlip>
                  <a:blip r:embed="rId5"/>
                </a:buBlip>
              </a:pPr>
              <a:r>
                <a:rPr lang="zh-TW" altLang="en-US" sz="2200" b="1" dirty="0" smtClean="0">
                  <a:solidFill>
                    <a:srgbClr val="0000FF"/>
                  </a:solidFill>
                  <a:latin typeface="標楷體" panose="03000509000000000000" pitchFamily="65" charset="-120"/>
                  <a:ea typeface="標楷體" panose="03000509000000000000" pitchFamily="65" charset="-120"/>
                </a:rPr>
                <a:t>合時</a:t>
              </a:r>
              <a:r>
                <a:rPr lang="zh-TW" altLang="en-US" sz="2200" b="1" dirty="0">
                  <a:solidFill>
                    <a:srgbClr val="0000FF"/>
                  </a:solidFill>
                  <a:latin typeface="標楷體" panose="03000509000000000000" pitchFamily="65" charset="-120"/>
                  <a:ea typeface="標楷體" panose="03000509000000000000" pitchFamily="65" charset="-120"/>
                </a:rPr>
                <a:t>精進</a:t>
              </a:r>
              <a:endParaRPr lang="en-US" altLang="zh-TW" sz="2200" b="1" dirty="0">
                <a:solidFill>
                  <a:srgbClr val="0000FF"/>
                </a:solidFill>
                <a:latin typeface="標楷體" panose="03000509000000000000" pitchFamily="65" charset="-120"/>
                <a:ea typeface="標楷體" panose="03000509000000000000" pitchFamily="65" charset="-120"/>
              </a:endParaRPr>
            </a:p>
            <a:p>
              <a:pPr marL="342900" indent="-342900">
                <a:buBlip>
                  <a:blip r:embed="rId5"/>
                </a:buBlip>
              </a:pPr>
              <a:endParaRPr lang="en-US" altLang="zh-TW" sz="2200" dirty="0" smtClean="0">
                <a:latin typeface="標楷體" panose="03000509000000000000" pitchFamily="65" charset="-120"/>
                <a:ea typeface="標楷體" panose="03000509000000000000" pitchFamily="65" charset="-120"/>
              </a:endParaRPr>
            </a:p>
          </p:txBody>
        </p:sp>
        <p:sp>
          <p:nvSpPr>
            <p:cNvPr id="33" name="文字方塊 32"/>
            <p:cNvSpPr txBox="1"/>
            <p:nvPr/>
          </p:nvSpPr>
          <p:spPr>
            <a:xfrm>
              <a:off x="2063551" y="1716680"/>
              <a:ext cx="5886541" cy="461665"/>
            </a:xfrm>
            <a:prstGeom prst="rect">
              <a:avLst/>
            </a:prstGeom>
            <a:noFill/>
          </p:spPr>
          <p:txBody>
            <a:bodyPr wrap="square" rtlCol="0">
              <a:spAutoFit/>
            </a:bodyPr>
            <a:lstStyle/>
            <a:p>
              <a:r>
                <a:rPr lang="zh-TW" altLang="en-US" sz="2400" dirty="0" smtClean="0">
                  <a:latin typeface="標楷體" panose="03000509000000000000" pitchFamily="65" charset="-120"/>
                  <a:ea typeface="標楷體" panose="03000509000000000000" pitchFamily="65" charset="-120"/>
                </a:rPr>
                <a:t>做人有</a:t>
              </a:r>
              <a:r>
                <a:rPr lang="zh-TW" altLang="en-US" sz="2400" dirty="0" smtClean="0">
                  <a:solidFill>
                    <a:srgbClr val="0000FF"/>
                  </a:solidFill>
                  <a:latin typeface="標楷體" panose="03000509000000000000" pitchFamily="65" charset="-120"/>
                  <a:ea typeface="標楷體" panose="03000509000000000000" pitchFamily="65" charset="-120"/>
                </a:rPr>
                <a:t>品德</a:t>
              </a:r>
              <a:r>
                <a:rPr lang="zh-TW" altLang="en-US" sz="2400" dirty="0" smtClean="0">
                  <a:latin typeface="標楷體" panose="03000509000000000000" pitchFamily="65" charset="-120"/>
                  <a:ea typeface="標楷體" panose="03000509000000000000" pitchFamily="65" charset="-120"/>
                </a:rPr>
                <a:t>  做事有</a:t>
              </a:r>
              <a:r>
                <a:rPr lang="zh-TW" altLang="en-US" sz="2400" dirty="0" smtClean="0">
                  <a:solidFill>
                    <a:srgbClr val="0000FF"/>
                  </a:solidFill>
                  <a:latin typeface="標楷體" panose="03000509000000000000" pitchFamily="65" charset="-120"/>
                  <a:ea typeface="標楷體" panose="03000509000000000000" pitchFamily="65" charset="-120"/>
                </a:rPr>
                <a:t>品質</a:t>
              </a:r>
              <a:r>
                <a:rPr lang="zh-TW" altLang="en-US" sz="2400" dirty="0" smtClean="0">
                  <a:latin typeface="標楷體" panose="03000509000000000000" pitchFamily="65" charset="-120"/>
                  <a:ea typeface="標楷體" panose="03000509000000000000" pitchFamily="65" charset="-120"/>
                </a:rPr>
                <a:t>  生活有</a:t>
              </a:r>
              <a:r>
                <a:rPr lang="zh-TW" altLang="en-US" sz="2400" dirty="0" smtClean="0">
                  <a:solidFill>
                    <a:srgbClr val="0000FF"/>
                  </a:solidFill>
                  <a:latin typeface="標楷體" panose="03000509000000000000" pitchFamily="65" charset="-120"/>
                  <a:ea typeface="標楷體" panose="03000509000000000000" pitchFamily="65" charset="-120"/>
                </a:rPr>
                <a:t>品味</a:t>
              </a:r>
              <a:endParaRPr lang="zh-TW" altLang="en-US" sz="2400" dirty="0">
                <a:solidFill>
                  <a:srgbClr val="0000FF"/>
                </a:solidFill>
                <a:latin typeface="標楷體" panose="03000509000000000000" pitchFamily="65" charset="-120"/>
                <a:ea typeface="標楷體" panose="03000509000000000000" pitchFamily="65" charset="-120"/>
              </a:endParaRPr>
            </a:p>
          </p:txBody>
        </p:sp>
        <p:sp>
          <p:nvSpPr>
            <p:cNvPr id="34" name="橢圓 33"/>
            <p:cNvSpPr/>
            <p:nvPr/>
          </p:nvSpPr>
          <p:spPr>
            <a:xfrm>
              <a:off x="1793672" y="1885143"/>
              <a:ext cx="144000" cy="144000"/>
            </a:xfrm>
            <a:prstGeom prst="ellipse">
              <a:avLst/>
            </a:prstGeom>
            <a:gradFill>
              <a:gsLst>
                <a:gs pos="0">
                  <a:srgbClr val="7030A0"/>
                </a:gs>
                <a:gs pos="100000">
                  <a:srgbClr val="FF66F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5" name="橢圓 34"/>
            <p:cNvSpPr/>
            <p:nvPr/>
          </p:nvSpPr>
          <p:spPr>
            <a:xfrm>
              <a:off x="3823890" y="1885143"/>
              <a:ext cx="144000" cy="144000"/>
            </a:xfrm>
            <a:prstGeom prst="ellipse">
              <a:avLst/>
            </a:prstGeom>
            <a:gradFill>
              <a:gsLst>
                <a:gs pos="0">
                  <a:srgbClr val="7030A0"/>
                </a:gs>
                <a:gs pos="100000">
                  <a:srgbClr val="FF66F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6" name="橢圓 35"/>
            <p:cNvSpPr/>
            <p:nvPr/>
          </p:nvSpPr>
          <p:spPr>
            <a:xfrm>
              <a:off x="5706347" y="1905814"/>
              <a:ext cx="144000" cy="144000"/>
            </a:xfrm>
            <a:prstGeom prst="ellipse">
              <a:avLst/>
            </a:prstGeom>
            <a:gradFill>
              <a:gsLst>
                <a:gs pos="0">
                  <a:srgbClr val="7030A0"/>
                </a:gs>
                <a:gs pos="100000">
                  <a:srgbClr val="FF66F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7" name="AutoShape 3"/>
            <p:cNvSpPr>
              <a:spLocks noChangeArrowheads="1"/>
            </p:cNvSpPr>
            <p:nvPr/>
          </p:nvSpPr>
          <p:spPr bwMode="gray">
            <a:xfrm>
              <a:off x="5382119" y="719969"/>
              <a:ext cx="2520000" cy="900000"/>
            </a:xfrm>
            <a:prstGeom prst="chevron">
              <a:avLst>
                <a:gd name="adj" fmla="val 16468"/>
              </a:avLst>
            </a:prstGeom>
            <a:gradFill rotWithShape="1">
              <a:gsLst>
                <a:gs pos="0">
                  <a:schemeClr val="accent2"/>
                </a:gs>
                <a:gs pos="100000">
                  <a:schemeClr val="accent2">
                    <a:gamma/>
                    <a:shade val="46275"/>
                    <a:invGamma/>
                  </a:schemeClr>
                </a:gs>
              </a:gsLst>
              <a:lin ang="0" scaled="1"/>
            </a:gradFill>
            <a:ln w="38100">
              <a:solidFill>
                <a:srgbClr val="EAEAEA"/>
              </a:solidFill>
              <a:miter lim="800000"/>
              <a:headEnd/>
              <a:tailEnd/>
            </a:ln>
            <a:effectLst>
              <a:outerShdw dist="109250" dir="3267739" algn="ctr" rotWithShape="0">
                <a:srgbClr val="333333">
                  <a:alpha val="50000"/>
                </a:srgbClr>
              </a:outerShdw>
            </a:effectLst>
          </p:spPr>
          <p:txBody>
            <a:bodyPr anchor="ctr">
              <a:spAutoFit/>
            </a:bodyPr>
            <a:lstStyle/>
            <a:p>
              <a:endParaRPr lang="zh-TW" altLang="en-US">
                <a:ea typeface="新細明體" charset="-120"/>
              </a:endParaRPr>
            </a:p>
          </p:txBody>
        </p:sp>
        <p:sp>
          <p:nvSpPr>
            <p:cNvPr id="38" name="AutoShape 4"/>
            <p:cNvSpPr>
              <a:spLocks noChangeArrowheads="1"/>
            </p:cNvSpPr>
            <p:nvPr/>
          </p:nvSpPr>
          <p:spPr bwMode="gray">
            <a:xfrm>
              <a:off x="3019919" y="719969"/>
              <a:ext cx="2520000" cy="900000"/>
            </a:xfrm>
            <a:prstGeom prst="chevron">
              <a:avLst>
                <a:gd name="adj" fmla="val 17842"/>
              </a:avLst>
            </a:prstGeom>
            <a:gradFill rotWithShape="1">
              <a:gsLst>
                <a:gs pos="0">
                  <a:schemeClr val="hlink"/>
                </a:gs>
                <a:gs pos="100000">
                  <a:schemeClr val="hlink">
                    <a:gamma/>
                    <a:shade val="46275"/>
                    <a:invGamma/>
                  </a:schemeClr>
                </a:gs>
              </a:gsLst>
              <a:lin ang="0" scaled="1"/>
            </a:gradFill>
            <a:ln w="38100">
              <a:solidFill>
                <a:srgbClr val="EAEAEA"/>
              </a:solidFill>
              <a:miter lim="800000"/>
              <a:headEnd/>
              <a:tailEnd/>
            </a:ln>
            <a:effectLst>
              <a:outerShdw dist="109250" dir="3267739" algn="ctr" rotWithShape="0">
                <a:srgbClr val="333333">
                  <a:alpha val="50000"/>
                </a:srgbClr>
              </a:outerShdw>
            </a:effectLst>
          </p:spPr>
          <p:txBody>
            <a:bodyPr anchor="ctr">
              <a:spAutoFit/>
            </a:bodyPr>
            <a:lstStyle/>
            <a:p>
              <a:endParaRPr lang="zh-TW" altLang="en-US">
                <a:ea typeface="新細明體" charset="-120"/>
              </a:endParaRPr>
            </a:p>
          </p:txBody>
        </p:sp>
        <p:sp>
          <p:nvSpPr>
            <p:cNvPr id="39" name="AutoShape 5"/>
            <p:cNvSpPr>
              <a:spLocks noChangeArrowheads="1"/>
            </p:cNvSpPr>
            <p:nvPr/>
          </p:nvSpPr>
          <p:spPr bwMode="gray">
            <a:xfrm>
              <a:off x="622354" y="725161"/>
              <a:ext cx="2520000" cy="900000"/>
            </a:xfrm>
            <a:prstGeom prst="chevron">
              <a:avLst>
                <a:gd name="adj" fmla="val 17842"/>
              </a:avLst>
            </a:prstGeom>
            <a:gradFill rotWithShape="1">
              <a:gsLst>
                <a:gs pos="0">
                  <a:schemeClr val="accent1"/>
                </a:gs>
                <a:gs pos="100000">
                  <a:schemeClr val="accent1">
                    <a:gamma/>
                    <a:shade val="46275"/>
                    <a:invGamma/>
                  </a:schemeClr>
                </a:gs>
              </a:gsLst>
              <a:lin ang="0" scaled="1"/>
            </a:gradFill>
            <a:ln w="38100">
              <a:solidFill>
                <a:srgbClr val="EAEAEA"/>
              </a:solidFill>
              <a:miter lim="800000"/>
              <a:headEnd/>
              <a:tailEnd/>
            </a:ln>
            <a:effectLst>
              <a:outerShdw dist="109250" dir="3267739" algn="ctr" rotWithShape="0">
                <a:srgbClr val="333333">
                  <a:alpha val="50000"/>
                </a:srgbClr>
              </a:outerShdw>
            </a:effectLst>
          </p:spPr>
          <p:txBody>
            <a:bodyPr wrap="square" anchor="ctr">
              <a:spAutoFit/>
            </a:bodyPr>
            <a:lstStyle/>
            <a:p>
              <a:endParaRPr lang="zh-TW" altLang="en-US" dirty="0">
                <a:ea typeface="新細明體" charset="-120"/>
              </a:endParaRPr>
            </a:p>
          </p:txBody>
        </p:sp>
        <p:sp>
          <p:nvSpPr>
            <p:cNvPr id="40" name="AutoShape 6"/>
            <p:cNvSpPr>
              <a:spLocks noChangeArrowheads="1"/>
            </p:cNvSpPr>
            <p:nvPr/>
          </p:nvSpPr>
          <p:spPr bwMode="gray">
            <a:xfrm>
              <a:off x="623672" y="-4497"/>
              <a:ext cx="2340000" cy="574675"/>
            </a:xfrm>
            <a:prstGeom prst="roundRect">
              <a:avLst>
                <a:gd name="adj" fmla="val 50000"/>
              </a:avLst>
            </a:prstGeom>
            <a:gradFill rotWithShape="1">
              <a:gsLst>
                <a:gs pos="0">
                  <a:schemeClr val="accent1"/>
                </a:gs>
                <a:gs pos="100000">
                  <a:schemeClr val="accent1">
                    <a:gamma/>
                    <a:shade val="46275"/>
                    <a:invGamma/>
                  </a:schemeClr>
                </a:gs>
              </a:gsLst>
              <a:lin ang="0" scaled="1"/>
            </a:gradFill>
            <a:ln w="38100" algn="ctr">
              <a:solidFill>
                <a:srgbClr val="FFFFFF"/>
              </a:solidFill>
              <a:round/>
              <a:headEnd/>
              <a:tailEnd/>
            </a:ln>
            <a:effectLst>
              <a:outerShdw dist="63500" dir="3187806" algn="ctr" rotWithShape="0">
                <a:srgbClr val="001D3A"/>
              </a:outerShdw>
            </a:effectLst>
          </p:spPr>
          <p:txBody>
            <a:bodyPr wrap="none" anchor="ctr"/>
            <a:lstStyle/>
            <a:p>
              <a:pPr algn="ctr" eaLnBrk="0" hangingPunct="0">
                <a:defRPr/>
              </a:pPr>
              <a:r>
                <a:rPr lang="en-US" altLang="zh-TW" sz="2400" b="1" dirty="0" smtClean="0">
                  <a:solidFill>
                    <a:schemeClr val="bg1"/>
                  </a:solidFill>
                  <a:ea typeface="新細明體" charset="-120"/>
                </a:rPr>
                <a:t>2016-2020</a:t>
              </a:r>
              <a:endParaRPr lang="en-US" altLang="zh-TW" sz="2400" b="1" dirty="0">
                <a:solidFill>
                  <a:schemeClr val="bg1"/>
                </a:solidFill>
                <a:ea typeface="新細明體" charset="-120"/>
              </a:endParaRPr>
            </a:p>
          </p:txBody>
        </p:sp>
        <p:sp>
          <p:nvSpPr>
            <p:cNvPr id="41" name="AutoShape 7"/>
            <p:cNvSpPr>
              <a:spLocks noChangeArrowheads="1"/>
            </p:cNvSpPr>
            <p:nvPr/>
          </p:nvSpPr>
          <p:spPr bwMode="gray">
            <a:xfrm>
              <a:off x="3037322" y="27630"/>
              <a:ext cx="2340000" cy="574675"/>
            </a:xfrm>
            <a:prstGeom prst="roundRect">
              <a:avLst>
                <a:gd name="adj" fmla="val 50000"/>
              </a:avLst>
            </a:prstGeom>
            <a:gradFill rotWithShape="1">
              <a:gsLst>
                <a:gs pos="0">
                  <a:schemeClr val="hlink"/>
                </a:gs>
                <a:gs pos="100000">
                  <a:schemeClr val="hlink">
                    <a:gamma/>
                    <a:shade val="46275"/>
                    <a:invGamma/>
                  </a:schemeClr>
                </a:gs>
              </a:gsLst>
              <a:lin ang="0" scaled="1"/>
            </a:gradFill>
            <a:ln w="38100" algn="ctr">
              <a:solidFill>
                <a:srgbClr val="FFFFFF"/>
              </a:solidFill>
              <a:round/>
              <a:headEnd/>
              <a:tailEnd/>
            </a:ln>
            <a:effectLst>
              <a:outerShdw dist="63500" dir="3187806" algn="ctr" rotWithShape="0">
                <a:srgbClr val="001D3A"/>
              </a:outerShdw>
            </a:effectLst>
          </p:spPr>
          <p:txBody>
            <a:bodyPr wrap="none" anchor="ctr"/>
            <a:lstStyle/>
            <a:p>
              <a:pPr algn="ctr">
                <a:defRPr/>
              </a:pPr>
              <a:r>
                <a:rPr lang="en-US" altLang="zh-TW" sz="2400" b="1" dirty="0" smtClean="0">
                  <a:solidFill>
                    <a:schemeClr val="bg1"/>
                  </a:solidFill>
                  <a:ea typeface="新細明體" charset="-120"/>
                </a:rPr>
                <a:t>2021-2025</a:t>
              </a:r>
              <a:endParaRPr lang="en-US" altLang="zh-TW" sz="2400" b="1" dirty="0">
                <a:solidFill>
                  <a:schemeClr val="bg1"/>
                </a:solidFill>
                <a:ea typeface="新細明體" charset="-120"/>
              </a:endParaRPr>
            </a:p>
          </p:txBody>
        </p:sp>
        <p:sp>
          <p:nvSpPr>
            <p:cNvPr id="42" name="AutoShape 8"/>
            <p:cNvSpPr>
              <a:spLocks noChangeArrowheads="1"/>
            </p:cNvSpPr>
            <p:nvPr/>
          </p:nvSpPr>
          <p:spPr bwMode="gray">
            <a:xfrm>
              <a:off x="5473437" y="29233"/>
              <a:ext cx="2340000" cy="574675"/>
            </a:xfrm>
            <a:prstGeom prst="roundRect">
              <a:avLst>
                <a:gd name="adj" fmla="val 50000"/>
              </a:avLst>
            </a:prstGeom>
            <a:gradFill rotWithShape="1">
              <a:gsLst>
                <a:gs pos="0">
                  <a:schemeClr val="accent2"/>
                </a:gs>
                <a:gs pos="100000">
                  <a:schemeClr val="accent2">
                    <a:gamma/>
                    <a:shade val="46275"/>
                    <a:invGamma/>
                  </a:schemeClr>
                </a:gs>
              </a:gsLst>
              <a:lin ang="0" scaled="1"/>
            </a:gradFill>
            <a:ln w="38100" algn="ctr">
              <a:solidFill>
                <a:srgbClr val="FFFFFF"/>
              </a:solidFill>
              <a:round/>
              <a:headEnd/>
              <a:tailEnd/>
            </a:ln>
            <a:effectLst>
              <a:outerShdw dist="63500" dir="3187806" algn="ctr" rotWithShape="0">
                <a:srgbClr val="001D3A"/>
              </a:outerShdw>
            </a:effectLst>
          </p:spPr>
          <p:txBody>
            <a:bodyPr wrap="none" anchor="ctr"/>
            <a:lstStyle/>
            <a:p>
              <a:pPr algn="ctr">
                <a:defRPr/>
              </a:pPr>
              <a:r>
                <a:rPr lang="en-US" altLang="zh-TW" sz="2400" b="1" dirty="0" smtClean="0">
                  <a:solidFill>
                    <a:schemeClr val="bg1"/>
                  </a:solidFill>
                  <a:ea typeface="新細明體" charset="-120"/>
                </a:rPr>
                <a:t>2026-2030</a:t>
              </a:r>
              <a:endParaRPr lang="en-US" altLang="zh-TW" sz="2400" b="1" dirty="0">
                <a:solidFill>
                  <a:schemeClr val="bg1"/>
                </a:solidFill>
                <a:ea typeface="新細明體" charset="-120"/>
              </a:endParaRPr>
            </a:p>
          </p:txBody>
        </p:sp>
        <p:sp>
          <p:nvSpPr>
            <p:cNvPr id="43" name="文字方塊 42"/>
            <p:cNvSpPr txBox="1"/>
            <p:nvPr/>
          </p:nvSpPr>
          <p:spPr>
            <a:xfrm>
              <a:off x="936188" y="877581"/>
              <a:ext cx="1826141" cy="584775"/>
            </a:xfrm>
            <a:prstGeom prst="rect">
              <a:avLst/>
            </a:prstGeom>
            <a:noFill/>
          </p:spPr>
          <p:txBody>
            <a:bodyPr wrap="none" rtlCol="0">
              <a:spAutoFit/>
            </a:bodyPr>
            <a:lstStyle/>
            <a:p>
              <a:r>
                <a:rPr lang="zh-TW" altLang="en-US" sz="3200" dirty="0">
                  <a:solidFill>
                    <a:srgbClr val="FFFF00"/>
                  </a:solidFill>
                  <a:latin typeface="標楷體" panose="03000509000000000000" pitchFamily="65" charset="-120"/>
                  <a:ea typeface="標楷體" panose="03000509000000000000" pitchFamily="65" charset="-120"/>
                </a:rPr>
                <a:t>創</a:t>
              </a:r>
              <a:r>
                <a:rPr lang="zh-TW" altLang="en-US" sz="3200" dirty="0" smtClean="0">
                  <a:solidFill>
                    <a:srgbClr val="FFFF00"/>
                  </a:solidFill>
                  <a:latin typeface="標楷體" panose="03000509000000000000" pitchFamily="65" charset="-120"/>
                  <a:ea typeface="標楷體" panose="03000509000000000000" pitchFamily="65" charset="-120"/>
                </a:rPr>
                <a:t>新轉型</a:t>
              </a:r>
              <a:endParaRPr lang="zh-TW" altLang="en-US" sz="3200" dirty="0">
                <a:solidFill>
                  <a:srgbClr val="FFFF00"/>
                </a:solidFill>
                <a:latin typeface="標楷體" panose="03000509000000000000" pitchFamily="65" charset="-120"/>
                <a:ea typeface="標楷體" panose="03000509000000000000" pitchFamily="65" charset="-120"/>
              </a:endParaRPr>
            </a:p>
          </p:txBody>
        </p:sp>
        <p:sp>
          <p:nvSpPr>
            <p:cNvPr id="44" name="文字方塊 43"/>
            <p:cNvSpPr txBox="1"/>
            <p:nvPr/>
          </p:nvSpPr>
          <p:spPr>
            <a:xfrm>
              <a:off x="3366848" y="882773"/>
              <a:ext cx="1826141" cy="584775"/>
            </a:xfrm>
            <a:prstGeom prst="rect">
              <a:avLst/>
            </a:prstGeom>
            <a:noFill/>
          </p:spPr>
          <p:txBody>
            <a:bodyPr wrap="none" rtlCol="0">
              <a:spAutoFit/>
            </a:bodyPr>
            <a:lstStyle/>
            <a:p>
              <a:r>
                <a:rPr lang="zh-TW" altLang="en-US" sz="3200" smtClean="0">
                  <a:solidFill>
                    <a:srgbClr val="FFFF00"/>
                  </a:solidFill>
                  <a:latin typeface="標楷體" panose="03000509000000000000" pitchFamily="65" charset="-120"/>
                  <a:ea typeface="標楷體" panose="03000509000000000000" pitchFamily="65" charset="-120"/>
                </a:rPr>
                <a:t>勵精圖治</a:t>
              </a:r>
              <a:endParaRPr lang="zh-TW" altLang="en-US" sz="3200" dirty="0">
                <a:solidFill>
                  <a:srgbClr val="FFFF00"/>
                </a:solidFill>
                <a:latin typeface="標楷體" panose="03000509000000000000" pitchFamily="65" charset="-120"/>
                <a:ea typeface="標楷體" panose="03000509000000000000" pitchFamily="65" charset="-120"/>
              </a:endParaRPr>
            </a:p>
          </p:txBody>
        </p:sp>
        <p:sp>
          <p:nvSpPr>
            <p:cNvPr id="45" name="文字方塊 44"/>
            <p:cNvSpPr txBox="1"/>
            <p:nvPr/>
          </p:nvSpPr>
          <p:spPr>
            <a:xfrm>
              <a:off x="5729048" y="882772"/>
              <a:ext cx="1826141" cy="584775"/>
            </a:xfrm>
            <a:prstGeom prst="rect">
              <a:avLst/>
            </a:prstGeom>
            <a:noFill/>
          </p:spPr>
          <p:txBody>
            <a:bodyPr wrap="none" rtlCol="0">
              <a:spAutoFit/>
            </a:bodyPr>
            <a:lstStyle/>
            <a:p>
              <a:r>
                <a:rPr lang="zh-TW" altLang="en-US" sz="3200" smtClean="0">
                  <a:solidFill>
                    <a:srgbClr val="FFFF00"/>
                  </a:solidFill>
                  <a:latin typeface="標楷體" panose="03000509000000000000" pitchFamily="65" charset="-120"/>
                  <a:ea typeface="標楷體" panose="03000509000000000000" pitchFamily="65" charset="-120"/>
                </a:rPr>
                <a:t>基業長青</a:t>
              </a:r>
              <a:endParaRPr lang="zh-TW" altLang="en-US" sz="3200" dirty="0">
                <a:solidFill>
                  <a:srgbClr val="FFFF00"/>
                </a:solidFill>
                <a:latin typeface="標楷體" panose="03000509000000000000" pitchFamily="65" charset="-120"/>
                <a:ea typeface="標楷體" panose="03000509000000000000" pitchFamily="65" charset="-120"/>
              </a:endParaRPr>
            </a:p>
          </p:txBody>
        </p:sp>
      </p:grpSp>
    </p:spTree>
    <p:extLst>
      <p:ext uri="{BB962C8B-B14F-4D97-AF65-F5344CB8AC3E}">
        <p14:creationId xmlns:p14="http://schemas.microsoft.com/office/powerpoint/2010/main" val="187086158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內容版面配置區 6"/>
          <p:cNvGraphicFramePr>
            <a:graphicFrameLocks noGrp="1"/>
          </p:cNvGraphicFramePr>
          <p:nvPr>
            <p:ph sz="half" idx="1"/>
            <p:extLst>
              <p:ext uri="{D42A27DB-BD31-4B8C-83A1-F6EECF244321}">
                <p14:modId xmlns:p14="http://schemas.microsoft.com/office/powerpoint/2010/main" val="1075191554"/>
              </p:ext>
            </p:extLst>
          </p:nvPr>
        </p:nvGraphicFramePr>
        <p:xfrm>
          <a:off x="251520" y="1412776"/>
          <a:ext cx="8651304" cy="3598622"/>
        </p:xfrm>
        <a:graphic>
          <a:graphicData uri="http://schemas.openxmlformats.org/drawingml/2006/table">
            <a:tbl>
              <a:tblPr firstRow="1" bandRow="1">
                <a:tableStyleId>{5C22544A-7EE6-4342-B048-85BDC9FD1C3A}</a:tableStyleId>
              </a:tblPr>
              <a:tblGrid>
                <a:gridCol w="1512168">
                  <a:extLst>
                    <a:ext uri="{9D8B030D-6E8A-4147-A177-3AD203B41FA5}">
                      <a16:colId xmlns:a16="http://schemas.microsoft.com/office/drawing/2014/main" xmlns="" val="20000"/>
                    </a:ext>
                  </a:extLst>
                </a:gridCol>
                <a:gridCol w="2520280">
                  <a:extLst>
                    <a:ext uri="{9D8B030D-6E8A-4147-A177-3AD203B41FA5}">
                      <a16:colId xmlns:a16="http://schemas.microsoft.com/office/drawing/2014/main" xmlns="" val="20001"/>
                    </a:ext>
                  </a:extLst>
                </a:gridCol>
                <a:gridCol w="4618856">
                  <a:extLst>
                    <a:ext uri="{9D8B030D-6E8A-4147-A177-3AD203B41FA5}">
                      <a16:colId xmlns:a16="http://schemas.microsoft.com/office/drawing/2014/main" xmlns="" val="20002"/>
                    </a:ext>
                  </a:extLst>
                </a:gridCol>
              </a:tblGrid>
              <a:tr h="398222">
                <a:tc>
                  <a:txBody>
                    <a:bodyPr/>
                    <a:lstStyle/>
                    <a:p>
                      <a:pPr algn="ctr"/>
                      <a:r>
                        <a:rPr lang="zh-TW" altLang="zh-TW" sz="2000" b="1" kern="1200" dirty="0" smtClean="0">
                          <a:solidFill>
                            <a:schemeClr val="lt1"/>
                          </a:solidFill>
                          <a:effectLst/>
                          <a:latin typeface="標楷體" panose="03000509000000000000" pitchFamily="65" charset="-120"/>
                          <a:ea typeface="標楷體" panose="03000509000000000000" pitchFamily="65" charset="-120"/>
                          <a:cs typeface="+mn-cs"/>
                        </a:rPr>
                        <a:t>策略方針</a:t>
                      </a:r>
                      <a:endParaRPr lang="zh-TW" altLang="en-US" sz="2000" b="1" dirty="0">
                        <a:latin typeface="標楷體" panose="03000509000000000000" pitchFamily="65" charset="-120"/>
                        <a:ea typeface="標楷體" panose="03000509000000000000" pitchFamily="65" charset="-120"/>
                      </a:endParaRPr>
                    </a:p>
                  </a:txBody>
                  <a:tcPr/>
                </a:tc>
                <a:tc gridSpan="2">
                  <a:txBody>
                    <a:bodyPr/>
                    <a:lstStyle/>
                    <a:p>
                      <a:pPr algn="ctr"/>
                      <a:r>
                        <a:rPr lang="zh-TW" altLang="zh-TW" sz="2000" b="1" kern="1200" dirty="0" smtClean="0">
                          <a:solidFill>
                            <a:schemeClr val="lt1"/>
                          </a:solidFill>
                          <a:effectLst/>
                          <a:latin typeface="標楷體" panose="03000509000000000000" pitchFamily="65" charset="-120"/>
                          <a:ea typeface="標楷體" panose="03000509000000000000" pitchFamily="65" charset="-120"/>
                          <a:cs typeface="+mn-cs"/>
                        </a:rPr>
                        <a:t>具體工作項目</a:t>
                      </a:r>
                      <a:r>
                        <a:rPr lang="en-US" altLang="zh-TW" sz="2000" b="1" kern="1200" dirty="0" smtClean="0">
                          <a:solidFill>
                            <a:schemeClr val="lt1"/>
                          </a:solidFill>
                          <a:effectLst/>
                          <a:latin typeface="標楷體" panose="03000509000000000000" pitchFamily="65" charset="-120"/>
                          <a:ea typeface="標楷體" panose="03000509000000000000" pitchFamily="65" charset="-120"/>
                          <a:cs typeface="+mn-cs"/>
                        </a:rPr>
                        <a:t>(</a:t>
                      </a:r>
                      <a:r>
                        <a:rPr lang="zh-TW" altLang="zh-TW" sz="2000" b="1" kern="1200" dirty="0" smtClean="0">
                          <a:solidFill>
                            <a:schemeClr val="lt1"/>
                          </a:solidFill>
                          <a:effectLst/>
                          <a:latin typeface="標楷體" panose="03000509000000000000" pitchFamily="65" charset="-120"/>
                          <a:ea typeface="標楷體" panose="03000509000000000000" pitchFamily="65" charset="-120"/>
                          <a:cs typeface="+mn-cs"/>
                        </a:rPr>
                        <a:t>執行單位</a:t>
                      </a:r>
                      <a:r>
                        <a:rPr lang="en-US" altLang="zh-TW" sz="2000" b="1" kern="1200" dirty="0" smtClean="0">
                          <a:solidFill>
                            <a:schemeClr val="lt1"/>
                          </a:solidFill>
                          <a:effectLst/>
                          <a:latin typeface="標楷體" panose="03000509000000000000" pitchFamily="65" charset="-120"/>
                          <a:ea typeface="標楷體" panose="03000509000000000000" pitchFamily="65" charset="-120"/>
                          <a:cs typeface="+mn-cs"/>
                        </a:rPr>
                        <a:t>)</a:t>
                      </a:r>
                      <a:endParaRPr lang="zh-TW" altLang="en-US" sz="2000" b="1" dirty="0">
                        <a:latin typeface="標楷體" panose="03000509000000000000" pitchFamily="65" charset="-120"/>
                        <a:ea typeface="標楷體" panose="03000509000000000000" pitchFamily="65" charset="-120"/>
                      </a:endParaRPr>
                    </a:p>
                  </a:txBody>
                  <a:tcPr/>
                </a:tc>
                <a:tc hMerge="1">
                  <a:txBody>
                    <a:bodyPr/>
                    <a:lstStyle/>
                    <a:p>
                      <a:endParaRPr lang="zh-TW" altLang="en-US" dirty="0"/>
                    </a:p>
                  </a:txBody>
                  <a:tcPr/>
                </a:tc>
                <a:extLst>
                  <a:ext uri="{0D108BD9-81ED-4DB2-BD59-A6C34878D82A}">
                    <a16:rowId xmlns:a16="http://schemas.microsoft.com/office/drawing/2014/main" xmlns="" val="10000"/>
                  </a:ext>
                </a:extLst>
              </a:tr>
              <a:tr h="603568">
                <a:tc rowSpan="2">
                  <a:txBody>
                    <a:bodyPr/>
                    <a:lstStyle/>
                    <a:p>
                      <a:pPr marL="0" algn="ctr" defTabSz="914400" rtl="0" eaLnBrk="1" latinLnBrk="0" hangingPunct="1"/>
                      <a:r>
                        <a:rPr lang="zh-TW" altLang="zh-TW" sz="3200" b="1" kern="1200" dirty="0" smtClean="0">
                          <a:solidFill>
                            <a:srgbClr val="FF0000"/>
                          </a:solidFill>
                          <a:effectLst/>
                          <a:latin typeface="標楷體" panose="03000509000000000000" pitchFamily="65" charset="-120"/>
                          <a:ea typeface="標楷體" panose="03000509000000000000" pitchFamily="65" charset="-120"/>
                          <a:cs typeface="+mn-cs"/>
                        </a:rPr>
                        <a:t>職</a:t>
                      </a:r>
                      <a:endParaRPr lang="en-US" altLang="zh-TW" sz="3200" b="1" kern="1200" dirty="0" smtClean="0">
                        <a:solidFill>
                          <a:srgbClr val="FF0000"/>
                        </a:solidFill>
                        <a:effectLst/>
                        <a:latin typeface="標楷體" panose="03000509000000000000" pitchFamily="65" charset="-120"/>
                        <a:ea typeface="標楷體" panose="03000509000000000000" pitchFamily="65" charset="-120"/>
                        <a:cs typeface="+mn-cs"/>
                      </a:endParaRPr>
                    </a:p>
                    <a:p>
                      <a:pPr marL="0" algn="ctr" defTabSz="914400" rtl="0" eaLnBrk="1" latinLnBrk="0" hangingPunct="1"/>
                      <a:r>
                        <a:rPr lang="zh-TW" altLang="zh-TW" sz="3200" b="1" kern="1200" dirty="0" smtClean="0">
                          <a:solidFill>
                            <a:srgbClr val="FF0000"/>
                          </a:solidFill>
                          <a:effectLst/>
                          <a:latin typeface="標楷體" panose="03000509000000000000" pitchFamily="65" charset="-120"/>
                          <a:ea typeface="標楷體" panose="03000509000000000000" pitchFamily="65" charset="-120"/>
                          <a:cs typeface="+mn-cs"/>
                        </a:rPr>
                        <a:t>涯</a:t>
                      </a:r>
                      <a:endParaRPr lang="en-US" altLang="zh-TW" sz="3200" b="1" kern="1200" dirty="0" smtClean="0">
                        <a:solidFill>
                          <a:srgbClr val="FF0000"/>
                        </a:solidFill>
                        <a:effectLst/>
                        <a:latin typeface="標楷體" panose="03000509000000000000" pitchFamily="65" charset="-120"/>
                        <a:ea typeface="標楷體" panose="03000509000000000000" pitchFamily="65" charset="-120"/>
                        <a:cs typeface="+mn-cs"/>
                      </a:endParaRPr>
                    </a:p>
                    <a:p>
                      <a:pPr marL="0" algn="ctr" defTabSz="914400" rtl="0" eaLnBrk="1" latinLnBrk="0" hangingPunct="1"/>
                      <a:r>
                        <a:rPr lang="zh-TW" altLang="zh-TW" sz="3200" b="1" kern="1200" dirty="0" smtClean="0">
                          <a:solidFill>
                            <a:srgbClr val="FF0000"/>
                          </a:solidFill>
                          <a:effectLst/>
                          <a:latin typeface="標楷體" panose="03000509000000000000" pitchFamily="65" charset="-120"/>
                          <a:ea typeface="標楷體" panose="03000509000000000000" pitchFamily="65" charset="-120"/>
                          <a:cs typeface="+mn-cs"/>
                        </a:rPr>
                        <a:t>軟</a:t>
                      </a:r>
                      <a:endParaRPr lang="en-US" altLang="zh-TW" sz="3200" b="1" kern="1200" dirty="0" smtClean="0">
                        <a:solidFill>
                          <a:srgbClr val="FF0000"/>
                        </a:solidFill>
                        <a:effectLst/>
                        <a:latin typeface="標楷體" panose="03000509000000000000" pitchFamily="65" charset="-120"/>
                        <a:ea typeface="標楷體" panose="03000509000000000000" pitchFamily="65" charset="-120"/>
                        <a:cs typeface="+mn-cs"/>
                      </a:endParaRPr>
                    </a:p>
                    <a:p>
                      <a:pPr marL="0" algn="ctr" defTabSz="914400" rtl="0" eaLnBrk="1" latinLnBrk="0" hangingPunct="1"/>
                      <a:r>
                        <a:rPr lang="zh-TW" altLang="zh-TW" sz="3200" b="1" kern="1200" dirty="0" smtClean="0">
                          <a:solidFill>
                            <a:srgbClr val="FF0000"/>
                          </a:solidFill>
                          <a:effectLst/>
                          <a:latin typeface="標楷體" panose="03000509000000000000" pitchFamily="65" charset="-120"/>
                          <a:ea typeface="標楷體" panose="03000509000000000000" pitchFamily="65" charset="-120"/>
                          <a:cs typeface="+mn-cs"/>
                        </a:rPr>
                        <a:t>實</a:t>
                      </a:r>
                      <a:endParaRPr lang="en-US" altLang="zh-TW" sz="3200" b="1" kern="1200" dirty="0" smtClean="0">
                        <a:solidFill>
                          <a:srgbClr val="FF0000"/>
                        </a:solidFill>
                        <a:effectLst/>
                        <a:latin typeface="標楷體" panose="03000509000000000000" pitchFamily="65" charset="-120"/>
                        <a:ea typeface="標楷體" panose="03000509000000000000" pitchFamily="65" charset="-120"/>
                        <a:cs typeface="+mn-cs"/>
                      </a:endParaRPr>
                    </a:p>
                    <a:p>
                      <a:pPr marL="0" algn="ctr" defTabSz="914400" rtl="0" eaLnBrk="1" latinLnBrk="0" hangingPunct="1"/>
                      <a:r>
                        <a:rPr lang="zh-TW" altLang="zh-TW" sz="3200" b="1" kern="1200" dirty="0" smtClean="0">
                          <a:solidFill>
                            <a:srgbClr val="FF0000"/>
                          </a:solidFill>
                          <a:effectLst/>
                          <a:latin typeface="標楷體" panose="03000509000000000000" pitchFamily="65" charset="-120"/>
                          <a:ea typeface="標楷體" panose="03000509000000000000" pitchFamily="65" charset="-120"/>
                          <a:cs typeface="+mn-cs"/>
                        </a:rPr>
                        <a:t>力</a:t>
                      </a:r>
                      <a:endParaRPr lang="zh-TW" altLang="en-US" sz="3200" b="1" kern="1200" dirty="0">
                        <a:solidFill>
                          <a:srgbClr val="FF0000"/>
                        </a:solidFill>
                        <a:effectLst/>
                        <a:latin typeface="標楷體" panose="03000509000000000000" pitchFamily="65" charset="-120"/>
                        <a:ea typeface="標楷體" panose="03000509000000000000" pitchFamily="65" charset="-120"/>
                        <a:cs typeface="+mn-cs"/>
                      </a:endParaRPr>
                    </a:p>
                  </a:txBody>
                  <a:tcPr/>
                </a:tc>
                <a:tc>
                  <a:txBody>
                    <a:bodyPr/>
                    <a:lstStyle/>
                    <a:p>
                      <a:pPr algn="ctr"/>
                      <a:r>
                        <a:rPr lang="zh-TW" altLang="zh-TW" sz="2400" b="1" kern="1200" dirty="0" smtClean="0">
                          <a:solidFill>
                            <a:srgbClr val="0000FF"/>
                          </a:solidFill>
                          <a:effectLst/>
                          <a:latin typeface="標楷體" panose="03000509000000000000" pitchFamily="65" charset="-120"/>
                          <a:ea typeface="標楷體" panose="03000509000000000000" pitchFamily="65" charset="-120"/>
                          <a:cs typeface="+mn-cs"/>
                        </a:rPr>
                        <a:t>通識課程</a:t>
                      </a:r>
                      <a:endParaRPr lang="en-US" altLang="zh-TW" sz="2400" b="1" kern="1200" dirty="0" smtClean="0">
                        <a:solidFill>
                          <a:srgbClr val="0000FF"/>
                        </a:solidFill>
                        <a:effectLst/>
                        <a:latin typeface="標楷體" panose="03000509000000000000" pitchFamily="65" charset="-120"/>
                        <a:ea typeface="標楷體" panose="03000509000000000000" pitchFamily="65" charset="-120"/>
                        <a:cs typeface="+mn-cs"/>
                      </a:endParaRPr>
                    </a:p>
                    <a:p>
                      <a:pPr algn="ctr"/>
                      <a:r>
                        <a:rPr lang="en-US" altLang="zh-TW" sz="2000" b="1" kern="1200" dirty="0" smtClean="0">
                          <a:solidFill>
                            <a:srgbClr val="008000"/>
                          </a:solidFill>
                          <a:effectLst/>
                          <a:latin typeface="標楷體" panose="03000509000000000000" pitchFamily="65" charset="-120"/>
                          <a:ea typeface="標楷體" panose="03000509000000000000" pitchFamily="65" charset="-120"/>
                          <a:cs typeface="+mn-cs"/>
                        </a:rPr>
                        <a:t>(</a:t>
                      </a:r>
                      <a:r>
                        <a:rPr lang="zh-TW" altLang="zh-TW" sz="2000" b="1" kern="1200" dirty="0" smtClean="0">
                          <a:solidFill>
                            <a:srgbClr val="008000"/>
                          </a:solidFill>
                          <a:effectLst/>
                          <a:latin typeface="標楷體" panose="03000509000000000000" pitchFamily="65" charset="-120"/>
                          <a:ea typeface="標楷體" panose="03000509000000000000" pitchFamily="65" charset="-120"/>
                          <a:cs typeface="+mn-cs"/>
                        </a:rPr>
                        <a:t>教務處</a:t>
                      </a:r>
                      <a:r>
                        <a:rPr lang="en-US" altLang="zh-TW" sz="2000" b="1" kern="1200" dirty="0" smtClean="0">
                          <a:solidFill>
                            <a:srgbClr val="008000"/>
                          </a:solidFill>
                          <a:effectLst/>
                          <a:latin typeface="標楷體" panose="03000509000000000000" pitchFamily="65" charset="-120"/>
                          <a:ea typeface="標楷體" panose="03000509000000000000" pitchFamily="65" charset="-120"/>
                          <a:cs typeface="+mn-cs"/>
                        </a:rPr>
                        <a:t>)</a:t>
                      </a:r>
                      <a:endParaRPr lang="zh-TW" altLang="zh-TW" sz="2000" b="1" kern="1200" dirty="0">
                        <a:solidFill>
                          <a:srgbClr val="008000"/>
                        </a:solidFill>
                        <a:effectLst/>
                        <a:latin typeface="標楷體" panose="03000509000000000000" pitchFamily="65" charset="-120"/>
                        <a:ea typeface="標楷體" panose="03000509000000000000" pitchFamily="65" charset="-120"/>
                        <a:cs typeface="+mn-cs"/>
                      </a:endParaRPr>
                    </a:p>
                  </a:txBody>
                  <a:tcPr/>
                </a:tc>
                <a:tc>
                  <a:txBody>
                    <a:bodyPr/>
                    <a:lstStyle/>
                    <a:p>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一</a:t>
                      </a:r>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開授</a:t>
                      </a:r>
                      <a:r>
                        <a:rPr lang="zh-TW" altLang="zh-TW" sz="1800" kern="1200" dirty="0" smtClean="0">
                          <a:solidFill>
                            <a:srgbClr val="0000FF"/>
                          </a:solidFill>
                          <a:effectLst/>
                          <a:latin typeface="標楷體" panose="03000509000000000000" pitchFamily="65" charset="-120"/>
                          <a:ea typeface="標楷體" panose="03000509000000000000" pitchFamily="65" charset="-120"/>
                          <a:cs typeface="+mn-cs"/>
                        </a:rPr>
                        <a:t>批判思考</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rgbClr val="0000FF"/>
                          </a:solidFill>
                          <a:effectLst/>
                          <a:latin typeface="標楷體" panose="03000509000000000000" pitchFamily="65" charset="-120"/>
                          <a:ea typeface="標楷體" panose="03000509000000000000" pitchFamily="65" charset="-120"/>
                          <a:cs typeface="+mn-cs"/>
                        </a:rPr>
                        <a:t>學習策略、辯論課程</a:t>
                      </a:r>
                    </a:p>
                    <a:p>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二</a:t>
                      </a:r>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社團、</a:t>
                      </a:r>
                      <a:r>
                        <a:rPr lang="zh-TW" altLang="zh-TW" sz="1800" kern="1200" dirty="0" smtClean="0">
                          <a:solidFill>
                            <a:srgbClr val="0000FF"/>
                          </a:solidFill>
                          <a:effectLst/>
                          <a:latin typeface="標楷體" panose="03000509000000000000" pitchFamily="65" charset="-120"/>
                          <a:ea typeface="標楷體" panose="03000509000000000000" pitchFamily="65" charset="-120"/>
                          <a:cs typeface="+mn-cs"/>
                        </a:rPr>
                        <a:t>服務學習</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課程。</a:t>
                      </a:r>
                    </a:p>
                    <a:p>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三</a:t>
                      </a:r>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發展</a:t>
                      </a:r>
                      <a:r>
                        <a:rPr lang="zh-TW" altLang="zh-TW" sz="1800" kern="1200" dirty="0" smtClean="0">
                          <a:solidFill>
                            <a:srgbClr val="FF0000"/>
                          </a:solidFill>
                          <a:effectLst/>
                          <a:latin typeface="標楷體" panose="03000509000000000000" pitchFamily="65" charset="-120"/>
                          <a:ea typeface="標楷體" panose="03000509000000000000" pitchFamily="65" charset="-120"/>
                          <a:cs typeface="+mn-cs"/>
                        </a:rPr>
                        <a:t>職涯探索與定向</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課程。</a:t>
                      </a:r>
                      <a:endParaRPr lang="zh-TW" altLang="zh-TW" sz="1800" kern="1200" dirty="0">
                        <a:solidFill>
                          <a:schemeClr val="dk1"/>
                        </a:solidFill>
                        <a:effectLst/>
                        <a:latin typeface="標楷體" panose="03000509000000000000" pitchFamily="65" charset="-120"/>
                        <a:ea typeface="標楷體" panose="03000509000000000000" pitchFamily="65" charset="-120"/>
                        <a:cs typeface="+mn-cs"/>
                      </a:endParaRPr>
                    </a:p>
                  </a:txBody>
                  <a:tcPr/>
                </a:tc>
                <a:extLst>
                  <a:ext uri="{0D108BD9-81ED-4DB2-BD59-A6C34878D82A}">
                    <a16:rowId xmlns:a16="http://schemas.microsoft.com/office/drawing/2014/main" xmlns="" val="10001"/>
                  </a:ext>
                </a:extLst>
              </a:tr>
              <a:tr h="1993424">
                <a:tc vMerge="1">
                  <a:txBody>
                    <a:bodyPr/>
                    <a:lstStyle/>
                    <a:p>
                      <a:endParaRPr lang="zh-TW" altLang="en-US" sz="2000" dirty="0">
                        <a:latin typeface="標楷體" panose="03000509000000000000" pitchFamily="65" charset="-120"/>
                        <a:ea typeface="標楷體" panose="03000509000000000000" pitchFamily="65" charset="-120"/>
                      </a:endParaRPr>
                    </a:p>
                  </a:txBody>
                  <a:tcPr/>
                </a:tc>
                <a:tc>
                  <a:txBody>
                    <a:bodyPr/>
                    <a:lstStyle/>
                    <a:p>
                      <a:pPr algn="ctr"/>
                      <a:endParaRPr lang="en-US" altLang="zh-TW" sz="2400" b="1" kern="1200" dirty="0" smtClean="0">
                        <a:solidFill>
                          <a:schemeClr val="dk1"/>
                        </a:solidFill>
                        <a:effectLst/>
                        <a:latin typeface="標楷體" panose="03000509000000000000" pitchFamily="65" charset="-120"/>
                        <a:ea typeface="標楷體" panose="03000509000000000000" pitchFamily="65" charset="-120"/>
                        <a:cs typeface="+mn-cs"/>
                      </a:endParaRPr>
                    </a:p>
                    <a:p>
                      <a:pPr algn="ctr"/>
                      <a:r>
                        <a:rPr lang="zh-TW" altLang="zh-TW" sz="2400" b="1" kern="1200" dirty="0" smtClean="0">
                          <a:solidFill>
                            <a:srgbClr val="0000FF"/>
                          </a:solidFill>
                          <a:effectLst/>
                          <a:latin typeface="標楷體" panose="03000509000000000000" pitchFamily="65" charset="-120"/>
                          <a:ea typeface="標楷體" panose="03000509000000000000" pitchFamily="65" charset="-120"/>
                          <a:cs typeface="+mn-cs"/>
                        </a:rPr>
                        <a:t>職場軟實力</a:t>
                      </a:r>
                      <a:endParaRPr lang="en-US" altLang="zh-TW" sz="2400" b="1" kern="1200" dirty="0" smtClean="0">
                        <a:solidFill>
                          <a:srgbClr val="0000FF"/>
                        </a:solidFill>
                        <a:effectLst/>
                        <a:latin typeface="標楷體" panose="03000509000000000000" pitchFamily="65" charset="-120"/>
                        <a:ea typeface="標楷體" panose="03000509000000000000" pitchFamily="65" charset="-120"/>
                        <a:cs typeface="+mn-cs"/>
                      </a:endParaRPr>
                    </a:p>
                    <a:p>
                      <a:pPr algn="ctr"/>
                      <a:r>
                        <a:rPr lang="en-US" altLang="zh-TW" sz="2000" b="1" kern="1200" dirty="0" smtClean="0">
                          <a:solidFill>
                            <a:srgbClr val="008000"/>
                          </a:solidFill>
                          <a:effectLst/>
                          <a:latin typeface="標楷體" panose="03000509000000000000" pitchFamily="65" charset="-120"/>
                          <a:ea typeface="標楷體" panose="03000509000000000000" pitchFamily="65" charset="-120"/>
                          <a:cs typeface="+mn-cs"/>
                        </a:rPr>
                        <a:t>(</a:t>
                      </a:r>
                      <a:r>
                        <a:rPr lang="zh-TW" altLang="zh-TW" sz="2000" b="1" kern="1200" dirty="0" smtClean="0">
                          <a:solidFill>
                            <a:srgbClr val="008000"/>
                          </a:solidFill>
                          <a:effectLst/>
                          <a:latin typeface="標楷體" panose="03000509000000000000" pitchFamily="65" charset="-120"/>
                          <a:ea typeface="標楷體" panose="03000509000000000000" pitchFamily="65" charset="-120"/>
                          <a:cs typeface="+mn-cs"/>
                        </a:rPr>
                        <a:t>學生事務處</a:t>
                      </a:r>
                      <a:r>
                        <a:rPr lang="zh-TW" altLang="en-US" sz="2000" b="1" kern="1200" dirty="0" smtClean="0">
                          <a:solidFill>
                            <a:srgbClr val="008000"/>
                          </a:solidFill>
                          <a:effectLst/>
                          <a:latin typeface="標楷體" panose="03000509000000000000" pitchFamily="65" charset="-120"/>
                          <a:ea typeface="標楷體" panose="03000509000000000000" pitchFamily="65" charset="-120"/>
                          <a:cs typeface="+mn-cs"/>
                        </a:rPr>
                        <a:t>、各院系所</a:t>
                      </a:r>
                      <a:r>
                        <a:rPr lang="en-US" altLang="zh-TW" sz="2000" b="1" kern="1200" dirty="0" smtClean="0">
                          <a:solidFill>
                            <a:srgbClr val="008000"/>
                          </a:solidFill>
                          <a:effectLst/>
                          <a:latin typeface="標楷體" panose="03000509000000000000" pitchFamily="65" charset="-120"/>
                          <a:ea typeface="標楷體" panose="03000509000000000000" pitchFamily="65" charset="-120"/>
                          <a:cs typeface="+mn-cs"/>
                        </a:rPr>
                        <a:t>)</a:t>
                      </a:r>
                      <a:endParaRPr lang="zh-TW" altLang="zh-TW" sz="2000" kern="1200" dirty="0" smtClean="0">
                        <a:solidFill>
                          <a:srgbClr val="008000"/>
                        </a:solidFill>
                        <a:effectLst/>
                        <a:latin typeface="標楷體" panose="03000509000000000000" pitchFamily="65" charset="-120"/>
                        <a:ea typeface="標楷體" panose="03000509000000000000" pitchFamily="65" charset="-120"/>
                        <a:cs typeface="+mn-cs"/>
                      </a:endParaRPr>
                    </a:p>
                    <a:p>
                      <a:endParaRPr lang="zh-TW" altLang="en-US" sz="2000" dirty="0">
                        <a:latin typeface="標楷體" panose="03000509000000000000" pitchFamily="65" charset="-120"/>
                        <a:ea typeface="標楷體" panose="03000509000000000000" pitchFamily="65" charset="-120"/>
                      </a:endParaRPr>
                    </a:p>
                  </a:txBody>
                  <a:tcPr/>
                </a:tc>
                <a:tc>
                  <a:txBody>
                    <a:bodyPr/>
                    <a:lstStyle/>
                    <a:p>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一</a:t>
                      </a:r>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rgbClr val="FF0000"/>
                          </a:solidFill>
                          <a:effectLst/>
                          <a:latin typeface="標楷體" panose="03000509000000000000" pitchFamily="65" charset="-120"/>
                          <a:ea typeface="標楷體" panose="03000509000000000000" pitchFamily="65" charset="-120"/>
                          <a:cs typeface="+mn-cs"/>
                        </a:rPr>
                        <a:t>自傳及面試能力</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講座及訓練。</a:t>
                      </a:r>
                    </a:p>
                    <a:p>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二</a:t>
                      </a:r>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成立社團經營種子教師培訓計畫案，培訓相關師資，以取得結訓證書，方得</a:t>
                      </a:r>
                      <a:r>
                        <a:rPr lang="zh-TW" altLang="zh-TW" sz="1800" kern="1200" dirty="0" smtClean="0">
                          <a:solidFill>
                            <a:srgbClr val="FF0000"/>
                          </a:solidFill>
                          <a:effectLst/>
                          <a:latin typeface="標楷體" panose="03000509000000000000" pitchFamily="65" charset="-120"/>
                          <a:ea typeface="標楷體" panose="03000509000000000000" pitchFamily="65" charset="-120"/>
                          <a:cs typeface="+mn-cs"/>
                        </a:rPr>
                        <a:t>擔任社團指導老師</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a:t>
                      </a:r>
                    </a:p>
                    <a:p>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三</a:t>
                      </a:r>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透過舉辦全校性</a:t>
                      </a:r>
                      <a:r>
                        <a:rPr lang="zh-TW" altLang="zh-TW" sz="1800" kern="1200" dirty="0" smtClean="0">
                          <a:solidFill>
                            <a:srgbClr val="FF0000"/>
                          </a:solidFill>
                          <a:effectLst/>
                          <a:latin typeface="標楷體" panose="03000509000000000000" pitchFamily="65" charset="-120"/>
                          <a:ea typeface="標楷體" panose="03000509000000000000" pitchFamily="65" charset="-120"/>
                          <a:cs typeface="+mn-cs"/>
                        </a:rPr>
                        <a:t>辦論比賽</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a:t>
                      </a:r>
                    </a:p>
                    <a:p>
                      <a:pPr eaLnBrk="0"/>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四</a:t>
                      </a:r>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辦理</a:t>
                      </a:r>
                      <a:r>
                        <a:rPr lang="zh-TW" altLang="zh-TW" sz="1800" kern="1200" dirty="0" smtClean="0">
                          <a:solidFill>
                            <a:srgbClr val="FF0000"/>
                          </a:solidFill>
                          <a:effectLst/>
                          <a:latin typeface="標楷體" panose="03000509000000000000" pitchFamily="65" charset="-120"/>
                          <a:ea typeface="標楷體" panose="03000509000000000000" pitchFamily="65" charset="-120"/>
                          <a:cs typeface="+mn-cs"/>
                        </a:rPr>
                        <a:t>禮賓大使</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體驗營。</a:t>
                      </a:r>
                    </a:p>
                    <a:p>
                      <a:pPr eaLnBrk="0"/>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五</a:t>
                      </a:r>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企業參訪、校友回娘家活動。</a:t>
                      </a:r>
                    </a:p>
                    <a:p>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六</a:t>
                      </a:r>
                      <a:r>
                        <a:rPr lang="en-US" altLang="zh-TW" sz="18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辦理</a:t>
                      </a:r>
                      <a:r>
                        <a:rPr lang="zh-TW" altLang="zh-TW" sz="1800" kern="1200" dirty="0" smtClean="0">
                          <a:solidFill>
                            <a:srgbClr val="FF0000"/>
                          </a:solidFill>
                          <a:effectLst/>
                          <a:latin typeface="標楷體" panose="03000509000000000000" pitchFamily="65" charset="-120"/>
                          <a:ea typeface="標楷體" panose="03000509000000000000" pitchFamily="65" charset="-120"/>
                          <a:cs typeface="+mn-cs"/>
                        </a:rPr>
                        <a:t>企業講座</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a:t>
                      </a:r>
                      <a:endParaRPr lang="zh-TW" altLang="zh-TW" sz="1800" kern="1200" dirty="0">
                        <a:solidFill>
                          <a:schemeClr val="dk1"/>
                        </a:solidFill>
                        <a:effectLst/>
                        <a:latin typeface="標楷體" panose="03000509000000000000" pitchFamily="65" charset="-120"/>
                        <a:ea typeface="標楷體" panose="03000509000000000000" pitchFamily="65" charset="-120"/>
                        <a:cs typeface="+mn-cs"/>
                      </a:endParaRPr>
                    </a:p>
                  </a:txBody>
                  <a:tcPr/>
                </a:tc>
                <a:extLst>
                  <a:ext uri="{0D108BD9-81ED-4DB2-BD59-A6C34878D82A}">
                    <a16:rowId xmlns:a16="http://schemas.microsoft.com/office/drawing/2014/main" xmlns="" val="10002"/>
                  </a:ext>
                </a:extLst>
              </a:tr>
            </a:tbl>
          </a:graphicData>
        </a:graphic>
      </p:graphicFrame>
      <p:sp>
        <p:nvSpPr>
          <p:cNvPr id="3" name="投影片編號版面配置區 2"/>
          <p:cNvSpPr>
            <a:spLocks noGrp="1"/>
          </p:cNvSpPr>
          <p:nvPr>
            <p:ph type="sldNum" sz="quarter" idx="12"/>
          </p:nvPr>
        </p:nvSpPr>
        <p:spPr/>
        <p:txBody>
          <a:bodyPr/>
          <a:lstStyle/>
          <a:p>
            <a:fld id="{11F70DB0-1707-4C2E-BA6A-7B2B88A8B1D4}" type="slidenum">
              <a:rPr lang="zh-TW" altLang="en-US" smtClean="0"/>
              <a:t>30</a:t>
            </a:fld>
            <a:endParaRPr lang="zh-TW" altLang="en-US"/>
          </a:p>
        </p:txBody>
      </p:sp>
      <p:grpSp>
        <p:nvGrpSpPr>
          <p:cNvPr id="6" name="群組 5"/>
          <p:cNvGrpSpPr/>
          <p:nvPr/>
        </p:nvGrpSpPr>
        <p:grpSpPr>
          <a:xfrm>
            <a:off x="199442" y="193792"/>
            <a:ext cx="5457038" cy="946906"/>
            <a:chOff x="225163" y="174415"/>
            <a:chExt cx="5457038" cy="946906"/>
          </a:xfrm>
        </p:grpSpPr>
        <p:cxnSp>
          <p:nvCxnSpPr>
            <p:cNvPr id="8" name="直線接點 7"/>
            <p:cNvCxnSpPr/>
            <p:nvPr/>
          </p:nvCxnSpPr>
          <p:spPr>
            <a:xfrm flipV="1">
              <a:off x="2822836" y="580516"/>
              <a:ext cx="2374279" cy="29085"/>
            </a:xfrm>
            <a:prstGeom prst="line">
              <a:avLst/>
            </a:prstGeom>
            <a:ln w="57150">
              <a:solidFill>
                <a:srgbClr val="002060"/>
              </a:solidFill>
              <a:headEnd type="oval"/>
              <a:tailEnd type="none"/>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9" name="圓角矩形 29"/>
            <p:cNvSpPr/>
            <p:nvPr/>
          </p:nvSpPr>
          <p:spPr>
            <a:xfrm>
              <a:off x="3196918" y="288129"/>
              <a:ext cx="2485283" cy="642942"/>
            </a:xfrm>
            <a:prstGeom prst="roundRect">
              <a:avLst>
                <a:gd name="adj" fmla="val 50000"/>
              </a:avLst>
            </a:prstGeom>
            <a:gradFill flip="none" rotWithShape="1">
              <a:gsLst>
                <a:gs pos="0">
                  <a:srgbClr val="008000"/>
                </a:gs>
                <a:gs pos="50000">
                  <a:srgbClr val="99FF66"/>
                </a:gs>
                <a:gs pos="100000">
                  <a:schemeClr val="bg1">
                    <a:shade val="100000"/>
                    <a:satMod val="115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rgbClr val="0000FF"/>
                </a:solidFill>
              </a:endParaRPr>
            </a:p>
          </p:txBody>
        </p:sp>
        <p:sp>
          <p:nvSpPr>
            <p:cNvPr id="10" name="文字方塊 30"/>
            <p:cNvSpPr txBox="1"/>
            <p:nvPr/>
          </p:nvSpPr>
          <p:spPr>
            <a:xfrm>
              <a:off x="3213864" y="288129"/>
              <a:ext cx="2254094" cy="584775"/>
            </a:xfrm>
            <a:prstGeom prst="rect">
              <a:avLst/>
            </a:prstGeom>
            <a:noFill/>
          </p:spPr>
          <p:txBody>
            <a:bodyPr wrap="square" rtlCol="0">
              <a:spAutoFit/>
            </a:bodyPr>
            <a:lstStyle/>
            <a:p>
              <a:pPr algn="ctr"/>
              <a:r>
                <a:rPr lang="zh-TW" altLang="en-US" sz="3200" b="1" dirty="0" smtClean="0">
                  <a:solidFill>
                    <a:srgbClr val="FF0000"/>
                  </a:solidFill>
                  <a:latin typeface="標楷體" panose="03000509000000000000" pitchFamily="65" charset="-120"/>
                  <a:ea typeface="標楷體" panose="03000509000000000000" pitchFamily="65" charset="-120"/>
                </a:rPr>
                <a:t>生涯教育</a:t>
              </a:r>
              <a:endParaRPr lang="ko-KR" altLang="en-US" sz="3200" b="1" dirty="0">
                <a:solidFill>
                  <a:srgbClr val="FF0000"/>
                </a:solidFill>
                <a:latin typeface="標楷體" panose="03000509000000000000" pitchFamily="65" charset="-120"/>
                <a:ea typeface="HY헤드라인M" pitchFamily="18" charset="-127"/>
              </a:endParaRPr>
            </a:p>
          </p:txBody>
        </p:sp>
        <p:pic>
          <p:nvPicPr>
            <p:cNvPr id="11" name="Picture 2" descr="33-"/>
            <p:cNvPicPr>
              <a:picLocks noChangeAspect="1" noChangeArrowheads="1"/>
            </p:cNvPicPr>
            <p:nvPr/>
          </p:nvPicPr>
          <p:blipFill>
            <a:blip r:embed="rId2"/>
            <a:srcRect/>
            <a:stretch>
              <a:fillRect/>
            </a:stretch>
          </p:blipFill>
          <p:spPr bwMode="auto">
            <a:xfrm>
              <a:off x="225163" y="174415"/>
              <a:ext cx="2599590" cy="946906"/>
            </a:xfrm>
            <a:prstGeom prst="rect">
              <a:avLst/>
            </a:prstGeom>
            <a:noFill/>
          </p:spPr>
        </p:pic>
        <p:sp>
          <p:nvSpPr>
            <p:cNvPr id="12" name="TextBox 18"/>
            <p:cNvSpPr txBox="1"/>
            <p:nvPr/>
          </p:nvSpPr>
          <p:spPr>
            <a:xfrm>
              <a:off x="328371" y="226573"/>
              <a:ext cx="2393173" cy="646331"/>
            </a:xfrm>
            <a:prstGeom prst="rect">
              <a:avLst/>
            </a:prstGeom>
            <a:noFill/>
          </p:spPr>
          <p:txBody>
            <a:bodyPr wrap="square" rtlCol="0">
              <a:spAutoFit/>
            </a:bodyPr>
            <a:lstStyle/>
            <a:p>
              <a:pPr algn="ctr">
                <a:buBlip>
                  <a:blip r:embed="rId3"/>
                </a:buBlip>
              </a:pPr>
              <a:r>
                <a:rPr lang="zh-TW" altLang="en-US" sz="3600" b="1" dirty="0" smtClean="0">
                  <a:latin typeface="標楷體" panose="03000509000000000000" pitchFamily="65" charset="-120"/>
                  <a:ea typeface="標楷體" panose="03000509000000000000" pitchFamily="65" charset="-120"/>
                </a:rPr>
                <a:t>三生教育</a:t>
              </a:r>
              <a:endParaRPr lang="ko-KR" altLang="en-US" sz="3600" b="1" dirty="0">
                <a:latin typeface="標楷體" panose="03000509000000000000" pitchFamily="65" charset="-120"/>
              </a:endParaRPr>
            </a:p>
          </p:txBody>
        </p:sp>
      </p:grpSp>
    </p:spTree>
    <p:extLst>
      <p:ext uri="{BB962C8B-B14F-4D97-AF65-F5344CB8AC3E}">
        <p14:creationId xmlns:p14="http://schemas.microsoft.com/office/powerpoint/2010/main" val="96395248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內容版面配置區 6"/>
          <p:cNvGraphicFramePr>
            <a:graphicFrameLocks noGrp="1"/>
          </p:cNvGraphicFramePr>
          <p:nvPr>
            <p:ph sz="half" idx="1"/>
            <p:extLst>
              <p:ext uri="{D42A27DB-BD31-4B8C-83A1-F6EECF244321}">
                <p14:modId xmlns:p14="http://schemas.microsoft.com/office/powerpoint/2010/main" val="801626753"/>
              </p:ext>
            </p:extLst>
          </p:nvPr>
        </p:nvGraphicFramePr>
        <p:xfrm>
          <a:off x="199442" y="1140698"/>
          <a:ext cx="8795320" cy="5684481"/>
        </p:xfrm>
        <a:graphic>
          <a:graphicData uri="http://schemas.openxmlformats.org/drawingml/2006/table">
            <a:tbl>
              <a:tblPr firstRow="1" bandRow="1">
                <a:tableStyleId>{5C22544A-7EE6-4342-B048-85BDC9FD1C3A}</a:tableStyleId>
              </a:tblPr>
              <a:tblGrid>
                <a:gridCol w="1296144">
                  <a:extLst>
                    <a:ext uri="{9D8B030D-6E8A-4147-A177-3AD203B41FA5}">
                      <a16:colId xmlns:a16="http://schemas.microsoft.com/office/drawing/2014/main" xmlns="" val="20000"/>
                    </a:ext>
                  </a:extLst>
                </a:gridCol>
                <a:gridCol w="2592288">
                  <a:extLst>
                    <a:ext uri="{9D8B030D-6E8A-4147-A177-3AD203B41FA5}">
                      <a16:colId xmlns:a16="http://schemas.microsoft.com/office/drawing/2014/main" xmlns="" val="20001"/>
                    </a:ext>
                  </a:extLst>
                </a:gridCol>
                <a:gridCol w="4906888">
                  <a:extLst>
                    <a:ext uri="{9D8B030D-6E8A-4147-A177-3AD203B41FA5}">
                      <a16:colId xmlns:a16="http://schemas.microsoft.com/office/drawing/2014/main" xmlns="" val="20002"/>
                    </a:ext>
                  </a:extLst>
                </a:gridCol>
              </a:tblGrid>
              <a:tr h="502881">
                <a:tc>
                  <a:txBody>
                    <a:bodyPr/>
                    <a:lstStyle/>
                    <a:p>
                      <a:pPr algn="ctr"/>
                      <a:r>
                        <a:rPr lang="zh-TW" altLang="zh-TW" sz="2000" b="1" kern="1200" dirty="0" smtClean="0">
                          <a:solidFill>
                            <a:schemeClr val="lt1"/>
                          </a:solidFill>
                          <a:effectLst/>
                          <a:latin typeface="標楷體" panose="03000509000000000000" pitchFamily="65" charset="-120"/>
                          <a:ea typeface="標楷體" panose="03000509000000000000" pitchFamily="65" charset="-120"/>
                          <a:cs typeface="+mn-cs"/>
                        </a:rPr>
                        <a:t>策略方針</a:t>
                      </a:r>
                      <a:endParaRPr lang="zh-TW" altLang="en-US" sz="2000" b="1" dirty="0">
                        <a:latin typeface="標楷體" panose="03000509000000000000" pitchFamily="65" charset="-120"/>
                        <a:ea typeface="標楷體" panose="03000509000000000000" pitchFamily="65" charset="-120"/>
                      </a:endParaRPr>
                    </a:p>
                  </a:txBody>
                  <a:tcPr/>
                </a:tc>
                <a:tc gridSpan="2">
                  <a:txBody>
                    <a:bodyPr/>
                    <a:lstStyle/>
                    <a:p>
                      <a:pPr algn="ctr"/>
                      <a:r>
                        <a:rPr lang="zh-TW" altLang="zh-TW" sz="2000" b="1" kern="1200" dirty="0" smtClean="0">
                          <a:solidFill>
                            <a:schemeClr val="lt1"/>
                          </a:solidFill>
                          <a:effectLst/>
                          <a:latin typeface="標楷體" panose="03000509000000000000" pitchFamily="65" charset="-120"/>
                          <a:ea typeface="標楷體" panose="03000509000000000000" pitchFamily="65" charset="-120"/>
                          <a:cs typeface="+mn-cs"/>
                        </a:rPr>
                        <a:t>具體工作項目</a:t>
                      </a:r>
                      <a:r>
                        <a:rPr lang="en-US" altLang="zh-TW" sz="2000" b="1" kern="1200" dirty="0" smtClean="0">
                          <a:solidFill>
                            <a:schemeClr val="lt1"/>
                          </a:solidFill>
                          <a:effectLst/>
                          <a:latin typeface="標楷體" panose="03000509000000000000" pitchFamily="65" charset="-120"/>
                          <a:ea typeface="標楷體" panose="03000509000000000000" pitchFamily="65" charset="-120"/>
                          <a:cs typeface="+mn-cs"/>
                        </a:rPr>
                        <a:t>(</a:t>
                      </a:r>
                      <a:r>
                        <a:rPr lang="zh-TW" altLang="zh-TW" sz="2000" b="1" kern="1200" dirty="0" smtClean="0">
                          <a:solidFill>
                            <a:schemeClr val="lt1"/>
                          </a:solidFill>
                          <a:effectLst/>
                          <a:latin typeface="標楷體" panose="03000509000000000000" pitchFamily="65" charset="-120"/>
                          <a:ea typeface="標楷體" panose="03000509000000000000" pitchFamily="65" charset="-120"/>
                          <a:cs typeface="+mn-cs"/>
                        </a:rPr>
                        <a:t>執行單位</a:t>
                      </a:r>
                      <a:r>
                        <a:rPr lang="en-US" altLang="zh-TW" sz="2000" b="1" kern="1200" dirty="0" smtClean="0">
                          <a:solidFill>
                            <a:schemeClr val="lt1"/>
                          </a:solidFill>
                          <a:effectLst/>
                          <a:latin typeface="標楷體" panose="03000509000000000000" pitchFamily="65" charset="-120"/>
                          <a:ea typeface="標楷體" panose="03000509000000000000" pitchFamily="65" charset="-120"/>
                          <a:cs typeface="+mn-cs"/>
                        </a:rPr>
                        <a:t>)</a:t>
                      </a:r>
                      <a:endParaRPr lang="zh-TW" altLang="en-US" sz="2000" b="1" dirty="0">
                        <a:latin typeface="標楷體" panose="03000509000000000000" pitchFamily="65" charset="-120"/>
                        <a:ea typeface="標楷體" panose="03000509000000000000" pitchFamily="65" charset="-120"/>
                      </a:endParaRPr>
                    </a:p>
                  </a:txBody>
                  <a:tcPr/>
                </a:tc>
                <a:tc hMerge="1">
                  <a:txBody>
                    <a:bodyPr/>
                    <a:lstStyle/>
                    <a:p>
                      <a:endParaRPr lang="zh-TW" altLang="en-US" dirty="0"/>
                    </a:p>
                  </a:txBody>
                  <a:tcPr/>
                </a:tc>
                <a:extLst>
                  <a:ext uri="{0D108BD9-81ED-4DB2-BD59-A6C34878D82A}">
                    <a16:rowId xmlns:a16="http://schemas.microsoft.com/office/drawing/2014/main" xmlns="" val="10000"/>
                  </a:ext>
                </a:extLst>
              </a:tr>
              <a:tr h="603568">
                <a:tc>
                  <a:txBody>
                    <a:bodyPr/>
                    <a:lstStyle/>
                    <a:p>
                      <a:pPr marL="0" lvl="0" algn="ctr" defTabSz="914400" rtl="0" eaLnBrk="0" latinLnBrk="0" hangingPunct="1"/>
                      <a:r>
                        <a:rPr lang="zh-TW" altLang="zh-TW" sz="2800" b="1" kern="1200" dirty="0" smtClean="0">
                          <a:solidFill>
                            <a:srgbClr val="FF0000"/>
                          </a:solidFill>
                          <a:effectLst/>
                          <a:latin typeface="標楷體" panose="03000509000000000000" pitchFamily="65" charset="-120"/>
                          <a:ea typeface="標楷體" panose="03000509000000000000" pitchFamily="65" charset="-120"/>
                          <a:cs typeface="+mn-cs"/>
                        </a:rPr>
                        <a:t>服務</a:t>
                      </a:r>
                      <a:endParaRPr lang="en-US" altLang="zh-TW" sz="2800" b="1" kern="1200" dirty="0" smtClean="0">
                        <a:solidFill>
                          <a:srgbClr val="FF0000"/>
                        </a:solidFill>
                        <a:effectLst/>
                        <a:latin typeface="標楷體" panose="03000509000000000000" pitchFamily="65" charset="-120"/>
                        <a:ea typeface="標楷體" panose="03000509000000000000" pitchFamily="65" charset="-120"/>
                        <a:cs typeface="+mn-cs"/>
                      </a:endParaRPr>
                    </a:p>
                    <a:p>
                      <a:pPr marL="0" lvl="0" algn="ctr" defTabSz="914400" rtl="0" eaLnBrk="0" latinLnBrk="0" hangingPunct="1"/>
                      <a:r>
                        <a:rPr lang="zh-TW" altLang="zh-TW" sz="2800" b="1" kern="1200" dirty="0" smtClean="0">
                          <a:solidFill>
                            <a:srgbClr val="FF0000"/>
                          </a:solidFill>
                          <a:effectLst/>
                          <a:latin typeface="標楷體" panose="03000509000000000000" pitchFamily="65" charset="-120"/>
                          <a:ea typeface="標楷體" panose="03000509000000000000" pitchFamily="65" charset="-120"/>
                          <a:cs typeface="+mn-cs"/>
                        </a:rPr>
                        <a:t>力行</a:t>
                      </a:r>
                      <a:endParaRPr lang="zh-TW" altLang="en-US" sz="2800" b="1" kern="1200" dirty="0">
                        <a:solidFill>
                          <a:srgbClr val="FF0000"/>
                        </a:solidFill>
                        <a:effectLst/>
                        <a:latin typeface="標楷體" panose="03000509000000000000" pitchFamily="65" charset="-120"/>
                        <a:ea typeface="標楷體" panose="03000509000000000000" pitchFamily="65" charset="-120"/>
                        <a:cs typeface="+mn-cs"/>
                      </a:endParaRPr>
                    </a:p>
                  </a:txBody>
                  <a:tcPr/>
                </a:tc>
                <a:tc>
                  <a:txBody>
                    <a:bodyPr/>
                    <a:lstStyle/>
                    <a:p>
                      <a:pPr lvl="0" algn="ctr" eaLnBrk="0"/>
                      <a:r>
                        <a:rPr lang="zh-TW" altLang="zh-TW" sz="2400" b="1" kern="1200" dirty="0" smtClean="0">
                          <a:solidFill>
                            <a:srgbClr val="0000FF"/>
                          </a:solidFill>
                          <a:effectLst/>
                          <a:latin typeface="標楷體" panose="03000509000000000000" pitchFamily="65" charset="-120"/>
                          <a:ea typeface="標楷體" panose="03000509000000000000" pitchFamily="65" charset="-120"/>
                          <a:cs typeface="+mn-cs"/>
                        </a:rPr>
                        <a:t>服務學習活動</a:t>
                      </a:r>
                      <a:endParaRPr lang="en-US" altLang="zh-TW" sz="2400" b="1" kern="1200" dirty="0" smtClean="0">
                        <a:solidFill>
                          <a:srgbClr val="0000FF"/>
                        </a:solidFill>
                        <a:effectLst/>
                        <a:latin typeface="標楷體" panose="03000509000000000000" pitchFamily="65" charset="-120"/>
                        <a:ea typeface="標楷體" panose="03000509000000000000" pitchFamily="65" charset="-120"/>
                        <a:cs typeface="+mn-cs"/>
                      </a:endParaRPr>
                    </a:p>
                    <a:p>
                      <a:pPr lvl="0" algn="ctr" eaLnBrk="0"/>
                      <a:r>
                        <a:rPr lang="en-US" altLang="zh-TW" sz="2000" b="1" kern="1200" dirty="0" smtClean="0">
                          <a:solidFill>
                            <a:srgbClr val="008000"/>
                          </a:solidFill>
                          <a:effectLst/>
                          <a:latin typeface="標楷體" panose="03000509000000000000" pitchFamily="65" charset="-120"/>
                          <a:ea typeface="標楷體" panose="03000509000000000000" pitchFamily="65" charset="-120"/>
                          <a:cs typeface="+mn-cs"/>
                        </a:rPr>
                        <a:t>(</a:t>
                      </a:r>
                      <a:r>
                        <a:rPr lang="zh-TW" altLang="zh-TW" sz="2000" b="1" kern="1200" dirty="0" smtClean="0">
                          <a:solidFill>
                            <a:srgbClr val="008000"/>
                          </a:solidFill>
                          <a:effectLst/>
                          <a:latin typeface="標楷體" panose="03000509000000000000" pitchFamily="65" charset="-120"/>
                          <a:ea typeface="標楷體" panose="03000509000000000000" pitchFamily="65" charset="-120"/>
                          <a:cs typeface="+mn-cs"/>
                        </a:rPr>
                        <a:t>學生事務處</a:t>
                      </a:r>
                      <a:r>
                        <a:rPr lang="en-US" altLang="zh-TW" sz="2000" b="1" kern="1200" dirty="0" smtClean="0">
                          <a:solidFill>
                            <a:srgbClr val="008000"/>
                          </a:solidFill>
                          <a:effectLst/>
                          <a:latin typeface="標楷體" panose="03000509000000000000" pitchFamily="65" charset="-120"/>
                          <a:ea typeface="標楷體" panose="03000509000000000000" pitchFamily="65" charset="-120"/>
                          <a:cs typeface="+mn-cs"/>
                        </a:rPr>
                        <a:t>)</a:t>
                      </a:r>
                      <a:endParaRPr lang="zh-TW" altLang="zh-TW" sz="2000" kern="1200" dirty="0">
                        <a:solidFill>
                          <a:srgbClr val="008000"/>
                        </a:solidFill>
                        <a:effectLst/>
                        <a:latin typeface="標楷體" panose="03000509000000000000" pitchFamily="65" charset="-120"/>
                        <a:ea typeface="標楷體" panose="03000509000000000000" pitchFamily="65" charset="-120"/>
                        <a:cs typeface="+mn-cs"/>
                      </a:endParaRPr>
                    </a:p>
                  </a:txBody>
                  <a:tcPr/>
                </a:tc>
                <a:tc>
                  <a:txBody>
                    <a:bodyPr/>
                    <a:lstStyle/>
                    <a:p>
                      <a:pPr lvl="0" eaLnBrk="0"/>
                      <a:r>
                        <a:rPr lang="zh-TW" altLang="zh-TW" sz="2000" kern="1200" dirty="0" smtClean="0">
                          <a:solidFill>
                            <a:srgbClr val="FF0000"/>
                          </a:solidFill>
                          <a:effectLst/>
                          <a:latin typeface="標楷體" panose="03000509000000000000" pitchFamily="65" charset="-120"/>
                          <a:ea typeface="標楷體" panose="03000509000000000000" pitchFamily="65" charset="-120"/>
                          <a:cs typeface="+mn-cs"/>
                        </a:rPr>
                        <a:t>服務學習護照</a:t>
                      </a:r>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：配合服務學習學分，登錄學生社團結合教育優先區小學、寒暑假營隊等進行社區服務營隊、學生結合校內、外活動進行服務學習時數次數，登錄學習護照。</a:t>
                      </a:r>
                    </a:p>
                    <a:p>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服務線上課程</a:t>
                      </a:r>
                      <a:endParaRPr lang="zh-TW" altLang="zh-TW" sz="1800" kern="1200" dirty="0">
                        <a:solidFill>
                          <a:schemeClr val="dk1"/>
                        </a:solidFill>
                        <a:effectLst/>
                        <a:latin typeface="標楷體" panose="03000509000000000000" pitchFamily="65" charset="-120"/>
                        <a:ea typeface="標楷體" panose="03000509000000000000" pitchFamily="65" charset="-120"/>
                        <a:cs typeface="+mn-cs"/>
                      </a:endParaRPr>
                    </a:p>
                  </a:txBody>
                  <a:tcPr/>
                </a:tc>
                <a:extLst>
                  <a:ext uri="{0D108BD9-81ED-4DB2-BD59-A6C34878D82A}">
                    <a16:rowId xmlns:a16="http://schemas.microsoft.com/office/drawing/2014/main" xmlns="" val="10001"/>
                  </a:ext>
                </a:extLst>
              </a:tr>
              <a:tr h="652696">
                <a:tc rowSpan="3">
                  <a:txBody>
                    <a:bodyPr/>
                    <a:lstStyle/>
                    <a:p>
                      <a:pPr marL="0" lvl="0" algn="ctr" defTabSz="914400" rtl="0" eaLnBrk="0" latinLnBrk="0" hangingPunct="1"/>
                      <a:endParaRPr lang="en-US" altLang="zh-TW" sz="3200" b="1" kern="1200" dirty="0" smtClean="0">
                        <a:solidFill>
                          <a:schemeClr val="dk1"/>
                        </a:solidFill>
                        <a:effectLst/>
                        <a:latin typeface="標楷體" panose="03000509000000000000" pitchFamily="65" charset="-120"/>
                        <a:ea typeface="標楷體" panose="03000509000000000000" pitchFamily="65" charset="-120"/>
                        <a:cs typeface="+mn-cs"/>
                      </a:endParaRPr>
                    </a:p>
                    <a:p>
                      <a:pPr marL="0" lvl="0" algn="ctr" defTabSz="914400" rtl="0" eaLnBrk="0" latinLnBrk="0" hangingPunct="1"/>
                      <a:r>
                        <a:rPr lang="zh-TW" altLang="zh-TW" sz="3200" b="1" kern="1200" dirty="0" smtClean="0">
                          <a:solidFill>
                            <a:srgbClr val="FF0000"/>
                          </a:solidFill>
                          <a:effectLst/>
                          <a:latin typeface="標楷體" panose="03000509000000000000" pitchFamily="65" charset="-120"/>
                          <a:ea typeface="標楷體" panose="03000509000000000000" pitchFamily="65" charset="-120"/>
                          <a:cs typeface="+mn-cs"/>
                        </a:rPr>
                        <a:t>生</a:t>
                      </a:r>
                      <a:endParaRPr lang="en-US" altLang="zh-TW" sz="3200" b="1" kern="1200" dirty="0" smtClean="0">
                        <a:solidFill>
                          <a:srgbClr val="FF0000"/>
                        </a:solidFill>
                        <a:effectLst/>
                        <a:latin typeface="標楷體" panose="03000509000000000000" pitchFamily="65" charset="-120"/>
                        <a:ea typeface="標楷體" panose="03000509000000000000" pitchFamily="65" charset="-120"/>
                        <a:cs typeface="+mn-cs"/>
                      </a:endParaRPr>
                    </a:p>
                    <a:p>
                      <a:pPr marL="0" lvl="0" algn="ctr" defTabSz="914400" rtl="0" eaLnBrk="0" latinLnBrk="0" hangingPunct="1"/>
                      <a:r>
                        <a:rPr lang="zh-TW" altLang="zh-TW" sz="3200" b="1" kern="1200" dirty="0" smtClean="0">
                          <a:solidFill>
                            <a:srgbClr val="FF0000"/>
                          </a:solidFill>
                          <a:effectLst/>
                          <a:latin typeface="標楷體" panose="03000509000000000000" pitchFamily="65" charset="-120"/>
                          <a:ea typeface="標楷體" panose="03000509000000000000" pitchFamily="65" charset="-120"/>
                          <a:cs typeface="+mn-cs"/>
                        </a:rPr>
                        <a:t>涯</a:t>
                      </a:r>
                      <a:endParaRPr lang="en-US" altLang="zh-TW" sz="3200" b="1" kern="1200" dirty="0" smtClean="0">
                        <a:solidFill>
                          <a:srgbClr val="FF0000"/>
                        </a:solidFill>
                        <a:effectLst/>
                        <a:latin typeface="標楷體" panose="03000509000000000000" pitchFamily="65" charset="-120"/>
                        <a:ea typeface="標楷體" panose="03000509000000000000" pitchFamily="65" charset="-120"/>
                        <a:cs typeface="+mn-cs"/>
                      </a:endParaRPr>
                    </a:p>
                    <a:p>
                      <a:pPr marL="0" lvl="0" algn="ctr" defTabSz="914400" rtl="0" eaLnBrk="0" latinLnBrk="0" hangingPunct="1"/>
                      <a:r>
                        <a:rPr lang="zh-TW" altLang="zh-TW" sz="3200" b="1" kern="1200" dirty="0" smtClean="0">
                          <a:solidFill>
                            <a:srgbClr val="FF0000"/>
                          </a:solidFill>
                          <a:effectLst/>
                          <a:latin typeface="標楷體" panose="03000509000000000000" pitchFamily="65" charset="-120"/>
                          <a:ea typeface="標楷體" panose="03000509000000000000" pitchFamily="65" charset="-120"/>
                          <a:cs typeface="+mn-cs"/>
                        </a:rPr>
                        <a:t>選</a:t>
                      </a:r>
                      <a:endParaRPr lang="en-US" altLang="zh-TW" sz="3200" b="1" kern="1200" dirty="0" smtClean="0">
                        <a:solidFill>
                          <a:srgbClr val="FF0000"/>
                        </a:solidFill>
                        <a:effectLst/>
                        <a:latin typeface="標楷體" panose="03000509000000000000" pitchFamily="65" charset="-120"/>
                        <a:ea typeface="標楷體" panose="03000509000000000000" pitchFamily="65" charset="-120"/>
                        <a:cs typeface="+mn-cs"/>
                      </a:endParaRPr>
                    </a:p>
                    <a:p>
                      <a:pPr marL="0" lvl="0" algn="ctr" defTabSz="914400" rtl="0" eaLnBrk="0" latinLnBrk="0" hangingPunct="1"/>
                      <a:r>
                        <a:rPr lang="zh-TW" altLang="zh-TW" sz="3200" b="1" kern="1200" dirty="0" smtClean="0">
                          <a:solidFill>
                            <a:srgbClr val="FF0000"/>
                          </a:solidFill>
                          <a:effectLst/>
                          <a:latin typeface="標楷體" panose="03000509000000000000" pitchFamily="65" charset="-120"/>
                          <a:ea typeface="標楷體" panose="03000509000000000000" pitchFamily="65" charset="-120"/>
                          <a:cs typeface="+mn-cs"/>
                        </a:rPr>
                        <a:t>擇</a:t>
                      </a:r>
                      <a:endParaRPr lang="zh-TW" altLang="en-US" sz="3200" b="1" kern="1200" dirty="0">
                        <a:solidFill>
                          <a:srgbClr val="FF0000"/>
                        </a:solidFill>
                        <a:effectLst/>
                        <a:latin typeface="標楷體" panose="03000509000000000000" pitchFamily="65" charset="-120"/>
                        <a:ea typeface="標楷體" panose="03000509000000000000" pitchFamily="65" charset="-120"/>
                        <a:cs typeface="+mn-cs"/>
                      </a:endParaRPr>
                    </a:p>
                  </a:txBody>
                  <a:tcPr/>
                </a:tc>
                <a:tc>
                  <a:txBody>
                    <a:bodyPr/>
                    <a:lstStyle/>
                    <a:p>
                      <a:pPr algn="ctr"/>
                      <a:r>
                        <a:rPr lang="zh-TW" altLang="zh-TW" sz="2200" b="1" kern="1200" dirty="0" smtClean="0">
                          <a:solidFill>
                            <a:srgbClr val="0000FF"/>
                          </a:solidFill>
                          <a:effectLst/>
                          <a:latin typeface="標楷體" panose="03000509000000000000" pitchFamily="65" charset="-120"/>
                          <a:ea typeface="標楷體" panose="03000509000000000000" pitchFamily="65" charset="-120"/>
                          <a:cs typeface="+mn-cs"/>
                        </a:rPr>
                        <a:t>辦理校外產業實習</a:t>
                      </a:r>
                      <a:endParaRPr lang="en-US" altLang="zh-TW" sz="2200" b="1" kern="1200" dirty="0" smtClean="0">
                        <a:solidFill>
                          <a:srgbClr val="0000FF"/>
                        </a:solidFill>
                        <a:effectLst/>
                        <a:latin typeface="標楷體" panose="03000509000000000000" pitchFamily="65" charset="-120"/>
                        <a:ea typeface="標楷體" panose="03000509000000000000" pitchFamily="65" charset="-120"/>
                        <a:cs typeface="+mn-cs"/>
                      </a:endParaRPr>
                    </a:p>
                    <a:p>
                      <a:pPr algn="ctr"/>
                      <a:r>
                        <a:rPr lang="en-US" altLang="zh-TW" sz="2000" b="1" kern="1200" dirty="0" smtClean="0">
                          <a:solidFill>
                            <a:srgbClr val="008000"/>
                          </a:solidFill>
                          <a:effectLst/>
                          <a:latin typeface="標楷體" panose="03000509000000000000" pitchFamily="65" charset="-120"/>
                          <a:ea typeface="標楷體" panose="03000509000000000000" pitchFamily="65" charset="-120"/>
                          <a:cs typeface="+mn-cs"/>
                        </a:rPr>
                        <a:t>(</a:t>
                      </a:r>
                      <a:r>
                        <a:rPr lang="zh-TW" altLang="zh-TW" sz="2000" b="1" kern="1200" dirty="0" smtClean="0">
                          <a:solidFill>
                            <a:srgbClr val="008000"/>
                          </a:solidFill>
                          <a:effectLst/>
                          <a:latin typeface="標楷體" panose="03000509000000000000" pitchFamily="65" charset="-120"/>
                          <a:ea typeface="標楷體" panose="03000509000000000000" pitchFamily="65" charset="-120"/>
                          <a:cs typeface="+mn-cs"/>
                        </a:rPr>
                        <a:t>教務處、學生事務處</a:t>
                      </a:r>
                      <a:r>
                        <a:rPr lang="zh-TW" altLang="en-US" sz="2000" b="1" kern="1200" dirty="0" smtClean="0">
                          <a:solidFill>
                            <a:srgbClr val="008000"/>
                          </a:solidFill>
                          <a:effectLst/>
                          <a:latin typeface="標楷體" panose="03000509000000000000" pitchFamily="65" charset="-120"/>
                          <a:ea typeface="標楷體" panose="03000509000000000000" pitchFamily="65" charset="-120"/>
                          <a:cs typeface="+mn-cs"/>
                        </a:rPr>
                        <a:t>、各院系所</a:t>
                      </a:r>
                      <a:r>
                        <a:rPr lang="en-US" altLang="zh-TW" sz="2000" b="1" kern="1200" dirty="0" smtClean="0">
                          <a:solidFill>
                            <a:srgbClr val="008000"/>
                          </a:solidFill>
                          <a:effectLst/>
                          <a:latin typeface="標楷體" panose="03000509000000000000" pitchFamily="65" charset="-120"/>
                          <a:ea typeface="標楷體" panose="03000509000000000000" pitchFamily="65" charset="-120"/>
                          <a:cs typeface="+mn-cs"/>
                        </a:rPr>
                        <a:t>)</a:t>
                      </a:r>
                      <a:endParaRPr lang="zh-TW" altLang="zh-TW" sz="2000" kern="1200" dirty="0" smtClean="0">
                        <a:solidFill>
                          <a:srgbClr val="008000"/>
                        </a:solidFill>
                        <a:effectLst/>
                        <a:latin typeface="標楷體" panose="03000509000000000000" pitchFamily="65" charset="-120"/>
                        <a:ea typeface="標楷體" panose="03000509000000000000" pitchFamily="65" charset="-120"/>
                        <a:cs typeface="+mn-cs"/>
                      </a:endParaRPr>
                    </a:p>
                    <a:p>
                      <a:pPr algn="ctr"/>
                      <a:endParaRPr lang="zh-TW" altLang="en-US" sz="2000" dirty="0">
                        <a:latin typeface="標楷體" panose="03000509000000000000" pitchFamily="65" charset="-120"/>
                        <a:ea typeface="標楷體" panose="03000509000000000000" pitchFamily="65" charset="-12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TW" sz="1800" b="0" kern="1200" dirty="0" smtClean="0">
                        <a:solidFill>
                          <a:schemeClr val="dk1"/>
                        </a:solidFill>
                        <a:effectLst/>
                        <a:latin typeface="標楷體" panose="03000509000000000000" pitchFamily="65" charset="-120"/>
                        <a:ea typeface="標楷體" panose="03000509000000000000" pitchFamily="65" charset="-120"/>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TW" altLang="zh-TW" sz="2000" b="0" kern="1200" dirty="0" smtClean="0">
                          <a:solidFill>
                            <a:srgbClr val="FF0000"/>
                          </a:solidFill>
                          <a:effectLst/>
                          <a:latin typeface="標楷體" panose="03000509000000000000" pitchFamily="65" charset="-120"/>
                          <a:ea typeface="標楷體" panose="03000509000000000000" pitchFamily="65" charset="-120"/>
                          <a:cs typeface="+mn-cs"/>
                        </a:rPr>
                        <a:t>校外產業實習</a:t>
                      </a:r>
                      <a:endParaRPr lang="en-US" altLang="zh-TW" sz="2000" b="0" kern="1200" dirty="0" smtClean="0">
                        <a:solidFill>
                          <a:srgbClr val="FF0000"/>
                        </a:solidFill>
                        <a:effectLst/>
                        <a:latin typeface="標楷體" panose="03000509000000000000" pitchFamily="65" charset="-120"/>
                        <a:ea typeface="標楷體" panose="03000509000000000000" pitchFamily="65" charset="-120"/>
                        <a:cs typeface="+mn-cs"/>
                      </a:endParaRPr>
                    </a:p>
                    <a:p>
                      <a:endParaRPr lang="zh-TW" altLang="zh-TW" sz="1800" kern="1200" dirty="0">
                        <a:solidFill>
                          <a:schemeClr val="dk1"/>
                        </a:solidFill>
                        <a:effectLst/>
                        <a:latin typeface="標楷體" panose="03000509000000000000" pitchFamily="65" charset="-120"/>
                        <a:ea typeface="標楷體" panose="03000509000000000000" pitchFamily="65" charset="-120"/>
                        <a:cs typeface="+mn-cs"/>
                      </a:endParaRPr>
                    </a:p>
                  </a:txBody>
                  <a:tcPr/>
                </a:tc>
                <a:extLst>
                  <a:ext uri="{0D108BD9-81ED-4DB2-BD59-A6C34878D82A}">
                    <a16:rowId xmlns:a16="http://schemas.microsoft.com/office/drawing/2014/main" xmlns="" val="10002"/>
                  </a:ext>
                </a:extLst>
              </a:tr>
              <a:tr h="652696">
                <a:tc vMerge="1">
                  <a:txBody>
                    <a:bodyPr/>
                    <a:lstStyle/>
                    <a:p>
                      <a:endParaRPr lang="zh-TW" altLang="en-US" dirty="0">
                        <a:latin typeface="標楷體" panose="03000509000000000000" pitchFamily="65" charset="-120"/>
                        <a:ea typeface="標楷體" panose="03000509000000000000" pitchFamily="65" charset="-12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zh-TW" sz="2200" b="1" kern="1200" dirty="0" smtClean="0">
                          <a:solidFill>
                            <a:srgbClr val="0000FF"/>
                          </a:solidFill>
                          <a:effectLst/>
                          <a:latin typeface="標楷體" panose="03000509000000000000" pitchFamily="65" charset="-120"/>
                          <a:ea typeface="標楷體" panose="03000509000000000000" pitchFamily="65" charset="-120"/>
                          <a:cs typeface="+mn-cs"/>
                        </a:rPr>
                        <a:t>辦理職涯探索活動</a:t>
                      </a:r>
                      <a:endParaRPr lang="en-US" altLang="zh-TW" sz="2200" b="1" kern="1200" dirty="0" smtClean="0">
                        <a:solidFill>
                          <a:srgbClr val="0000FF"/>
                        </a:solidFill>
                        <a:effectLst/>
                        <a:latin typeface="標楷體" panose="03000509000000000000" pitchFamily="65" charset="-120"/>
                        <a:ea typeface="標楷體" panose="03000509000000000000" pitchFamily="65" charset="-120"/>
                        <a:cs typeface="+mn-cs"/>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000" b="1" kern="1200" dirty="0" smtClean="0">
                          <a:solidFill>
                            <a:srgbClr val="008000"/>
                          </a:solidFill>
                          <a:effectLst/>
                          <a:latin typeface="標楷體" panose="03000509000000000000" pitchFamily="65" charset="-120"/>
                          <a:ea typeface="標楷體" panose="03000509000000000000" pitchFamily="65" charset="-120"/>
                          <a:cs typeface="+mn-cs"/>
                        </a:rPr>
                        <a:t>(</a:t>
                      </a:r>
                      <a:r>
                        <a:rPr lang="zh-TW" altLang="zh-TW" sz="2000" b="1" kern="1200" dirty="0" smtClean="0">
                          <a:solidFill>
                            <a:srgbClr val="008000"/>
                          </a:solidFill>
                          <a:effectLst/>
                          <a:latin typeface="標楷體" panose="03000509000000000000" pitchFamily="65" charset="-120"/>
                          <a:ea typeface="標楷體" panose="03000509000000000000" pitchFamily="65" charset="-120"/>
                          <a:cs typeface="+mn-cs"/>
                        </a:rPr>
                        <a:t>學生事務處</a:t>
                      </a:r>
                      <a:r>
                        <a:rPr lang="en-US" altLang="zh-TW" sz="2000" b="1" kern="1200" dirty="0" smtClean="0">
                          <a:solidFill>
                            <a:srgbClr val="008000"/>
                          </a:solidFill>
                          <a:effectLst/>
                          <a:latin typeface="標楷體" panose="03000509000000000000" pitchFamily="65" charset="-120"/>
                          <a:ea typeface="標楷體" panose="03000509000000000000" pitchFamily="65" charset="-120"/>
                          <a:cs typeface="+mn-cs"/>
                        </a:rPr>
                        <a:t>)</a:t>
                      </a:r>
                      <a:endParaRPr lang="zh-TW" altLang="zh-TW" sz="2000" kern="1200" dirty="0" smtClean="0">
                        <a:solidFill>
                          <a:srgbClr val="008000"/>
                        </a:solidFill>
                        <a:effectLst/>
                        <a:latin typeface="標楷體" panose="03000509000000000000" pitchFamily="65" charset="-120"/>
                        <a:ea typeface="標楷體" panose="03000509000000000000" pitchFamily="65" charset="-120"/>
                        <a:cs typeface="+mn-cs"/>
                      </a:endParaRPr>
                    </a:p>
                    <a:p>
                      <a:pPr algn="ctr"/>
                      <a:endParaRPr lang="zh-TW" altLang="en-US" sz="2000" dirty="0">
                        <a:latin typeface="標楷體" panose="03000509000000000000" pitchFamily="65" charset="-120"/>
                        <a:ea typeface="標楷體" panose="03000509000000000000" pitchFamily="65" charset="-120"/>
                      </a:endParaRPr>
                    </a:p>
                  </a:txBody>
                  <a:tcPr/>
                </a:tc>
                <a:tc>
                  <a:txBody>
                    <a:bodyPr/>
                    <a:lstStyle/>
                    <a:p>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一</a:t>
                      </a:r>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rgbClr val="0000FF"/>
                          </a:solidFill>
                          <a:effectLst/>
                          <a:latin typeface="標楷體" panose="03000509000000000000" pitchFamily="65" charset="-120"/>
                          <a:ea typeface="標楷體" panose="03000509000000000000" pitchFamily="65" charset="-120"/>
                          <a:cs typeface="+mn-cs"/>
                        </a:rPr>
                        <a:t>職涯講座</a:t>
                      </a:r>
                    </a:p>
                    <a:p>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en-US" sz="2000" kern="1200" dirty="0" smtClean="0">
                          <a:solidFill>
                            <a:schemeClr val="dk1"/>
                          </a:solidFill>
                          <a:effectLst/>
                          <a:latin typeface="標楷體" panose="03000509000000000000" pitchFamily="65" charset="-120"/>
                          <a:ea typeface="標楷體" panose="03000509000000000000" pitchFamily="65" charset="-120"/>
                          <a:cs typeface="+mn-cs"/>
                        </a:rPr>
                        <a:t>二</a:t>
                      </a:r>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職涯日</a:t>
                      </a:r>
                      <a:endParaRPr lang="zh-TW" altLang="zh-TW" sz="2000" kern="1200" dirty="0">
                        <a:solidFill>
                          <a:schemeClr val="dk1"/>
                        </a:solidFill>
                        <a:effectLst/>
                        <a:latin typeface="標楷體" panose="03000509000000000000" pitchFamily="65" charset="-120"/>
                        <a:ea typeface="標楷體" panose="03000509000000000000" pitchFamily="65" charset="-120"/>
                        <a:cs typeface="+mn-cs"/>
                      </a:endParaRPr>
                    </a:p>
                  </a:txBody>
                  <a:tcPr/>
                </a:tc>
                <a:extLst>
                  <a:ext uri="{0D108BD9-81ED-4DB2-BD59-A6C34878D82A}">
                    <a16:rowId xmlns:a16="http://schemas.microsoft.com/office/drawing/2014/main" xmlns="" val="10003"/>
                  </a:ext>
                </a:extLst>
              </a:tr>
              <a:tr h="652696">
                <a:tc vMerge="1">
                  <a:txBody>
                    <a:bodyPr/>
                    <a:lstStyle/>
                    <a:p>
                      <a:endParaRPr lang="zh-TW" altLang="en-US" dirty="0">
                        <a:latin typeface="標楷體" panose="03000509000000000000" pitchFamily="65" charset="-120"/>
                        <a:ea typeface="標楷體" panose="03000509000000000000" pitchFamily="65" charset="-12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zh-TW" sz="2000" b="1" kern="1200" dirty="0" smtClean="0">
                          <a:solidFill>
                            <a:srgbClr val="0000FF"/>
                          </a:solidFill>
                          <a:effectLst/>
                          <a:latin typeface="標楷體" panose="03000509000000000000" pitchFamily="65" charset="-120"/>
                          <a:ea typeface="標楷體" panose="03000509000000000000" pitchFamily="65" charset="-120"/>
                          <a:cs typeface="+mn-cs"/>
                        </a:rPr>
                        <a:t>完善職涯發展資訊</a:t>
                      </a:r>
                      <a:r>
                        <a:rPr lang="en-US" altLang="zh-TW" sz="2000" b="1" kern="1200" dirty="0" smtClean="0">
                          <a:solidFill>
                            <a:srgbClr val="0000FF"/>
                          </a:solidFill>
                          <a:effectLst/>
                          <a:latin typeface="標楷體" panose="03000509000000000000" pitchFamily="65" charset="-120"/>
                          <a:ea typeface="標楷體" panose="03000509000000000000" pitchFamily="65" charset="-120"/>
                          <a:cs typeface="+mn-cs"/>
                        </a:rPr>
                        <a:t>-</a:t>
                      </a:r>
                      <a:r>
                        <a:rPr lang="zh-TW" altLang="zh-TW" sz="2000" b="1" kern="1200" dirty="0" smtClean="0">
                          <a:solidFill>
                            <a:srgbClr val="0000FF"/>
                          </a:solidFill>
                          <a:effectLst/>
                          <a:latin typeface="標楷體" panose="03000509000000000000" pitchFamily="65" charset="-120"/>
                          <a:ea typeface="標楷體" panose="03000509000000000000" pitchFamily="65" charset="-120"/>
                          <a:cs typeface="+mn-cs"/>
                        </a:rPr>
                        <a:t>建置職涯知能平台</a:t>
                      </a:r>
                      <a:endParaRPr lang="en-US" altLang="zh-TW" sz="2000" b="1" kern="1200" dirty="0" smtClean="0">
                        <a:solidFill>
                          <a:srgbClr val="0000FF"/>
                        </a:solidFill>
                        <a:effectLst/>
                        <a:latin typeface="標楷體" panose="03000509000000000000" pitchFamily="65" charset="-120"/>
                        <a:ea typeface="標楷體" panose="03000509000000000000" pitchFamily="65" charset="-120"/>
                        <a:cs typeface="+mn-cs"/>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000" b="1" kern="1200" dirty="0" smtClean="0">
                          <a:solidFill>
                            <a:srgbClr val="008000"/>
                          </a:solidFill>
                          <a:effectLst/>
                          <a:latin typeface="標楷體" panose="03000509000000000000" pitchFamily="65" charset="-120"/>
                          <a:ea typeface="標楷體" panose="03000509000000000000" pitchFamily="65" charset="-120"/>
                          <a:cs typeface="+mn-cs"/>
                        </a:rPr>
                        <a:t>(</a:t>
                      </a:r>
                      <a:r>
                        <a:rPr lang="zh-TW" altLang="zh-TW" sz="2000" b="1" kern="1200" dirty="0" smtClean="0">
                          <a:solidFill>
                            <a:srgbClr val="008000"/>
                          </a:solidFill>
                          <a:effectLst/>
                          <a:latin typeface="標楷體" panose="03000509000000000000" pitchFamily="65" charset="-120"/>
                          <a:ea typeface="標楷體" panose="03000509000000000000" pitchFamily="65" charset="-120"/>
                          <a:cs typeface="+mn-cs"/>
                        </a:rPr>
                        <a:t>學生事務處</a:t>
                      </a:r>
                      <a:r>
                        <a:rPr lang="en-US" altLang="zh-TW" sz="2000" b="1" kern="1200" dirty="0" smtClean="0">
                          <a:solidFill>
                            <a:srgbClr val="008000"/>
                          </a:solidFill>
                          <a:effectLst/>
                          <a:latin typeface="標楷體" panose="03000509000000000000" pitchFamily="65" charset="-120"/>
                          <a:ea typeface="標楷體" panose="03000509000000000000" pitchFamily="65" charset="-120"/>
                          <a:cs typeface="+mn-cs"/>
                        </a:rPr>
                        <a:t>)</a:t>
                      </a:r>
                      <a:endParaRPr lang="zh-TW" altLang="zh-TW" sz="2000" kern="1200" dirty="0" smtClean="0">
                        <a:solidFill>
                          <a:srgbClr val="008000"/>
                        </a:solidFill>
                        <a:effectLst/>
                        <a:latin typeface="標楷體" panose="03000509000000000000" pitchFamily="65" charset="-120"/>
                        <a:ea typeface="標楷體" panose="03000509000000000000" pitchFamily="65" charset="-120"/>
                        <a:cs typeface="+mn-cs"/>
                      </a:endParaRPr>
                    </a:p>
                    <a:p>
                      <a:pPr algn="ctr"/>
                      <a:endParaRPr lang="zh-TW" altLang="en-US" sz="2000" dirty="0">
                        <a:latin typeface="標楷體" panose="03000509000000000000" pitchFamily="65" charset="-120"/>
                        <a:ea typeface="標楷體" panose="03000509000000000000" pitchFamily="65" charset="-120"/>
                      </a:endParaRPr>
                    </a:p>
                  </a:txBody>
                  <a:tcPr/>
                </a:tc>
                <a:tc>
                  <a:txBody>
                    <a:bodyPr/>
                    <a:lstStyle/>
                    <a:p>
                      <a:pPr eaLnBrk="0"/>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一</a:t>
                      </a:r>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rgbClr val="FF0000"/>
                          </a:solidFill>
                          <a:effectLst/>
                          <a:latin typeface="標楷體" panose="03000509000000000000" pitchFamily="65" charset="-120"/>
                          <a:ea typeface="標楷體" panose="03000509000000000000" pitchFamily="65" charset="-120"/>
                          <a:cs typeface="+mn-cs"/>
                        </a:rPr>
                        <a:t>職涯導航系統</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雛型建置。</a:t>
                      </a:r>
                    </a:p>
                    <a:p>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二</a:t>
                      </a:r>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學生職涯導航健檢表單、流程及輔導機制。</a:t>
                      </a:r>
                    </a:p>
                    <a:p>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三</a:t>
                      </a:r>
                      <a:r>
                        <a:rPr lang="en-US" altLang="zh-TW" sz="2000" kern="1200" dirty="0" smtClean="0">
                          <a:solidFill>
                            <a:schemeClr val="dk1"/>
                          </a:solidFill>
                          <a:effectLst/>
                          <a:latin typeface="標楷體" panose="03000509000000000000" pitchFamily="65" charset="-120"/>
                          <a:ea typeface="標楷體" panose="03000509000000000000" pitchFamily="65" charset="-120"/>
                          <a:cs typeface="+mn-cs"/>
                        </a:rPr>
                        <a:t>)</a:t>
                      </a:r>
                      <a:r>
                        <a:rPr lang="zh-TW" altLang="zh-TW" sz="2000" kern="1200" dirty="0" smtClean="0">
                          <a:solidFill>
                            <a:srgbClr val="0000FF"/>
                          </a:solidFill>
                          <a:effectLst/>
                          <a:latin typeface="標楷體" panose="03000509000000000000" pitchFamily="65" charset="-120"/>
                          <a:ea typeface="標楷體" panose="03000509000000000000" pitchFamily="65" charset="-120"/>
                          <a:cs typeface="+mn-cs"/>
                        </a:rPr>
                        <a:t>畢業生流向調查</a:t>
                      </a:r>
                      <a:r>
                        <a:rPr lang="zh-TW" altLang="zh-TW" sz="2000" kern="1200" dirty="0" smtClean="0">
                          <a:solidFill>
                            <a:schemeClr val="dk1"/>
                          </a:solidFill>
                          <a:effectLst/>
                          <a:latin typeface="標楷體" panose="03000509000000000000" pitchFamily="65" charset="-120"/>
                          <a:ea typeface="標楷體" panose="03000509000000000000" pitchFamily="65" charset="-120"/>
                          <a:cs typeface="+mn-cs"/>
                        </a:rPr>
                        <a:t>。</a:t>
                      </a:r>
                      <a:endParaRPr lang="zh-TW" altLang="zh-TW" sz="2000" kern="1200" dirty="0">
                        <a:solidFill>
                          <a:schemeClr val="dk1"/>
                        </a:solidFill>
                        <a:effectLst/>
                        <a:latin typeface="標楷體" panose="03000509000000000000" pitchFamily="65" charset="-120"/>
                        <a:ea typeface="標楷體" panose="03000509000000000000" pitchFamily="65" charset="-120"/>
                        <a:cs typeface="+mn-cs"/>
                      </a:endParaRPr>
                    </a:p>
                  </a:txBody>
                  <a:tcPr/>
                </a:tc>
                <a:extLst>
                  <a:ext uri="{0D108BD9-81ED-4DB2-BD59-A6C34878D82A}">
                    <a16:rowId xmlns:a16="http://schemas.microsoft.com/office/drawing/2014/main" xmlns="" val="10004"/>
                  </a:ext>
                </a:extLst>
              </a:tr>
            </a:tbl>
          </a:graphicData>
        </a:graphic>
      </p:graphicFrame>
      <p:sp>
        <p:nvSpPr>
          <p:cNvPr id="3" name="投影片編號版面配置區 2"/>
          <p:cNvSpPr>
            <a:spLocks noGrp="1"/>
          </p:cNvSpPr>
          <p:nvPr>
            <p:ph type="sldNum" sz="quarter" idx="12"/>
          </p:nvPr>
        </p:nvSpPr>
        <p:spPr/>
        <p:txBody>
          <a:bodyPr/>
          <a:lstStyle/>
          <a:p>
            <a:fld id="{11F70DB0-1707-4C2E-BA6A-7B2B88A8B1D4}" type="slidenum">
              <a:rPr lang="zh-TW" altLang="en-US" smtClean="0"/>
              <a:t>31</a:t>
            </a:fld>
            <a:endParaRPr lang="zh-TW" altLang="en-US"/>
          </a:p>
        </p:txBody>
      </p:sp>
      <p:grpSp>
        <p:nvGrpSpPr>
          <p:cNvPr id="6" name="群組 5"/>
          <p:cNvGrpSpPr/>
          <p:nvPr/>
        </p:nvGrpSpPr>
        <p:grpSpPr>
          <a:xfrm>
            <a:off x="199442" y="193792"/>
            <a:ext cx="5457038" cy="946906"/>
            <a:chOff x="225163" y="174415"/>
            <a:chExt cx="5457038" cy="946906"/>
          </a:xfrm>
        </p:grpSpPr>
        <p:cxnSp>
          <p:nvCxnSpPr>
            <p:cNvPr id="8" name="直線接點 7"/>
            <p:cNvCxnSpPr/>
            <p:nvPr/>
          </p:nvCxnSpPr>
          <p:spPr>
            <a:xfrm flipV="1">
              <a:off x="2822836" y="580516"/>
              <a:ext cx="2374279" cy="29085"/>
            </a:xfrm>
            <a:prstGeom prst="line">
              <a:avLst/>
            </a:prstGeom>
            <a:ln w="57150">
              <a:solidFill>
                <a:srgbClr val="002060"/>
              </a:solidFill>
              <a:headEnd type="oval"/>
              <a:tailEnd type="none"/>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9" name="圓角矩形 29"/>
            <p:cNvSpPr/>
            <p:nvPr/>
          </p:nvSpPr>
          <p:spPr>
            <a:xfrm>
              <a:off x="3196918" y="288129"/>
              <a:ext cx="2485283" cy="642942"/>
            </a:xfrm>
            <a:prstGeom prst="roundRect">
              <a:avLst>
                <a:gd name="adj" fmla="val 50000"/>
              </a:avLst>
            </a:prstGeom>
            <a:gradFill flip="none" rotWithShape="1">
              <a:gsLst>
                <a:gs pos="0">
                  <a:srgbClr val="008000"/>
                </a:gs>
                <a:gs pos="50000">
                  <a:srgbClr val="99FF66"/>
                </a:gs>
                <a:gs pos="100000">
                  <a:schemeClr val="bg1">
                    <a:shade val="100000"/>
                    <a:satMod val="115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rgbClr val="0000FF"/>
                </a:solidFill>
              </a:endParaRPr>
            </a:p>
          </p:txBody>
        </p:sp>
        <p:sp>
          <p:nvSpPr>
            <p:cNvPr id="10" name="文字方塊 30"/>
            <p:cNvSpPr txBox="1"/>
            <p:nvPr/>
          </p:nvSpPr>
          <p:spPr>
            <a:xfrm>
              <a:off x="3213864" y="288129"/>
              <a:ext cx="2254094" cy="584775"/>
            </a:xfrm>
            <a:prstGeom prst="rect">
              <a:avLst/>
            </a:prstGeom>
            <a:noFill/>
          </p:spPr>
          <p:txBody>
            <a:bodyPr wrap="square" rtlCol="0">
              <a:spAutoFit/>
            </a:bodyPr>
            <a:lstStyle/>
            <a:p>
              <a:pPr algn="ctr"/>
              <a:r>
                <a:rPr lang="zh-TW" altLang="en-US" sz="3200" b="1" dirty="0" smtClean="0">
                  <a:solidFill>
                    <a:srgbClr val="FF0000"/>
                  </a:solidFill>
                  <a:latin typeface="標楷體" panose="03000509000000000000" pitchFamily="65" charset="-120"/>
                  <a:ea typeface="標楷體" panose="03000509000000000000" pitchFamily="65" charset="-120"/>
                </a:rPr>
                <a:t>生涯教育</a:t>
              </a:r>
              <a:endParaRPr lang="ko-KR" altLang="en-US" sz="3200" b="1" dirty="0">
                <a:solidFill>
                  <a:srgbClr val="FF0000"/>
                </a:solidFill>
                <a:latin typeface="標楷體" panose="03000509000000000000" pitchFamily="65" charset="-120"/>
                <a:ea typeface="HY헤드라인M" pitchFamily="18" charset="-127"/>
              </a:endParaRPr>
            </a:p>
          </p:txBody>
        </p:sp>
        <p:pic>
          <p:nvPicPr>
            <p:cNvPr id="11" name="Picture 2" descr="33-"/>
            <p:cNvPicPr>
              <a:picLocks noChangeAspect="1" noChangeArrowheads="1"/>
            </p:cNvPicPr>
            <p:nvPr/>
          </p:nvPicPr>
          <p:blipFill>
            <a:blip r:embed="rId2"/>
            <a:srcRect/>
            <a:stretch>
              <a:fillRect/>
            </a:stretch>
          </p:blipFill>
          <p:spPr bwMode="auto">
            <a:xfrm>
              <a:off x="225163" y="174415"/>
              <a:ext cx="2599590" cy="946906"/>
            </a:xfrm>
            <a:prstGeom prst="rect">
              <a:avLst/>
            </a:prstGeom>
            <a:noFill/>
          </p:spPr>
        </p:pic>
        <p:sp>
          <p:nvSpPr>
            <p:cNvPr id="12" name="TextBox 18"/>
            <p:cNvSpPr txBox="1"/>
            <p:nvPr/>
          </p:nvSpPr>
          <p:spPr>
            <a:xfrm>
              <a:off x="328371" y="226573"/>
              <a:ext cx="2393173" cy="646331"/>
            </a:xfrm>
            <a:prstGeom prst="rect">
              <a:avLst/>
            </a:prstGeom>
            <a:noFill/>
          </p:spPr>
          <p:txBody>
            <a:bodyPr wrap="square" rtlCol="0">
              <a:spAutoFit/>
            </a:bodyPr>
            <a:lstStyle/>
            <a:p>
              <a:pPr algn="ctr">
                <a:buBlip>
                  <a:blip r:embed="rId3"/>
                </a:buBlip>
              </a:pPr>
              <a:r>
                <a:rPr lang="zh-TW" altLang="en-US" sz="3600" b="1" dirty="0" smtClean="0">
                  <a:latin typeface="標楷體" panose="03000509000000000000" pitchFamily="65" charset="-120"/>
                  <a:ea typeface="標楷體" panose="03000509000000000000" pitchFamily="65" charset="-120"/>
                </a:rPr>
                <a:t>三生教育</a:t>
              </a:r>
              <a:endParaRPr lang="ko-KR" altLang="en-US" sz="3600" b="1" dirty="0">
                <a:latin typeface="標楷體" panose="03000509000000000000" pitchFamily="65" charset="-120"/>
              </a:endParaRPr>
            </a:p>
          </p:txBody>
        </p:sp>
      </p:grpSp>
    </p:spTree>
    <p:extLst>
      <p:ext uri="{BB962C8B-B14F-4D97-AF65-F5344CB8AC3E}">
        <p14:creationId xmlns:p14="http://schemas.microsoft.com/office/powerpoint/2010/main" val="314161078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物件 3"/>
          <p:cNvGraphicFramePr>
            <a:graphicFrameLocks noChangeAspect="1"/>
          </p:cNvGraphicFramePr>
          <p:nvPr>
            <p:extLst>
              <p:ext uri="{D42A27DB-BD31-4B8C-83A1-F6EECF244321}">
                <p14:modId xmlns:p14="http://schemas.microsoft.com/office/powerpoint/2010/main" val="3380311248"/>
              </p:ext>
            </p:extLst>
          </p:nvPr>
        </p:nvGraphicFramePr>
        <p:xfrm>
          <a:off x="2627784" y="1412776"/>
          <a:ext cx="6243908" cy="5265239"/>
        </p:xfrm>
        <a:graphic>
          <a:graphicData uri="http://schemas.openxmlformats.org/presentationml/2006/ole">
            <mc:AlternateContent xmlns:mc="http://schemas.openxmlformats.org/markup-compatibility/2006">
              <mc:Choice xmlns:v="urn:schemas-microsoft-com:vml" Requires="v">
                <p:oleObj spid="_x0000_s1284" name="Visio" r:id="rId4" imgW="5913120" imgH="4975932" progId="Visio.Drawing.15">
                  <p:embed/>
                </p:oleObj>
              </mc:Choice>
              <mc:Fallback>
                <p:oleObj name="Visio" r:id="rId4" imgW="5913120" imgH="4975932" progId="Visio.Drawing.15">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27784" y="1412776"/>
                        <a:ext cx="6243908" cy="5265239"/>
                      </a:xfrm>
                      <a:prstGeom prst="rect">
                        <a:avLst/>
                      </a:prstGeom>
                      <a:noFill/>
                      <a:ln>
                        <a:noFill/>
                      </a:ln>
                    </p:spPr>
                  </p:pic>
                </p:oleObj>
              </mc:Fallback>
            </mc:AlternateContent>
          </a:graphicData>
        </a:graphic>
      </p:graphicFrame>
      <p:sp>
        <p:nvSpPr>
          <p:cNvPr id="2" name="投影片編號版面配置區 1"/>
          <p:cNvSpPr>
            <a:spLocks noGrp="1"/>
          </p:cNvSpPr>
          <p:nvPr>
            <p:ph type="sldNum" sz="quarter" idx="12"/>
          </p:nvPr>
        </p:nvSpPr>
        <p:spPr/>
        <p:txBody>
          <a:bodyPr/>
          <a:lstStyle/>
          <a:p>
            <a:fld id="{11F70DB0-1707-4C2E-BA6A-7B2B88A8B1D4}" type="slidenum">
              <a:rPr lang="zh-TW" altLang="en-US" smtClean="0"/>
              <a:t>32</a:t>
            </a:fld>
            <a:endParaRPr lang="zh-TW" altLang="en-US"/>
          </a:p>
        </p:txBody>
      </p:sp>
      <p:pic>
        <p:nvPicPr>
          <p:cNvPr id="10" name="Picture 2" descr="33-"/>
          <p:cNvPicPr>
            <a:picLocks noChangeAspect="1" noChangeArrowheads="1"/>
          </p:cNvPicPr>
          <p:nvPr/>
        </p:nvPicPr>
        <p:blipFill>
          <a:blip r:embed="rId6"/>
          <a:srcRect/>
          <a:stretch>
            <a:fillRect/>
          </a:stretch>
        </p:blipFill>
        <p:spPr bwMode="auto">
          <a:xfrm>
            <a:off x="1691680" y="227804"/>
            <a:ext cx="4300550" cy="946906"/>
          </a:xfrm>
          <a:prstGeom prst="rect">
            <a:avLst/>
          </a:prstGeom>
          <a:noFill/>
        </p:spPr>
      </p:pic>
      <p:sp>
        <p:nvSpPr>
          <p:cNvPr id="11" name="TextBox 18"/>
          <p:cNvSpPr txBox="1"/>
          <p:nvPr/>
        </p:nvSpPr>
        <p:spPr>
          <a:xfrm>
            <a:off x="1794888" y="279962"/>
            <a:ext cx="3765294" cy="646331"/>
          </a:xfrm>
          <a:prstGeom prst="rect">
            <a:avLst/>
          </a:prstGeom>
          <a:noFill/>
        </p:spPr>
        <p:txBody>
          <a:bodyPr wrap="square" rtlCol="0">
            <a:spAutoFit/>
          </a:bodyPr>
          <a:lstStyle/>
          <a:p>
            <a:pPr algn="ctr">
              <a:buBlip>
                <a:blip r:embed="rId7"/>
              </a:buBlip>
            </a:pPr>
            <a:r>
              <a:rPr lang="zh-TW" altLang="en-US" sz="3600" b="1" dirty="0" smtClean="0">
                <a:latin typeface="標楷體" panose="03000509000000000000" pitchFamily="65" charset="-120"/>
                <a:ea typeface="標楷體" panose="03000509000000000000" pitchFamily="65" charset="-120"/>
              </a:rPr>
              <a:t> 三品人才</a:t>
            </a:r>
            <a:endParaRPr lang="ko-KR" altLang="en-US" sz="3600" b="1" dirty="0">
              <a:latin typeface="標楷體" panose="03000509000000000000" pitchFamily="65" charset="-120"/>
            </a:endParaRPr>
          </a:p>
        </p:txBody>
      </p:sp>
      <p:sp>
        <p:nvSpPr>
          <p:cNvPr id="3" name="矩形 2"/>
          <p:cNvSpPr/>
          <p:nvPr/>
        </p:nvSpPr>
        <p:spPr>
          <a:xfrm>
            <a:off x="107504" y="1268760"/>
            <a:ext cx="3734451" cy="3785652"/>
          </a:xfrm>
          <a:prstGeom prst="rect">
            <a:avLst/>
          </a:prstGeom>
        </p:spPr>
        <p:txBody>
          <a:bodyPr wrap="square">
            <a:spAutoFit/>
          </a:bodyPr>
          <a:lstStyle/>
          <a:p>
            <a:pPr eaLnBrk="0"/>
            <a:r>
              <a:rPr lang="zh-TW" altLang="zh-TW" sz="2400" dirty="0">
                <a:latin typeface="標楷體" panose="03000509000000000000" pitchFamily="65" charset="-120"/>
                <a:ea typeface="標楷體" panose="03000509000000000000" pitchFamily="65" charset="-120"/>
              </a:rPr>
              <a:t>推動三品人才教育，嘗試從正式與非正式的學習當中，強調「</a:t>
            </a:r>
            <a:r>
              <a:rPr lang="zh-TW" altLang="zh-TW" sz="2400" b="1" dirty="0">
                <a:solidFill>
                  <a:srgbClr val="FF0000"/>
                </a:solidFill>
                <a:latin typeface="標楷體" panose="03000509000000000000" pitchFamily="65" charset="-120"/>
                <a:ea typeface="標楷體" panose="03000509000000000000" pitchFamily="65" charset="-120"/>
              </a:rPr>
              <a:t>做人有品德</a:t>
            </a:r>
            <a:r>
              <a:rPr lang="zh-TW" altLang="zh-TW" sz="2400" dirty="0">
                <a:latin typeface="標楷體" panose="03000509000000000000" pitchFamily="65" charset="-120"/>
                <a:ea typeface="標楷體" panose="03000509000000000000" pitchFamily="65" charset="-120"/>
              </a:rPr>
              <a:t>」、「</a:t>
            </a:r>
            <a:r>
              <a:rPr lang="zh-TW" altLang="zh-TW" sz="2400" b="1" dirty="0">
                <a:solidFill>
                  <a:srgbClr val="FF0000"/>
                </a:solidFill>
                <a:latin typeface="標楷體" panose="03000509000000000000" pitchFamily="65" charset="-120"/>
                <a:ea typeface="標楷體" panose="03000509000000000000" pitchFamily="65" charset="-120"/>
              </a:rPr>
              <a:t>做事有品質</a:t>
            </a:r>
            <a:r>
              <a:rPr lang="zh-TW" altLang="zh-TW" sz="2400" dirty="0">
                <a:latin typeface="標楷體" panose="03000509000000000000" pitchFamily="65" charset="-120"/>
                <a:ea typeface="標楷體" panose="03000509000000000000" pitchFamily="65" charset="-120"/>
              </a:rPr>
              <a:t>」、「</a:t>
            </a:r>
            <a:r>
              <a:rPr lang="zh-TW" altLang="zh-TW" sz="2400" b="1" dirty="0">
                <a:solidFill>
                  <a:srgbClr val="FF0000"/>
                </a:solidFill>
                <a:latin typeface="標楷體" panose="03000509000000000000" pitchFamily="65" charset="-120"/>
                <a:ea typeface="標楷體" panose="03000509000000000000" pitchFamily="65" charset="-120"/>
              </a:rPr>
              <a:t>生活有品味</a:t>
            </a:r>
            <a:r>
              <a:rPr lang="zh-TW" altLang="zh-TW" sz="2400" dirty="0">
                <a:latin typeface="標楷體" panose="03000509000000000000" pitchFamily="65" charset="-120"/>
                <a:ea typeface="標楷體" panose="03000509000000000000" pitchFamily="65" charset="-120"/>
              </a:rPr>
              <a:t>」</a:t>
            </a:r>
            <a:r>
              <a:rPr lang="zh-TW" altLang="zh-TW" sz="2400" dirty="0" smtClean="0">
                <a:latin typeface="標楷體" panose="03000509000000000000" pitchFamily="65" charset="-120"/>
                <a:ea typeface="標楷體" panose="03000509000000000000" pitchFamily="65" charset="-120"/>
              </a:rPr>
              <a:t>，</a:t>
            </a:r>
            <a:r>
              <a:rPr lang="zh-TW" altLang="en-US" sz="2400" dirty="0" smtClean="0">
                <a:latin typeface="標楷體" panose="03000509000000000000" pitchFamily="65" charset="-120"/>
                <a:ea typeface="標楷體" panose="03000509000000000000" pitchFamily="65" charset="-120"/>
              </a:rPr>
              <a:t>使得</a:t>
            </a:r>
            <a:r>
              <a:rPr lang="zh-TW" altLang="zh-TW" sz="2400" dirty="0" smtClean="0">
                <a:latin typeface="標楷體" panose="03000509000000000000" pitchFamily="65" charset="-120"/>
                <a:ea typeface="標楷體" panose="03000509000000000000" pitchFamily="65" charset="-120"/>
              </a:rPr>
              <a:t>學生</a:t>
            </a:r>
            <a:r>
              <a:rPr lang="zh-TW" altLang="zh-TW" sz="2400" dirty="0">
                <a:latin typeface="標楷體" panose="03000509000000000000" pitchFamily="65" charset="-120"/>
                <a:ea typeface="標楷體" panose="03000509000000000000" pitchFamily="65" charset="-120"/>
              </a:rPr>
              <a:t>在社會及家庭的期許之下</a:t>
            </a:r>
            <a:r>
              <a:rPr lang="zh-TW" altLang="zh-TW" sz="2400" dirty="0" smtClean="0">
                <a:latin typeface="標楷體" panose="03000509000000000000" pitchFamily="65" charset="-120"/>
                <a:ea typeface="標楷體" panose="03000509000000000000" pitchFamily="65" charset="-120"/>
              </a:rPr>
              <a:t>，</a:t>
            </a:r>
            <a:r>
              <a:rPr lang="zh-TW" altLang="en-US" sz="2400" dirty="0" smtClean="0">
                <a:solidFill>
                  <a:srgbClr val="0000FF"/>
                </a:solidFill>
                <a:latin typeface="標楷體" panose="03000509000000000000" pitchFamily="65" charset="-120"/>
                <a:ea typeface="標楷體" panose="03000509000000000000" pitchFamily="65" charset="-120"/>
              </a:rPr>
              <a:t>重視</a:t>
            </a:r>
            <a:r>
              <a:rPr lang="zh-TW" altLang="zh-TW" sz="2400" dirty="0" smtClean="0">
                <a:solidFill>
                  <a:srgbClr val="0000FF"/>
                </a:solidFill>
                <a:latin typeface="標楷體" panose="03000509000000000000" pitchFamily="65" charset="-120"/>
                <a:ea typeface="標楷體" panose="03000509000000000000" pitchFamily="65" charset="-120"/>
              </a:rPr>
              <a:t>自我</a:t>
            </a:r>
            <a:r>
              <a:rPr lang="zh-TW" altLang="zh-TW" sz="2400" dirty="0">
                <a:solidFill>
                  <a:srgbClr val="0000FF"/>
                </a:solidFill>
                <a:latin typeface="標楷體" panose="03000509000000000000" pitchFamily="65" charset="-120"/>
                <a:ea typeface="標楷體" panose="03000509000000000000" pitchFamily="65" charset="-120"/>
              </a:rPr>
              <a:t>生命</a:t>
            </a:r>
            <a:r>
              <a:rPr lang="zh-TW" altLang="zh-TW" sz="2400" dirty="0">
                <a:latin typeface="標楷體" panose="03000509000000000000" pitchFamily="65" charset="-120"/>
                <a:ea typeface="標楷體" panose="03000509000000000000" pitchFamily="65" charset="-120"/>
              </a:rPr>
              <a:t>的認識與</a:t>
            </a:r>
            <a:r>
              <a:rPr lang="zh-TW" altLang="zh-TW" sz="2400" dirty="0">
                <a:solidFill>
                  <a:srgbClr val="0000FF"/>
                </a:solidFill>
                <a:latin typeface="標楷體" panose="03000509000000000000" pitchFamily="65" charset="-120"/>
                <a:ea typeface="標楷體" panose="03000509000000000000" pitchFamily="65" charset="-120"/>
              </a:rPr>
              <a:t>建立正確的人生哲學</a:t>
            </a:r>
            <a:r>
              <a:rPr lang="zh-TW" altLang="zh-TW" sz="2400" dirty="0" smtClean="0">
                <a:solidFill>
                  <a:srgbClr val="0000FF"/>
                </a:solidFill>
                <a:latin typeface="標楷體" panose="03000509000000000000" pitchFamily="65" charset="-120"/>
                <a:ea typeface="標楷體" panose="03000509000000000000" pitchFamily="65" charset="-120"/>
              </a:rPr>
              <a:t>觀</a:t>
            </a:r>
            <a:r>
              <a:rPr lang="zh-TW" altLang="en-US" sz="2400" dirty="0" smtClean="0">
                <a:latin typeface="標楷體" panose="03000509000000000000" pitchFamily="65" charset="-120"/>
                <a:ea typeface="標楷體" panose="03000509000000000000" pitchFamily="65" charset="-120"/>
              </a:rPr>
              <a:t>，</a:t>
            </a:r>
            <a:r>
              <a:rPr lang="zh-TW" altLang="zh-TW" sz="2400" dirty="0" smtClean="0">
                <a:latin typeface="標楷體" panose="03000509000000000000" pitchFamily="65" charset="-120"/>
                <a:ea typeface="標楷體" panose="03000509000000000000" pitchFamily="65" charset="-120"/>
              </a:rPr>
              <a:t>於</a:t>
            </a:r>
            <a:r>
              <a:rPr lang="zh-TW" altLang="zh-TW" sz="2400" dirty="0">
                <a:latin typeface="標楷體" panose="03000509000000000000" pitchFamily="65" charset="-120"/>
                <a:ea typeface="標楷體" panose="03000509000000000000" pitchFamily="65" charset="-120"/>
              </a:rPr>
              <a:t>畢業後進入社會，成為具有高素質的中堅份子。</a:t>
            </a:r>
          </a:p>
        </p:txBody>
      </p:sp>
    </p:spTree>
    <p:extLst>
      <p:ext uri="{BB962C8B-B14F-4D97-AF65-F5344CB8AC3E}">
        <p14:creationId xmlns:p14="http://schemas.microsoft.com/office/powerpoint/2010/main" val="415193178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內容版面配置區 5"/>
          <p:cNvSpPr>
            <a:spLocks noGrp="1"/>
          </p:cNvSpPr>
          <p:nvPr>
            <p:ph sz="quarter" idx="4"/>
          </p:nvPr>
        </p:nvSpPr>
        <p:spPr>
          <a:xfrm>
            <a:off x="4427984" y="1417638"/>
            <a:ext cx="4402832" cy="4819674"/>
          </a:xfrm>
        </p:spPr>
        <p:txBody>
          <a:bodyPr>
            <a:noAutofit/>
          </a:bodyPr>
          <a:lstStyle/>
          <a:p>
            <a:pPr>
              <a:buFont typeface="Wingdings" panose="05000000000000000000" pitchFamily="2" charset="2"/>
              <a:buChar char="Ø"/>
            </a:pPr>
            <a:r>
              <a:rPr lang="zh-TW" altLang="en-US" b="1" dirty="0" smtClean="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身教</a:t>
            </a:r>
            <a:r>
              <a:rPr lang="zh-TW" altLang="en-US" b="1"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言教</a:t>
            </a:r>
            <a:endParaRPr lang="en-US" altLang="zh-TW" b="1"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endParaRPr>
          </a:p>
          <a:p>
            <a:pPr marL="504000">
              <a:lnSpc>
                <a:spcPts val="2100"/>
              </a:lnSpc>
            </a:pPr>
            <a:r>
              <a:rPr lang="zh-TW" altLang="zh-TW" sz="20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批判</a:t>
            </a:r>
            <a:r>
              <a:rPr lang="zh-TW" altLang="zh-TW" sz="20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思考</a:t>
            </a:r>
            <a:r>
              <a:rPr lang="zh-TW" altLang="zh-TW" sz="2000" dirty="0" smtClean="0">
                <a:latin typeface="Times New Roman" panose="02020603050405020304" pitchFamily="18" charset="0"/>
                <a:ea typeface="標楷體" panose="03000509000000000000" pitchFamily="65" charset="-120"/>
                <a:cs typeface="Times New Roman" panose="02020603050405020304" pitchFamily="18" charset="0"/>
              </a:rPr>
              <a:t>課程</a:t>
            </a:r>
            <a:endParaRPr lang="en-US" altLang="zh-TW" sz="2000" dirty="0" smtClean="0">
              <a:latin typeface="Times New Roman" panose="02020603050405020304" pitchFamily="18" charset="0"/>
              <a:ea typeface="標楷體" panose="03000509000000000000" pitchFamily="65" charset="-120"/>
              <a:cs typeface="Times New Roman" panose="02020603050405020304" pitchFamily="18" charset="0"/>
            </a:endParaRPr>
          </a:p>
          <a:p>
            <a:pPr marL="504000">
              <a:lnSpc>
                <a:spcPts val="2100"/>
              </a:lnSpc>
            </a:pPr>
            <a:r>
              <a:rPr lang="zh-TW" altLang="zh-TW" sz="2000" dirty="0" smtClean="0">
                <a:latin typeface="Times New Roman" panose="02020603050405020304" pitchFamily="18" charset="0"/>
                <a:ea typeface="標楷體" panose="03000509000000000000" pitchFamily="65" charset="-120"/>
                <a:cs typeface="Times New Roman" panose="02020603050405020304" pitchFamily="18" charset="0"/>
              </a:rPr>
              <a:t>辦公、洽公、上課</a:t>
            </a:r>
            <a:r>
              <a:rPr lang="zh-TW" altLang="zh-TW" sz="20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禮儀</a:t>
            </a:r>
            <a:endParaRPr lang="en-US" altLang="zh-TW" sz="20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endParaRPr>
          </a:p>
          <a:p>
            <a:pPr marL="504000">
              <a:lnSpc>
                <a:spcPts val="2100"/>
              </a:lnSpc>
            </a:pPr>
            <a:r>
              <a:rPr lang="zh-TW" altLang="zh-TW" sz="2000" dirty="0" smtClean="0">
                <a:latin typeface="Times New Roman" panose="02020603050405020304" pitchFamily="18" charset="0"/>
                <a:ea typeface="標楷體" panose="03000509000000000000" pitchFamily="65" charset="-120"/>
                <a:cs typeface="Times New Roman" panose="02020603050405020304" pitchFamily="18" charset="0"/>
              </a:rPr>
              <a:t>全</a:t>
            </a:r>
            <a:r>
              <a:rPr lang="zh-TW" altLang="zh-TW" sz="2000" dirty="0">
                <a:latin typeface="Times New Roman" panose="02020603050405020304" pitchFamily="18" charset="0"/>
                <a:ea typeface="標楷體" panose="03000509000000000000" pitchFamily="65" charset="-120"/>
                <a:cs typeface="Times New Roman" panose="02020603050405020304" pitchFamily="18" charset="0"/>
              </a:rPr>
              <a:t>校</a:t>
            </a:r>
            <a:r>
              <a:rPr lang="zh-TW" altLang="zh-TW" sz="20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師生有禮</a:t>
            </a:r>
            <a:r>
              <a:rPr lang="zh-TW" altLang="zh-TW" sz="20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活動倫理</a:t>
            </a:r>
            <a:r>
              <a:rPr lang="zh-TW" altLang="zh-TW" sz="2000" dirty="0">
                <a:latin typeface="Times New Roman" panose="02020603050405020304" pitchFamily="18" charset="0"/>
                <a:ea typeface="標楷體" panose="03000509000000000000" pitchFamily="65" charset="-120"/>
                <a:cs typeface="Times New Roman" panose="02020603050405020304" pitchFamily="18" charset="0"/>
              </a:rPr>
              <a:t>教育</a:t>
            </a:r>
            <a:endParaRPr lang="en-US" altLang="zh-TW" sz="2000" dirty="0">
              <a:latin typeface="Times New Roman" panose="02020603050405020304" pitchFamily="18" charset="0"/>
              <a:ea typeface="標楷體" panose="03000509000000000000" pitchFamily="65" charset="-120"/>
              <a:cs typeface="Times New Roman" panose="02020603050405020304" pitchFamily="18" charset="0"/>
            </a:endParaRPr>
          </a:p>
          <a:p>
            <a:pPr>
              <a:buFont typeface="Wingdings" panose="05000000000000000000" pitchFamily="2" charset="2"/>
              <a:buChar char="Ø"/>
            </a:pPr>
            <a:r>
              <a:rPr lang="zh-TW" altLang="en-US" b="1" dirty="0" smtClean="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誠實</a:t>
            </a:r>
            <a:r>
              <a:rPr lang="zh-TW" altLang="en-US" b="1"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實踐</a:t>
            </a:r>
            <a:endParaRPr lang="en-US" altLang="zh-TW" b="1"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endParaRPr>
          </a:p>
          <a:p>
            <a:pPr marL="504000">
              <a:lnSpc>
                <a:spcPts val="2100"/>
              </a:lnSpc>
            </a:pPr>
            <a:r>
              <a:rPr lang="zh-TW" altLang="zh-TW" sz="20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愛心銀行</a:t>
            </a:r>
            <a:endParaRPr lang="zh-TW" altLang="zh-TW" sz="20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endParaRPr>
          </a:p>
          <a:p>
            <a:pPr marL="504000">
              <a:lnSpc>
                <a:spcPts val="2100"/>
              </a:lnSpc>
            </a:pPr>
            <a:r>
              <a:rPr lang="zh-TW" altLang="zh-TW" sz="20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誠實</a:t>
            </a:r>
            <a:r>
              <a:rPr lang="zh-TW" altLang="zh-TW" sz="20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考試</a:t>
            </a:r>
            <a:r>
              <a:rPr lang="zh-TW" altLang="zh-TW" sz="20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制度</a:t>
            </a:r>
            <a:r>
              <a:rPr lang="en-US" altLang="zh-TW" sz="20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a:t>
            </a:r>
            <a:r>
              <a:rPr lang="zh-TW" altLang="en-US" sz="20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榮譽考試</a:t>
            </a:r>
            <a:r>
              <a:rPr lang="en-US" altLang="zh-TW" sz="20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a:t>
            </a:r>
            <a:endParaRPr lang="zh-TW" altLang="zh-TW" sz="20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endParaRPr>
          </a:p>
          <a:p>
            <a:pPr marL="504000">
              <a:lnSpc>
                <a:spcPts val="2100"/>
              </a:lnSpc>
            </a:pPr>
            <a:r>
              <a:rPr lang="zh-TW" altLang="zh-TW" sz="20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愛心腳踏車</a:t>
            </a:r>
            <a:endParaRPr lang="zh-TW" altLang="zh-TW" sz="20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endParaRPr>
          </a:p>
          <a:p>
            <a:pPr marL="504000">
              <a:lnSpc>
                <a:spcPts val="2100"/>
              </a:lnSpc>
            </a:pPr>
            <a:r>
              <a:rPr lang="zh-TW" altLang="zh-TW" sz="20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誠實商店</a:t>
            </a:r>
            <a:endParaRPr lang="en-US" altLang="zh-TW" sz="20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endParaRPr>
          </a:p>
          <a:p>
            <a:pPr>
              <a:lnSpc>
                <a:spcPts val="2300"/>
              </a:lnSpc>
              <a:buFont typeface="Wingdings" panose="05000000000000000000" pitchFamily="2" charset="2"/>
              <a:buChar char="Ø"/>
            </a:pPr>
            <a:r>
              <a:rPr lang="zh-TW" altLang="zh-TW" b="1" dirty="0" smtClean="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三</a:t>
            </a:r>
            <a:r>
              <a:rPr lang="zh-TW" altLang="zh-TW" b="1"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好力行</a:t>
            </a:r>
          </a:p>
          <a:p>
            <a:pPr marL="504000">
              <a:lnSpc>
                <a:spcPts val="2100"/>
              </a:lnSpc>
            </a:pPr>
            <a:r>
              <a:rPr lang="zh-TW" altLang="en-US" sz="2000" dirty="0">
                <a:latin typeface="Times New Roman" panose="02020603050405020304" pitchFamily="18" charset="0"/>
                <a:ea typeface="標楷體" panose="03000509000000000000" pitchFamily="65" charset="-120"/>
                <a:cs typeface="Times New Roman" panose="02020603050405020304" pitchFamily="18" charset="0"/>
              </a:rPr>
              <a:t>存好心</a:t>
            </a:r>
            <a:endParaRPr lang="en-US" altLang="zh-TW" sz="2000" dirty="0">
              <a:latin typeface="Times New Roman" panose="02020603050405020304" pitchFamily="18" charset="0"/>
              <a:ea typeface="標楷體" panose="03000509000000000000" pitchFamily="65" charset="-120"/>
              <a:cs typeface="Times New Roman" panose="02020603050405020304" pitchFamily="18" charset="0"/>
            </a:endParaRPr>
          </a:p>
          <a:p>
            <a:pPr marL="504000">
              <a:lnSpc>
                <a:spcPts val="2100"/>
              </a:lnSpc>
            </a:pPr>
            <a:r>
              <a:rPr lang="zh-TW" altLang="en-US" sz="2000" dirty="0">
                <a:latin typeface="Times New Roman" panose="02020603050405020304" pitchFamily="18" charset="0"/>
                <a:ea typeface="標楷體" panose="03000509000000000000" pitchFamily="65" charset="-120"/>
                <a:cs typeface="Times New Roman" panose="02020603050405020304" pitchFamily="18" charset="0"/>
              </a:rPr>
              <a:t>行好事</a:t>
            </a:r>
            <a:endParaRPr lang="en-US" altLang="zh-TW" sz="2000" dirty="0">
              <a:latin typeface="Times New Roman" panose="02020603050405020304" pitchFamily="18" charset="0"/>
              <a:ea typeface="標楷體" panose="03000509000000000000" pitchFamily="65" charset="-120"/>
              <a:cs typeface="Times New Roman" panose="02020603050405020304" pitchFamily="18" charset="0"/>
            </a:endParaRPr>
          </a:p>
          <a:p>
            <a:pPr marL="504000">
              <a:lnSpc>
                <a:spcPts val="2100"/>
              </a:lnSpc>
            </a:pPr>
            <a:r>
              <a:rPr lang="zh-TW" altLang="en-US" sz="2000" dirty="0">
                <a:latin typeface="Times New Roman" panose="02020603050405020304" pitchFamily="18" charset="0"/>
                <a:ea typeface="標楷體" panose="03000509000000000000" pitchFamily="65" charset="-120"/>
                <a:cs typeface="Times New Roman" panose="02020603050405020304" pitchFamily="18" charset="0"/>
              </a:rPr>
              <a:t>說好話</a:t>
            </a:r>
            <a:endParaRPr lang="en-US" altLang="zh-TW" sz="2000" dirty="0">
              <a:latin typeface="Times New Roman" panose="02020603050405020304" pitchFamily="18" charset="0"/>
              <a:ea typeface="標楷體" panose="03000509000000000000" pitchFamily="65" charset="-120"/>
              <a:cs typeface="Times New Roman" panose="02020603050405020304" pitchFamily="18" charset="0"/>
            </a:endParaRPr>
          </a:p>
          <a:p>
            <a:pPr marL="504000">
              <a:lnSpc>
                <a:spcPts val="2300"/>
              </a:lnSpc>
            </a:pPr>
            <a:endParaRPr lang="zh-TW" altLang="zh-TW" sz="2000" dirty="0">
              <a:latin typeface="Times New Roman" panose="02020603050405020304" pitchFamily="18" charset="0"/>
              <a:ea typeface="標楷體" panose="03000509000000000000" pitchFamily="65" charset="-120"/>
              <a:cs typeface="Times New Roman" panose="02020603050405020304" pitchFamily="18" charset="0"/>
            </a:endParaRPr>
          </a:p>
          <a:p>
            <a:pPr>
              <a:buFont typeface="Wingdings" panose="05000000000000000000" pitchFamily="2" charset="2"/>
              <a:buChar char="Ø"/>
            </a:pPr>
            <a:endParaRPr lang="zh-TW" altLang="zh-TW" sz="2000" dirty="0">
              <a:latin typeface="Times New Roman" panose="02020603050405020304" pitchFamily="18" charset="0"/>
              <a:ea typeface="標楷體" panose="03000509000000000000" pitchFamily="65" charset="-120"/>
              <a:cs typeface="Times New Roman" panose="02020603050405020304" pitchFamily="18" charset="0"/>
            </a:endParaRPr>
          </a:p>
        </p:txBody>
      </p:sp>
      <p:graphicFrame>
        <p:nvGraphicFramePr>
          <p:cNvPr id="8" name="物件 7"/>
          <p:cNvGraphicFramePr>
            <a:graphicFrameLocks noChangeAspect="1"/>
          </p:cNvGraphicFramePr>
          <p:nvPr>
            <p:extLst>
              <p:ext uri="{D42A27DB-BD31-4B8C-83A1-F6EECF244321}">
                <p14:modId xmlns:p14="http://schemas.microsoft.com/office/powerpoint/2010/main" val="1889020910"/>
              </p:ext>
            </p:extLst>
          </p:nvPr>
        </p:nvGraphicFramePr>
        <p:xfrm>
          <a:off x="426149" y="2476930"/>
          <a:ext cx="4111000" cy="3027784"/>
        </p:xfrm>
        <a:graphic>
          <a:graphicData uri="http://schemas.openxmlformats.org/presentationml/2006/ole">
            <mc:AlternateContent xmlns:mc="http://schemas.openxmlformats.org/markup-compatibility/2006">
              <mc:Choice xmlns:v="urn:schemas-microsoft-com:vml" Requires="v">
                <p:oleObj spid="_x0000_s2308" name="Visio" r:id="rId4" imgW="7289808" imgH="5372190" progId="Visio.Drawing.15">
                  <p:embed/>
                </p:oleObj>
              </mc:Choice>
              <mc:Fallback>
                <p:oleObj name="Visio" r:id="rId4" imgW="7289808" imgH="5372190" progId="Visio.Drawing.15">
                  <p:embed/>
                  <p:pic>
                    <p:nvPicPr>
                      <p:cNvPr id="0" name=""/>
                      <p:cNvPicPr>
                        <a:picLocks noChangeAspect="1" noChangeArrowheads="1"/>
                      </p:cNvPicPr>
                      <p:nvPr/>
                    </p:nvPicPr>
                    <p:blipFill>
                      <a:blip r:embed="rId5"/>
                      <a:srcRect/>
                      <a:stretch>
                        <a:fillRect/>
                      </a:stretch>
                    </p:blipFill>
                    <p:spPr bwMode="auto">
                      <a:xfrm>
                        <a:off x="426149" y="2476930"/>
                        <a:ext cx="4111000" cy="3027784"/>
                      </a:xfrm>
                      <a:prstGeom prst="rect">
                        <a:avLst/>
                      </a:prstGeom>
                      <a:noFill/>
                      <a:ln>
                        <a:noFill/>
                      </a:ln>
                    </p:spPr>
                  </p:pic>
                </p:oleObj>
              </mc:Fallback>
            </mc:AlternateContent>
          </a:graphicData>
        </a:graphic>
      </p:graphicFrame>
      <p:sp>
        <p:nvSpPr>
          <p:cNvPr id="3" name="投影片編號版面配置區 2"/>
          <p:cNvSpPr>
            <a:spLocks noGrp="1"/>
          </p:cNvSpPr>
          <p:nvPr>
            <p:ph type="sldNum" sz="quarter" idx="12"/>
          </p:nvPr>
        </p:nvSpPr>
        <p:spPr/>
        <p:txBody>
          <a:bodyPr/>
          <a:lstStyle/>
          <a:p>
            <a:fld id="{11F70DB0-1707-4C2E-BA6A-7B2B88A8B1D4}" type="slidenum">
              <a:rPr lang="zh-TW" altLang="en-US" smtClean="0"/>
              <a:t>33</a:t>
            </a:fld>
            <a:endParaRPr lang="zh-TW" altLang="en-US"/>
          </a:p>
        </p:txBody>
      </p:sp>
      <p:grpSp>
        <p:nvGrpSpPr>
          <p:cNvPr id="7" name="群組 6"/>
          <p:cNvGrpSpPr/>
          <p:nvPr/>
        </p:nvGrpSpPr>
        <p:grpSpPr>
          <a:xfrm>
            <a:off x="199442" y="193792"/>
            <a:ext cx="5457038" cy="946906"/>
            <a:chOff x="225163" y="174415"/>
            <a:chExt cx="5457038" cy="946906"/>
          </a:xfrm>
        </p:grpSpPr>
        <p:cxnSp>
          <p:nvCxnSpPr>
            <p:cNvPr id="9" name="直線接點 8"/>
            <p:cNvCxnSpPr/>
            <p:nvPr/>
          </p:nvCxnSpPr>
          <p:spPr>
            <a:xfrm flipV="1">
              <a:off x="2822836" y="580516"/>
              <a:ext cx="2374279" cy="29085"/>
            </a:xfrm>
            <a:prstGeom prst="line">
              <a:avLst/>
            </a:prstGeom>
            <a:ln w="57150">
              <a:solidFill>
                <a:srgbClr val="002060"/>
              </a:solidFill>
              <a:headEnd type="oval"/>
              <a:tailEnd type="none"/>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0" name="圓角矩形 29"/>
            <p:cNvSpPr/>
            <p:nvPr/>
          </p:nvSpPr>
          <p:spPr>
            <a:xfrm>
              <a:off x="3196918" y="288129"/>
              <a:ext cx="2485283" cy="642942"/>
            </a:xfrm>
            <a:prstGeom prst="roundRect">
              <a:avLst>
                <a:gd name="adj" fmla="val 50000"/>
              </a:avLst>
            </a:prstGeom>
            <a:gradFill flip="none" rotWithShape="1">
              <a:gsLst>
                <a:gs pos="0">
                  <a:srgbClr val="7030A0"/>
                </a:gs>
                <a:gs pos="50000">
                  <a:srgbClr val="CCCCFF"/>
                </a:gs>
                <a:gs pos="100000">
                  <a:schemeClr val="bg1">
                    <a:shade val="100000"/>
                    <a:satMod val="115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rgbClr val="0000FF"/>
                </a:solidFill>
              </a:endParaRPr>
            </a:p>
          </p:txBody>
        </p:sp>
        <p:sp>
          <p:nvSpPr>
            <p:cNvPr id="11" name="文字方塊 30"/>
            <p:cNvSpPr txBox="1"/>
            <p:nvPr/>
          </p:nvSpPr>
          <p:spPr>
            <a:xfrm>
              <a:off x="3312512" y="302670"/>
              <a:ext cx="2254094" cy="584775"/>
            </a:xfrm>
            <a:prstGeom prst="rect">
              <a:avLst/>
            </a:prstGeom>
            <a:noFill/>
          </p:spPr>
          <p:txBody>
            <a:bodyPr wrap="square" rtlCol="0">
              <a:spAutoFit/>
            </a:bodyPr>
            <a:lstStyle/>
            <a:p>
              <a:pPr algn="ctr"/>
              <a:r>
                <a:rPr lang="zh-TW" altLang="en-US" sz="3200" b="1" dirty="0" smtClean="0">
                  <a:solidFill>
                    <a:srgbClr val="0000FF"/>
                  </a:solidFill>
                  <a:latin typeface="標楷體" panose="03000509000000000000" pitchFamily="65" charset="-120"/>
                  <a:ea typeface="標楷體" panose="03000509000000000000" pitchFamily="65" charset="-120"/>
                </a:rPr>
                <a:t>做人有品德</a:t>
              </a:r>
              <a:endParaRPr lang="ko-KR" altLang="en-US" sz="3200" b="1" dirty="0">
                <a:solidFill>
                  <a:srgbClr val="0000FF"/>
                </a:solidFill>
                <a:latin typeface="標楷體" panose="03000509000000000000" pitchFamily="65" charset="-120"/>
                <a:ea typeface="HY헤드라인M" pitchFamily="18" charset="-127"/>
              </a:endParaRPr>
            </a:p>
          </p:txBody>
        </p:sp>
        <p:pic>
          <p:nvPicPr>
            <p:cNvPr id="12" name="Picture 2" descr="33-"/>
            <p:cNvPicPr>
              <a:picLocks noChangeAspect="1" noChangeArrowheads="1"/>
            </p:cNvPicPr>
            <p:nvPr/>
          </p:nvPicPr>
          <p:blipFill>
            <a:blip r:embed="rId6"/>
            <a:srcRect/>
            <a:stretch>
              <a:fillRect/>
            </a:stretch>
          </p:blipFill>
          <p:spPr bwMode="auto">
            <a:xfrm>
              <a:off x="225163" y="174415"/>
              <a:ext cx="2599590" cy="946906"/>
            </a:xfrm>
            <a:prstGeom prst="rect">
              <a:avLst/>
            </a:prstGeom>
            <a:noFill/>
          </p:spPr>
        </p:pic>
        <p:sp>
          <p:nvSpPr>
            <p:cNvPr id="13" name="TextBox 18"/>
            <p:cNvSpPr txBox="1"/>
            <p:nvPr/>
          </p:nvSpPr>
          <p:spPr>
            <a:xfrm>
              <a:off x="328371" y="226573"/>
              <a:ext cx="2393173" cy="646331"/>
            </a:xfrm>
            <a:prstGeom prst="rect">
              <a:avLst/>
            </a:prstGeom>
            <a:noFill/>
          </p:spPr>
          <p:txBody>
            <a:bodyPr wrap="square" rtlCol="0">
              <a:spAutoFit/>
            </a:bodyPr>
            <a:lstStyle/>
            <a:p>
              <a:pPr algn="ctr">
                <a:buBlip>
                  <a:blip r:embed="rId7"/>
                </a:buBlip>
              </a:pPr>
              <a:r>
                <a:rPr lang="zh-TW" altLang="en-US" sz="3600" b="1" dirty="0" smtClean="0">
                  <a:latin typeface="標楷體" panose="03000509000000000000" pitchFamily="65" charset="-120"/>
                  <a:ea typeface="標楷體" panose="03000509000000000000" pitchFamily="65" charset="-120"/>
                </a:rPr>
                <a:t>三品人才</a:t>
              </a:r>
              <a:endParaRPr lang="ko-KR" altLang="en-US" sz="3600" b="1" dirty="0">
                <a:latin typeface="標楷體" panose="03000509000000000000" pitchFamily="65" charset="-120"/>
              </a:endParaRPr>
            </a:p>
          </p:txBody>
        </p:sp>
      </p:grpSp>
    </p:spTree>
    <p:extLst>
      <p:ext uri="{BB962C8B-B14F-4D97-AF65-F5344CB8AC3E}">
        <p14:creationId xmlns:p14="http://schemas.microsoft.com/office/powerpoint/2010/main" val="26234303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字版面配置區 4"/>
          <p:cNvSpPr>
            <a:spLocks noGrp="1"/>
          </p:cNvSpPr>
          <p:nvPr>
            <p:ph type="body" sz="quarter" idx="3"/>
          </p:nvPr>
        </p:nvSpPr>
        <p:spPr>
          <a:xfrm>
            <a:off x="3635896" y="764704"/>
            <a:ext cx="2808312" cy="639762"/>
          </a:xfrm>
        </p:spPr>
        <p:txBody>
          <a:bodyPr/>
          <a:lstStyle/>
          <a:p>
            <a:r>
              <a:rPr lang="zh-TW" altLang="en-US" dirty="0">
                <a:solidFill>
                  <a:schemeClr val="accent6">
                    <a:lumMod val="50000"/>
                  </a:schemeClr>
                </a:solidFill>
                <a:latin typeface="標楷體" panose="03000509000000000000" pitchFamily="65" charset="-120"/>
                <a:ea typeface="標楷體" panose="03000509000000000000" pitchFamily="65" charset="-120"/>
              </a:rPr>
              <a:t>具體工作</a:t>
            </a:r>
            <a:r>
              <a:rPr lang="zh-TW" altLang="en-US" dirty="0" smtClean="0">
                <a:solidFill>
                  <a:schemeClr val="accent6">
                    <a:lumMod val="50000"/>
                  </a:schemeClr>
                </a:solidFill>
                <a:latin typeface="標楷體" panose="03000509000000000000" pitchFamily="65" charset="-120"/>
                <a:ea typeface="標楷體" panose="03000509000000000000" pitchFamily="65" charset="-120"/>
              </a:rPr>
              <a:t>項目</a:t>
            </a:r>
            <a:endParaRPr lang="zh-TW" altLang="en-US" dirty="0">
              <a:solidFill>
                <a:schemeClr val="accent6">
                  <a:lumMod val="50000"/>
                </a:schemeClr>
              </a:solidFill>
            </a:endParaRPr>
          </a:p>
        </p:txBody>
      </p:sp>
      <p:graphicFrame>
        <p:nvGraphicFramePr>
          <p:cNvPr id="9" name="內容版面配置區 8"/>
          <p:cNvGraphicFramePr>
            <a:graphicFrameLocks noGrp="1"/>
          </p:cNvGraphicFramePr>
          <p:nvPr>
            <p:ph sz="quarter" idx="4"/>
            <p:extLst>
              <p:ext uri="{D42A27DB-BD31-4B8C-83A1-F6EECF244321}">
                <p14:modId xmlns:p14="http://schemas.microsoft.com/office/powerpoint/2010/main" val="426169716"/>
              </p:ext>
            </p:extLst>
          </p:nvPr>
        </p:nvGraphicFramePr>
        <p:xfrm>
          <a:off x="464415" y="1417638"/>
          <a:ext cx="8363272" cy="5067300"/>
        </p:xfrm>
        <a:graphic>
          <a:graphicData uri="http://schemas.openxmlformats.org/drawingml/2006/table">
            <a:tbl>
              <a:tblPr firstRow="1" firstCol="1" bandRow="1">
                <a:tableStyleId>{5940675A-B579-460E-94D1-54222C63F5DA}</a:tableStyleId>
              </a:tblPr>
              <a:tblGrid>
                <a:gridCol w="1071710">
                  <a:extLst>
                    <a:ext uri="{9D8B030D-6E8A-4147-A177-3AD203B41FA5}">
                      <a16:colId xmlns:a16="http://schemas.microsoft.com/office/drawing/2014/main" xmlns="" val="20000"/>
                    </a:ext>
                  </a:extLst>
                </a:gridCol>
                <a:gridCol w="7291562">
                  <a:extLst>
                    <a:ext uri="{9D8B030D-6E8A-4147-A177-3AD203B41FA5}">
                      <a16:colId xmlns:a16="http://schemas.microsoft.com/office/drawing/2014/main" xmlns="" val="20001"/>
                    </a:ext>
                  </a:extLst>
                </a:gridCol>
              </a:tblGrid>
              <a:tr h="4824536">
                <a:tc>
                  <a:txBody>
                    <a:bodyPr/>
                    <a:lstStyle/>
                    <a:p>
                      <a:pPr algn="ctr">
                        <a:spcAft>
                          <a:spcPts val="0"/>
                        </a:spcAft>
                      </a:pPr>
                      <a:r>
                        <a:rPr lang="zh-TW" sz="2800" b="1" kern="100" dirty="0">
                          <a:solidFill>
                            <a:srgbClr val="FF0000"/>
                          </a:solidFill>
                          <a:effectLst/>
                          <a:latin typeface="標楷體" panose="03000509000000000000" pitchFamily="65" charset="-120"/>
                          <a:ea typeface="標楷體" panose="03000509000000000000" pitchFamily="65" charset="-120"/>
                        </a:rPr>
                        <a:t>身教言教</a:t>
                      </a:r>
                      <a:endParaRPr lang="zh-TW" sz="2800" b="1" kern="100" dirty="0">
                        <a:solidFill>
                          <a:srgbClr val="FF0000"/>
                        </a:solidFill>
                        <a:effectLst/>
                        <a:latin typeface="標楷體" panose="03000509000000000000" pitchFamily="65" charset="-120"/>
                        <a:ea typeface="標楷體" panose="03000509000000000000" pitchFamily="65" charset="-120"/>
                        <a:cs typeface="Times New Roman" panose="02020603050405020304" pitchFamily="18" charset="0"/>
                      </a:endParaRPr>
                    </a:p>
                  </a:txBody>
                  <a:tcPr marL="24041" marR="24041" marT="0" marB="0" anchor="ctr">
                    <a:solidFill>
                      <a:schemeClr val="bg1"/>
                    </a:solidFill>
                  </a:tcPr>
                </a:tc>
                <a:tc>
                  <a:txBody>
                    <a:bodyPr/>
                    <a:lstStyle/>
                    <a:p>
                      <a:pPr marL="285750" indent="-285750" algn="just">
                        <a:lnSpc>
                          <a:spcPts val="2100"/>
                        </a:lnSpc>
                        <a:spcAft>
                          <a:spcPts val="0"/>
                        </a:spcAft>
                        <a:buFont typeface="Wingdings" panose="05000000000000000000" pitchFamily="2" charset="2"/>
                        <a:buChar char="Ø"/>
                      </a:pPr>
                      <a:r>
                        <a:rPr lang="zh-TW" sz="2000" kern="100" dirty="0" smtClean="0">
                          <a:solidFill>
                            <a:srgbClr val="0000FF"/>
                          </a:solidFill>
                          <a:effectLst/>
                          <a:latin typeface="標楷體" panose="03000509000000000000" pitchFamily="65" charset="-120"/>
                          <a:ea typeface="標楷體" panose="03000509000000000000" pitchFamily="65" charset="-120"/>
                        </a:rPr>
                        <a:t>通</a:t>
                      </a:r>
                      <a:r>
                        <a:rPr lang="zh-TW" sz="2000" kern="100" dirty="0">
                          <a:solidFill>
                            <a:srgbClr val="0000FF"/>
                          </a:solidFill>
                          <a:effectLst/>
                          <a:latin typeface="標楷體" panose="03000509000000000000" pitchFamily="65" charset="-120"/>
                          <a:ea typeface="標楷體" panose="03000509000000000000" pitchFamily="65" charset="-120"/>
                        </a:rPr>
                        <a:t>識課程</a:t>
                      </a:r>
                      <a:r>
                        <a:rPr lang="en-US" sz="1800" kern="100" dirty="0">
                          <a:solidFill>
                            <a:srgbClr val="008000"/>
                          </a:solidFill>
                          <a:effectLst/>
                          <a:latin typeface="標楷體" panose="03000509000000000000" pitchFamily="65" charset="-120"/>
                          <a:ea typeface="標楷體" panose="03000509000000000000" pitchFamily="65" charset="-120"/>
                        </a:rPr>
                        <a:t>(</a:t>
                      </a:r>
                      <a:r>
                        <a:rPr lang="zh-TW" sz="1800" kern="100" dirty="0">
                          <a:solidFill>
                            <a:srgbClr val="008000"/>
                          </a:solidFill>
                          <a:effectLst/>
                          <a:latin typeface="標楷體" panose="03000509000000000000" pitchFamily="65" charset="-120"/>
                          <a:ea typeface="標楷體" panose="03000509000000000000" pitchFamily="65" charset="-120"/>
                        </a:rPr>
                        <a:t>教務處</a:t>
                      </a:r>
                      <a:r>
                        <a:rPr lang="en-US" sz="1800" kern="100" dirty="0">
                          <a:solidFill>
                            <a:srgbClr val="008000"/>
                          </a:solidFill>
                          <a:effectLst/>
                          <a:latin typeface="標楷體" panose="03000509000000000000" pitchFamily="65" charset="-120"/>
                          <a:ea typeface="標楷體" panose="03000509000000000000" pitchFamily="65" charset="-120"/>
                        </a:rPr>
                        <a:t>)</a:t>
                      </a:r>
                      <a:endParaRPr lang="zh-TW" sz="1800" kern="100" dirty="0">
                        <a:solidFill>
                          <a:srgbClr val="008000"/>
                        </a:solidFill>
                        <a:effectLst/>
                        <a:latin typeface="標楷體" panose="03000509000000000000" pitchFamily="65" charset="-120"/>
                        <a:ea typeface="標楷體" panose="03000509000000000000" pitchFamily="65" charset="-120"/>
                      </a:endParaRPr>
                    </a:p>
                    <a:p>
                      <a:pPr marL="438150" indent="-285750" algn="just">
                        <a:lnSpc>
                          <a:spcPts val="2100"/>
                        </a:lnSpc>
                        <a:spcAft>
                          <a:spcPts val="0"/>
                        </a:spcAft>
                        <a:buFont typeface="Arial" panose="020B0604020202020204" pitchFamily="34" charset="0"/>
                        <a:buChar char="•"/>
                      </a:pPr>
                      <a:r>
                        <a:rPr lang="zh-TW" sz="1800" kern="100" dirty="0">
                          <a:effectLst/>
                          <a:latin typeface="標楷體" panose="03000509000000000000" pitchFamily="65" charset="-120"/>
                          <a:ea typeface="標楷體" panose="03000509000000000000" pitchFamily="65" charset="-120"/>
                        </a:rPr>
                        <a:t>開授批判思考課程，如價值觀、品德、禮儀等課程。</a:t>
                      </a:r>
                    </a:p>
                    <a:p>
                      <a:pPr marL="285750" indent="-285750" algn="just">
                        <a:lnSpc>
                          <a:spcPts val="2100"/>
                        </a:lnSpc>
                        <a:spcAft>
                          <a:spcPts val="0"/>
                        </a:spcAft>
                        <a:buFont typeface="Wingdings" panose="05000000000000000000" pitchFamily="2" charset="2"/>
                        <a:buChar char="Ø"/>
                      </a:pPr>
                      <a:r>
                        <a:rPr lang="zh-TW" sz="2000" kern="100" dirty="0" smtClean="0">
                          <a:solidFill>
                            <a:srgbClr val="FF0000"/>
                          </a:solidFill>
                          <a:effectLst/>
                          <a:latin typeface="標楷體" panose="03000509000000000000" pitchFamily="65" charset="-120"/>
                          <a:ea typeface="標楷體" panose="03000509000000000000" pitchFamily="65" charset="-120"/>
                        </a:rPr>
                        <a:t>辦公</a:t>
                      </a:r>
                      <a:r>
                        <a:rPr lang="zh-TW" sz="2000" kern="100" dirty="0">
                          <a:solidFill>
                            <a:srgbClr val="FF0000"/>
                          </a:solidFill>
                          <a:effectLst/>
                          <a:latin typeface="標楷體" panose="03000509000000000000" pitchFamily="65" charset="-120"/>
                          <a:ea typeface="標楷體" panose="03000509000000000000" pitchFamily="65" charset="-120"/>
                        </a:rPr>
                        <a:t>、洽公、上課禮儀</a:t>
                      </a:r>
                      <a:r>
                        <a:rPr lang="en-US" sz="1800" kern="100" dirty="0">
                          <a:solidFill>
                            <a:srgbClr val="008000"/>
                          </a:solidFill>
                          <a:effectLst/>
                          <a:latin typeface="標楷體" panose="03000509000000000000" pitchFamily="65" charset="-120"/>
                          <a:ea typeface="標楷體" panose="03000509000000000000" pitchFamily="65" charset="-120"/>
                        </a:rPr>
                        <a:t>(</a:t>
                      </a:r>
                      <a:r>
                        <a:rPr lang="zh-TW" sz="1800" kern="100" dirty="0">
                          <a:solidFill>
                            <a:srgbClr val="008000"/>
                          </a:solidFill>
                          <a:effectLst/>
                          <a:latin typeface="標楷體" panose="03000509000000000000" pitchFamily="65" charset="-120"/>
                          <a:ea typeface="標楷體" panose="03000509000000000000" pitchFamily="65" charset="-120"/>
                        </a:rPr>
                        <a:t>教務處、學生事務</a:t>
                      </a:r>
                      <a:r>
                        <a:rPr lang="zh-TW" sz="1800" kern="100" dirty="0" smtClean="0">
                          <a:solidFill>
                            <a:srgbClr val="008000"/>
                          </a:solidFill>
                          <a:effectLst/>
                          <a:latin typeface="標楷體" panose="03000509000000000000" pitchFamily="65" charset="-120"/>
                          <a:ea typeface="標楷體" panose="03000509000000000000" pitchFamily="65" charset="-120"/>
                        </a:rPr>
                        <a:t>處</a:t>
                      </a:r>
                      <a:r>
                        <a:rPr lang="zh-TW" altLang="en-US" sz="1800" kern="100" dirty="0" smtClean="0">
                          <a:solidFill>
                            <a:srgbClr val="008000"/>
                          </a:solidFill>
                          <a:effectLst/>
                          <a:latin typeface="標楷體" panose="03000509000000000000" pitchFamily="65" charset="-120"/>
                          <a:ea typeface="標楷體" panose="03000509000000000000" pitchFamily="65" charset="-120"/>
                        </a:rPr>
                        <a:t>、各院系所</a:t>
                      </a:r>
                      <a:r>
                        <a:rPr lang="en-US" sz="1800" kern="100" dirty="0" smtClean="0">
                          <a:solidFill>
                            <a:srgbClr val="008000"/>
                          </a:solidFill>
                          <a:effectLst/>
                          <a:latin typeface="標楷體" panose="03000509000000000000" pitchFamily="65" charset="-120"/>
                          <a:ea typeface="標楷體" panose="03000509000000000000" pitchFamily="65" charset="-120"/>
                        </a:rPr>
                        <a:t>)</a:t>
                      </a:r>
                      <a:endParaRPr lang="zh-TW" sz="1800" kern="100" dirty="0">
                        <a:solidFill>
                          <a:srgbClr val="008000"/>
                        </a:solidFill>
                        <a:effectLst/>
                        <a:latin typeface="標楷體" panose="03000509000000000000" pitchFamily="65" charset="-120"/>
                        <a:ea typeface="標楷體" panose="03000509000000000000" pitchFamily="65" charset="-120"/>
                      </a:endParaRPr>
                    </a:p>
                    <a:p>
                      <a:pPr marL="438150" indent="-285750" algn="just">
                        <a:lnSpc>
                          <a:spcPts val="2100"/>
                        </a:lnSpc>
                        <a:spcAft>
                          <a:spcPts val="0"/>
                        </a:spcAft>
                        <a:buFont typeface="Arial" panose="020B0604020202020204" pitchFamily="34" charset="0"/>
                        <a:buChar char="•"/>
                      </a:pPr>
                      <a:r>
                        <a:rPr lang="zh-TW" sz="1800" kern="100" dirty="0" smtClean="0">
                          <a:effectLst/>
                          <a:latin typeface="標楷體" panose="03000509000000000000" pitchFamily="65" charset="-120"/>
                          <a:ea typeface="標楷體" panose="03000509000000000000" pitchFamily="65" charset="-120"/>
                        </a:rPr>
                        <a:t>辦公</a:t>
                      </a:r>
                      <a:r>
                        <a:rPr lang="zh-TW" sz="1800" kern="100" dirty="0">
                          <a:effectLst/>
                          <a:latin typeface="標楷體" panose="03000509000000000000" pitchFamily="65" charset="-120"/>
                          <a:ea typeface="標楷體" panose="03000509000000000000" pitchFamily="65" charset="-120"/>
                        </a:rPr>
                        <a:t>、洽公</a:t>
                      </a:r>
                      <a:r>
                        <a:rPr lang="zh-TW" sz="1800" kern="100" dirty="0">
                          <a:solidFill>
                            <a:srgbClr val="0000FF"/>
                          </a:solidFill>
                          <a:effectLst/>
                          <a:latin typeface="標楷體" panose="03000509000000000000" pitchFamily="65" charset="-120"/>
                          <a:ea typeface="標楷體" panose="03000509000000000000" pitchFamily="65" charset="-120"/>
                        </a:rPr>
                        <a:t>不穿拖鞋禮儀</a:t>
                      </a:r>
                      <a:r>
                        <a:rPr lang="zh-TW" sz="1800" kern="100" dirty="0">
                          <a:effectLst/>
                          <a:latin typeface="標楷體" panose="03000509000000000000" pitchFamily="65" charset="-120"/>
                          <a:ea typeface="標楷體" panose="03000509000000000000" pitchFamily="65" charset="-120"/>
                        </a:rPr>
                        <a:t>。</a:t>
                      </a:r>
                    </a:p>
                    <a:p>
                      <a:pPr marL="438150" indent="-285750" algn="just">
                        <a:lnSpc>
                          <a:spcPts val="2100"/>
                        </a:lnSpc>
                        <a:spcAft>
                          <a:spcPts val="0"/>
                        </a:spcAft>
                        <a:buFont typeface="Arial" panose="020B0604020202020204" pitchFamily="34" charset="0"/>
                        <a:buChar char="•"/>
                      </a:pPr>
                      <a:r>
                        <a:rPr lang="zh-TW" sz="1800" kern="100" dirty="0" smtClean="0">
                          <a:effectLst/>
                          <a:latin typeface="標楷體" panose="03000509000000000000" pitchFamily="65" charset="-120"/>
                          <a:ea typeface="標楷體" panose="03000509000000000000" pitchFamily="65" charset="-120"/>
                        </a:rPr>
                        <a:t>學生</a:t>
                      </a:r>
                      <a:r>
                        <a:rPr lang="zh-TW" sz="1800" kern="100" dirty="0">
                          <a:solidFill>
                            <a:srgbClr val="0000FF"/>
                          </a:solidFill>
                          <a:effectLst/>
                          <a:latin typeface="標楷體" panose="03000509000000000000" pitchFamily="65" charset="-120"/>
                          <a:ea typeface="標楷體" panose="03000509000000000000" pitchFamily="65" charset="-120"/>
                        </a:rPr>
                        <a:t>上課禮儀</a:t>
                      </a:r>
                      <a:r>
                        <a:rPr lang="zh-TW" sz="1800" kern="100" dirty="0">
                          <a:effectLst/>
                          <a:latin typeface="標楷體" panose="03000509000000000000" pitchFamily="65" charset="-120"/>
                          <a:ea typeface="標楷體" panose="03000509000000000000" pitchFamily="65" charset="-120"/>
                        </a:rPr>
                        <a:t>，不滑手機。</a:t>
                      </a:r>
                    </a:p>
                    <a:p>
                      <a:pPr marL="285750" indent="-285750" algn="just">
                        <a:lnSpc>
                          <a:spcPts val="2100"/>
                        </a:lnSpc>
                        <a:spcAft>
                          <a:spcPts val="0"/>
                        </a:spcAft>
                        <a:buFont typeface="Wingdings" panose="05000000000000000000" pitchFamily="2" charset="2"/>
                        <a:buChar char="Ø"/>
                      </a:pPr>
                      <a:r>
                        <a:rPr lang="zh-TW" sz="2000" kern="100" dirty="0" smtClean="0">
                          <a:solidFill>
                            <a:srgbClr val="FF0000"/>
                          </a:solidFill>
                          <a:effectLst/>
                          <a:latin typeface="標楷體" panose="03000509000000000000" pitchFamily="65" charset="-120"/>
                          <a:ea typeface="標楷體" panose="03000509000000000000" pitchFamily="65" charset="-120"/>
                        </a:rPr>
                        <a:t>全</a:t>
                      </a:r>
                      <a:r>
                        <a:rPr lang="zh-TW" sz="2000" kern="100" dirty="0">
                          <a:solidFill>
                            <a:srgbClr val="FF0000"/>
                          </a:solidFill>
                          <a:effectLst/>
                          <a:latin typeface="標楷體" panose="03000509000000000000" pitchFamily="65" charset="-120"/>
                          <a:ea typeface="標楷體" panose="03000509000000000000" pitchFamily="65" charset="-120"/>
                        </a:rPr>
                        <a:t>校師生有禮活動</a:t>
                      </a:r>
                      <a:r>
                        <a:rPr lang="en-US" sz="1800" kern="100" dirty="0">
                          <a:solidFill>
                            <a:srgbClr val="008000"/>
                          </a:solidFill>
                          <a:effectLst/>
                          <a:latin typeface="標楷體" panose="03000509000000000000" pitchFamily="65" charset="-120"/>
                          <a:ea typeface="標楷體" panose="03000509000000000000" pitchFamily="65" charset="-120"/>
                        </a:rPr>
                        <a:t>(</a:t>
                      </a:r>
                      <a:r>
                        <a:rPr lang="zh-TW" sz="1800" kern="100" dirty="0">
                          <a:solidFill>
                            <a:srgbClr val="008000"/>
                          </a:solidFill>
                          <a:effectLst/>
                          <a:latin typeface="標楷體" panose="03000509000000000000" pitchFamily="65" charset="-120"/>
                          <a:ea typeface="標楷體" panose="03000509000000000000" pitchFamily="65" charset="-120"/>
                        </a:rPr>
                        <a:t>學生事務處、總務處</a:t>
                      </a:r>
                      <a:r>
                        <a:rPr lang="en-US" sz="1800" kern="100" dirty="0">
                          <a:solidFill>
                            <a:srgbClr val="008000"/>
                          </a:solidFill>
                          <a:effectLst/>
                          <a:latin typeface="標楷體" panose="03000509000000000000" pitchFamily="65" charset="-120"/>
                          <a:ea typeface="標楷體" panose="03000509000000000000" pitchFamily="65" charset="-120"/>
                        </a:rPr>
                        <a:t>)</a:t>
                      </a:r>
                      <a:endParaRPr lang="zh-TW" sz="1800" kern="100" dirty="0">
                        <a:solidFill>
                          <a:srgbClr val="008000"/>
                        </a:solidFill>
                        <a:effectLst/>
                        <a:latin typeface="標楷體" panose="03000509000000000000" pitchFamily="65" charset="-120"/>
                        <a:ea typeface="標楷體" panose="03000509000000000000" pitchFamily="65" charset="-120"/>
                      </a:endParaRPr>
                    </a:p>
                    <a:p>
                      <a:pPr marL="438150" indent="-285750" algn="just">
                        <a:lnSpc>
                          <a:spcPts val="2100"/>
                        </a:lnSpc>
                        <a:spcAft>
                          <a:spcPts val="0"/>
                        </a:spcAft>
                        <a:buFont typeface="Arial" panose="020B0604020202020204" pitchFamily="34" charset="0"/>
                        <a:buChar char="•"/>
                      </a:pPr>
                      <a:r>
                        <a:rPr lang="zh-TW" sz="1800" kern="100" dirty="0" smtClean="0">
                          <a:effectLst/>
                          <a:latin typeface="標楷體" panose="03000509000000000000" pitchFamily="65" charset="-120"/>
                          <a:ea typeface="標楷體" panose="03000509000000000000" pitchFamily="65" charset="-120"/>
                        </a:rPr>
                        <a:t>搭乘</a:t>
                      </a:r>
                      <a:r>
                        <a:rPr lang="zh-TW" sz="1800" kern="100" dirty="0">
                          <a:effectLst/>
                          <a:latin typeface="標楷體" panose="03000509000000000000" pitchFamily="65" charset="-120"/>
                          <a:ea typeface="標楷體" panose="03000509000000000000" pitchFamily="65" charset="-120"/>
                        </a:rPr>
                        <a:t>公車</a:t>
                      </a:r>
                      <a:r>
                        <a:rPr lang="zh-TW" sz="1800" kern="100" dirty="0">
                          <a:solidFill>
                            <a:srgbClr val="0000FF"/>
                          </a:solidFill>
                          <a:effectLst/>
                          <a:latin typeface="標楷體" panose="03000509000000000000" pitchFamily="65" charset="-120"/>
                          <a:ea typeface="標楷體" panose="03000509000000000000" pitchFamily="65" charset="-120"/>
                        </a:rPr>
                        <a:t>自動排隊</a:t>
                      </a:r>
                      <a:r>
                        <a:rPr lang="zh-TW" sz="1800" kern="100" dirty="0">
                          <a:effectLst/>
                          <a:latin typeface="標楷體" panose="03000509000000000000" pitchFamily="65" charset="-120"/>
                          <a:ea typeface="標楷體" panose="03000509000000000000" pitchFamily="65" charset="-120"/>
                        </a:rPr>
                        <a:t>。</a:t>
                      </a:r>
                    </a:p>
                    <a:p>
                      <a:pPr marL="438150" indent="-285750" algn="just">
                        <a:lnSpc>
                          <a:spcPts val="2100"/>
                        </a:lnSpc>
                        <a:spcAft>
                          <a:spcPts val="0"/>
                        </a:spcAft>
                        <a:buFont typeface="Arial" panose="020B0604020202020204" pitchFamily="34" charset="0"/>
                        <a:buChar char="•"/>
                      </a:pPr>
                      <a:r>
                        <a:rPr lang="zh-TW" sz="1800" kern="100" dirty="0" smtClean="0">
                          <a:effectLst/>
                          <a:latin typeface="標楷體" panose="03000509000000000000" pitchFamily="65" charset="-120"/>
                          <a:ea typeface="標楷體" panose="03000509000000000000" pitchFamily="65" charset="-120"/>
                        </a:rPr>
                        <a:t>正確</a:t>
                      </a:r>
                      <a:r>
                        <a:rPr lang="zh-TW" sz="1800" kern="100" dirty="0">
                          <a:effectLst/>
                          <a:latin typeface="標楷體" panose="03000509000000000000" pitchFamily="65" charset="-120"/>
                          <a:ea typeface="標楷體" panose="03000509000000000000" pitchFamily="65" charset="-120"/>
                        </a:rPr>
                        <a:t>停放車輛。</a:t>
                      </a:r>
                    </a:p>
                    <a:p>
                      <a:pPr marL="438150" indent="-285750" algn="just">
                        <a:lnSpc>
                          <a:spcPts val="2100"/>
                        </a:lnSpc>
                        <a:spcAft>
                          <a:spcPts val="0"/>
                        </a:spcAft>
                        <a:buFont typeface="Arial" panose="020B0604020202020204" pitchFamily="34" charset="0"/>
                        <a:buChar char="•"/>
                      </a:pPr>
                      <a:r>
                        <a:rPr lang="zh-TW" sz="1800" kern="100" dirty="0" smtClean="0">
                          <a:effectLst/>
                          <a:latin typeface="標楷體" panose="03000509000000000000" pitchFamily="65" charset="-120"/>
                          <a:ea typeface="標楷體" panose="03000509000000000000" pitchFamily="65" charset="-120"/>
                        </a:rPr>
                        <a:t>校園</a:t>
                      </a:r>
                      <a:r>
                        <a:rPr lang="zh-TW" sz="1800" kern="100" dirty="0">
                          <a:effectLst/>
                          <a:latin typeface="標楷體" panose="03000509000000000000" pitchFamily="65" charset="-120"/>
                          <a:ea typeface="標楷體" panose="03000509000000000000" pitchFamily="65" charset="-120"/>
                        </a:rPr>
                        <a:t>內不騎機車及不隨意飆車。</a:t>
                      </a:r>
                    </a:p>
                    <a:p>
                      <a:pPr marL="438150" indent="-285750" algn="just">
                        <a:lnSpc>
                          <a:spcPts val="2100"/>
                        </a:lnSpc>
                        <a:spcAft>
                          <a:spcPts val="0"/>
                        </a:spcAft>
                        <a:buFont typeface="Arial" panose="020B0604020202020204" pitchFamily="34" charset="0"/>
                        <a:buChar char="•"/>
                      </a:pPr>
                      <a:r>
                        <a:rPr lang="zh-TW" sz="1800" kern="100" dirty="0" smtClean="0">
                          <a:effectLst/>
                          <a:latin typeface="標楷體" panose="03000509000000000000" pitchFamily="65" charset="-120"/>
                          <a:ea typeface="標楷體" panose="03000509000000000000" pitchFamily="65" charset="-120"/>
                        </a:rPr>
                        <a:t>購物</a:t>
                      </a:r>
                      <a:r>
                        <a:rPr lang="zh-TW" sz="1800" kern="100" dirty="0">
                          <a:solidFill>
                            <a:srgbClr val="0000FF"/>
                          </a:solidFill>
                          <a:effectLst/>
                          <a:latin typeface="標楷體" panose="03000509000000000000" pitchFamily="65" charset="-120"/>
                          <a:ea typeface="標楷體" panose="03000509000000000000" pitchFamily="65" charset="-120"/>
                        </a:rPr>
                        <a:t>自備餐具及購物袋</a:t>
                      </a:r>
                      <a:r>
                        <a:rPr lang="zh-TW" sz="1800" kern="100" dirty="0">
                          <a:effectLst/>
                          <a:latin typeface="標楷體" panose="03000509000000000000" pitchFamily="65" charset="-120"/>
                          <a:ea typeface="標楷體" panose="03000509000000000000" pitchFamily="65" charset="-120"/>
                        </a:rPr>
                        <a:t>。</a:t>
                      </a:r>
                    </a:p>
                    <a:p>
                      <a:pPr marL="438150" indent="-285750" algn="just">
                        <a:lnSpc>
                          <a:spcPts val="2100"/>
                        </a:lnSpc>
                        <a:spcAft>
                          <a:spcPts val="0"/>
                        </a:spcAft>
                        <a:buFont typeface="Arial" panose="020B0604020202020204" pitchFamily="34" charset="0"/>
                        <a:buChar char="•"/>
                      </a:pPr>
                      <a:r>
                        <a:rPr lang="zh-TW" sz="1800" kern="100" dirty="0" smtClean="0">
                          <a:effectLst/>
                          <a:latin typeface="標楷體" panose="03000509000000000000" pitchFamily="65" charset="-120"/>
                          <a:ea typeface="標楷體" panose="03000509000000000000" pitchFamily="65" charset="-120"/>
                        </a:rPr>
                        <a:t>購物</a:t>
                      </a:r>
                      <a:r>
                        <a:rPr lang="zh-TW" sz="1800" kern="100" dirty="0">
                          <a:effectLst/>
                          <a:latin typeface="標楷體" panose="03000509000000000000" pitchFamily="65" charset="-120"/>
                          <a:ea typeface="標楷體" panose="03000509000000000000" pitchFamily="65" charset="-120"/>
                        </a:rPr>
                        <a:t>、活動主動排隊。</a:t>
                      </a:r>
                    </a:p>
                    <a:p>
                      <a:pPr marL="438150" indent="-285750" algn="just">
                        <a:lnSpc>
                          <a:spcPts val="2100"/>
                        </a:lnSpc>
                        <a:spcAft>
                          <a:spcPts val="0"/>
                        </a:spcAft>
                        <a:buFont typeface="Arial" panose="020B0604020202020204" pitchFamily="34" charset="0"/>
                        <a:buChar char="•"/>
                      </a:pPr>
                      <a:r>
                        <a:rPr lang="zh-TW" sz="1800" kern="100" dirty="0" smtClean="0">
                          <a:effectLst/>
                          <a:latin typeface="標楷體" panose="03000509000000000000" pitchFamily="65" charset="-120"/>
                          <a:ea typeface="標楷體" panose="03000509000000000000" pitchFamily="65" charset="-120"/>
                        </a:rPr>
                        <a:t>辦理</a:t>
                      </a:r>
                      <a:r>
                        <a:rPr lang="zh-TW" sz="1800" kern="100" dirty="0">
                          <a:solidFill>
                            <a:srgbClr val="0000FF"/>
                          </a:solidFill>
                          <a:effectLst/>
                          <a:latin typeface="標楷體" panose="03000509000000000000" pitchFamily="65" charset="-120"/>
                          <a:ea typeface="標楷體" panose="03000509000000000000" pitchFamily="65" charset="-120"/>
                        </a:rPr>
                        <a:t>品德講座</a:t>
                      </a:r>
                      <a:r>
                        <a:rPr lang="zh-TW" sz="1800" kern="100" dirty="0">
                          <a:effectLst/>
                          <a:latin typeface="標楷體" panose="03000509000000000000" pitchFamily="65" charset="-120"/>
                          <a:ea typeface="標楷體" panose="03000509000000000000" pitchFamily="65" charset="-120"/>
                        </a:rPr>
                        <a:t>、電影賞析。</a:t>
                      </a:r>
                    </a:p>
                    <a:p>
                      <a:pPr marL="438150" indent="-285750" algn="just">
                        <a:lnSpc>
                          <a:spcPts val="2100"/>
                        </a:lnSpc>
                        <a:spcAft>
                          <a:spcPts val="0"/>
                        </a:spcAft>
                        <a:buFont typeface="Arial" panose="020B0604020202020204" pitchFamily="34" charset="0"/>
                        <a:buChar char="•"/>
                      </a:pPr>
                      <a:r>
                        <a:rPr lang="zh-TW" sz="1800" kern="100" dirty="0" smtClean="0">
                          <a:effectLst/>
                          <a:latin typeface="標楷體" panose="03000509000000000000" pitchFamily="65" charset="-120"/>
                          <a:ea typeface="標楷體" panose="03000509000000000000" pitchFamily="65" charset="-120"/>
                        </a:rPr>
                        <a:t>學生</a:t>
                      </a:r>
                      <a:r>
                        <a:rPr lang="zh-TW" sz="1800" kern="100" dirty="0">
                          <a:solidFill>
                            <a:srgbClr val="0000FF"/>
                          </a:solidFill>
                          <a:effectLst/>
                          <a:latin typeface="標楷體" panose="03000509000000000000" pitchFamily="65" charset="-120"/>
                          <a:ea typeface="標楷體" panose="03000509000000000000" pitchFamily="65" charset="-120"/>
                        </a:rPr>
                        <a:t>宿舍有禮活動</a:t>
                      </a:r>
                      <a:r>
                        <a:rPr lang="zh-TW" sz="1800" kern="100" dirty="0">
                          <a:effectLst/>
                          <a:latin typeface="標楷體" panose="03000509000000000000" pitchFamily="65" charset="-120"/>
                          <a:ea typeface="標楷體" panose="03000509000000000000" pitchFamily="65" charset="-120"/>
                        </a:rPr>
                        <a:t>－維護公用空間管理、禮讓、環境清潔等活動。</a:t>
                      </a:r>
                    </a:p>
                    <a:p>
                      <a:pPr marL="285750" indent="-285750" algn="just">
                        <a:lnSpc>
                          <a:spcPts val="2100"/>
                        </a:lnSpc>
                        <a:spcAft>
                          <a:spcPts val="0"/>
                        </a:spcAft>
                        <a:buFont typeface="Wingdings" panose="05000000000000000000" pitchFamily="2" charset="2"/>
                        <a:buChar char="Ø"/>
                      </a:pPr>
                      <a:r>
                        <a:rPr lang="zh-TW" sz="2000" kern="100" dirty="0" smtClean="0">
                          <a:solidFill>
                            <a:srgbClr val="FF0000"/>
                          </a:solidFill>
                          <a:effectLst/>
                          <a:latin typeface="標楷體" panose="03000509000000000000" pitchFamily="65" charset="-120"/>
                          <a:ea typeface="標楷體" panose="03000509000000000000" pitchFamily="65" charset="-120"/>
                        </a:rPr>
                        <a:t>倫理</a:t>
                      </a:r>
                      <a:r>
                        <a:rPr lang="zh-TW" sz="2000" kern="100" dirty="0">
                          <a:solidFill>
                            <a:srgbClr val="FF0000"/>
                          </a:solidFill>
                          <a:effectLst/>
                          <a:latin typeface="標楷體" panose="03000509000000000000" pitchFamily="65" charset="-120"/>
                          <a:ea typeface="標楷體" panose="03000509000000000000" pitchFamily="65" charset="-120"/>
                        </a:rPr>
                        <a:t>教育</a:t>
                      </a:r>
                    </a:p>
                    <a:p>
                      <a:pPr marL="495300" indent="-342900" algn="just">
                        <a:lnSpc>
                          <a:spcPts val="2100"/>
                        </a:lnSpc>
                        <a:spcAft>
                          <a:spcPts val="0"/>
                        </a:spcAft>
                        <a:buFont typeface="Arial" panose="020B0604020202020204" pitchFamily="34" charset="0"/>
                        <a:buChar char="•"/>
                      </a:pPr>
                      <a:r>
                        <a:rPr lang="zh-TW" sz="1800" kern="100" dirty="0" smtClean="0">
                          <a:effectLst/>
                          <a:latin typeface="標楷體" panose="03000509000000000000" pitchFamily="65" charset="-120"/>
                          <a:ea typeface="標楷體" panose="03000509000000000000" pitchFamily="65" charset="-120"/>
                        </a:rPr>
                        <a:t>獎勵</a:t>
                      </a:r>
                      <a:r>
                        <a:rPr lang="zh-TW" sz="1800" kern="100" dirty="0">
                          <a:effectLst/>
                          <a:latin typeface="標楷體" panose="03000509000000000000" pitchFamily="65" charset="-120"/>
                          <a:ea typeface="標楷體" panose="03000509000000000000" pitchFamily="65" charset="-120"/>
                        </a:rPr>
                        <a:t>學生拾金不昧</a:t>
                      </a:r>
                      <a:r>
                        <a:rPr lang="en-US" sz="1800" kern="100" dirty="0">
                          <a:solidFill>
                            <a:srgbClr val="008000"/>
                          </a:solidFill>
                          <a:effectLst/>
                          <a:latin typeface="標楷體" panose="03000509000000000000" pitchFamily="65" charset="-120"/>
                          <a:ea typeface="標楷體" panose="03000509000000000000" pitchFamily="65" charset="-120"/>
                        </a:rPr>
                        <a:t>(</a:t>
                      </a:r>
                      <a:r>
                        <a:rPr lang="zh-TW" sz="1800" kern="100" dirty="0">
                          <a:solidFill>
                            <a:srgbClr val="008000"/>
                          </a:solidFill>
                          <a:effectLst/>
                          <a:latin typeface="標楷體" panose="03000509000000000000" pitchFamily="65" charset="-120"/>
                          <a:ea typeface="標楷體" panose="03000509000000000000" pitchFamily="65" charset="-120"/>
                        </a:rPr>
                        <a:t>學務處</a:t>
                      </a:r>
                      <a:r>
                        <a:rPr lang="en-US" sz="1800" kern="100" dirty="0">
                          <a:solidFill>
                            <a:srgbClr val="008000"/>
                          </a:solidFill>
                          <a:effectLst/>
                          <a:latin typeface="標楷體" panose="03000509000000000000" pitchFamily="65" charset="-120"/>
                          <a:ea typeface="標楷體" panose="03000509000000000000" pitchFamily="65" charset="-120"/>
                        </a:rPr>
                        <a:t>)</a:t>
                      </a:r>
                      <a:endParaRPr lang="zh-TW" sz="1800" kern="100" dirty="0">
                        <a:solidFill>
                          <a:srgbClr val="008000"/>
                        </a:solidFill>
                        <a:effectLst/>
                        <a:latin typeface="標楷體" panose="03000509000000000000" pitchFamily="65" charset="-120"/>
                        <a:ea typeface="標楷體" panose="03000509000000000000" pitchFamily="65" charset="-120"/>
                      </a:endParaRPr>
                    </a:p>
                    <a:p>
                      <a:pPr marL="495300" indent="-342900" algn="just">
                        <a:lnSpc>
                          <a:spcPts val="2100"/>
                        </a:lnSpc>
                        <a:spcAft>
                          <a:spcPts val="0"/>
                        </a:spcAft>
                        <a:buFont typeface="Arial" panose="020B0604020202020204" pitchFamily="34" charset="0"/>
                        <a:buChar char="•"/>
                      </a:pPr>
                      <a:r>
                        <a:rPr lang="zh-TW" sz="1800" kern="100" dirty="0" smtClean="0">
                          <a:effectLst/>
                          <a:latin typeface="標楷體" panose="03000509000000000000" pitchFamily="65" charset="-120"/>
                          <a:ea typeface="標楷體" panose="03000509000000000000" pitchFamily="65" charset="-120"/>
                        </a:rPr>
                        <a:t>辦理</a:t>
                      </a:r>
                      <a:r>
                        <a:rPr lang="zh-TW" sz="1800" kern="100" dirty="0">
                          <a:solidFill>
                            <a:srgbClr val="0000FF"/>
                          </a:solidFill>
                          <a:effectLst/>
                          <a:latin typeface="標楷體" panose="03000509000000000000" pitchFamily="65" charset="-120"/>
                          <a:ea typeface="標楷體" panose="03000509000000000000" pitchFamily="65" charset="-120"/>
                        </a:rPr>
                        <a:t>教室倫理宣導</a:t>
                      </a:r>
                      <a:r>
                        <a:rPr lang="en-US" sz="1800" kern="100" dirty="0">
                          <a:solidFill>
                            <a:srgbClr val="008000"/>
                          </a:solidFill>
                          <a:effectLst/>
                          <a:latin typeface="標楷體" panose="03000509000000000000" pitchFamily="65" charset="-120"/>
                          <a:ea typeface="標楷體" panose="03000509000000000000" pitchFamily="65" charset="-120"/>
                        </a:rPr>
                        <a:t>(</a:t>
                      </a:r>
                      <a:r>
                        <a:rPr lang="zh-TW" sz="1800" kern="100" dirty="0" smtClean="0">
                          <a:solidFill>
                            <a:srgbClr val="008000"/>
                          </a:solidFill>
                          <a:effectLst/>
                          <a:latin typeface="標楷體" panose="03000509000000000000" pitchFamily="65" charset="-120"/>
                          <a:ea typeface="標楷體" panose="03000509000000000000" pitchFamily="65" charset="-120"/>
                        </a:rPr>
                        <a:t>教務處</a:t>
                      </a:r>
                      <a:r>
                        <a:rPr lang="zh-TW" altLang="en-US" sz="1800" kern="100" dirty="0" smtClean="0">
                          <a:solidFill>
                            <a:srgbClr val="008000"/>
                          </a:solidFill>
                          <a:effectLst/>
                          <a:latin typeface="標楷體" panose="03000509000000000000" pitchFamily="65" charset="-120"/>
                          <a:ea typeface="標楷體" panose="03000509000000000000" pitchFamily="65" charset="-120"/>
                        </a:rPr>
                        <a:t>、各院系所</a:t>
                      </a:r>
                      <a:r>
                        <a:rPr lang="en-US" sz="1800" kern="100" dirty="0" smtClean="0">
                          <a:solidFill>
                            <a:srgbClr val="008000"/>
                          </a:solidFill>
                          <a:effectLst/>
                          <a:latin typeface="標楷體" panose="03000509000000000000" pitchFamily="65" charset="-120"/>
                          <a:ea typeface="標楷體" panose="03000509000000000000" pitchFamily="65" charset="-120"/>
                        </a:rPr>
                        <a:t>)</a:t>
                      </a:r>
                      <a:endParaRPr lang="zh-TW" sz="1800" kern="100" dirty="0">
                        <a:solidFill>
                          <a:srgbClr val="008000"/>
                        </a:solidFill>
                        <a:effectLst/>
                        <a:latin typeface="標楷體" panose="03000509000000000000" pitchFamily="65" charset="-120"/>
                        <a:ea typeface="標楷體" panose="03000509000000000000" pitchFamily="65" charset="-120"/>
                      </a:endParaRPr>
                    </a:p>
                    <a:p>
                      <a:pPr marL="495300" indent="-342900" algn="just">
                        <a:lnSpc>
                          <a:spcPts val="2100"/>
                        </a:lnSpc>
                        <a:spcAft>
                          <a:spcPts val="0"/>
                        </a:spcAft>
                        <a:buFont typeface="Arial" panose="020B0604020202020204" pitchFamily="34" charset="0"/>
                        <a:buChar char="•"/>
                      </a:pPr>
                      <a:r>
                        <a:rPr lang="zh-TW" sz="1800" kern="100" dirty="0" smtClean="0">
                          <a:effectLst/>
                          <a:latin typeface="標楷體" panose="03000509000000000000" pitchFamily="65" charset="-120"/>
                          <a:ea typeface="標楷體" panose="03000509000000000000" pitchFamily="65" charset="-120"/>
                        </a:rPr>
                        <a:t>辦理</a:t>
                      </a:r>
                      <a:r>
                        <a:rPr lang="zh-TW" sz="1800" kern="100" dirty="0">
                          <a:solidFill>
                            <a:srgbClr val="0000FF"/>
                          </a:solidFill>
                          <a:effectLst/>
                          <a:latin typeface="標楷體" panose="03000509000000000000" pitchFamily="65" charset="-120"/>
                          <a:ea typeface="標楷體" panose="03000509000000000000" pitchFamily="65" charset="-120"/>
                        </a:rPr>
                        <a:t>智慧財產權保護宣導</a:t>
                      </a:r>
                      <a:r>
                        <a:rPr lang="en-US" sz="1800" kern="100" dirty="0">
                          <a:solidFill>
                            <a:srgbClr val="008000"/>
                          </a:solidFill>
                          <a:effectLst/>
                          <a:latin typeface="標楷體" panose="03000509000000000000" pitchFamily="65" charset="-120"/>
                          <a:ea typeface="標楷體" panose="03000509000000000000" pitchFamily="65" charset="-120"/>
                        </a:rPr>
                        <a:t>(</a:t>
                      </a:r>
                      <a:r>
                        <a:rPr lang="zh-TW" sz="1800" kern="100" dirty="0" smtClean="0">
                          <a:solidFill>
                            <a:srgbClr val="008000"/>
                          </a:solidFill>
                          <a:effectLst/>
                          <a:latin typeface="標楷體" panose="03000509000000000000" pitchFamily="65" charset="-120"/>
                          <a:ea typeface="標楷體" panose="03000509000000000000" pitchFamily="65" charset="-120"/>
                        </a:rPr>
                        <a:t>教務處</a:t>
                      </a:r>
                      <a:r>
                        <a:rPr lang="zh-TW" altLang="en-US" sz="1800" kern="100" dirty="0" smtClean="0">
                          <a:solidFill>
                            <a:srgbClr val="008000"/>
                          </a:solidFill>
                          <a:effectLst/>
                          <a:latin typeface="標楷體" panose="03000509000000000000" pitchFamily="65" charset="-120"/>
                          <a:ea typeface="標楷體" panose="03000509000000000000" pitchFamily="65" charset="-120"/>
                        </a:rPr>
                        <a:t>、各院系所</a:t>
                      </a:r>
                      <a:r>
                        <a:rPr lang="en-US" sz="1800" kern="100" dirty="0" smtClean="0">
                          <a:solidFill>
                            <a:srgbClr val="008000"/>
                          </a:solidFill>
                          <a:effectLst/>
                          <a:latin typeface="標楷體" panose="03000509000000000000" pitchFamily="65" charset="-120"/>
                          <a:ea typeface="標楷體" panose="03000509000000000000" pitchFamily="65" charset="-120"/>
                        </a:rPr>
                        <a:t>)</a:t>
                      </a:r>
                      <a:endParaRPr lang="zh-TW" sz="1800" kern="100" dirty="0">
                        <a:solidFill>
                          <a:srgbClr val="008000"/>
                        </a:solidFill>
                        <a:effectLst/>
                        <a:latin typeface="標楷體" panose="03000509000000000000" pitchFamily="65" charset="-120"/>
                        <a:ea typeface="標楷體" panose="03000509000000000000" pitchFamily="65" charset="-120"/>
                      </a:endParaRPr>
                    </a:p>
                    <a:p>
                      <a:pPr marL="495300" indent="-342900" algn="just">
                        <a:lnSpc>
                          <a:spcPts val="2100"/>
                        </a:lnSpc>
                        <a:spcAft>
                          <a:spcPts val="0"/>
                        </a:spcAft>
                        <a:buFont typeface="Arial" panose="020B0604020202020204" pitchFamily="34" charset="0"/>
                        <a:buChar char="•"/>
                      </a:pPr>
                      <a:r>
                        <a:rPr lang="zh-TW" sz="1800" kern="100" dirty="0" smtClean="0">
                          <a:effectLst/>
                          <a:latin typeface="標楷體" panose="03000509000000000000" pitchFamily="65" charset="-120"/>
                          <a:ea typeface="標楷體" panose="03000509000000000000" pitchFamily="65" charset="-120"/>
                        </a:rPr>
                        <a:t>推動</a:t>
                      </a:r>
                      <a:r>
                        <a:rPr lang="zh-TW" sz="1800" kern="100" dirty="0">
                          <a:solidFill>
                            <a:srgbClr val="0000FF"/>
                          </a:solidFill>
                          <a:effectLst/>
                          <a:latin typeface="標楷體" panose="03000509000000000000" pitchFamily="65" charset="-120"/>
                          <a:ea typeface="標楷體" panose="03000509000000000000" pitchFamily="65" charset="-120"/>
                        </a:rPr>
                        <a:t>學術倫理課程</a:t>
                      </a:r>
                      <a:r>
                        <a:rPr lang="en-US" sz="1800" kern="100" dirty="0">
                          <a:solidFill>
                            <a:srgbClr val="008000"/>
                          </a:solidFill>
                          <a:effectLst/>
                          <a:latin typeface="標楷體" panose="03000509000000000000" pitchFamily="65" charset="-120"/>
                          <a:ea typeface="標楷體" panose="03000509000000000000" pitchFamily="65" charset="-120"/>
                        </a:rPr>
                        <a:t>(</a:t>
                      </a:r>
                      <a:r>
                        <a:rPr lang="zh-TW" sz="1800" kern="100" dirty="0" smtClean="0">
                          <a:solidFill>
                            <a:srgbClr val="008000"/>
                          </a:solidFill>
                          <a:effectLst/>
                          <a:latin typeface="標楷體" panose="03000509000000000000" pitchFamily="65" charset="-120"/>
                          <a:ea typeface="標楷體" panose="03000509000000000000" pitchFamily="65" charset="-120"/>
                        </a:rPr>
                        <a:t>教務處</a:t>
                      </a:r>
                      <a:r>
                        <a:rPr lang="zh-TW" altLang="en-US" sz="1800" kern="100" dirty="0" smtClean="0">
                          <a:solidFill>
                            <a:srgbClr val="008000"/>
                          </a:solidFill>
                          <a:effectLst/>
                          <a:latin typeface="標楷體" panose="03000509000000000000" pitchFamily="65" charset="-120"/>
                          <a:ea typeface="標楷體" panose="03000509000000000000" pitchFamily="65" charset="-120"/>
                        </a:rPr>
                        <a:t>、各院系所</a:t>
                      </a:r>
                      <a:r>
                        <a:rPr lang="en-US" sz="1800" kern="100" dirty="0" smtClean="0">
                          <a:solidFill>
                            <a:srgbClr val="008000"/>
                          </a:solidFill>
                          <a:effectLst/>
                          <a:latin typeface="標楷體" panose="03000509000000000000" pitchFamily="65" charset="-120"/>
                          <a:ea typeface="標楷體" panose="03000509000000000000" pitchFamily="65" charset="-120"/>
                        </a:rPr>
                        <a:t>)</a:t>
                      </a:r>
                      <a:endParaRPr lang="zh-TW" sz="1800" kern="100" dirty="0">
                        <a:solidFill>
                          <a:srgbClr val="008000"/>
                        </a:solidFill>
                        <a:effectLst/>
                        <a:latin typeface="標楷體" panose="03000509000000000000" pitchFamily="65" charset="-120"/>
                        <a:ea typeface="標楷體" panose="03000509000000000000" pitchFamily="65" charset="-120"/>
                      </a:endParaRPr>
                    </a:p>
                    <a:p>
                      <a:pPr marL="495300" indent="-342900" algn="just">
                        <a:lnSpc>
                          <a:spcPts val="2100"/>
                        </a:lnSpc>
                        <a:spcAft>
                          <a:spcPts val="0"/>
                        </a:spcAft>
                        <a:buFont typeface="Arial" panose="020B0604020202020204" pitchFamily="34" charset="0"/>
                        <a:buChar char="•"/>
                      </a:pPr>
                      <a:r>
                        <a:rPr lang="zh-TW" sz="1800" kern="100" dirty="0" smtClean="0">
                          <a:effectLst/>
                          <a:latin typeface="標楷體" panose="03000509000000000000" pitchFamily="65" charset="-120"/>
                          <a:ea typeface="標楷體" panose="03000509000000000000" pitchFamily="65" charset="-120"/>
                        </a:rPr>
                        <a:t>辦理</a:t>
                      </a:r>
                      <a:r>
                        <a:rPr lang="zh-TW" sz="1800" kern="100" dirty="0">
                          <a:solidFill>
                            <a:srgbClr val="0000FF"/>
                          </a:solidFill>
                          <a:effectLst/>
                          <a:latin typeface="標楷體" panose="03000509000000000000" pitchFamily="65" charset="-120"/>
                          <a:ea typeface="標楷體" panose="03000509000000000000" pitchFamily="65" charset="-120"/>
                        </a:rPr>
                        <a:t>性別平等宣導</a:t>
                      </a:r>
                      <a:r>
                        <a:rPr lang="en-US" sz="1800" kern="100" dirty="0">
                          <a:solidFill>
                            <a:srgbClr val="008000"/>
                          </a:solidFill>
                          <a:effectLst/>
                          <a:latin typeface="標楷體" panose="03000509000000000000" pitchFamily="65" charset="-120"/>
                          <a:ea typeface="標楷體" panose="03000509000000000000" pitchFamily="65" charset="-120"/>
                        </a:rPr>
                        <a:t>(</a:t>
                      </a:r>
                      <a:r>
                        <a:rPr lang="zh-TW" sz="1800" kern="100" dirty="0">
                          <a:solidFill>
                            <a:srgbClr val="008000"/>
                          </a:solidFill>
                          <a:effectLst/>
                          <a:latin typeface="標楷體" panose="03000509000000000000" pitchFamily="65" charset="-120"/>
                          <a:ea typeface="標楷體" panose="03000509000000000000" pitchFamily="65" charset="-120"/>
                        </a:rPr>
                        <a:t>秘書室</a:t>
                      </a:r>
                      <a:r>
                        <a:rPr lang="en-US" sz="1800" kern="100" dirty="0">
                          <a:solidFill>
                            <a:srgbClr val="008000"/>
                          </a:solidFill>
                          <a:effectLst/>
                          <a:latin typeface="標楷體" panose="03000509000000000000" pitchFamily="65" charset="-120"/>
                          <a:ea typeface="標楷體" panose="03000509000000000000" pitchFamily="65" charset="-120"/>
                        </a:rPr>
                        <a:t>)</a:t>
                      </a:r>
                      <a:endParaRPr lang="zh-TW" sz="1800" kern="100" dirty="0">
                        <a:solidFill>
                          <a:srgbClr val="008000"/>
                        </a:solidFill>
                        <a:effectLst/>
                        <a:latin typeface="標楷體" panose="03000509000000000000" pitchFamily="65" charset="-120"/>
                        <a:ea typeface="標楷體" panose="03000509000000000000" pitchFamily="65" charset="-120"/>
                        <a:cs typeface="Times New Roman" panose="02020603050405020304" pitchFamily="18" charset="0"/>
                      </a:endParaRPr>
                    </a:p>
                  </a:txBody>
                  <a:tcPr marL="24041" marR="24041" marT="0" marB="0" anchor="ctr">
                    <a:solidFill>
                      <a:schemeClr val="bg1"/>
                    </a:solidFill>
                  </a:tcPr>
                </a:tc>
                <a:extLst>
                  <a:ext uri="{0D108BD9-81ED-4DB2-BD59-A6C34878D82A}">
                    <a16:rowId xmlns:a16="http://schemas.microsoft.com/office/drawing/2014/main" xmlns="" val="10000"/>
                  </a:ext>
                </a:extLst>
              </a:tr>
            </a:tbl>
          </a:graphicData>
        </a:graphic>
      </p:graphicFrame>
      <p:sp>
        <p:nvSpPr>
          <p:cNvPr id="3" name="投影片編號版面配置區 2"/>
          <p:cNvSpPr>
            <a:spLocks noGrp="1"/>
          </p:cNvSpPr>
          <p:nvPr>
            <p:ph type="sldNum" sz="quarter" idx="12"/>
          </p:nvPr>
        </p:nvSpPr>
        <p:spPr/>
        <p:txBody>
          <a:bodyPr/>
          <a:lstStyle/>
          <a:p>
            <a:fld id="{11F70DB0-1707-4C2E-BA6A-7B2B88A8B1D4}" type="slidenum">
              <a:rPr lang="zh-TW" altLang="en-US" smtClean="0"/>
              <a:t>34</a:t>
            </a:fld>
            <a:endParaRPr lang="zh-TW" altLang="en-US"/>
          </a:p>
        </p:txBody>
      </p:sp>
      <p:grpSp>
        <p:nvGrpSpPr>
          <p:cNvPr id="7" name="群組 6"/>
          <p:cNvGrpSpPr/>
          <p:nvPr/>
        </p:nvGrpSpPr>
        <p:grpSpPr>
          <a:xfrm>
            <a:off x="199442" y="193792"/>
            <a:ext cx="5457038" cy="946906"/>
            <a:chOff x="225163" y="174415"/>
            <a:chExt cx="5457038" cy="946906"/>
          </a:xfrm>
        </p:grpSpPr>
        <p:cxnSp>
          <p:nvCxnSpPr>
            <p:cNvPr id="8" name="直線接點 7"/>
            <p:cNvCxnSpPr/>
            <p:nvPr/>
          </p:nvCxnSpPr>
          <p:spPr>
            <a:xfrm flipV="1">
              <a:off x="2822836" y="580516"/>
              <a:ext cx="2374279" cy="29085"/>
            </a:xfrm>
            <a:prstGeom prst="line">
              <a:avLst/>
            </a:prstGeom>
            <a:ln w="57150">
              <a:solidFill>
                <a:srgbClr val="002060"/>
              </a:solidFill>
              <a:headEnd type="oval"/>
              <a:tailEnd type="none"/>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0" name="圓角矩形 29"/>
            <p:cNvSpPr/>
            <p:nvPr/>
          </p:nvSpPr>
          <p:spPr>
            <a:xfrm>
              <a:off x="3196918" y="288129"/>
              <a:ext cx="2485283" cy="642942"/>
            </a:xfrm>
            <a:prstGeom prst="roundRect">
              <a:avLst>
                <a:gd name="adj" fmla="val 50000"/>
              </a:avLst>
            </a:prstGeom>
            <a:gradFill flip="none" rotWithShape="1">
              <a:gsLst>
                <a:gs pos="0">
                  <a:srgbClr val="7030A0"/>
                </a:gs>
                <a:gs pos="50000">
                  <a:srgbClr val="CCCCFF"/>
                </a:gs>
                <a:gs pos="100000">
                  <a:schemeClr val="bg1">
                    <a:shade val="100000"/>
                    <a:satMod val="115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rgbClr val="0000FF"/>
                </a:solidFill>
              </a:endParaRPr>
            </a:p>
          </p:txBody>
        </p:sp>
        <p:sp>
          <p:nvSpPr>
            <p:cNvPr id="11" name="文字方塊 30"/>
            <p:cNvSpPr txBox="1"/>
            <p:nvPr/>
          </p:nvSpPr>
          <p:spPr>
            <a:xfrm>
              <a:off x="3312512" y="302670"/>
              <a:ext cx="2254094" cy="584775"/>
            </a:xfrm>
            <a:prstGeom prst="rect">
              <a:avLst/>
            </a:prstGeom>
            <a:noFill/>
          </p:spPr>
          <p:txBody>
            <a:bodyPr wrap="square" rtlCol="0">
              <a:spAutoFit/>
            </a:bodyPr>
            <a:lstStyle/>
            <a:p>
              <a:pPr algn="ctr"/>
              <a:r>
                <a:rPr lang="zh-TW" altLang="en-US" sz="3200" b="1" dirty="0" smtClean="0">
                  <a:solidFill>
                    <a:srgbClr val="0000FF"/>
                  </a:solidFill>
                  <a:latin typeface="標楷體" panose="03000509000000000000" pitchFamily="65" charset="-120"/>
                  <a:ea typeface="標楷體" panose="03000509000000000000" pitchFamily="65" charset="-120"/>
                </a:rPr>
                <a:t>做人有品德</a:t>
              </a:r>
              <a:endParaRPr lang="ko-KR" altLang="en-US" sz="3200" b="1" dirty="0">
                <a:solidFill>
                  <a:srgbClr val="0000FF"/>
                </a:solidFill>
                <a:latin typeface="標楷體" panose="03000509000000000000" pitchFamily="65" charset="-120"/>
                <a:ea typeface="HY헤드라인M" pitchFamily="18" charset="-127"/>
              </a:endParaRPr>
            </a:p>
          </p:txBody>
        </p:sp>
        <p:pic>
          <p:nvPicPr>
            <p:cNvPr id="12" name="Picture 2" descr="33-"/>
            <p:cNvPicPr>
              <a:picLocks noChangeAspect="1" noChangeArrowheads="1"/>
            </p:cNvPicPr>
            <p:nvPr/>
          </p:nvPicPr>
          <p:blipFill>
            <a:blip r:embed="rId2"/>
            <a:srcRect/>
            <a:stretch>
              <a:fillRect/>
            </a:stretch>
          </p:blipFill>
          <p:spPr bwMode="auto">
            <a:xfrm>
              <a:off x="225163" y="174415"/>
              <a:ext cx="2599590" cy="946906"/>
            </a:xfrm>
            <a:prstGeom prst="rect">
              <a:avLst/>
            </a:prstGeom>
            <a:noFill/>
          </p:spPr>
        </p:pic>
        <p:sp>
          <p:nvSpPr>
            <p:cNvPr id="13" name="TextBox 18"/>
            <p:cNvSpPr txBox="1"/>
            <p:nvPr/>
          </p:nvSpPr>
          <p:spPr>
            <a:xfrm>
              <a:off x="328371" y="226573"/>
              <a:ext cx="2393173" cy="646331"/>
            </a:xfrm>
            <a:prstGeom prst="rect">
              <a:avLst/>
            </a:prstGeom>
            <a:noFill/>
          </p:spPr>
          <p:txBody>
            <a:bodyPr wrap="square" rtlCol="0">
              <a:spAutoFit/>
            </a:bodyPr>
            <a:lstStyle/>
            <a:p>
              <a:pPr algn="ctr">
                <a:buBlip>
                  <a:blip r:embed="rId3"/>
                </a:buBlip>
              </a:pPr>
              <a:r>
                <a:rPr lang="zh-TW" altLang="en-US" sz="3600" b="1" dirty="0" smtClean="0">
                  <a:latin typeface="標楷體" panose="03000509000000000000" pitchFamily="65" charset="-120"/>
                  <a:ea typeface="標楷體" panose="03000509000000000000" pitchFamily="65" charset="-120"/>
                </a:rPr>
                <a:t>三品人才</a:t>
              </a:r>
              <a:endParaRPr lang="ko-KR" altLang="en-US" sz="3600" b="1" dirty="0">
                <a:latin typeface="標楷體" panose="03000509000000000000" pitchFamily="65" charset="-120"/>
              </a:endParaRPr>
            </a:p>
          </p:txBody>
        </p:sp>
      </p:grpSp>
    </p:spTree>
    <p:extLst>
      <p:ext uri="{BB962C8B-B14F-4D97-AF65-F5344CB8AC3E}">
        <p14:creationId xmlns:p14="http://schemas.microsoft.com/office/powerpoint/2010/main" val="322281759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字版面配置區 4"/>
          <p:cNvSpPr>
            <a:spLocks noGrp="1"/>
          </p:cNvSpPr>
          <p:nvPr>
            <p:ph type="body" sz="quarter" idx="3"/>
          </p:nvPr>
        </p:nvSpPr>
        <p:spPr>
          <a:xfrm>
            <a:off x="3286791" y="906822"/>
            <a:ext cx="2808312" cy="639762"/>
          </a:xfrm>
        </p:spPr>
        <p:txBody>
          <a:bodyPr/>
          <a:lstStyle/>
          <a:p>
            <a:r>
              <a:rPr lang="zh-TW" altLang="en-US" dirty="0">
                <a:solidFill>
                  <a:schemeClr val="accent6">
                    <a:lumMod val="50000"/>
                  </a:schemeClr>
                </a:solidFill>
                <a:latin typeface="標楷體" panose="03000509000000000000" pitchFamily="65" charset="-120"/>
                <a:ea typeface="標楷體" panose="03000509000000000000" pitchFamily="65" charset="-120"/>
              </a:rPr>
              <a:t>具體工作</a:t>
            </a:r>
            <a:r>
              <a:rPr lang="zh-TW" altLang="en-US" dirty="0" smtClean="0">
                <a:solidFill>
                  <a:schemeClr val="accent6">
                    <a:lumMod val="50000"/>
                  </a:schemeClr>
                </a:solidFill>
                <a:latin typeface="標楷體" panose="03000509000000000000" pitchFamily="65" charset="-120"/>
                <a:ea typeface="標楷體" panose="03000509000000000000" pitchFamily="65" charset="-120"/>
              </a:rPr>
              <a:t>項目</a:t>
            </a:r>
            <a:endParaRPr lang="zh-TW" altLang="en-US" dirty="0">
              <a:solidFill>
                <a:schemeClr val="accent6">
                  <a:lumMod val="50000"/>
                </a:schemeClr>
              </a:solidFill>
            </a:endParaRPr>
          </a:p>
        </p:txBody>
      </p:sp>
      <p:graphicFrame>
        <p:nvGraphicFramePr>
          <p:cNvPr id="4" name="內容版面配置區 3"/>
          <p:cNvGraphicFramePr>
            <a:graphicFrameLocks noGrp="1"/>
          </p:cNvGraphicFramePr>
          <p:nvPr>
            <p:ph sz="quarter" idx="4"/>
            <p:extLst>
              <p:ext uri="{D42A27DB-BD31-4B8C-83A1-F6EECF244321}">
                <p14:modId xmlns:p14="http://schemas.microsoft.com/office/powerpoint/2010/main" val="3388096192"/>
              </p:ext>
            </p:extLst>
          </p:nvPr>
        </p:nvGraphicFramePr>
        <p:xfrm>
          <a:off x="611559" y="1556792"/>
          <a:ext cx="7920881" cy="5067300"/>
        </p:xfrm>
        <a:graphic>
          <a:graphicData uri="http://schemas.openxmlformats.org/drawingml/2006/table">
            <a:tbl>
              <a:tblPr firstRow="1" firstCol="1" bandRow="1">
                <a:tableStyleId>{5940675A-B579-460E-94D1-54222C63F5DA}</a:tableStyleId>
              </a:tblPr>
              <a:tblGrid>
                <a:gridCol w="1278943">
                  <a:extLst>
                    <a:ext uri="{9D8B030D-6E8A-4147-A177-3AD203B41FA5}">
                      <a16:colId xmlns:a16="http://schemas.microsoft.com/office/drawing/2014/main" xmlns="" val="20000"/>
                    </a:ext>
                  </a:extLst>
                </a:gridCol>
                <a:gridCol w="6641938">
                  <a:extLst>
                    <a:ext uri="{9D8B030D-6E8A-4147-A177-3AD203B41FA5}">
                      <a16:colId xmlns:a16="http://schemas.microsoft.com/office/drawing/2014/main" xmlns="" val="20001"/>
                    </a:ext>
                  </a:extLst>
                </a:gridCol>
              </a:tblGrid>
              <a:tr h="1693675">
                <a:tc>
                  <a:txBody>
                    <a:bodyPr/>
                    <a:lstStyle/>
                    <a:p>
                      <a:pPr marL="0" algn="ctr" defTabSz="914400" rtl="0" eaLnBrk="1" latinLnBrk="0" hangingPunct="1">
                        <a:spcAft>
                          <a:spcPts val="0"/>
                        </a:spcAft>
                      </a:pPr>
                      <a:r>
                        <a:rPr lang="zh-TW" sz="3200" kern="100" dirty="0" smtClean="0">
                          <a:solidFill>
                            <a:srgbClr val="FF0000"/>
                          </a:solidFill>
                          <a:effectLst/>
                          <a:latin typeface="標楷體" panose="03000509000000000000" pitchFamily="65" charset="-120"/>
                          <a:ea typeface="標楷體" panose="03000509000000000000" pitchFamily="65" charset="-120"/>
                          <a:cs typeface="+mn-cs"/>
                        </a:rPr>
                        <a:t>誠實</a:t>
                      </a:r>
                      <a:endParaRPr lang="en-US" altLang="zh-TW" sz="3200" kern="100" dirty="0" smtClean="0">
                        <a:solidFill>
                          <a:srgbClr val="FF0000"/>
                        </a:solidFill>
                        <a:effectLst/>
                        <a:latin typeface="標楷體" panose="03000509000000000000" pitchFamily="65" charset="-120"/>
                        <a:ea typeface="標楷體" panose="03000509000000000000" pitchFamily="65" charset="-120"/>
                        <a:cs typeface="+mn-cs"/>
                      </a:endParaRPr>
                    </a:p>
                    <a:p>
                      <a:pPr marL="0" algn="ctr" defTabSz="914400" rtl="0" eaLnBrk="1" latinLnBrk="0" hangingPunct="1">
                        <a:spcAft>
                          <a:spcPts val="0"/>
                        </a:spcAft>
                      </a:pPr>
                      <a:r>
                        <a:rPr lang="zh-TW" sz="3200" kern="100" dirty="0" smtClean="0">
                          <a:solidFill>
                            <a:srgbClr val="FF0000"/>
                          </a:solidFill>
                          <a:effectLst/>
                          <a:latin typeface="標楷體" panose="03000509000000000000" pitchFamily="65" charset="-120"/>
                          <a:ea typeface="標楷體" panose="03000509000000000000" pitchFamily="65" charset="-120"/>
                          <a:cs typeface="+mn-cs"/>
                        </a:rPr>
                        <a:t>實踐</a:t>
                      </a:r>
                      <a:endParaRPr lang="zh-TW" sz="3200" kern="100" dirty="0">
                        <a:solidFill>
                          <a:srgbClr val="FF0000"/>
                        </a:solidFill>
                        <a:effectLst/>
                        <a:latin typeface="標楷體" panose="03000509000000000000" pitchFamily="65" charset="-120"/>
                        <a:ea typeface="標楷體" panose="03000509000000000000" pitchFamily="65" charset="-120"/>
                        <a:cs typeface="+mn-cs"/>
                      </a:endParaRPr>
                    </a:p>
                  </a:txBody>
                  <a:tcPr marL="24041" marR="24041" marT="0" marB="0" anchor="ctr">
                    <a:solidFill>
                      <a:schemeClr val="bg1"/>
                    </a:solidFill>
                  </a:tcPr>
                </a:tc>
                <a:tc>
                  <a:txBody>
                    <a:bodyPr/>
                    <a:lstStyle/>
                    <a:p>
                      <a:pPr marL="285750" indent="-285750" algn="just" defTabSz="914400" rtl="0" eaLnBrk="1" latinLnBrk="0" hangingPunct="1">
                        <a:lnSpc>
                          <a:spcPts val="2100"/>
                        </a:lnSpc>
                        <a:spcAft>
                          <a:spcPts val="0"/>
                        </a:spcAft>
                        <a:buFont typeface="Wingdings" panose="05000000000000000000" pitchFamily="2" charset="2"/>
                        <a:buChar char="Ø"/>
                      </a:pPr>
                      <a:r>
                        <a:rPr lang="zh-TW" sz="2000" b="1" kern="100" dirty="0" smtClean="0">
                          <a:solidFill>
                            <a:srgbClr val="FF0000"/>
                          </a:solidFill>
                          <a:effectLst/>
                          <a:latin typeface="標楷體" panose="03000509000000000000" pitchFamily="65" charset="-120"/>
                          <a:ea typeface="標楷體" panose="03000509000000000000" pitchFamily="65" charset="-120"/>
                          <a:cs typeface="+mn-cs"/>
                        </a:rPr>
                        <a:t>愛心</a:t>
                      </a:r>
                      <a:r>
                        <a:rPr lang="zh-TW" sz="2000" b="1" kern="100" dirty="0">
                          <a:solidFill>
                            <a:srgbClr val="FF0000"/>
                          </a:solidFill>
                          <a:effectLst/>
                          <a:latin typeface="標楷體" panose="03000509000000000000" pitchFamily="65" charset="-120"/>
                          <a:ea typeface="標楷體" panose="03000509000000000000" pitchFamily="65" charset="-120"/>
                          <a:cs typeface="+mn-cs"/>
                        </a:rPr>
                        <a:t>銀行</a:t>
                      </a:r>
                      <a:r>
                        <a:rPr lang="en-US" sz="1800" kern="100" dirty="0">
                          <a:solidFill>
                            <a:srgbClr val="008000"/>
                          </a:solidFill>
                          <a:effectLst/>
                          <a:latin typeface="標楷體" panose="03000509000000000000" pitchFamily="65" charset="-120"/>
                          <a:ea typeface="標楷體" panose="03000509000000000000" pitchFamily="65" charset="-120"/>
                          <a:cs typeface="+mn-cs"/>
                        </a:rPr>
                        <a:t>(</a:t>
                      </a:r>
                      <a:r>
                        <a:rPr lang="zh-TW" sz="1800" kern="100" dirty="0">
                          <a:solidFill>
                            <a:srgbClr val="008000"/>
                          </a:solidFill>
                          <a:effectLst/>
                          <a:latin typeface="標楷體" panose="03000509000000000000" pitchFamily="65" charset="-120"/>
                          <a:ea typeface="標楷體" panose="03000509000000000000" pitchFamily="65" charset="-120"/>
                          <a:cs typeface="+mn-cs"/>
                        </a:rPr>
                        <a:t>學生事務處</a:t>
                      </a:r>
                      <a:r>
                        <a:rPr lang="en-US" sz="1800" kern="100" dirty="0">
                          <a:solidFill>
                            <a:srgbClr val="008000"/>
                          </a:solidFill>
                          <a:effectLst/>
                          <a:latin typeface="標楷體" panose="03000509000000000000" pitchFamily="65" charset="-120"/>
                          <a:ea typeface="標楷體" panose="03000509000000000000" pitchFamily="65" charset="-120"/>
                          <a:cs typeface="+mn-cs"/>
                        </a:rPr>
                        <a:t>)</a:t>
                      </a:r>
                      <a:endParaRPr lang="zh-TW" sz="1800" kern="100" dirty="0">
                        <a:solidFill>
                          <a:srgbClr val="008000"/>
                        </a:solidFill>
                        <a:effectLst/>
                        <a:latin typeface="標楷體" panose="03000509000000000000" pitchFamily="65" charset="-120"/>
                        <a:ea typeface="標楷體" panose="03000509000000000000" pitchFamily="65" charset="-120"/>
                        <a:cs typeface="+mn-cs"/>
                      </a:endParaRPr>
                    </a:p>
                    <a:p>
                      <a:pPr marL="152400" algn="just" defTabSz="914400" rtl="0" eaLnBrk="1" latinLnBrk="0" hangingPunct="1">
                        <a:lnSpc>
                          <a:spcPts val="2100"/>
                        </a:lnSpc>
                        <a:spcAft>
                          <a:spcPts val="0"/>
                        </a:spcAft>
                      </a:pPr>
                      <a:r>
                        <a:rPr lang="zh-TW" sz="1800" kern="100" dirty="0">
                          <a:solidFill>
                            <a:schemeClr val="tx1"/>
                          </a:solidFill>
                          <a:effectLst/>
                          <a:latin typeface="標楷體" panose="03000509000000000000" pitchFamily="65" charset="-120"/>
                          <a:ea typeface="標楷體" panose="03000509000000000000" pitchFamily="65" charset="-120"/>
                          <a:cs typeface="+mn-cs"/>
                        </a:rPr>
                        <a:t>推動</a:t>
                      </a:r>
                      <a:r>
                        <a:rPr lang="zh-TW" sz="1800" kern="100" dirty="0">
                          <a:solidFill>
                            <a:srgbClr val="0000FF"/>
                          </a:solidFill>
                          <a:effectLst/>
                          <a:latin typeface="標楷體" panose="03000509000000000000" pitchFamily="65" charset="-120"/>
                          <a:ea typeface="標楷體" panose="03000509000000000000" pitchFamily="65" charset="-120"/>
                          <a:cs typeface="+mn-cs"/>
                        </a:rPr>
                        <a:t>愛心銀行</a:t>
                      </a:r>
                      <a:r>
                        <a:rPr lang="zh-TW" sz="1800" kern="100" dirty="0">
                          <a:solidFill>
                            <a:schemeClr val="tx1"/>
                          </a:solidFill>
                          <a:effectLst/>
                          <a:latin typeface="標楷體" panose="03000509000000000000" pitchFamily="65" charset="-120"/>
                          <a:ea typeface="標楷體" panose="03000509000000000000" pitchFamily="65" charset="-120"/>
                          <a:cs typeface="+mn-cs"/>
                        </a:rPr>
                        <a:t>，將物資送給需要的對象。</a:t>
                      </a:r>
                    </a:p>
                    <a:p>
                      <a:pPr marL="285750" indent="-285750" algn="just" defTabSz="914400" rtl="0" eaLnBrk="1" latinLnBrk="0" hangingPunct="1">
                        <a:lnSpc>
                          <a:spcPts val="2100"/>
                        </a:lnSpc>
                        <a:spcAft>
                          <a:spcPts val="0"/>
                        </a:spcAft>
                        <a:buFont typeface="Wingdings" panose="05000000000000000000" pitchFamily="2" charset="2"/>
                        <a:buChar char="Ø"/>
                      </a:pPr>
                      <a:r>
                        <a:rPr lang="zh-TW" altLang="en-US" sz="2000" b="1" kern="100" dirty="0" smtClean="0">
                          <a:solidFill>
                            <a:srgbClr val="FF0000"/>
                          </a:solidFill>
                          <a:effectLst/>
                          <a:latin typeface="標楷體" panose="03000509000000000000" pitchFamily="65" charset="-120"/>
                          <a:ea typeface="標楷體" panose="03000509000000000000" pitchFamily="65" charset="-120"/>
                          <a:cs typeface="+mn-cs"/>
                        </a:rPr>
                        <a:t>榮譽</a:t>
                      </a:r>
                      <a:r>
                        <a:rPr lang="zh-TW" sz="2000" b="1" kern="100" dirty="0" smtClean="0">
                          <a:solidFill>
                            <a:srgbClr val="FF0000"/>
                          </a:solidFill>
                          <a:effectLst/>
                          <a:latin typeface="標楷體" panose="03000509000000000000" pitchFamily="65" charset="-120"/>
                          <a:ea typeface="標楷體" panose="03000509000000000000" pitchFamily="65" charset="-120"/>
                          <a:cs typeface="+mn-cs"/>
                        </a:rPr>
                        <a:t>考試</a:t>
                      </a:r>
                      <a:r>
                        <a:rPr lang="zh-TW" sz="2000" b="1" kern="100" dirty="0">
                          <a:solidFill>
                            <a:srgbClr val="FF0000"/>
                          </a:solidFill>
                          <a:effectLst/>
                          <a:latin typeface="標楷體" panose="03000509000000000000" pitchFamily="65" charset="-120"/>
                          <a:ea typeface="標楷體" panose="03000509000000000000" pitchFamily="65" charset="-120"/>
                          <a:cs typeface="+mn-cs"/>
                        </a:rPr>
                        <a:t>制度</a:t>
                      </a:r>
                      <a:r>
                        <a:rPr lang="en-US" sz="1800" kern="100" dirty="0">
                          <a:solidFill>
                            <a:srgbClr val="008000"/>
                          </a:solidFill>
                          <a:effectLst/>
                          <a:latin typeface="標楷體" panose="03000509000000000000" pitchFamily="65" charset="-120"/>
                          <a:ea typeface="標楷體" panose="03000509000000000000" pitchFamily="65" charset="-120"/>
                          <a:cs typeface="+mn-cs"/>
                        </a:rPr>
                        <a:t>(</a:t>
                      </a:r>
                      <a:r>
                        <a:rPr lang="zh-TW" sz="1800" kern="100" dirty="0">
                          <a:solidFill>
                            <a:srgbClr val="008000"/>
                          </a:solidFill>
                          <a:effectLst/>
                          <a:latin typeface="標楷體" panose="03000509000000000000" pitchFamily="65" charset="-120"/>
                          <a:ea typeface="標楷體" panose="03000509000000000000" pitchFamily="65" charset="-120"/>
                          <a:cs typeface="+mn-cs"/>
                        </a:rPr>
                        <a:t>教務處</a:t>
                      </a:r>
                      <a:r>
                        <a:rPr lang="en-US" sz="1800" kern="100" dirty="0">
                          <a:solidFill>
                            <a:srgbClr val="008000"/>
                          </a:solidFill>
                          <a:effectLst/>
                          <a:latin typeface="標楷體" panose="03000509000000000000" pitchFamily="65" charset="-120"/>
                          <a:ea typeface="標楷體" panose="03000509000000000000" pitchFamily="65" charset="-120"/>
                          <a:cs typeface="+mn-cs"/>
                        </a:rPr>
                        <a:t>)</a:t>
                      </a:r>
                      <a:endParaRPr lang="zh-TW" sz="1800" kern="100" dirty="0">
                        <a:solidFill>
                          <a:srgbClr val="008000"/>
                        </a:solidFill>
                        <a:effectLst/>
                        <a:latin typeface="標楷體" panose="03000509000000000000" pitchFamily="65" charset="-120"/>
                        <a:ea typeface="標楷體" panose="03000509000000000000" pitchFamily="65" charset="-120"/>
                        <a:cs typeface="+mn-cs"/>
                      </a:endParaRPr>
                    </a:p>
                    <a:p>
                      <a:pPr marL="152400" algn="just" defTabSz="914400" rtl="0" eaLnBrk="1" latinLnBrk="0" hangingPunct="1">
                        <a:lnSpc>
                          <a:spcPts val="2100"/>
                        </a:lnSpc>
                        <a:spcAft>
                          <a:spcPts val="0"/>
                        </a:spcAft>
                      </a:pPr>
                      <a:r>
                        <a:rPr lang="zh-TW" sz="1800" kern="100" dirty="0">
                          <a:solidFill>
                            <a:schemeClr val="tx1"/>
                          </a:solidFill>
                          <a:effectLst/>
                          <a:latin typeface="標楷體" panose="03000509000000000000" pitchFamily="65" charset="-120"/>
                          <a:ea typeface="標楷體" panose="03000509000000000000" pitchFamily="65" charset="-120"/>
                          <a:cs typeface="+mn-cs"/>
                        </a:rPr>
                        <a:t>由老師申請</a:t>
                      </a:r>
                      <a:r>
                        <a:rPr lang="zh-TW" sz="1800" kern="100" dirty="0">
                          <a:solidFill>
                            <a:srgbClr val="0000FF"/>
                          </a:solidFill>
                          <a:effectLst/>
                          <a:latin typeface="標楷體" panose="03000509000000000000" pitchFamily="65" charset="-120"/>
                          <a:ea typeface="標楷體" panose="03000509000000000000" pitchFamily="65" charset="-120"/>
                          <a:cs typeface="+mn-cs"/>
                        </a:rPr>
                        <a:t>無人監考</a:t>
                      </a:r>
                      <a:r>
                        <a:rPr lang="zh-TW" sz="1800" kern="100" dirty="0">
                          <a:solidFill>
                            <a:schemeClr val="tx1"/>
                          </a:solidFill>
                          <a:effectLst/>
                          <a:latin typeface="標楷體" panose="03000509000000000000" pitchFamily="65" charset="-120"/>
                          <a:ea typeface="標楷體" panose="03000509000000000000" pitchFamily="65" charset="-120"/>
                          <a:cs typeface="+mn-cs"/>
                        </a:rPr>
                        <a:t>、</a:t>
                      </a:r>
                      <a:r>
                        <a:rPr lang="zh-TW" sz="1800" kern="100" dirty="0">
                          <a:solidFill>
                            <a:srgbClr val="0000FF"/>
                          </a:solidFill>
                          <a:effectLst/>
                          <a:latin typeface="標楷體" panose="03000509000000000000" pitchFamily="65" charset="-120"/>
                          <a:ea typeface="標楷體" panose="03000509000000000000" pitchFamily="65" charset="-120"/>
                          <a:cs typeface="+mn-cs"/>
                        </a:rPr>
                        <a:t>學生自我</a:t>
                      </a:r>
                      <a:r>
                        <a:rPr lang="zh-TW" sz="1800" kern="100" dirty="0" smtClean="0">
                          <a:solidFill>
                            <a:srgbClr val="0000FF"/>
                          </a:solidFill>
                          <a:effectLst/>
                          <a:latin typeface="標楷體" panose="03000509000000000000" pitchFamily="65" charset="-120"/>
                          <a:ea typeface="標楷體" panose="03000509000000000000" pitchFamily="65" charset="-120"/>
                          <a:cs typeface="+mn-cs"/>
                        </a:rPr>
                        <a:t>負責</a:t>
                      </a:r>
                      <a:r>
                        <a:rPr lang="zh-TW" altLang="en-US" sz="1800" kern="100" dirty="0" smtClean="0">
                          <a:solidFill>
                            <a:srgbClr val="0000FF"/>
                          </a:solidFill>
                          <a:effectLst/>
                          <a:latin typeface="標楷體" panose="03000509000000000000" pitchFamily="65" charset="-120"/>
                          <a:ea typeface="標楷體" panose="03000509000000000000" pitchFamily="65" charset="-120"/>
                          <a:cs typeface="+mn-cs"/>
                        </a:rPr>
                        <a:t>之</a:t>
                      </a:r>
                      <a:r>
                        <a:rPr lang="zh-TW" sz="1800" kern="100" dirty="0" smtClean="0">
                          <a:solidFill>
                            <a:schemeClr val="tx1"/>
                          </a:solidFill>
                          <a:effectLst/>
                          <a:latin typeface="標楷體" panose="03000509000000000000" pitchFamily="65" charset="-120"/>
                          <a:ea typeface="標楷體" panose="03000509000000000000" pitchFamily="65" charset="-120"/>
                          <a:cs typeface="+mn-cs"/>
                        </a:rPr>
                        <a:t>課程</a:t>
                      </a:r>
                      <a:r>
                        <a:rPr lang="zh-TW" sz="1800" kern="100" dirty="0">
                          <a:solidFill>
                            <a:schemeClr val="tx1"/>
                          </a:solidFill>
                          <a:effectLst/>
                          <a:latin typeface="標楷體" panose="03000509000000000000" pitchFamily="65" charset="-120"/>
                          <a:ea typeface="標楷體" panose="03000509000000000000" pitchFamily="65" charset="-120"/>
                          <a:cs typeface="+mn-cs"/>
                        </a:rPr>
                        <a:t>考試。</a:t>
                      </a:r>
                    </a:p>
                    <a:p>
                      <a:pPr marL="285750" indent="-285750" algn="just" defTabSz="914400" rtl="0" eaLnBrk="1" latinLnBrk="0" hangingPunct="1">
                        <a:lnSpc>
                          <a:spcPts val="2100"/>
                        </a:lnSpc>
                        <a:spcAft>
                          <a:spcPts val="0"/>
                        </a:spcAft>
                        <a:buFont typeface="Wingdings" panose="05000000000000000000" pitchFamily="2" charset="2"/>
                        <a:buChar char="Ø"/>
                      </a:pPr>
                      <a:r>
                        <a:rPr lang="zh-TW" sz="2000" b="1" kern="100" dirty="0" smtClean="0">
                          <a:solidFill>
                            <a:srgbClr val="FF0000"/>
                          </a:solidFill>
                          <a:effectLst/>
                          <a:latin typeface="標楷體" panose="03000509000000000000" pitchFamily="65" charset="-120"/>
                          <a:ea typeface="標楷體" panose="03000509000000000000" pitchFamily="65" charset="-120"/>
                          <a:cs typeface="+mn-cs"/>
                        </a:rPr>
                        <a:t>愛心</a:t>
                      </a:r>
                      <a:r>
                        <a:rPr lang="zh-TW" sz="2000" b="1" kern="100" dirty="0">
                          <a:solidFill>
                            <a:srgbClr val="FF0000"/>
                          </a:solidFill>
                          <a:effectLst/>
                          <a:latin typeface="標楷體" panose="03000509000000000000" pitchFamily="65" charset="-120"/>
                          <a:ea typeface="標楷體" panose="03000509000000000000" pitchFamily="65" charset="-120"/>
                          <a:cs typeface="+mn-cs"/>
                        </a:rPr>
                        <a:t>腳踏車</a:t>
                      </a:r>
                      <a:r>
                        <a:rPr lang="en-US" sz="1800" kern="100" dirty="0">
                          <a:solidFill>
                            <a:srgbClr val="008000"/>
                          </a:solidFill>
                          <a:effectLst/>
                          <a:latin typeface="標楷體" panose="03000509000000000000" pitchFamily="65" charset="-120"/>
                          <a:ea typeface="標楷體" panose="03000509000000000000" pitchFamily="65" charset="-120"/>
                          <a:cs typeface="+mn-cs"/>
                        </a:rPr>
                        <a:t>(</a:t>
                      </a:r>
                      <a:r>
                        <a:rPr lang="zh-TW" sz="1800" kern="100" dirty="0">
                          <a:solidFill>
                            <a:srgbClr val="008000"/>
                          </a:solidFill>
                          <a:effectLst/>
                          <a:latin typeface="標楷體" panose="03000509000000000000" pitchFamily="65" charset="-120"/>
                          <a:ea typeface="標楷體" panose="03000509000000000000" pitchFamily="65" charset="-120"/>
                          <a:cs typeface="+mn-cs"/>
                        </a:rPr>
                        <a:t>總務處</a:t>
                      </a:r>
                      <a:r>
                        <a:rPr lang="en-US" sz="1800" kern="100" dirty="0">
                          <a:solidFill>
                            <a:srgbClr val="008000"/>
                          </a:solidFill>
                          <a:effectLst/>
                          <a:latin typeface="標楷體" panose="03000509000000000000" pitchFamily="65" charset="-120"/>
                          <a:ea typeface="標楷體" panose="03000509000000000000" pitchFamily="65" charset="-120"/>
                          <a:cs typeface="+mn-cs"/>
                        </a:rPr>
                        <a:t>)</a:t>
                      </a:r>
                      <a:endParaRPr lang="zh-TW" sz="1800" kern="100" dirty="0">
                        <a:solidFill>
                          <a:srgbClr val="008000"/>
                        </a:solidFill>
                        <a:effectLst/>
                        <a:latin typeface="標楷體" panose="03000509000000000000" pitchFamily="65" charset="-120"/>
                        <a:ea typeface="標楷體" panose="03000509000000000000" pitchFamily="65" charset="-120"/>
                        <a:cs typeface="+mn-cs"/>
                      </a:endParaRPr>
                    </a:p>
                    <a:p>
                      <a:pPr marL="152400" algn="just" defTabSz="914400" rtl="0" eaLnBrk="1" latinLnBrk="0" hangingPunct="1">
                        <a:lnSpc>
                          <a:spcPts val="2100"/>
                        </a:lnSpc>
                        <a:spcAft>
                          <a:spcPts val="0"/>
                        </a:spcAft>
                      </a:pPr>
                      <a:r>
                        <a:rPr lang="zh-TW" sz="1800" kern="100" dirty="0" smtClean="0">
                          <a:solidFill>
                            <a:schemeClr val="tx1"/>
                          </a:solidFill>
                          <a:effectLst/>
                          <a:latin typeface="標楷體" panose="03000509000000000000" pitchFamily="65" charset="-120"/>
                          <a:ea typeface="標楷體" panose="03000509000000000000" pitchFamily="65" charset="-120"/>
                          <a:cs typeface="+mn-cs"/>
                        </a:rPr>
                        <a:t>整理校</a:t>
                      </a:r>
                      <a:r>
                        <a:rPr lang="zh-TW" sz="1800" kern="100" dirty="0">
                          <a:solidFill>
                            <a:schemeClr val="tx1"/>
                          </a:solidFill>
                          <a:effectLst/>
                          <a:latin typeface="標楷體" panose="03000509000000000000" pitchFamily="65" charset="-120"/>
                          <a:ea typeface="標楷體" panose="03000509000000000000" pitchFamily="65" charset="-120"/>
                          <a:cs typeface="+mn-cs"/>
                        </a:rPr>
                        <a:t>內</a:t>
                      </a:r>
                      <a:r>
                        <a:rPr lang="zh-TW" sz="1800" kern="100" dirty="0">
                          <a:solidFill>
                            <a:srgbClr val="0000FF"/>
                          </a:solidFill>
                          <a:effectLst/>
                          <a:latin typeface="標楷體" panose="03000509000000000000" pitchFamily="65" charset="-120"/>
                          <a:ea typeface="標楷體" panose="03000509000000000000" pitchFamily="65" charset="-120"/>
                          <a:cs typeface="+mn-cs"/>
                        </a:rPr>
                        <a:t>愛心腳踏車</a:t>
                      </a:r>
                      <a:r>
                        <a:rPr lang="zh-TW" sz="1800" kern="100" dirty="0" smtClean="0">
                          <a:solidFill>
                            <a:schemeClr val="tx1"/>
                          </a:solidFill>
                          <a:effectLst/>
                          <a:latin typeface="標楷體" panose="03000509000000000000" pitchFamily="65" charset="-120"/>
                          <a:ea typeface="標楷體" panose="03000509000000000000" pitchFamily="65" charset="-120"/>
                          <a:cs typeface="+mn-cs"/>
                        </a:rPr>
                        <a:t>，提供</a:t>
                      </a:r>
                      <a:r>
                        <a:rPr lang="zh-TW" sz="1800" kern="100" dirty="0">
                          <a:solidFill>
                            <a:schemeClr val="tx1"/>
                          </a:solidFill>
                          <a:effectLst/>
                          <a:latin typeface="標楷體" panose="03000509000000000000" pitchFamily="65" charset="-120"/>
                          <a:ea typeface="標楷體" panose="03000509000000000000" pitchFamily="65" charset="-120"/>
                          <a:cs typeface="+mn-cs"/>
                        </a:rPr>
                        <a:t>校內騎乘。</a:t>
                      </a:r>
                    </a:p>
                    <a:p>
                      <a:pPr marL="285750" indent="-285750" algn="just" defTabSz="914400" rtl="0" eaLnBrk="1" latinLnBrk="0" hangingPunct="1">
                        <a:lnSpc>
                          <a:spcPts val="2100"/>
                        </a:lnSpc>
                        <a:spcAft>
                          <a:spcPts val="0"/>
                        </a:spcAft>
                        <a:buFont typeface="Wingdings" panose="05000000000000000000" pitchFamily="2" charset="2"/>
                        <a:buChar char="Ø"/>
                      </a:pPr>
                      <a:r>
                        <a:rPr lang="zh-TW" sz="2000" b="1" kern="100" dirty="0" smtClean="0">
                          <a:solidFill>
                            <a:srgbClr val="FF0000"/>
                          </a:solidFill>
                          <a:effectLst/>
                          <a:latin typeface="標楷體" panose="03000509000000000000" pitchFamily="65" charset="-120"/>
                          <a:ea typeface="標楷體" panose="03000509000000000000" pitchFamily="65" charset="-120"/>
                          <a:cs typeface="+mn-cs"/>
                        </a:rPr>
                        <a:t>誠實</a:t>
                      </a:r>
                      <a:r>
                        <a:rPr lang="zh-TW" sz="2000" b="1" kern="100" dirty="0">
                          <a:solidFill>
                            <a:srgbClr val="FF0000"/>
                          </a:solidFill>
                          <a:effectLst/>
                          <a:latin typeface="標楷體" panose="03000509000000000000" pitchFamily="65" charset="-120"/>
                          <a:ea typeface="標楷體" panose="03000509000000000000" pitchFamily="65" charset="-120"/>
                          <a:cs typeface="+mn-cs"/>
                        </a:rPr>
                        <a:t>商店</a:t>
                      </a:r>
                      <a:r>
                        <a:rPr lang="en-US" sz="1800" kern="100" dirty="0">
                          <a:solidFill>
                            <a:srgbClr val="008000"/>
                          </a:solidFill>
                          <a:effectLst/>
                          <a:latin typeface="標楷體" panose="03000509000000000000" pitchFamily="65" charset="-120"/>
                          <a:ea typeface="標楷體" panose="03000509000000000000" pitchFamily="65" charset="-120"/>
                          <a:cs typeface="+mn-cs"/>
                        </a:rPr>
                        <a:t>(</a:t>
                      </a:r>
                      <a:r>
                        <a:rPr lang="zh-TW" sz="1800" kern="100" dirty="0">
                          <a:solidFill>
                            <a:srgbClr val="008000"/>
                          </a:solidFill>
                          <a:effectLst/>
                          <a:latin typeface="標楷體" panose="03000509000000000000" pitchFamily="65" charset="-120"/>
                          <a:ea typeface="標楷體" panose="03000509000000000000" pitchFamily="65" charset="-120"/>
                          <a:cs typeface="+mn-cs"/>
                        </a:rPr>
                        <a:t>學生事務處</a:t>
                      </a:r>
                      <a:r>
                        <a:rPr lang="en-US" sz="1800" kern="100" dirty="0">
                          <a:solidFill>
                            <a:srgbClr val="008000"/>
                          </a:solidFill>
                          <a:effectLst/>
                          <a:latin typeface="標楷體" panose="03000509000000000000" pitchFamily="65" charset="-120"/>
                          <a:ea typeface="標楷體" panose="03000509000000000000" pitchFamily="65" charset="-120"/>
                          <a:cs typeface="+mn-cs"/>
                        </a:rPr>
                        <a:t>)</a:t>
                      </a:r>
                      <a:endParaRPr lang="zh-TW" sz="1800" kern="100" dirty="0">
                        <a:solidFill>
                          <a:srgbClr val="008000"/>
                        </a:solidFill>
                        <a:effectLst/>
                        <a:latin typeface="標楷體" panose="03000509000000000000" pitchFamily="65" charset="-120"/>
                        <a:ea typeface="標楷體" panose="03000509000000000000" pitchFamily="65" charset="-120"/>
                        <a:cs typeface="+mn-cs"/>
                      </a:endParaRPr>
                    </a:p>
                    <a:p>
                      <a:pPr marL="152400" algn="just" defTabSz="914400" rtl="0" eaLnBrk="1" latinLnBrk="0" hangingPunct="1">
                        <a:lnSpc>
                          <a:spcPts val="2100"/>
                        </a:lnSpc>
                        <a:spcAft>
                          <a:spcPts val="0"/>
                        </a:spcAft>
                      </a:pPr>
                      <a:r>
                        <a:rPr lang="zh-TW" sz="1800" kern="100" dirty="0">
                          <a:solidFill>
                            <a:schemeClr val="tx1"/>
                          </a:solidFill>
                          <a:effectLst/>
                          <a:latin typeface="標楷體" panose="03000509000000000000" pitchFamily="65" charset="-120"/>
                          <a:ea typeface="標楷體" panose="03000509000000000000" pitchFamily="65" charset="-120"/>
                          <a:cs typeface="+mn-cs"/>
                        </a:rPr>
                        <a:t>透過每月</a:t>
                      </a:r>
                      <a:r>
                        <a:rPr lang="zh-TW" sz="1800" kern="100" dirty="0">
                          <a:solidFill>
                            <a:srgbClr val="0000FF"/>
                          </a:solidFill>
                          <a:effectLst/>
                          <a:latin typeface="標楷體" panose="03000509000000000000" pitchFamily="65" charset="-120"/>
                          <a:ea typeface="標楷體" panose="03000509000000000000" pitchFamily="65" charset="-120"/>
                          <a:cs typeface="+mn-cs"/>
                        </a:rPr>
                        <a:t>延續物命日</a:t>
                      </a:r>
                      <a:r>
                        <a:rPr lang="zh-TW" sz="1800" kern="100" dirty="0">
                          <a:solidFill>
                            <a:schemeClr val="tx1"/>
                          </a:solidFill>
                          <a:effectLst/>
                          <a:latin typeface="標楷體" panose="03000509000000000000" pitchFamily="65" charset="-120"/>
                          <a:ea typeface="標楷體" panose="03000509000000000000" pitchFamily="65" charset="-120"/>
                          <a:cs typeface="+mn-cs"/>
                        </a:rPr>
                        <a:t>，建立誠實商店</a:t>
                      </a:r>
                    </a:p>
                  </a:txBody>
                  <a:tcPr marL="24041" marR="24041" marT="0" marB="0" anchor="ctr">
                    <a:solidFill>
                      <a:schemeClr val="bg1"/>
                    </a:solidFill>
                  </a:tcPr>
                </a:tc>
                <a:extLst>
                  <a:ext uri="{0D108BD9-81ED-4DB2-BD59-A6C34878D82A}">
                    <a16:rowId xmlns:a16="http://schemas.microsoft.com/office/drawing/2014/main" xmlns="" val="10000"/>
                  </a:ext>
                </a:extLst>
              </a:tr>
              <a:tr h="2328802">
                <a:tc>
                  <a:txBody>
                    <a:bodyPr/>
                    <a:lstStyle/>
                    <a:p>
                      <a:pPr marL="0" algn="ctr" defTabSz="914400" rtl="0" eaLnBrk="1" latinLnBrk="0" hangingPunct="1">
                        <a:spcAft>
                          <a:spcPts val="0"/>
                        </a:spcAft>
                      </a:pPr>
                      <a:r>
                        <a:rPr lang="zh-TW" sz="3200" kern="100" dirty="0">
                          <a:solidFill>
                            <a:srgbClr val="FF0000"/>
                          </a:solidFill>
                          <a:effectLst/>
                          <a:latin typeface="標楷體" panose="03000509000000000000" pitchFamily="65" charset="-120"/>
                          <a:ea typeface="標楷體" panose="03000509000000000000" pitchFamily="65" charset="-120"/>
                          <a:cs typeface="+mn-cs"/>
                        </a:rPr>
                        <a:t>三</a:t>
                      </a:r>
                      <a:r>
                        <a:rPr lang="zh-TW" sz="3200" kern="100" dirty="0" smtClean="0">
                          <a:solidFill>
                            <a:srgbClr val="FF0000"/>
                          </a:solidFill>
                          <a:effectLst/>
                          <a:latin typeface="標楷體" panose="03000509000000000000" pitchFamily="65" charset="-120"/>
                          <a:ea typeface="標楷體" panose="03000509000000000000" pitchFamily="65" charset="-120"/>
                          <a:cs typeface="+mn-cs"/>
                        </a:rPr>
                        <a:t>好</a:t>
                      </a:r>
                      <a:endParaRPr lang="en-US" altLang="zh-TW" sz="3200" kern="100" dirty="0" smtClean="0">
                        <a:solidFill>
                          <a:srgbClr val="FF0000"/>
                        </a:solidFill>
                        <a:effectLst/>
                        <a:latin typeface="標楷體" panose="03000509000000000000" pitchFamily="65" charset="-120"/>
                        <a:ea typeface="標楷體" panose="03000509000000000000" pitchFamily="65" charset="-120"/>
                        <a:cs typeface="+mn-cs"/>
                      </a:endParaRPr>
                    </a:p>
                    <a:p>
                      <a:pPr marL="0" algn="ctr" defTabSz="914400" rtl="0" eaLnBrk="1" latinLnBrk="0" hangingPunct="1">
                        <a:spcAft>
                          <a:spcPts val="0"/>
                        </a:spcAft>
                      </a:pPr>
                      <a:r>
                        <a:rPr lang="zh-TW" sz="3200" kern="100" dirty="0" smtClean="0">
                          <a:solidFill>
                            <a:srgbClr val="FF0000"/>
                          </a:solidFill>
                          <a:effectLst/>
                          <a:latin typeface="標楷體" panose="03000509000000000000" pitchFamily="65" charset="-120"/>
                          <a:ea typeface="標楷體" panose="03000509000000000000" pitchFamily="65" charset="-120"/>
                          <a:cs typeface="+mn-cs"/>
                        </a:rPr>
                        <a:t>力行</a:t>
                      </a:r>
                      <a:endParaRPr lang="zh-TW" sz="3200" kern="100" dirty="0">
                        <a:solidFill>
                          <a:srgbClr val="FF0000"/>
                        </a:solidFill>
                        <a:effectLst/>
                        <a:latin typeface="標楷體" panose="03000509000000000000" pitchFamily="65" charset="-120"/>
                        <a:ea typeface="標楷體" panose="03000509000000000000" pitchFamily="65" charset="-120"/>
                        <a:cs typeface="+mn-cs"/>
                      </a:endParaRPr>
                    </a:p>
                  </a:txBody>
                  <a:tcPr marL="24041" marR="24041" marT="0" marB="0" anchor="ctr">
                    <a:solidFill>
                      <a:schemeClr val="bg1"/>
                    </a:solidFill>
                  </a:tcPr>
                </a:tc>
                <a:tc>
                  <a:txBody>
                    <a:bodyPr/>
                    <a:lstStyle/>
                    <a:p>
                      <a:pPr marL="285750" indent="-285750" algn="just" defTabSz="914400" rtl="0" eaLnBrk="1" latinLnBrk="0" hangingPunct="1">
                        <a:lnSpc>
                          <a:spcPts val="2100"/>
                        </a:lnSpc>
                        <a:spcAft>
                          <a:spcPts val="0"/>
                        </a:spcAft>
                        <a:buFont typeface="Wingdings" panose="05000000000000000000" pitchFamily="2" charset="2"/>
                        <a:buChar char="Ø"/>
                      </a:pPr>
                      <a:r>
                        <a:rPr lang="zh-TW" altLang="en-US" sz="2000" b="1" kern="100" dirty="0" smtClean="0">
                          <a:solidFill>
                            <a:srgbClr val="FF0000"/>
                          </a:solidFill>
                          <a:effectLst/>
                          <a:latin typeface="標楷體" panose="03000509000000000000" pitchFamily="65" charset="-120"/>
                          <a:ea typeface="標楷體" panose="03000509000000000000" pitchFamily="65" charset="-120"/>
                          <a:cs typeface="+mn-cs"/>
                        </a:rPr>
                        <a:t>存</a:t>
                      </a:r>
                      <a:r>
                        <a:rPr lang="zh-TW" sz="2000" b="1" kern="100" dirty="0" smtClean="0">
                          <a:solidFill>
                            <a:srgbClr val="FF0000"/>
                          </a:solidFill>
                          <a:effectLst/>
                          <a:latin typeface="標楷體" panose="03000509000000000000" pitchFamily="65" charset="-120"/>
                          <a:ea typeface="標楷體" panose="03000509000000000000" pitchFamily="65" charset="-120"/>
                          <a:cs typeface="+mn-cs"/>
                        </a:rPr>
                        <a:t>好心</a:t>
                      </a:r>
                      <a:r>
                        <a:rPr lang="en-US" sz="1800" kern="100" dirty="0">
                          <a:solidFill>
                            <a:srgbClr val="008000"/>
                          </a:solidFill>
                          <a:effectLst/>
                          <a:latin typeface="標楷體" panose="03000509000000000000" pitchFamily="65" charset="-120"/>
                          <a:ea typeface="標楷體" panose="03000509000000000000" pitchFamily="65" charset="-120"/>
                          <a:cs typeface="+mn-cs"/>
                        </a:rPr>
                        <a:t>(</a:t>
                      </a:r>
                      <a:r>
                        <a:rPr lang="zh-TW" sz="1800" kern="100" dirty="0">
                          <a:solidFill>
                            <a:srgbClr val="008000"/>
                          </a:solidFill>
                          <a:effectLst/>
                          <a:latin typeface="標楷體" panose="03000509000000000000" pitchFamily="65" charset="-120"/>
                          <a:ea typeface="標楷體" panose="03000509000000000000" pitchFamily="65" charset="-120"/>
                          <a:cs typeface="+mn-cs"/>
                        </a:rPr>
                        <a:t>學生事務處</a:t>
                      </a:r>
                      <a:r>
                        <a:rPr lang="en-US" sz="1800" kern="100" dirty="0">
                          <a:solidFill>
                            <a:srgbClr val="008000"/>
                          </a:solidFill>
                          <a:effectLst/>
                          <a:latin typeface="標楷體" panose="03000509000000000000" pitchFamily="65" charset="-120"/>
                          <a:ea typeface="標楷體" panose="03000509000000000000" pitchFamily="65" charset="-120"/>
                          <a:cs typeface="+mn-cs"/>
                        </a:rPr>
                        <a:t>)</a:t>
                      </a:r>
                      <a:endParaRPr lang="zh-TW" sz="1800" kern="100" dirty="0">
                        <a:solidFill>
                          <a:srgbClr val="008000"/>
                        </a:solidFill>
                        <a:effectLst/>
                        <a:latin typeface="標楷體" panose="03000509000000000000" pitchFamily="65" charset="-120"/>
                        <a:ea typeface="標楷體" panose="03000509000000000000" pitchFamily="65" charset="-120"/>
                        <a:cs typeface="+mn-cs"/>
                      </a:endParaRPr>
                    </a:p>
                    <a:p>
                      <a:pPr marL="438150" indent="-285750" algn="just" defTabSz="914400" rtl="0" eaLnBrk="1" latinLnBrk="0" hangingPunct="1">
                        <a:lnSpc>
                          <a:spcPts val="2100"/>
                        </a:lnSpc>
                        <a:spcAft>
                          <a:spcPts val="0"/>
                        </a:spcAft>
                        <a:buFont typeface="Arial" panose="020B0604020202020204" pitchFamily="34" charset="0"/>
                        <a:buChar char="•"/>
                      </a:pPr>
                      <a:r>
                        <a:rPr lang="zh-TW" sz="1800" kern="100" dirty="0" smtClean="0">
                          <a:solidFill>
                            <a:schemeClr val="tx1"/>
                          </a:solidFill>
                          <a:effectLst/>
                          <a:latin typeface="標楷體" panose="03000509000000000000" pitchFamily="65" charset="-120"/>
                          <a:ea typeface="標楷體" panose="03000509000000000000" pitchFamily="65" charset="-120"/>
                          <a:cs typeface="+mn-cs"/>
                        </a:rPr>
                        <a:t>推動</a:t>
                      </a:r>
                      <a:r>
                        <a:rPr lang="zh-TW" sz="1800" kern="100" dirty="0" smtClean="0">
                          <a:solidFill>
                            <a:srgbClr val="0000FF"/>
                          </a:solidFill>
                          <a:effectLst/>
                          <a:latin typeface="標楷體" panose="03000509000000000000" pitchFamily="65" charset="-120"/>
                          <a:ea typeface="標楷體" panose="03000509000000000000" pitchFamily="65" charset="-120"/>
                          <a:cs typeface="+mn-cs"/>
                        </a:rPr>
                        <a:t>三</a:t>
                      </a:r>
                      <a:r>
                        <a:rPr lang="zh-TW" sz="1800" kern="100" dirty="0">
                          <a:solidFill>
                            <a:srgbClr val="0000FF"/>
                          </a:solidFill>
                          <a:effectLst/>
                          <a:latin typeface="標楷體" panose="03000509000000000000" pitchFamily="65" charset="-120"/>
                          <a:ea typeface="標楷體" panose="03000509000000000000" pitchFamily="65" charset="-120"/>
                          <a:cs typeface="+mn-cs"/>
                        </a:rPr>
                        <a:t>好活動</a:t>
                      </a:r>
                      <a:r>
                        <a:rPr lang="zh-TW" sz="1800" kern="100" dirty="0" smtClean="0">
                          <a:solidFill>
                            <a:schemeClr val="tx1"/>
                          </a:solidFill>
                          <a:effectLst/>
                          <a:latin typeface="標楷體" panose="03000509000000000000" pitchFamily="65" charset="-120"/>
                          <a:ea typeface="標楷體" panose="03000509000000000000" pitchFamily="65" charset="-120"/>
                          <a:cs typeface="+mn-cs"/>
                        </a:rPr>
                        <a:t>：</a:t>
                      </a:r>
                      <a:r>
                        <a:rPr lang="zh-TW" altLang="en-US" sz="1800" kern="100" dirty="0" smtClean="0">
                          <a:solidFill>
                            <a:schemeClr val="tx1"/>
                          </a:solidFill>
                          <a:effectLst/>
                          <a:latin typeface="標楷體" panose="03000509000000000000" pitchFamily="65" charset="-120"/>
                          <a:ea typeface="標楷體" panose="03000509000000000000" pitchFamily="65" charset="-120"/>
                          <a:cs typeface="+mn-cs"/>
                        </a:rPr>
                        <a:t>宿舍</a:t>
                      </a:r>
                      <a:r>
                        <a:rPr lang="zh-TW" sz="1800" kern="100" dirty="0" smtClean="0">
                          <a:solidFill>
                            <a:schemeClr val="tx1"/>
                          </a:solidFill>
                          <a:effectLst/>
                          <a:latin typeface="標楷體" panose="03000509000000000000" pitchFamily="65" charset="-120"/>
                          <a:ea typeface="標楷體" panose="03000509000000000000" pitchFamily="65" charset="-120"/>
                          <a:cs typeface="+mn-cs"/>
                        </a:rPr>
                        <a:t>每</a:t>
                      </a:r>
                      <a:r>
                        <a:rPr lang="zh-TW" sz="1800" kern="100" dirty="0">
                          <a:solidFill>
                            <a:schemeClr val="tx1"/>
                          </a:solidFill>
                          <a:effectLst/>
                          <a:latin typeface="標楷體" panose="03000509000000000000" pitchFamily="65" charset="-120"/>
                          <a:ea typeface="標楷體" panose="03000509000000000000" pitchFamily="65" charset="-120"/>
                          <a:cs typeface="+mn-cs"/>
                        </a:rPr>
                        <a:t>學期推動一好</a:t>
                      </a:r>
                      <a:r>
                        <a:rPr lang="zh-TW" sz="1800" kern="100" dirty="0" smtClean="0">
                          <a:solidFill>
                            <a:schemeClr val="tx1"/>
                          </a:solidFill>
                          <a:effectLst/>
                          <a:latin typeface="標楷體" panose="03000509000000000000" pitchFamily="65" charset="-120"/>
                          <a:ea typeface="標楷體" panose="03000509000000000000" pitchFamily="65" charset="-120"/>
                          <a:cs typeface="+mn-cs"/>
                        </a:rPr>
                        <a:t>運動</a:t>
                      </a:r>
                      <a:endParaRPr lang="zh-TW" sz="1800" kern="100" dirty="0">
                        <a:solidFill>
                          <a:schemeClr val="tx1"/>
                        </a:solidFill>
                        <a:effectLst/>
                        <a:latin typeface="標楷體" panose="03000509000000000000" pitchFamily="65" charset="-120"/>
                        <a:ea typeface="標楷體" panose="03000509000000000000" pitchFamily="65" charset="-120"/>
                        <a:cs typeface="+mn-cs"/>
                      </a:endParaRPr>
                    </a:p>
                    <a:p>
                      <a:pPr marL="438150" indent="-285750" algn="just" defTabSz="914400" rtl="0" eaLnBrk="1" latinLnBrk="0" hangingPunct="1">
                        <a:lnSpc>
                          <a:spcPts val="2100"/>
                        </a:lnSpc>
                        <a:spcAft>
                          <a:spcPts val="0"/>
                        </a:spcAft>
                        <a:buFont typeface="Arial" panose="020B0604020202020204" pitchFamily="34" charset="0"/>
                        <a:buChar char="•"/>
                      </a:pPr>
                      <a:r>
                        <a:rPr lang="zh-TW" sz="1800" kern="100" dirty="0" smtClean="0">
                          <a:solidFill>
                            <a:schemeClr val="tx1"/>
                          </a:solidFill>
                          <a:effectLst/>
                          <a:latin typeface="標楷體" panose="03000509000000000000" pitchFamily="65" charset="-120"/>
                          <a:ea typeface="標楷體" panose="03000509000000000000" pitchFamily="65" charset="-120"/>
                          <a:cs typeface="+mn-cs"/>
                        </a:rPr>
                        <a:t>拾金不昧</a:t>
                      </a:r>
                      <a:r>
                        <a:rPr lang="zh-TW" sz="1800" kern="100" dirty="0">
                          <a:solidFill>
                            <a:schemeClr val="tx1"/>
                          </a:solidFill>
                          <a:effectLst/>
                          <a:latin typeface="標楷體" panose="03000509000000000000" pitchFamily="65" charset="-120"/>
                          <a:ea typeface="標楷體" panose="03000509000000000000" pitchFamily="65" charset="-120"/>
                          <a:cs typeface="+mn-cs"/>
                        </a:rPr>
                        <a:t>好心活動。</a:t>
                      </a:r>
                    </a:p>
                    <a:p>
                      <a:pPr marL="285750" indent="-285750" algn="just" defTabSz="914400" rtl="0" eaLnBrk="1" latinLnBrk="0" hangingPunct="1">
                        <a:lnSpc>
                          <a:spcPts val="2100"/>
                        </a:lnSpc>
                        <a:spcAft>
                          <a:spcPts val="0"/>
                        </a:spcAft>
                        <a:buFont typeface="Wingdings" panose="05000000000000000000" pitchFamily="2" charset="2"/>
                        <a:buChar char="Ø"/>
                      </a:pPr>
                      <a:r>
                        <a:rPr lang="zh-TW" altLang="en-US" sz="2000" b="1" kern="100" dirty="0" smtClean="0">
                          <a:solidFill>
                            <a:srgbClr val="FF0000"/>
                          </a:solidFill>
                          <a:effectLst/>
                          <a:latin typeface="標楷體" panose="03000509000000000000" pitchFamily="65" charset="-120"/>
                          <a:ea typeface="標楷體" panose="03000509000000000000" pitchFamily="65" charset="-120"/>
                          <a:cs typeface="+mn-cs"/>
                        </a:rPr>
                        <a:t>行</a:t>
                      </a:r>
                      <a:r>
                        <a:rPr lang="zh-TW" sz="2000" b="1" kern="100" dirty="0" smtClean="0">
                          <a:solidFill>
                            <a:srgbClr val="FF0000"/>
                          </a:solidFill>
                          <a:effectLst/>
                          <a:latin typeface="標楷體" panose="03000509000000000000" pitchFamily="65" charset="-120"/>
                          <a:ea typeface="標楷體" panose="03000509000000000000" pitchFamily="65" charset="-120"/>
                          <a:cs typeface="+mn-cs"/>
                        </a:rPr>
                        <a:t>好事</a:t>
                      </a:r>
                      <a:r>
                        <a:rPr lang="en-US" sz="1800" kern="100" dirty="0">
                          <a:solidFill>
                            <a:srgbClr val="008000"/>
                          </a:solidFill>
                          <a:effectLst/>
                          <a:latin typeface="標楷體" panose="03000509000000000000" pitchFamily="65" charset="-120"/>
                          <a:ea typeface="標楷體" panose="03000509000000000000" pitchFamily="65" charset="-120"/>
                          <a:cs typeface="+mn-cs"/>
                        </a:rPr>
                        <a:t>(</a:t>
                      </a:r>
                      <a:r>
                        <a:rPr lang="zh-TW" sz="1800" kern="100" dirty="0">
                          <a:solidFill>
                            <a:srgbClr val="008000"/>
                          </a:solidFill>
                          <a:effectLst/>
                          <a:latin typeface="標楷體" panose="03000509000000000000" pitchFamily="65" charset="-120"/>
                          <a:ea typeface="標楷體" panose="03000509000000000000" pitchFamily="65" charset="-120"/>
                          <a:cs typeface="+mn-cs"/>
                        </a:rPr>
                        <a:t>學生事務處</a:t>
                      </a:r>
                      <a:r>
                        <a:rPr lang="en-US" sz="1800" kern="100" dirty="0">
                          <a:solidFill>
                            <a:srgbClr val="008000"/>
                          </a:solidFill>
                          <a:effectLst/>
                          <a:latin typeface="標楷體" panose="03000509000000000000" pitchFamily="65" charset="-120"/>
                          <a:ea typeface="標楷體" panose="03000509000000000000" pitchFamily="65" charset="-120"/>
                          <a:cs typeface="+mn-cs"/>
                        </a:rPr>
                        <a:t>)</a:t>
                      </a:r>
                      <a:endParaRPr lang="zh-TW" sz="1800" kern="100" dirty="0">
                        <a:solidFill>
                          <a:srgbClr val="008000"/>
                        </a:solidFill>
                        <a:effectLst/>
                        <a:latin typeface="標楷體" panose="03000509000000000000" pitchFamily="65" charset="-120"/>
                        <a:ea typeface="標楷體" panose="03000509000000000000" pitchFamily="65" charset="-120"/>
                        <a:cs typeface="+mn-cs"/>
                      </a:endParaRPr>
                    </a:p>
                    <a:p>
                      <a:pPr marL="438150" indent="-285750" algn="just" defTabSz="914400" rtl="0" eaLnBrk="1" latinLnBrk="0" hangingPunct="1">
                        <a:lnSpc>
                          <a:spcPts val="2100"/>
                        </a:lnSpc>
                        <a:spcAft>
                          <a:spcPts val="0"/>
                        </a:spcAft>
                        <a:buFont typeface="Arial" panose="020B0604020202020204" pitchFamily="34" charset="0"/>
                        <a:buChar char="•"/>
                      </a:pPr>
                      <a:r>
                        <a:rPr lang="zh-TW" sz="1800" kern="100" dirty="0" smtClean="0">
                          <a:solidFill>
                            <a:schemeClr val="tx1"/>
                          </a:solidFill>
                          <a:effectLst/>
                          <a:latin typeface="標楷體" panose="03000509000000000000" pitchFamily="65" charset="-120"/>
                          <a:ea typeface="標楷體" panose="03000509000000000000" pitchFamily="65" charset="-120"/>
                          <a:cs typeface="+mn-cs"/>
                        </a:rPr>
                        <a:t>每學期</a:t>
                      </a:r>
                      <a:r>
                        <a:rPr lang="zh-TW" sz="1800" kern="100" dirty="0">
                          <a:solidFill>
                            <a:schemeClr val="tx1"/>
                          </a:solidFill>
                          <a:effectLst/>
                          <a:latin typeface="標楷體" panose="03000509000000000000" pitchFamily="65" charset="-120"/>
                          <a:ea typeface="標楷體" panose="03000509000000000000" pitchFamily="65" charset="-120"/>
                          <a:cs typeface="+mn-cs"/>
                        </a:rPr>
                        <a:t>辦理</a:t>
                      </a:r>
                      <a:r>
                        <a:rPr lang="en-US" sz="1800" kern="100" dirty="0">
                          <a:solidFill>
                            <a:schemeClr val="tx1"/>
                          </a:solidFill>
                          <a:effectLst/>
                          <a:latin typeface="標楷體" panose="03000509000000000000" pitchFamily="65" charset="-120"/>
                          <a:ea typeface="標楷體" panose="03000509000000000000" pitchFamily="65" charset="-120"/>
                          <a:cs typeface="+mn-cs"/>
                        </a:rPr>
                        <a:t>1</a:t>
                      </a:r>
                      <a:r>
                        <a:rPr lang="zh-TW" sz="1800" kern="100" dirty="0">
                          <a:solidFill>
                            <a:schemeClr val="tx1"/>
                          </a:solidFill>
                          <a:effectLst/>
                          <a:latin typeface="標楷體" panose="03000509000000000000" pitchFamily="65" charset="-120"/>
                          <a:ea typeface="標楷體" panose="03000509000000000000" pitchFamily="65" charset="-120"/>
                          <a:cs typeface="+mn-cs"/>
                        </a:rPr>
                        <a:t>次</a:t>
                      </a:r>
                      <a:r>
                        <a:rPr lang="zh-TW" sz="1800" kern="100" dirty="0">
                          <a:solidFill>
                            <a:srgbClr val="0000FF"/>
                          </a:solidFill>
                          <a:effectLst/>
                          <a:latin typeface="標楷體" panose="03000509000000000000" pitchFamily="65" charset="-120"/>
                          <a:ea typeface="標楷體" panose="03000509000000000000" pitchFamily="65" charset="-120"/>
                          <a:cs typeface="+mn-cs"/>
                        </a:rPr>
                        <a:t>教職員工生社區服</a:t>
                      </a:r>
                      <a:r>
                        <a:rPr lang="zh-TW" sz="1800" kern="100" dirty="0">
                          <a:solidFill>
                            <a:schemeClr val="tx1"/>
                          </a:solidFill>
                          <a:effectLst/>
                          <a:latin typeface="標楷體" panose="03000509000000000000" pitchFamily="65" charset="-120"/>
                          <a:ea typeface="標楷體" panose="03000509000000000000" pitchFamily="65" charset="-120"/>
                          <a:cs typeface="+mn-cs"/>
                        </a:rPr>
                        <a:t>務：規劃社區關懷活動。</a:t>
                      </a:r>
                    </a:p>
                    <a:p>
                      <a:pPr marL="438150" indent="-285750" algn="just" defTabSz="914400" rtl="0" eaLnBrk="1" latinLnBrk="0" hangingPunct="1">
                        <a:lnSpc>
                          <a:spcPts val="2100"/>
                        </a:lnSpc>
                        <a:spcAft>
                          <a:spcPts val="0"/>
                        </a:spcAft>
                        <a:buFont typeface="Arial" panose="020B0604020202020204" pitchFamily="34" charset="0"/>
                        <a:buChar char="•"/>
                      </a:pPr>
                      <a:r>
                        <a:rPr lang="zh-TW" sz="1800" kern="100" dirty="0" smtClean="0">
                          <a:solidFill>
                            <a:schemeClr val="tx1"/>
                          </a:solidFill>
                          <a:effectLst/>
                          <a:latin typeface="標楷體" panose="03000509000000000000" pitchFamily="65" charset="-120"/>
                          <a:ea typeface="標楷體" panose="03000509000000000000" pitchFamily="65" charset="-120"/>
                          <a:cs typeface="+mn-cs"/>
                        </a:rPr>
                        <a:t>結合</a:t>
                      </a:r>
                      <a:r>
                        <a:rPr lang="zh-TW" sz="1800" kern="100" dirty="0">
                          <a:solidFill>
                            <a:schemeClr val="tx1"/>
                          </a:solidFill>
                          <a:effectLst/>
                          <a:latin typeface="標楷體" panose="03000509000000000000" pitchFamily="65" charset="-120"/>
                          <a:ea typeface="標楷體" panose="03000509000000000000" pitchFamily="65" charset="-120"/>
                          <a:cs typeface="+mn-cs"/>
                        </a:rPr>
                        <a:t>鄰近中小學辦理持續性課後輔導。</a:t>
                      </a:r>
                    </a:p>
                    <a:p>
                      <a:pPr marL="438150" indent="-285750" algn="just" defTabSz="914400" rtl="0" eaLnBrk="1" latinLnBrk="0" hangingPunct="1">
                        <a:lnSpc>
                          <a:spcPts val="2100"/>
                        </a:lnSpc>
                        <a:spcAft>
                          <a:spcPts val="0"/>
                        </a:spcAft>
                        <a:buFont typeface="Arial" panose="020B0604020202020204" pitchFamily="34" charset="0"/>
                        <a:buChar char="•"/>
                      </a:pPr>
                      <a:r>
                        <a:rPr lang="zh-TW" sz="1800" kern="100" dirty="0" smtClean="0">
                          <a:solidFill>
                            <a:schemeClr val="tx1"/>
                          </a:solidFill>
                          <a:effectLst/>
                          <a:latin typeface="標楷體" panose="03000509000000000000" pitchFamily="65" charset="-120"/>
                          <a:ea typeface="標楷體" panose="03000509000000000000" pitchFamily="65" charset="-120"/>
                          <a:cs typeface="+mn-cs"/>
                        </a:rPr>
                        <a:t>成立</a:t>
                      </a:r>
                      <a:r>
                        <a:rPr lang="zh-TW" sz="1800" kern="100" dirty="0">
                          <a:solidFill>
                            <a:schemeClr val="tx1"/>
                          </a:solidFill>
                          <a:effectLst/>
                          <a:latin typeface="標楷體" panose="03000509000000000000" pitchFamily="65" charset="-120"/>
                          <a:ea typeface="標楷體" panose="03000509000000000000" pitchFamily="65" charset="-120"/>
                          <a:cs typeface="+mn-cs"/>
                        </a:rPr>
                        <a:t>師生</a:t>
                      </a:r>
                      <a:r>
                        <a:rPr lang="zh-TW" sz="1800" kern="100" dirty="0" smtClean="0">
                          <a:solidFill>
                            <a:schemeClr val="tx1"/>
                          </a:solidFill>
                          <a:effectLst/>
                          <a:latin typeface="標楷體" panose="03000509000000000000" pitchFamily="65" charset="-120"/>
                          <a:ea typeface="標楷體" panose="03000509000000000000" pitchFamily="65" charset="-120"/>
                          <a:cs typeface="+mn-cs"/>
                        </a:rPr>
                        <a:t>糾察隊</a:t>
                      </a:r>
                      <a:endParaRPr lang="zh-TW" sz="1800" kern="100" dirty="0">
                        <a:solidFill>
                          <a:schemeClr val="tx1"/>
                        </a:solidFill>
                        <a:effectLst/>
                        <a:latin typeface="標楷體" panose="03000509000000000000" pitchFamily="65" charset="-120"/>
                        <a:ea typeface="標楷體" panose="03000509000000000000" pitchFamily="65" charset="-120"/>
                        <a:cs typeface="+mn-cs"/>
                      </a:endParaRPr>
                    </a:p>
                    <a:p>
                      <a:pPr marL="285750" indent="-285750" algn="just" defTabSz="914400" rtl="0" eaLnBrk="1" latinLnBrk="0" hangingPunct="1">
                        <a:lnSpc>
                          <a:spcPts val="2100"/>
                        </a:lnSpc>
                        <a:spcAft>
                          <a:spcPts val="0"/>
                        </a:spcAft>
                        <a:buFont typeface="Wingdings" panose="05000000000000000000" pitchFamily="2" charset="2"/>
                        <a:buChar char="Ø"/>
                      </a:pPr>
                      <a:r>
                        <a:rPr lang="zh-TW" altLang="en-US" sz="2000" b="1" kern="100" dirty="0" smtClean="0">
                          <a:solidFill>
                            <a:srgbClr val="FF0000"/>
                          </a:solidFill>
                          <a:effectLst/>
                          <a:latin typeface="標楷體" panose="03000509000000000000" pitchFamily="65" charset="-120"/>
                          <a:ea typeface="標楷體" panose="03000509000000000000" pitchFamily="65" charset="-120"/>
                          <a:cs typeface="+mn-cs"/>
                        </a:rPr>
                        <a:t>說</a:t>
                      </a:r>
                      <a:r>
                        <a:rPr lang="zh-TW" sz="2000" b="1" kern="100" dirty="0" smtClean="0">
                          <a:solidFill>
                            <a:srgbClr val="FF0000"/>
                          </a:solidFill>
                          <a:effectLst/>
                          <a:latin typeface="標楷體" panose="03000509000000000000" pitchFamily="65" charset="-120"/>
                          <a:ea typeface="標楷體" panose="03000509000000000000" pitchFamily="65" charset="-120"/>
                          <a:cs typeface="+mn-cs"/>
                        </a:rPr>
                        <a:t>好話</a:t>
                      </a:r>
                      <a:r>
                        <a:rPr lang="en-US" sz="1800" kern="100" dirty="0">
                          <a:solidFill>
                            <a:srgbClr val="008000"/>
                          </a:solidFill>
                          <a:effectLst/>
                          <a:latin typeface="標楷體" panose="03000509000000000000" pitchFamily="65" charset="-120"/>
                          <a:ea typeface="標楷體" panose="03000509000000000000" pitchFamily="65" charset="-120"/>
                          <a:cs typeface="+mn-cs"/>
                        </a:rPr>
                        <a:t>(</a:t>
                      </a:r>
                      <a:r>
                        <a:rPr lang="zh-TW" sz="1800" kern="100" dirty="0">
                          <a:solidFill>
                            <a:srgbClr val="008000"/>
                          </a:solidFill>
                          <a:effectLst/>
                          <a:latin typeface="標楷體" panose="03000509000000000000" pitchFamily="65" charset="-120"/>
                          <a:ea typeface="標楷體" panose="03000509000000000000" pitchFamily="65" charset="-120"/>
                          <a:cs typeface="+mn-cs"/>
                        </a:rPr>
                        <a:t>學生事務處</a:t>
                      </a:r>
                      <a:r>
                        <a:rPr lang="en-US" sz="1800" kern="100" dirty="0">
                          <a:solidFill>
                            <a:srgbClr val="008000"/>
                          </a:solidFill>
                          <a:effectLst/>
                          <a:latin typeface="標楷體" panose="03000509000000000000" pitchFamily="65" charset="-120"/>
                          <a:ea typeface="標楷體" panose="03000509000000000000" pitchFamily="65" charset="-120"/>
                          <a:cs typeface="+mn-cs"/>
                        </a:rPr>
                        <a:t>) </a:t>
                      </a:r>
                      <a:endParaRPr lang="zh-TW" sz="1800" kern="100" dirty="0">
                        <a:solidFill>
                          <a:srgbClr val="008000"/>
                        </a:solidFill>
                        <a:effectLst/>
                        <a:latin typeface="標楷體" panose="03000509000000000000" pitchFamily="65" charset="-120"/>
                        <a:ea typeface="標楷體" panose="03000509000000000000" pitchFamily="65" charset="-120"/>
                        <a:cs typeface="+mn-cs"/>
                      </a:endParaRPr>
                    </a:p>
                    <a:p>
                      <a:pPr marL="438150" indent="-285750" algn="just" defTabSz="914400" rtl="0" eaLnBrk="1" latinLnBrk="0" hangingPunct="1">
                        <a:lnSpc>
                          <a:spcPts val="2100"/>
                        </a:lnSpc>
                        <a:spcAft>
                          <a:spcPts val="0"/>
                        </a:spcAft>
                        <a:buFont typeface="Arial" panose="020B0604020202020204" pitchFamily="34" charset="0"/>
                        <a:buChar char="•"/>
                      </a:pPr>
                      <a:r>
                        <a:rPr lang="zh-TW" sz="1800" kern="100" dirty="0" smtClean="0">
                          <a:solidFill>
                            <a:srgbClr val="0000FF"/>
                          </a:solidFill>
                          <a:effectLst/>
                          <a:latin typeface="標楷體" panose="03000509000000000000" pitchFamily="65" charset="-120"/>
                          <a:ea typeface="標楷體" panose="03000509000000000000" pitchFamily="65" charset="-120"/>
                          <a:cs typeface="+mn-cs"/>
                        </a:rPr>
                        <a:t>電子</a:t>
                      </a:r>
                      <a:r>
                        <a:rPr lang="zh-TW" sz="1800" kern="100" dirty="0">
                          <a:solidFill>
                            <a:srgbClr val="0000FF"/>
                          </a:solidFill>
                          <a:effectLst/>
                          <a:latin typeface="標楷體" panose="03000509000000000000" pitchFamily="65" charset="-120"/>
                          <a:ea typeface="標楷體" panose="03000509000000000000" pitchFamily="65" charset="-120"/>
                          <a:cs typeface="+mn-cs"/>
                        </a:rPr>
                        <a:t>好話</a:t>
                      </a:r>
                      <a:r>
                        <a:rPr lang="zh-TW" sz="1800" kern="100" dirty="0">
                          <a:solidFill>
                            <a:schemeClr val="tx1"/>
                          </a:solidFill>
                          <a:effectLst/>
                          <a:latin typeface="標楷體" panose="03000509000000000000" pitchFamily="65" charset="-120"/>
                          <a:ea typeface="標楷體" panose="03000509000000000000" pitchFamily="65" charset="-120"/>
                          <a:cs typeface="+mn-cs"/>
                        </a:rPr>
                        <a:t>連篇：透過跑馬燈、電視牆推動好話連篇。</a:t>
                      </a:r>
                    </a:p>
                    <a:p>
                      <a:pPr marL="438150" indent="-285750" algn="just" defTabSz="914400" rtl="0" eaLnBrk="1" latinLnBrk="0" hangingPunct="1">
                        <a:lnSpc>
                          <a:spcPts val="2100"/>
                        </a:lnSpc>
                        <a:spcAft>
                          <a:spcPts val="0"/>
                        </a:spcAft>
                        <a:buFont typeface="Arial" panose="020B0604020202020204" pitchFamily="34" charset="0"/>
                        <a:buChar char="•"/>
                      </a:pPr>
                      <a:r>
                        <a:rPr lang="zh-TW" sz="1800" kern="100" dirty="0" smtClean="0">
                          <a:solidFill>
                            <a:srgbClr val="0000FF"/>
                          </a:solidFill>
                          <a:effectLst/>
                          <a:latin typeface="標楷體" panose="03000509000000000000" pitchFamily="65" charset="-120"/>
                          <a:ea typeface="標楷體" panose="03000509000000000000" pitchFamily="65" charset="-120"/>
                          <a:cs typeface="+mn-cs"/>
                        </a:rPr>
                        <a:t>好話</a:t>
                      </a:r>
                      <a:r>
                        <a:rPr lang="zh-TW" sz="1800" kern="100" dirty="0">
                          <a:solidFill>
                            <a:srgbClr val="0000FF"/>
                          </a:solidFill>
                          <a:effectLst/>
                          <a:latin typeface="標楷體" panose="03000509000000000000" pitchFamily="65" charset="-120"/>
                          <a:ea typeface="標楷體" panose="03000509000000000000" pitchFamily="65" charset="-120"/>
                          <a:cs typeface="+mn-cs"/>
                        </a:rPr>
                        <a:t>書卡傳情</a:t>
                      </a:r>
                      <a:r>
                        <a:rPr lang="zh-TW" sz="1800" kern="100" dirty="0">
                          <a:solidFill>
                            <a:schemeClr val="tx1"/>
                          </a:solidFill>
                          <a:effectLst/>
                          <a:latin typeface="標楷體" panose="03000509000000000000" pitchFamily="65" charset="-120"/>
                          <a:ea typeface="標楷體" panose="03000509000000000000" pitchFamily="65" charset="-120"/>
                          <a:cs typeface="+mn-cs"/>
                        </a:rPr>
                        <a:t>：每學期</a:t>
                      </a:r>
                      <a:r>
                        <a:rPr lang="en-US" sz="1800" kern="100" dirty="0">
                          <a:solidFill>
                            <a:schemeClr val="tx1"/>
                          </a:solidFill>
                          <a:effectLst/>
                          <a:latin typeface="標楷體" panose="03000509000000000000" pitchFamily="65" charset="-120"/>
                          <a:ea typeface="標楷體" panose="03000509000000000000" pitchFamily="65" charset="-120"/>
                          <a:cs typeface="+mn-cs"/>
                        </a:rPr>
                        <a:t>1</a:t>
                      </a:r>
                      <a:r>
                        <a:rPr lang="zh-TW" sz="1800" kern="100" dirty="0">
                          <a:solidFill>
                            <a:schemeClr val="tx1"/>
                          </a:solidFill>
                          <a:effectLst/>
                          <a:latin typeface="標楷體" panose="03000509000000000000" pitchFamily="65" charset="-120"/>
                          <a:ea typeface="標楷體" panose="03000509000000000000" pitchFamily="65" charset="-120"/>
                          <a:cs typeface="+mn-cs"/>
                        </a:rPr>
                        <a:t>次。</a:t>
                      </a:r>
                    </a:p>
                    <a:p>
                      <a:pPr marL="438150" indent="-285750" algn="just" defTabSz="914400" rtl="0" eaLnBrk="1" latinLnBrk="0" hangingPunct="1">
                        <a:lnSpc>
                          <a:spcPts val="2100"/>
                        </a:lnSpc>
                        <a:spcAft>
                          <a:spcPts val="0"/>
                        </a:spcAft>
                        <a:buFont typeface="Arial" panose="020B0604020202020204" pitchFamily="34" charset="0"/>
                        <a:buChar char="•"/>
                      </a:pPr>
                      <a:r>
                        <a:rPr lang="zh-TW" sz="1800" kern="100" dirty="0" smtClean="0">
                          <a:solidFill>
                            <a:schemeClr val="tx1"/>
                          </a:solidFill>
                          <a:effectLst/>
                          <a:latin typeface="標楷體" panose="03000509000000000000" pitchFamily="65" charset="-120"/>
                          <a:ea typeface="標楷體" panose="03000509000000000000" pitchFamily="65" charset="-120"/>
                          <a:cs typeface="+mn-cs"/>
                        </a:rPr>
                        <a:t>敬</a:t>
                      </a:r>
                      <a:r>
                        <a:rPr lang="zh-TW" sz="1800" kern="100" dirty="0">
                          <a:solidFill>
                            <a:schemeClr val="tx1"/>
                          </a:solidFill>
                          <a:effectLst/>
                          <a:latin typeface="標楷體" panose="03000509000000000000" pitchFamily="65" charset="-120"/>
                          <a:ea typeface="標楷體" panose="03000509000000000000" pitchFamily="65" charset="-120"/>
                          <a:cs typeface="+mn-cs"/>
                        </a:rPr>
                        <a:t>友、敬師</a:t>
                      </a:r>
                      <a:r>
                        <a:rPr lang="zh-TW" sz="1800" kern="100" dirty="0">
                          <a:solidFill>
                            <a:srgbClr val="FF0000"/>
                          </a:solidFill>
                          <a:effectLst/>
                          <a:latin typeface="標楷體" panose="03000509000000000000" pitchFamily="65" charset="-120"/>
                          <a:ea typeface="標楷體" panose="03000509000000000000" pitchFamily="65" charset="-120"/>
                          <a:cs typeface="+mn-cs"/>
                        </a:rPr>
                        <a:t>好話牆</a:t>
                      </a:r>
                      <a:r>
                        <a:rPr lang="zh-TW" sz="1800" kern="100" dirty="0">
                          <a:solidFill>
                            <a:schemeClr val="tx1"/>
                          </a:solidFill>
                          <a:effectLst/>
                          <a:latin typeface="標楷體" panose="03000509000000000000" pitchFamily="65" charset="-120"/>
                          <a:ea typeface="標楷體" panose="03000509000000000000" pitchFamily="65" charset="-120"/>
                          <a:cs typeface="+mn-cs"/>
                        </a:rPr>
                        <a:t>：規劃</a:t>
                      </a:r>
                      <a:r>
                        <a:rPr lang="zh-TW" sz="1800" kern="100" dirty="0">
                          <a:solidFill>
                            <a:srgbClr val="0000FF"/>
                          </a:solidFill>
                          <a:effectLst/>
                          <a:latin typeface="標楷體" panose="03000509000000000000" pitchFamily="65" charset="-120"/>
                          <a:ea typeface="標楷體" panose="03000509000000000000" pitchFamily="65" charset="-120"/>
                          <a:cs typeface="+mn-cs"/>
                        </a:rPr>
                        <a:t>好話牆祝福</a:t>
                      </a:r>
                      <a:r>
                        <a:rPr lang="zh-TW" sz="1800" kern="100" dirty="0">
                          <a:solidFill>
                            <a:schemeClr val="tx1"/>
                          </a:solidFill>
                          <a:effectLst/>
                          <a:latin typeface="標楷體" panose="03000509000000000000" pitchFamily="65" charset="-120"/>
                          <a:ea typeface="標楷體" panose="03000509000000000000" pitchFamily="65" charset="-120"/>
                          <a:cs typeface="+mn-cs"/>
                        </a:rPr>
                        <a:t>。</a:t>
                      </a:r>
                    </a:p>
                  </a:txBody>
                  <a:tcPr marL="24041" marR="24041" marT="0" marB="0" anchor="ctr">
                    <a:solidFill>
                      <a:schemeClr val="bg1"/>
                    </a:solidFill>
                  </a:tcPr>
                </a:tc>
                <a:extLst>
                  <a:ext uri="{0D108BD9-81ED-4DB2-BD59-A6C34878D82A}">
                    <a16:rowId xmlns:a16="http://schemas.microsoft.com/office/drawing/2014/main" xmlns="" val="10001"/>
                  </a:ext>
                </a:extLst>
              </a:tr>
            </a:tbl>
          </a:graphicData>
        </a:graphic>
      </p:graphicFrame>
      <p:sp>
        <p:nvSpPr>
          <p:cNvPr id="3" name="投影片編號版面配置區 2"/>
          <p:cNvSpPr>
            <a:spLocks noGrp="1"/>
          </p:cNvSpPr>
          <p:nvPr>
            <p:ph type="sldNum" sz="quarter" idx="12"/>
          </p:nvPr>
        </p:nvSpPr>
        <p:spPr/>
        <p:txBody>
          <a:bodyPr/>
          <a:lstStyle/>
          <a:p>
            <a:fld id="{11F70DB0-1707-4C2E-BA6A-7B2B88A8B1D4}" type="slidenum">
              <a:rPr lang="zh-TW" altLang="en-US" smtClean="0"/>
              <a:t>35</a:t>
            </a:fld>
            <a:endParaRPr lang="zh-TW" altLang="en-US"/>
          </a:p>
        </p:txBody>
      </p:sp>
      <p:grpSp>
        <p:nvGrpSpPr>
          <p:cNvPr id="7" name="群組 6"/>
          <p:cNvGrpSpPr/>
          <p:nvPr/>
        </p:nvGrpSpPr>
        <p:grpSpPr>
          <a:xfrm>
            <a:off x="199442" y="193792"/>
            <a:ext cx="5457038" cy="946906"/>
            <a:chOff x="225163" y="174415"/>
            <a:chExt cx="5457038" cy="946906"/>
          </a:xfrm>
        </p:grpSpPr>
        <p:cxnSp>
          <p:nvCxnSpPr>
            <p:cNvPr id="8" name="直線接點 7"/>
            <p:cNvCxnSpPr/>
            <p:nvPr/>
          </p:nvCxnSpPr>
          <p:spPr>
            <a:xfrm flipV="1">
              <a:off x="2822836" y="580516"/>
              <a:ext cx="2374279" cy="29085"/>
            </a:xfrm>
            <a:prstGeom prst="line">
              <a:avLst/>
            </a:prstGeom>
            <a:ln w="57150">
              <a:solidFill>
                <a:srgbClr val="002060"/>
              </a:solidFill>
              <a:headEnd type="oval"/>
              <a:tailEnd type="none"/>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9" name="圓角矩形 29"/>
            <p:cNvSpPr/>
            <p:nvPr/>
          </p:nvSpPr>
          <p:spPr>
            <a:xfrm>
              <a:off x="3196918" y="288129"/>
              <a:ext cx="2485283" cy="642942"/>
            </a:xfrm>
            <a:prstGeom prst="roundRect">
              <a:avLst>
                <a:gd name="adj" fmla="val 50000"/>
              </a:avLst>
            </a:prstGeom>
            <a:gradFill flip="none" rotWithShape="1">
              <a:gsLst>
                <a:gs pos="0">
                  <a:srgbClr val="7030A0"/>
                </a:gs>
                <a:gs pos="50000">
                  <a:srgbClr val="CCCCFF"/>
                </a:gs>
                <a:gs pos="100000">
                  <a:schemeClr val="bg1">
                    <a:shade val="100000"/>
                    <a:satMod val="115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rgbClr val="0000FF"/>
                </a:solidFill>
              </a:endParaRPr>
            </a:p>
          </p:txBody>
        </p:sp>
        <p:sp>
          <p:nvSpPr>
            <p:cNvPr id="10" name="文字方塊 30"/>
            <p:cNvSpPr txBox="1"/>
            <p:nvPr/>
          </p:nvSpPr>
          <p:spPr>
            <a:xfrm>
              <a:off x="3312512" y="302670"/>
              <a:ext cx="2254094" cy="584775"/>
            </a:xfrm>
            <a:prstGeom prst="rect">
              <a:avLst/>
            </a:prstGeom>
            <a:noFill/>
          </p:spPr>
          <p:txBody>
            <a:bodyPr wrap="square" rtlCol="0">
              <a:spAutoFit/>
            </a:bodyPr>
            <a:lstStyle/>
            <a:p>
              <a:pPr algn="ctr"/>
              <a:r>
                <a:rPr lang="zh-TW" altLang="en-US" sz="3200" b="1" dirty="0" smtClean="0">
                  <a:solidFill>
                    <a:srgbClr val="0000FF"/>
                  </a:solidFill>
                  <a:latin typeface="標楷體" panose="03000509000000000000" pitchFamily="65" charset="-120"/>
                  <a:ea typeface="標楷體" panose="03000509000000000000" pitchFamily="65" charset="-120"/>
                </a:rPr>
                <a:t>做人有品德</a:t>
              </a:r>
              <a:endParaRPr lang="ko-KR" altLang="en-US" sz="3200" b="1" dirty="0">
                <a:solidFill>
                  <a:srgbClr val="0000FF"/>
                </a:solidFill>
                <a:latin typeface="標楷體" panose="03000509000000000000" pitchFamily="65" charset="-120"/>
                <a:ea typeface="HY헤드라인M" pitchFamily="18" charset="-127"/>
              </a:endParaRPr>
            </a:p>
          </p:txBody>
        </p:sp>
        <p:pic>
          <p:nvPicPr>
            <p:cNvPr id="11" name="Picture 2" descr="33-"/>
            <p:cNvPicPr>
              <a:picLocks noChangeAspect="1" noChangeArrowheads="1"/>
            </p:cNvPicPr>
            <p:nvPr/>
          </p:nvPicPr>
          <p:blipFill>
            <a:blip r:embed="rId2"/>
            <a:srcRect/>
            <a:stretch>
              <a:fillRect/>
            </a:stretch>
          </p:blipFill>
          <p:spPr bwMode="auto">
            <a:xfrm>
              <a:off x="225163" y="174415"/>
              <a:ext cx="2599590" cy="946906"/>
            </a:xfrm>
            <a:prstGeom prst="rect">
              <a:avLst/>
            </a:prstGeom>
            <a:noFill/>
          </p:spPr>
        </p:pic>
        <p:sp>
          <p:nvSpPr>
            <p:cNvPr id="12" name="TextBox 18"/>
            <p:cNvSpPr txBox="1"/>
            <p:nvPr/>
          </p:nvSpPr>
          <p:spPr>
            <a:xfrm>
              <a:off x="328371" y="226573"/>
              <a:ext cx="2393173" cy="646331"/>
            </a:xfrm>
            <a:prstGeom prst="rect">
              <a:avLst/>
            </a:prstGeom>
            <a:noFill/>
          </p:spPr>
          <p:txBody>
            <a:bodyPr wrap="square" rtlCol="0">
              <a:spAutoFit/>
            </a:bodyPr>
            <a:lstStyle/>
            <a:p>
              <a:pPr algn="ctr">
                <a:buBlip>
                  <a:blip r:embed="rId3"/>
                </a:buBlip>
              </a:pPr>
              <a:r>
                <a:rPr lang="zh-TW" altLang="en-US" sz="3600" b="1" dirty="0" smtClean="0">
                  <a:latin typeface="標楷體" panose="03000509000000000000" pitchFamily="65" charset="-120"/>
                  <a:ea typeface="標楷體" panose="03000509000000000000" pitchFamily="65" charset="-120"/>
                </a:rPr>
                <a:t>三品人才</a:t>
              </a:r>
              <a:endParaRPr lang="ko-KR" altLang="en-US" sz="3600" b="1" dirty="0">
                <a:latin typeface="標楷體" panose="03000509000000000000" pitchFamily="65" charset="-120"/>
              </a:endParaRPr>
            </a:p>
          </p:txBody>
        </p:sp>
      </p:grpSp>
    </p:spTree>
    <p:extLst>
      <p:ext uri="{BB962C8B-B14F-4D97-AF65-F5344CB8AC3E}">
        <p14:creationId xmlns:p14="http://schemas.microsoft.com/office/powerpoint/2010/main" val="12369837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內容版面配置區 5"/>
          <p:cNvSpPr>
            <a:spLocks noGrp="1"/>
          </p:cNvSpPr>
          <p:nvPr>
            <p:ph sz="quarter" idx="4"/>
          </p:nvPr>
        </p:nvSpPr>
        <p:spPr>
          <a:xfrm>
            <a:off x="4355976" y="1417638"/>
            <a:ext cx="4474840" cy="4819674"/>
          </a:xfrm>
        </p:spPr>
        <p:txBody>
          <a:bodyPr>
            <a:noAutofit/>
          </a:bodyPr>
          <a:lstStyle/>
          <a:p>
            <a:pPr>
              <a:buFont typeface="Wingdings" panose="05000000000000000000" pitchFamily="2" charset="2"/>
              <a:buChar char="Ø"/>
            </a:pPr>
            <a:r>
              <a:rPr lang="zh-TW" altLang="en-US" b="1"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辦事高品質</a:t>
            </a:r>
            <a:endParaRPr lang="en-US" altLang="zh-TW" b="1"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endParaRPr>
          </a:p>
          <a:p>
            <a:pPr marL="504000">
              <a:lnSpc>
                <a:spcPts val="2100"/>
              </a:lnSpc>
            </a:pPr>
            <a:r>
              <a:rPr lang="zh-TW" altLang="en-US" sz="2000" dirty="0" smtClean="0">
                <a:latin typeface="Times New Roman" panose="02020603050405020304" pitchFamily="18" charset="0"/>
                <a:ea typeface="標楷體" panose="03000509000000000000" pitchFamily="65" charset="-120"/>
                <a:cs typeface="Times New Roman" panose="02020603050405020304" pitchFamily="18" charset="0"/>
              </a:rPr>
              <a:t>作業</a:t>
            </a:r>
            <a:r>
              <a:rPr lang="zh-TW" altLang="en-US" sz="2000" dirty="0">
                <a:latin typeface="Times New Roman" panose="02020603050405020304" pitchFamily="18" charset="0"/>
                <a:ea typeface="標楷體" panose="03000509000000000000" pitchFamily="65" charset="-120"/>
                <a:cs typeface="Times New Roman" panose="02020603050405020304" pitchFamily="18" charset="0"/>
              </a:rPr>
              <a:t>流程</a:t>
            </a:r>
            <a:r>
              <a:rPr lang="en-US" altLang="zh-TW" sz="2000" dirty="0">
                <a:latin typeface="Times New Roman" panose="02020603050405020304" pitchFamily="18" charset="0"/>
                <a:ea typeface="標楷體" panose="03000509000000000000" pitchFamily="65" charset="-120"/>
                <a:cs typeface="Times New Roman" panose="02020603050405020304" pitchFamily="18" charset="0"/>
              </a:rPr>
              <a:t>e</a:t>
            </a:r>
            <a:r>
              <a:rPr lang="zh-TW" altLang="en-US" sz="2000" dirty="0" smtClean="0">
                <a:latin typeface="Times New Roman" panose="02020603050405020304" pitchFamily="18" charset="0"/>
                <a:ea typeface="標楷體" panose="03000509000000000000" pitchFamily="65" charset="-120"/>
                <a:cs typeface="Times New Roman" panose="02020603050405020304" pitchFamily="18" charset="0"/>
              </a:rPr>
              <a:t>化</a:t>
            </a:r>
            <a:endParaRPr lang="en-US" altLang="zh-TW" sz="2000" dirty="0" smtClean="0">
              <a:latin typeface="Times New Roman" panose="02020603050405020304" pitchFamily="18" charset="0"/>
              <a:ea typeface="標楷體" panose="03000509000000000000" pitchFamily="65" charset="-120"/>
              <a:cs typeface="Times New Roman" panose="02020603050405020304" pitchFamily="18" charset="0"/>
            </a:endParaRPr>
          </a:p>
          <a:p>
            <a:pPr marL="504000">
              <a:lnSpc>
                <a:spcPts val="2100"/>
              </a:lnSpc>
            </a:pPr>
            <a:r>
              <a:rPr lang="zh-TW" altLang="zh-TW" sz="2000" dirty="0" smtClean="0">
                <a:latin typeface="Times New Roman" panose="02020603050405020304" pitchFamily="18" charset="0"/>
                <a:ea typeface="標楷體" panose="03000509000000000000" pitchFamily="65" charset="-120"/>
                <a:cs typeface="Times New Roman" panose="02020603050405020304" pitchFamily="18" charset="0"/>
              </a:rPr>
              <a:t>培養</a:t>
            </a:r>
            <a:r>
              <a:rPr lang="zh-TW" altLang="zh-TW" sz="2000" dirty="0">
                <a:latin typeface="Times New Roman" panose="02020603050405020304" pitchFamily="18" charset="0"/>
                <a:ea typeface="標楷體" panose="03000509000000000000" pitchFamily="65" charset="-120"/>
                <a:cs typeface="Times New Roman" panose="02020603050405020304" pitchFamily="18" charset="0"/>
              </a:rPr>
              <a:t>辦事能力</a:t>
            </a:r>
            <a:endParaRPr lang="en-US" altLang="zh-TW" sz="2000" dirty="0">
              <a:latin typeface="Times New Roman" panose="02020603050405020304" pitchFamily="18" charset="0"/>
              <a:ea typeface="標楷體" panose="03000509000000000000" pitchFamily="65" charset="-120"/>
              <a:cs typeface="Times New Roman" panose="02020603050405020304" pitchFamily="18" charset="0"/>
            </a:endParaRPr>
          </a:p>
          <a:p>
            <a:pPr>
              <a:buFont typeface="Wingdings" panose="05000000000000000000" pitchFamily="2" charset="2"/>
              <a:buChar char="Ø"/>
            </a:pPr>
            <a:r>
              <a:rPr lang="zh-TW" altLang="en-US" b="1"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行政高品質</a:t>
            </a:r>
            <a:endParaRPr lang="en-US" altLang="zh-TW" b="1"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endParaRPr>
          </a:p>
          <a:p>
            <a:pPr marL="504000">
              <a:lnSpc>
                <a:spcPts val="2100"/>
              </a:lnSpc>
            </a:pPr>
            <a:r>
              <a:rPr lang="zh-TW" altLang="en-US" sz="2000" dirty="0" smtClean="0">
                <a:latin typeface="Times New Roman" panose="02020603050405020304" pitchFamily="18" charset="0"/>
                <a:ea typeface="標楷體" panose="03000509000000000000" pitchFamily="65" charset="-120"/>
                <a:cs typeface="Times New Roman" panose="02020603050405020304" pitchFamily="18" charset="0"/>
              </a:rPr>
              <a:t>推動</a:t>
            </a:r>
            <a:r>
              <a:rPr lang="zh-TW" altLang="en-US" sz="2000" dirty="0">
                <a:latin typeface="Times New Roman" panose="02020603050405020304" pitchFamily="18" charset="0"/>
                <a:ea typeface="標楷體" panose="03000509000000000000" pitchFamily="65" charset="-120"/>
                <a:cs typeface="Times New Roman" panose="02020603050405020304" pitchFamily="18" charset="0"/>
              </a:rPr>
              <a:t>品管</a:t>
            </a:r>
            <a:r>
              <a:rPr lang="zh-TW" altLang="en-US" sz="2000" dirty="0" smtClean="0">
                <a:latin typeface="Times New Roman" panose="02020603050405020304" pitchFamily="18" charset="0"/>
                <a:ea typeface="標楷體" panose="03000509000000000000" pitchFamily="65" charset="-120"/>
                <a:cs typeface="Times New Roman" panose="02020603050405020304" pitchFamily="18" charset="0"/>
              </a:rPr>
              <a:t>圈</a:t>
            </a:r>
            <a:endParaRPr lang="zh-TW" altLang="zh-TW" sz="2000" dirty="0">
              <a:latin typeface="Times New Roman" panose="02020603050405020304" pitchFamily="18" charset="0"/>
              <a:ea typeface="標楷體" panose="03000509000000000000" pitchFamily="65" charset="-120"/>
              <a:cs typeface="Times New Roman" panose="02020603050405020304" pitchFamily="18" charset="0"/>
            </a:endParaRPr>
          </a:p>
          <a:p>
            <a:pPr marL="504000">
              <a:lnSpc>
                <a:spcPts val="2100"/>
              </a:lnSpc>
            </a:pPr>
            <a:r>
              <a:rPr lang="zh-TW" altLang="en-US" sz="2000" dirty="0" smtClean="0">
                <a:latin typeface="Times New Roman" panose="02020603050405020304" pitchFamily="18" charset="0"/>
                <a:ea typeface="標楷體" panose="03000509000000000000" pitchFamily="65" charset="-120"/>
                <a:cs typeface="Times New Roman" panose="02020603050405020304" pitchFamily="18" charset="0"/>
              </a:rPr>
              <a:t>成立</a:t>
            </a:r>
            <a:r>
              <a:rPr lang="zh-TW" altLang="en-US" sz="2000" dirty="0">
                <a:latin typeface="Times New Roman" panose="02020603050405020304" pitchFamily="18" charset="0"/>
                <a:ea typeface="標楷體" panose="03000509000000000000" pitchFamily="65" charset="-120"/>
                <a:cs typeface="Times New Roman" panose="02020603050405020304" pitchFamily="18" charset="0"/>
              </a:rPr>
              <a:t>馬上辦</a:t>
            </a:r>
            <a:r>
              <a:rPr lang="zh-TW" altLang="en-US" sz="2000" dirty="0" smtClean="0">
                <a:latin typeface="Times New Roman" panose="02020603050405020304" pitchFamily="18" charset="0"/>
                <a:ea typeface="標楷體" panose="03000509000000000000" pitchFamily="65" charset="-120"/>
                <a:cs typeface="Times New Roman" panose="02020603050405020304" pitchFamily="18" charset="0"/>
              </a:rPr>
              <a:t>中心</a:t>
            </a:r>
            <a:endParaRPr lang="zh-TW" altLang="zh-TW" sz="2000" dirty="0">
              <a:latin typeface="Times New Roman" panose="02020603050405020304" pitchFamily="18" charset="0"/>
              <a:ea typeface="標楷體" panose="03000509000000000000" pitchFamily="65" charset="-120"/>
              <a:cs typeface="Times New Roman" panose="02020603050405020304" pitchFamily="18" charset="0"/>
            </a:endParaRPr>
          </a:p>
          <a:p>
            <a:pPr marL="504000">
              <a:lnSpc>
                <a:spcPts val="2100"/>
              </a:lnSpc>
            </a:pPr>
            <a:r>
              <a:rPr lang="zh-TW" altLang="en-US" sz="2000" dirty="0" smtClean="0">
                <a:latin typeface="Times New Roman" panose="02020603050405020304" pitchFamily="18" charset="0"/>
                <a:ea typeface="標楷體" panose="03000509000000000000" pitchFamily="65" charset="-120"/>
                <a:cs typeface="Times New Roman" panose="02020603050405020304" pitchFamily="18" charset="0"/>
              </a:rPr>
              <a:t>行政流程</a:t>
            </a:r>
            <a:endParaRPr lang="en-US" altLang="zh-TW" sz="2000" dirty="0">
              <a:latin typeface="Times New Roman" panose="02020603050405020304" pitchFamily="18" charset="0"/>
              <a:ea typeface="標楷體" panose="03000509000000000000" pitchFamily="65" charset="-120"/>
              <a:cs typeface="Times New Roman" panose="02020603050405020304" pitchFamily="18" charset="0"/>
            </a:endParaRPr>
          </a:p>
          <a:p>
            <a:pPr marL="504000">
              <a:lnSpc>
                <a:spcPts val="2100"/>
              </a:lnSpc>
            </a:pPr>
            <a:r>
              <a:rPr lang="zh-TW" altLang="zh-TW" sz="2000" dirty="0" smtClean="0">
                <a:latin typeface="Times New Roman" panose="02020603050405020304" pitchFamily="18" charset="0"/>
                <a:ea typeface="標楷體" panose="03000509000000000000" pitchFamily="65" charset="-120"/>
                <a:cs typeface="Times New Roman" panose="02020603050405020304" pitchFamily="18" charset="0"/>
              </a:rPr>
              <a:t>反映</a:t>
            </a:r>
            <a:r>
              <a:rPr lang="zh-TW" altLang="zh-TW" sz="2000" dirty="0">
                <a:latin typeface="Times New Roman" panose="02020603050405020304" pitchFamily="18" charset="0"/>
                <a:ea typeface="標楷體" panose="03000509000000000000" pitchFamily="65" charset="-120"/>
                <a:cs typeface="Times New Roman" panose="02020603050405020304" pitchFamily="18" charset="0"/>
              </a:rPr>
              <a:t>意見</a:t>
            </a:r>
            <a:r>
              <a:rPr lang="zh-TW" altLang="zh-TW" sz="2000" dirty="0" smtClean="0">
                <a:latin typeface="Times New Roman" panose="02020603050405020304" pitchFamily="18" charset="0"/>
                <a:ea typeface="標楷體" panose="03000509000000000000" pitchFamily="65" charset="-120"/>
                <a:cs typeface="Times New Roman" panose="02020603050405020304" pitchFamily="18" charset="0"/>
              </a:rPr>
              <a:t>處理</a:t>
            </a:r>
            <a:endParaRPr lang="en-US" altLang="zh-TW" sz="2000" dirty="0">
              <a:latin typeface="Times New Roman" panose="02020603050405020304" pitchFamily="18" charset="0"/>
              <a:ea typeface="標楷體" panose="03000509000000000000" pitchFamily="65" charset="-120"/>
              <a:cs typeface="Times New Roman" panose="02020603050405020304" pitchFamily="18" charset="0"/>
            </a:endParaRPr>
          </a:p>
          <a:p>
            <a:pPr>
              <a:lnSpc>
                <a:spcPts val="2100"/>
              </a:lnSpc>
              <a:spcBef>
                <a:spcPts val="1200"/>
              </a:spcBef>
              <a:buFont typeface="Wingdings" panose="05000000000000000000" pitchFamily="2" charset="2"/>
              <a:buChar char="Ø"/>
            </a:pPr>
            <a:r>
              <a:rPr lang="zh-TW" altLang="en-US" b="1"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學生</a:t>
            </a:r>
            <a:r>
              <a:rPr lang="zh-TW" altLang="en-US" b="1"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高品質</a:t>
            </a:r>
            <a:endParaRPr lang="en-US" altLang="zh-TW" b="1"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endParaRPr>
          </a:p>
          <a:p>
            <a:pPr marL="504000">
              <a:lnSpc>
                <a:spcPts val="2100"/>
              </a:lnSpc>
            </a:pPr>
            <a:r>
              <a:rPr lang="zh-TW" altLang="en-US" sz="2000" dirty="0" smtClean="0">
                <a:latin typeface="Times New Roman" panose="02020603050405020304" pitchFamily="18" charset="0"/>
                <a:ea typeface="標楷體" panose="03000509000000000000" pitchFamily="65" charset="-120"/>
                <a:cs typeface="Times New Roman" panose="02020603050405020304" pitchFamily="18" charset="0"/>
              </a:rPr>
              <a:t>學生</a:t>
            </a:r>
            <a:r>
              <a:rPr lang="zh-TW" altLang="en-US" sz="2000" dirty="0">
                <a:latin typeface="Times New Roman" panose="02020603050405020304" pitchFamily="18" charset="0"/>
                <a:ea typeface="標楷體" panose="03000509000000000000" pitchFamily="65" charset="-120"/>
                <a:cs typeface="Times New Roman" panose="02020603050405020304" pitchFamily="18" charset="0"/>
              </a:rPr>
              <a:t>主動申請校內相關計畫活動，提升學生自主企劃、執行</a:t>
            </a:r>
            <a:r>
              <a:rPr lang="zh-TW" altLang="en-US" sz="2000" dirty="0" smtClean="0">
                <a:latin typeface="Times New Roman" panose="02020603050405020304" pitchFamily="18" charset="0"/>
                <a:ea typeface="標楷體" panose="03000509000000000000" pitchFamily="65" charset="-120"/>
                <a:cs typeface="Times New Roman" panose="02020603050405020304" pitchFamily="18" charset="0"/>
              </a:rPr>
              <a:t>能力</a:t>
            </a:r>
            <a:endParaRPr lang="zh-TW" altLang="zh-TW" sz="2000" dirty="0">
              <a:latin typeface="Times New Roman" panose="02020603050405020304" pitchFamily="18" charset="0"/>
              <a:ea typeface="標楷體" panose="03000509000000000000" pitchFamily="65" charset="-120"/>
              <a:cs typeface="Times New Roman" panose="02020603050405020304" pitchFamily="18" charset="0"/>
            </a:endParaRPr>
          </a:p>
          <a:p>
            <a:pPr marL="504000">
              <a:lnSpc>
                <a:spcPts val="2100"/>
              </a:lnSpc>
            </a:pPr>
            <a:r>
              <a:rPr lang="zh-TW" altLang="en-US" sz="2000" dirty="0" smtClean="0">
                <a:latin typeface="Times New Roman" panose="02020603050405020304" pitchFamily="18" charset="0"/>
                <a:ea typeface="標楷體" panose="03000509000000000000" pitchFamily="65" charset="-120"/>
                <a:cs typeface="Times New Roman" panose="02020603050405020304" pitchFamily="18" charset="0"/>
              </a:rPr>
              <a:t>辦理</a:t>
            </a:r>
            <a:r>
              <a:rPr lang="zh-TW" altLang="en-US" sz="2000" dirty="0">
                <a:latin typeface="Times New Roman" panose="02020603050405020304" pitchFamily="18" charset="0"/>
                <a:ea typeface="標楷體" panose="03000509000000000000" pitchFamily="65" charset="-120"/>
                <a:cs typeface="Times New Roman" panose="02020603050405020304" pitchFamily="18" charset="0"/>
              </a:rPr>
              <a:t>學習成果</a:t>
            </a:r>
            <a:r>
              <a:rPr lang="zh-TW" altLang="en-US" sz="2000" dirty="0" smtClean="0">
                <a:latin typeface="Times New Roman" panose="02020603050405020304" pitchFamily="18" charset="0"/>
                <a:ea typeface="標楷體" panose="03000509000000000000" pitchFamily="65" charset="-120"/>
                <a:cs typeface="Times New Roman" panose="02020603050405020304" pitchFamily="18" charset="0"/>
              </a:rPr>
              <a:t>發表</a:t>
            </a:r>
            <a:endParaRPr lang="zh-TW" altLang="zh-TW" sz="2000" dirty="0">
              <a:latin typeface="Times New Roman" panose="02020603050405020304" pitchFamily="18" charset="0"/>
              <a:ea typeface="標楷體" panose="03000509000000000000" pitchFamily="65" charset="-120"/>
              <a:cs typeface="Times New Roman" panose="02020603050405020304" pitchFamily="18" charset="0"/>
            </a:endParaRPr>
          </a:p>
        </p:txBody>
      </p:sp>
      <p:graphicFrame>
        <p:nvGraphicFramePr>
          <p:cNvPr id="3" name="物件 2"/>
          <p:cNvGraphicFramePr>
            <a:graphicFrameLocks noChangeAspect="1"/>
          </p:cNvGraphicFramePr>
          <p:nvPr>
            <p:extLst>
              <p:ext uri="{D42A27DB-BD31-4B8C-83A1-F6EECF244321}">
                <p14:modId xmlns:p14="http://schemas.microsoft.com/office/powerpoint/2010/main" val="1878419861"/>
              </p:ext>
            </p:extLst>
          </p:nvPr>
        </p:nvGraphicFramePr>
        <p:xfrm>
          <a:off x="460648" y="2348880"/>
          <a:ext cx="3823320" cy="2590880"/>
        </p:xfrm>
        <a:graphic>
          <a:graphicData uri="http://schemas.openxmlformats.org/presentationml/2006/ole">
            <mc:AlternateContent xmlns:mc="http://schemas.openxmlformats.org/markup-compatibility/2006">
              <mc:Choice xmlns:v="urn:schemas-microsoft-com:vml" Requires="v">
                <p:oleObj spid="_x0000_s3332" name="Visio" r:id="rId3" imgW="7307634" imgH="3406140" progId="Visio.Drawing.15">
                  <p:embed/>
                </p:oleObj>
              </mc:Choice>
              <mc:Fallback>
                <p:oleObj name="Visio" r:id="rId3" imgW="7307634" imgH="3406140" progId="Visio.Drawing.15">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0648" y="2348880"/>
                        <a:ext cx="3823320" cy="2590880"/>
                      </a:xfrm>
                      <a:prstGeom prst="rect">
                        <a:avLst/>
                      </a:prstGeom>
                      <a:noFill/>
                      <a:ln>
                        <a:noFill/>
                      </a:ln>
                    </p:spPr>
                  </p:pic>
                </p:oleObj>
              </mc:Fallback>
            </mc:AlternateContent>
          </a:graphicData>
        </a:graphic>
      </p:graphicFrame>
      <p:sp>
        <p:nvSpPr>
          <p:cNvPr id="4" name="投影片編號版面配置區 3"/>
          <p:cNvSpPr>
            <a:spLocks noGrp="1"/>
          </p:cNvSpPr>
          <p:nvPr>
            <p:ph type="sldNum" sz="quarter" idx="12"/>
          </p:nvPr>
        </p:nvSpPr>
        <p:spPr/>
        <p:txBody>
          <a:bodyPr/>
          <a:lstStyle/>
          <a:p>
            <a:fld id="{11F70DB0-1707-4C2E-BA6A-7B2B88A8B1D4}" type="slidenum">
              <a:rPr lang="zh-TW" altLang="en-US" smtClean="0"/>
              <a:t>36</a:t>
            </a:fld>
            <a:endParaRPr lang="zh-TW" altLang="en-US"/>
          </a:p>
        </p:txBody>
      </p:sp>
      <p:grpSp>
        <p:nvGrpSpPr>
          <p:cNvPr id="7" name="群組 6"/>
          <p:cNvGrpSpPr/>
          <p:nvPr/>
        </p:nvGrpSpPr>
        <p:grpSpPr>
          <a:xfrm>
            <a:off x="199442" y="193792"/>
            <a:ext cx="5457038" cy="946906"/>
            <a:chOff x="225163" y="174415"/>
            <a:chExt cx="5457038" cy="946906"/>
          </a:xfrm>
        </p:grpSpPr>
        <p:cxnSp>
          <p:nvCxnSpPr>
            <p:cNvPr id="8" name="直線接點 7"/>
            <p:cNvCxnSpPr/>
            <p:nvPr/>
          </p:nvCxnSpPr>
          <p:spPr>
            <a:xfrm flipV="1">
              <a:off x="2822836" y="580516"/>
              <a:ext cx="2374279" cy="29085"/>
            </a:xfrm>
            <a:prstGeom prst="line">
              <a:avLst/>
            </a:prstGeom>
            <a:ln w="57150">
              <a:solidFill>
                <a:srgbClr val="002060"/>
              </a:solidFill>
              <a:headEnd type="oval"/>
              <a:tailEnd type="none"/>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9" name="圓角矩形 29"/>
            <p:cNvSpPr/>
            <p:nvPr/>
          </p:nvSpPr>
          <p:spPr>
            <a:xfrm>
              <a:off x="3196918" y="288129"/>
              <a:ext cx="2485283" cy="642942"/>
            </a:xfrm>
            <a:prstGeom prst="roundRect">
              <a:avLst>
                <a:gd name="adj" fmla="val 50000"/>
              </a:avLst>
            </a:prstGeom>
            <a:gradFill flip="none" rotWithShape="1">
              <a:gsLst>
                <a:gs pos="0">
                  <a:srgbClr val="7030A0"/>
                </a:gs>
                <a:gs pos="50000">
                  <a:srgbClr val="CCCCFF"/>
                </a:gs>
                <a:gs pos="100000">
                  <a:schemeClr val="bg1">
                    <a:shade val="100000"/>
                    <a:satMod val="115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rgbClr val="0000FF"/>
                </a:solidFill>
              </a:endParaRPr>
            </a:p>
          </p:txBody>
        </p:sp>
        <p:sp>
          <p:nvSpPr>
            <p:cNvPr id="10" name="文字方塊 30"/>
            <p:cNvSpPr txBox="1"/>
            <p:nvPr/>
          </p:nvSpPr>
          <p:spPr>
            <a:xfrm>
              <a:off x="3312512" y="302670"/>
              <a:ext cx="2254094" cy="584775"/>
            </a:xfrm>
            <a:prstGeom prst="rect">
              <a:avLst/>
            </a:prstGeom>
            <a:noFill/>
          </p:spPr>
          <p:txBody>
            <a:bodyPr wrap="square" rtlCol="0">
              <a:spAutoFit/>
            </a:bodyPr>
            <a:lstStyle/>
            <a:p>
              <a:pPr algn="ctr"/>
              <a:r>
                <a:rPr lang="zh-TW" altLang="en-US" sz="3200" b="1" dirty="0" smtClean="0">
                  <a:solidFill>
                    <a:srgbClr val="0000FF"/>
                  </a:solidFill>
                  <a:latin typeface="標楷體" panose="03000509000000000000" pitchFamily="65" charset="-120"/>
                  <a:ea typeface="標楷體" panose="03000509000000000000" pitchFamily="65" charset="-120"/>
                </a:rPr>
                <a:t>做事有品質</a:t>
              </a:r>
              <a:endParaRPr lang="ko-KR" altLang="en-US" sz="3200" b="1" dirty="0">
                <a:solidFill>
                  <a:srgbClr val="0000FF"/>
                </a:solidFill>
                <a:latin typeface="標楷體" panose="03000509000000000000" pitchFamily="65" charset="-120"/>
                <a:ea typeface="HY헤드라인M" pitchFamily="18" charset="-127"/>
              </a:endParaRPr>
            </a:p>
          </p:txBody>
        </p:sp>
        <p:pic>
          <p:nvPicPr>
            <p:cNvPr id="11" name="Picture 2" descr="33-"/>
            <p:cNvPicPr>
              <a:picLocks noChangeAspect="1" noChangeArrowheads="1"/>
            </p:cNvPicPr>
            <p:nvPr/>
          </p:nvPicPr>
          <p:blipFill>
            <a:blip r:embed="rId5"/>
            <a:srcRect/>
            <a:stretch>
              <a:fillRect/>
            </a:stretch>
          </p:blipFill>
          <p:spPr bwMode="auto">
            <a:xfrm>
              <a:off x="225163" y="174415"/>
              <a:ext cx="2599590" cy="946906"/>
            </a:xfrm>
            <a:prstGeom prst="rect">
              <a:avLst/>
            </a:prstGeom>
            <a:noFill/>
          </p:spPr>
        </p:pic>
        <p:sp>
          <p:nvSpPr>
            <p:cNvPr id="12" name="TextBox 18"/>
            <p:cNvSpPr txBox="1"/>
            <p:nvPr/>
          </p:nvSpPr>
          <p:spPr>
            <a:xfrm>
              <a:off x="328371" y="226573"/>
              <a:ext cx="2393173" cy="646331"/>
            </a:xfrm>
            <a:prstGeom prst="rect">
              <a:avLst/>
            </a:prstGeom>
            <a:noFill/>
          </p:spPr>
          <p:txBody>
            <a:bodyPr wrap="square" rtlCol="0">
              <a:spAutoFit/>
            </a:bodyPr>
            <a:lstStyle/>
            <a:p>
              <a:pPr algn="ctr">
                <a:buBlip>
                  <a:blip r:embed="rId6"/>
                </a:buBlip>
              </a:pPr>
              <a:r>
                <a:rPr lang="zh-TW" altLang="en-US" sz="3600" b="1" dirty="0" smtClean="0">
                  <a:latin typeface="標楷體" panose="03000509000000000000" pitchFamily="65" charset="-120"/>
                  <a:ea typeface="標楷體" panose="03000509000000000000" pitchFamily="65" charset="-120"/>
                </a:rPr>
                <a:t>三品人才</a:t>
              </a:r>
              <a:endParaRPr lang="ko-KR" altLang="en-US" sz="3600" b="1" dirty="0">
                <a:latin typeface="標楷體" panose="03000509000000000000" pitchFamily="65" charset="-120"/>
              </a:endParaRPr>
            </a:p>
          </p:txBody>
        </p:sp>
      </p:grpSp>
    </p:spTree>
    <p:extLst>
      <p:ext uri="{BB962C8B-B14F-4D97-AF65-F5344CB8AC3E}">
        <p14:creationId xmlns:p14="http://schemas.microsoft.com/office/powerpoint/2010/main" val="139022500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字版面配置區 4"/>
          <p:cNvSpPr>
            <a:spLocks noGrp="1"/>
          </p:cNvSpPr>
          <p:nvPr>
            <p:ph type="body" sz="quarter" idx="3"/>
          </p:nvPr>
        </p:nvSpPr>
        <p:spPr>
          <a:xfrm>
            <a:off x="3491880" y="764704"/>
            <a:ext cx="2808312" cy="639762"/>
          </a:xfrm>
        </p:spPr>
        <p:txBody>
          <a:bodyPr/>
          <a:lstStyle/>
          <a:p>
            <a:r>
              <a:rPr lang="zh-TW" altLang="en-US" dirty="0">
                <a:solidFill>
                  <a:schemeClr val="accent6">
                    <a:lumMod val="50000"/>
                  </a:schemeClr>
                </a:solidFill>
                <a:latin typeface="標楷體" panose="03000509000000000000" pitchFamily="65" charset="-120"/>
                <a:ea typeface="標楷體" panose="03000509000000000000" pitchFamily="65" charset="-120"/>
              </a:rPr>
              <a:t>具體工作</a:t>
            </a:r>
            <a:r>
              <a:rPr lang="zh-TW" altLang="en-US" dirty="0" smtClean="0">
                <a:solidFill>
                  <a:schemeClr val="accent6">
                    <a:lumMod val="50000"/>
                  </a:schemeClr>
                </a:solidFill>
                <a:latin typeface="標楷體" panose="03000509000000000000" pitchFamily="65" charset="-120"/>
                <a:ea typeface="標楷體" panose="03000509000000000000" pitchFamily="65" charset="-120"/>
              </a:rPr>
              <a:t>項目</a:t>
            </a:r>
            <a:endParaRPr lang="zh-TW" altLang="en-US" dirty="0">
              <a:solidFill>
                <a:schemeClr val="accent6">
                  <a:lumMod val="50000"/>
                </a:schemeClr>
              </a:solidFill>
            </a:endParaRPr>
          </a:p>
        </p:txBody>
      </p:sp>
      <p:graphicFrame>
        <p:nvGraphicFramePr>
          <p:cNvPr id="7" name="內容版面配置區 6"/>
          <p:cNvGraphicFramePr>
            <a:graphicFrameLocks noGrp="1"/>
          </p:cNvGraphicFramePr>
          <p:nvPr>
            <p:ph sz="quarter" idx="4"/>
            <p:extLst>
              <p:ext uri="{D42A27DB-BD31-4B8C-83A1-F6EECF244321}">
                <p14:modId xmlns:p14="http://schemas.microsoft.com/office/powerpoint/2010/main" val="4149957139"/>
              </p:ext>
            </p:extLst>
          </p:nvPr>
        </p:nvGraphicFramePr>
        <p:xfrm>
          <a:off x="313202" y="1412776"/>
          <a:ext cx="8496944" cy="5337117"/>
        </p:xfrm>
        <a:graphic>
          <a:graphicData uri="http://schemas.openxmlformats.org/drawingml/2006/table">
            <a:tbl>
              <a:tblPr firstRow="1" firstCol="1" bandRow="1">
                <a:tableStyleId>{5940675A-B579-460E-94D1-54222C63F5DA}</a:tableStyleId>
              </a:tblPr>
              <a:tblGrid>
                <a:gridCol w="1342694">
                  <a:extLst>
                    <a:ext uri="{9D8B030D-6E8A-4147-A177-3AD203B41FA5}">
                      <a16:colId xmlns:a16="http://schemas.microsoft.com/office/drawing/2014/main" xmlns="" val="20000"/>
                    </a:ext>
                  </a:extLst>
                </a:gridCol>
                <a:gridCol w="7154250">
                  <a:extLst>
                    <a:ext uri="{9D8B030D-6E8A-4147-A177-3AD203B41FA5}">
                      <a16:colId xmlns:a16="http://schemas.microsoft.com/office/drawing/2014/main" xmlns="" val="20001"/>
                    </a:ext>
                  </a:extLst>
                </a:gridCol>
              </a:tblGrid>
              <a:tr h="1667067">
                <a:tc>
                  <a:txBody>
                    <a:bodyPr/>
                    <a:lstStyle/>
                    <a:p>
                      <a:pPr marL="0" algn="ctr" defTabSz="914400" rtl="0" eaLnBrk="1" latinLnBrk="0" hangingPunct="1">
                        <a:spcAft>
                          <a:spcPts val="0"/>
                        </a:spcAft>
                      </a:pPr>
                      <a:r>
                        <a:rPr lang="zh-TW" sz="2800" b="1" kern="100" dirty="0" smtClean="0">
                          <a:solidFill>
                            <a:srgbClr val="FF0000"/>
                          </a:solidFill>
                          <a:effectLst/>
                          <a:latin typeface="標楷體" panose="03000509000000000000" pitchFamily="65" charset="-120"/>
                          <a:ea typeface="標楷體" panose="03000509000000000000" pitchFamily="65" charset="-120"/>
                          <a:cs typeface="+mn-cs"/>
                        </a:rPr>
                        <a:t>辦事</a:t>
                      </a:r>
                      <a:endParaRPr lang="en-US" altLang="zh-TW" sz="2800" b="1" kern="100" dirty="0" smtClean="0">
                        <a:solidFill>
                          <a:srgbClr val="FF0000"/>
                        </a:solidFill>
                        <a:effectLst/>
                        <a:latin typeface="標楷體" panose="03000509000000000000" pitchFamily="65" charset="-120"/>
                        <a:ea typeface="標楷體" panose="03000509000000000000" pitchFamily="65" charset="-120"/>
                        <a:cs typeface="+mn-cs"/>
                      </a:endParaRPr>
                    </a:p>
                    <a:p>
                      <a:pPr marL="0" algn="ctr" defTabSz="914400" rtl="0" eaLnBrk="1" latinLnBrk="0" hangingPunct="1">
                        <a:spcAft>
                          <a:spcPts val="0"/>
                        </a:spcAft>
                      </a:pPr>
                      <a:r>
                        <a:rPr lang="zh-TW" sz="2800" b="1" kern="100" dirty="0" smtClean="0">
                          <a:solidFill>
                            <a:srgbClr val="FF0000"/>
                          </a:solidFill>
                          <a:effectLst/>
                          <a:latin typeface="標楷體" panose="03000509000000000000" pitchFamily="65" charset="-120"/>
                          <a:ea typeface="標楷體" panose="03000509000000000000" pitchFamily="65" charset="-120"/>
                          <a:cs typeface="+mn-cs"/>
                        </a:rPr>
                        <a:t>高品質</a:t>
                      </a:r>
                      <a:endParaRPr lang="zh-TW" sz="2800" b="1" kern="100" dirty="0">
                        <a:solidFill>
                          <a:srgbClr val="FF0000"/>
                        </a:solidFill>
                        <a:effectLst/>
                        <a:latin typeface="標楷體" panose="03000509000000000000" pitchFamily="65" charset="-120"/>
                        <a:ea typeface="標楷體" panose="03000509000000000000" pitchFamily="65" charset="-120"/>
                        <a:cs typeface="+mn-cs"/>
                      </a:endParaRPr>
                    </a:p>
                  </a:txBody>
                  <a:tcPr marL="24041" marR="24041" marT="0" marB="0" anchor="ctr">
                    <a:solidFill>
                      <a:schemeClr val="bg1"/>
                    </a:solidFill>
                  </a:tcPr>
                </a:tc>
                <a:tc>
                  <a:txBody>
                    <a:bodyPr/>
                    <a:lstStyle/>
                    <a:p>
                      <a:pPr marL="114300" indent="-342900" algn="just" defTabSz="914400" rtl="0" eaLnBrk="1" latinLnBrk="0" hangingPunct="1">
                        <a:lnSpc>
                          <a:spcPts val="2100"/>
                        </a:lnSpc>
                        <a:spcAft>
                          <a:spcPts val="0"/>
                        </a:spcAft>
                        <a:buFont typeface="Wingdings" panose="05000000000000000000" pitchFamily="2" charset="2"/>
                        <a:buChar char="Ø"/>
                      </a:pPr>
                      <a:r>
                        <a:rPr lang="zh-TW" sz="2000" b="1" kern="100" dirty="0" smtClean="0">
                          <a:solidFill>
                            <a:srgbClr val="FF0000"/>
                          </a:solidFill>
                          <a:effectLst/>
                          <a:latin typeface="標楷體" panose="03000509000000000000" pitchFamily="65" charset="-120"/>
                          <a:ea typeface="標楷體" panose="03000509000000000000" pitchFamily="65" charset="-120"/>
                          <a:cs typeface="+mn-cs"/>
                        </a:rPr>
                        <a:t>作業</a:t>
                      </a:r>
                      <a:r>
                        <a:rPr lang="en-US" sz="2000" b="1" kern="100" dirty="0">
                          <a:solidFill>
                            <a:srgbClr val="FF0000"/>
                          </a:solidFill>
                          <a:effectLst/>
                          <a:latin typeface="標楷體" panose="03000509000000000000" pitchFamily="65" charset="-120"/>
                          <a:ea typeface="標楷體" panose="03000509000000000000" pitchFamily="65" charset="-120"/>
                          <a:cs typeface="+mn-cs"/>
                        </a:rPr>
                        <a:t>e</a:t>
                      </a:r>
                      <a:r>
                        <a:rPr lang="zh-TW" sz="2000" b="1" kern="100" dirty="0">
                          <a:solidFill>
                            <a:srgbClr val="FF0000"/>
                          </a:solidFill>
                          <a:effectLst/>
                          <a:latin typeface="標楷體" panose="03000509000000000000" pitchFamily="65" charset="-120"/>
                          <a:ea typeface="標楷體" panose="03000509000000000000" pitchFamily="65" charset="-120"/>
                          <a:cs typeface="+mn-cs"/>
                        </a:rPr>
                        <a:t>化</a:t>
                      </a:r>
                      <a:r>
                        <a:rPr lang="en-US" sz="1800" kern="100" dirty="0">
                          <a:solidFill>
                            <a:srgbClr val="008000"/>
                          </a:solidFill>
                          <a:effectLst/>
                          <a:latin typeface="標楷體" panose="03000509000000000000" pitchFamily="65" charset="-120"/>
                          <a:ea typeface="標楷體" panose="03000509000000000000" pitchFamily="65" charset="-120"/>
                          <a:cs typeface="+mn-cs"/>
                        </a:rPr>
                        <a:t>(</a:t>
                      </a:r>
                      <a:r>
                        <a:rPr lang="zh-TW" sz="1800" kern="100" dirty="0">
                          <a:solidFill>
                            <a:srgbClr val="008000"/>
                          </a:solidFill>
                          <a:effectLst/>
                          <a:latin typeface="標楷體" panose="03000509000000000000" pitchFamily="65" charset="-120"/>
                          <a:ea typeface="標楷體" panose="03000509000000000000" pitchFamily="65" charset="-120"/>
                          <a:cs typeface="+mn-cs"/>
                        </a:rPr>
                        <a:t>電算中心</a:t>
                      </a:r>
                      <a:r>
                        <a:rPr lang="en-US" sz="1800" kern="100" dirty="0">
                          <a:solidFill>
                            <a:srgbClr val="008000"/>
                          </a:solidFill>
                          <a:effectLst/>
                          <a:latin typeface="標楷體" panose="03000509000000000000" pitchFamily="65" charset="-120"/>
                          <a:ea typeface="標楷體" panose="03000509000000000000" pitchFamily="65" charset="-120"/>
                          <a:cs typeface="+mn-cs"/>
                        </a:rPr>
                        <a:t>)</a:t>
                      </a:r>
                      <a:endParaRPr lang="zh-TW" sz="1800" kern="100" dirty="0">
                        <a:solidFill>
                          <a:srgbClr val="008000"/>
                        </a:solidFill>
                        <a:effectLst/>
                        <a:latin typeface="標楷體" panose="03000509000000000000" pitchFamily="65" charset="-120"/>
                        <a:ea typeface="標楷體" panose="03000509000000000000" pitchFamily="65" charset="-120"/>
                        <a:cs typeface="+mn-cs"/>
                      </a:endParaRPr>
                    </a:p>
                    <a:p>
                      <a:pPr marL="438150" indent="-285750" algn="just" defTabSz="914400" rtl="0" eaLnBrk="1" latinLnBrk="0" hangingPunct="1">
                        <a:lnSpc>
                          <a:spcPts val="2100"/>
                        </a:lnSpc>
                        <a:spcAft>
                          <a:spcPts val="0"/>
                        </a:spcAft>
                        <a:buFont typeface="Arial" panose="020B0604020202020204" pitchFamily="34" charset="0"/>
                        <a:buChar char="•"/>
                      </a:pPr>
                      <a:r>
                        <a:rPr lang="zh-TW" sz="1800" kern="100" dirty="0" smtClean="0">
                          <a:solidFill>
                            <a:schemeClr val="tx1"/>
                          </a:solidFill>
                          <a:effectLst/>
                          <a:latin typeface="標楷體" panose="03000509000000000000" pitchFamily="65" charset="-120"/>
                          <a:ea typeface="標楷體" panose="03000509000000000000" pitchFamily="65" charset="-120"/>
                          <a:cs typeface="+mn-cs"/>
                        </a:rPr>
                        <a:t>作業</a:t>
                      </a:r>
                      <a:r>
                        <a:rPr lang="zh-TW" sz="1800" kern="100" dirty="0">
                          <a:solidFill>
                            <a:srgbClr val="0000FF"/>
                          </a:solidFill>
                          <a:effectLst/>
                          <a:latin typeface="標楷體" panose="03000509000000000000" pitchFamily="65" charset="-120"/>
                          <a:ea typeface="標楷體" panose="03000509000000000000" pitchFamily="65" charset="-120"/>
                          <a:cs typeface="+mn-cs"/>
                        </a:rPr>
                        <a:t>流程</a:t>
                      </a:r>
                      <a:r>
                        <a:rPr lang="en-US" sz="1800" kern="100" dirty="0">
                          <a:solidFill>
                            <a:srgbClr val="0000FF"/>
                          </a:solidFill>
                          <a:effectLst/>
                          <a:latin typeface="標楷體" panose="03000509000000000000" pitchFamily="65" charset="-120"/>
                          <a:ea typeface="標楷體" panose="03000509000000000000" pitchFamily="65" charset="-120"/>
                          <a:cs typeface="+mn-cs"/>
                        </a:rPr>
                        <a:t>e</a:t>
                      </a:r>
                      <a:r>
                        <a:rPr lang="zh-TW" sz="1800" kern="100" dirty="0">
                          <a:solidFill>
                            <a:srgbClr val="0000FF"/>
                          </a:solidFill>
                          <a:effectLst/>
                          <a:latin typeface="標楷體" panose="03000509000000000000" pitchFamily="65" charset="-120"/>
                          <a:ea typeface="標楷體" panose="03000509000000000000" pitchFamily="65" charset="-120"/>
                          <a:cs typeface="+mn-cs"/>
                        </a:rPr>
                        <a:t>化</a:t>
                      </a:r>
                      <a:r>
                        <a:rPr lang="zh-TW" sz="1800" kern="100" dirty="0">
                          <a:solidFill>
                            <a:schemeClr val="tx1"/>
                          </a:solidFill>
                          <a:effectLst/>
                          <a:latin typeface="標楷體" panose="03000509000000000000" pitchFamily="65" charset="-120"/>
                          <a:ea typeface="標楷體" panose="03000509000000000000" pitchFamily="65" charset="-120"/>
                          <a:cs typeface="+mn-cs"/>
                        </a:rPr>
                        <a:t>，線上申請作業，並可於系統查詢流程進度。</a:t>
                      </a:r>
                    </a:p>
                    <a:p>
                      <a:pPr marL="438150" indent="-285750" algn="just" defTabSz="914400" rtl="0" eaLnBrk="1" latinLnBrk="0" hangingPunct="1">
                        <a:lnSpc>
                          <a:spcPts val="2100"/>
                        </a:lnSpc>
                        <a:spcAft>
                          <a:spcPts val="0"/>
                        </a:spcAft>
                        <a:buFont typeface="Arial" panose="020B0604020202020204" pitchFamily="34" charset="0"/>
                        <a:buChar char="•"/>
                      </a:pPr>
                      <a:r>
                        <a:rPr lang="zh-TW" sz="1800" kern="100" dirty="0" smtClean="0">
                          <a:solidFill>
                            <a:schemeClr val="tx1"/>
                          </a:solidFill>
                          <a:effectLst/>
                          <a:latin typeface="標楷體" panose="03000509000000000000" pitchFamily="65" charset="-120"/>
                          <a:ea typeface="標楷體" panose="03000509000000000000" pitchFamily="65" charset="-120"/>
                          <a:cs typeface="+mn-cs"/>
                        </a:rPr>
                        <a:t>作業</a:t>
                      </a:r>
                      <a:r>
                        <a:rPr lang="zh-TW" sz="1800" kern="100" dirty="0">
                          <a:solidFill>
                            <a:srgbClr val="0000FF"/>
                          </a:solidFill>
                          <a:effectLst/>
                          <a:latin typeface="標楷體" panose="03000509000000000000" pitchFamily="65" charset="-120"/>
                          <a:ea typeface="標楷體" panose="03000509000000000000" pitchFamily="65" charset="-120"/>
                          <a:cs typeface="+mn-cs"/>
                        </a:rPr>
                        <a:t>存檔雲端化</a:t>
                      </a:r>
                      <a:r>
                        <a:rPr lang="zh-TW" sz="1800" kern="100" dirty="0">
                          <a:solidFill>
                            <a:schemeClr val="tx1"/>
                          </a:solidFill>
                          <a:effectLst/>
                          <a:latin typeface="標楷體" panose="03000509000000000000" pitchFamily="65" charset="-120"/>
                          <a:ea typeface="標楷體" panose="03000509000000000000" pitchFamily="65" charset="-120"/>
                          <a:cs typeface="+mn-cs"/>
                        </a:rPr>
                        <a:t>：減少跨單位資料傳送</a:t>
                      </a:r>
                    </a:p>
                    <a:p>
                      <a:pPr marL="57150" indent="-285750" algn="just" defTabSz="914400" rtl="0" eaLnBrk="1" latinLnBrk="0" hangingPunct="1">
                        <a:lnSpc>
                          <a:spcPts val="2100"/>
                        </a:lnSpc>
                        <a:spcAft>
                          <a:spcPts val="0"/>
                        </a:spcAft>
                        <a:buFont typeface="Wingdings" panose="05000000000000000000" pitchFamily="2" charset="2"/>
                        <a:buChar char="Ø"/>
                      </a:pPr>
                      <a:r>
                        <a:rPr lang="zh-TW" sz="2000" b="1" kern="100" dirty="0" smtClean="0">
                          <a:solidFill>
                            <a:srgbClr val="FF0000"/>
                          </a:solidFill>
                          <a:effectLst/>
                          <a:latin typeface="標楷體" panose="03000509000000000000" pitchFamily="65" charset="-120"/>
                          <a:ea typeface="標楷體" panose="03000509000000000000" pitchFamily="65" charset="-120"/>
                          <a:cs typeface="+mn-cs"/>
                        </a:rPr>
                        <a:t>培養</a:t>
                      </a:r>
                      <a:r>
                        <a:rPr lang="zh-TW" sz="2000" b="1" kern="100" dirty="0">
                          <a:solidFill>
                            <a:srgbClr val="FF0000"/>
                          </a:solidFill>
                          <a:effectLst/>
                          <a:latin typeface="標楷體" panose="03000509000000000000" pitchFamily="65" charset="-120"/>
                          <a:ea typeface="標楷體" panose="03000509000000000000" pitchFamily="65" charset="-120"/>
                          <a:cs typeface="+mn-cs"/>
                        </a:rPr>
                        <a:t>辦事能力</a:t>
                      </a:r>
                      <a:r>
                        <a:rPr lang="en-US" sz="1800" kern="100" dirty="0">
                          <a:solidFill>
                            <a:srgbClr val="008000"/>
                          </a:solidFill>
                          <a:effectLst/>
                          <a:latin typeface="標楷體" panose="03000509000000000000" pitchFamily="65" charset="-120"/>
                          <a:ea typeface="標楷體" panose="03000509000000000000" pitchFamily="65" charset="-120"/>
                          <a:cs typeface="+mn-cs"/>
                        </a:rPr>
                        <a:t>(</a:t>
                      </a:r>
                      <a:r>
                        <a:rPr lang="zh-TW" sz="1800" kern="100" dirty="0">
                          <a:solidFill>
                            <a:srgbClr val="008000"/>
                          </a:solidFill>
                          <a:effectLst/>
                          <a:latin typeface="標楷體" panose="03000509000000000000" pitchFamily="65" charset="-120"/>
                          <a:ea typeface="標楷體" panose="03000509000000000000" pitchFamily="65" charset="-120"/>
                          <a:cs typeface="+mn-cs"/>
                        </a:rPr>
                        <a:t>各學系、所</a:t>
                      </a:r>
                      <a:r>
                        <a:rPr lang="en-US" sz="1800" kern="100" dirty="0">
                          <a:solidFill>
                            <a:srgbClr val="008000"/>
                          </a:solidFill>
                          <a:effectLst/>
                          <a:latin typeface="標楷體" panose="03000509000000000000" pitchFamily="65" charset="-120"/>
                          <a:ea typeface="標楷體" panose="03000509000000000000" pitchFamily="65" charset="-120"/>
                          <a:cs typeface="+mn-cs"/>
                        </a:rPr>
                        <a:t>)</a:t>
                      </a:r>
                      <a:endParaRPr lang="zh-TW" sz="1800" kern="100" dirty="0">
                        <a:solidFill>
                          <a:srgbClr val="008000"/>
                        </a:solidFill>
                        <a:effectLst/>
                        <a:latin typeface="標楷體" panose="03000509000000000000" pitchFamily="65" charset="-120"/>
                        <a:ea typeface="標楷體" panose="03000509000000000000" pitchFamily="65" charset="-120"/>
                        <a:cs typeface="+mn-cs"/>
                      </a:endParaRPr>
                    </a:p>
                    <a:p>
                      <a:pPr marL="438150" indent="-285750" algn="just" defTabSz="914400" rtl="0" eaLnBrk="1" latinLnBrk="0" hangingPunct="1">
                        <a:lnSpc>
                          <a:spcPts val="2100"/>
                        </a:lnSpc>
                        <a:spcAft>
                          <a:spcPts val="0"/>
                        </a:spcAft>
                        <a:buFont typeface="Arial" panose="020B0604020202020204" pitchFamily="34" charset="0"/>
                        <a:buChar char="•"/>
                      </a:pPr>
                      <a:r>
                        <a:rPr lang="zh-TW" sz="1800" kern="100" dirty="0" smtClean="0">
                          <a:solidFill>
                            <a:schemeClr val="tx1"/>
                          </a:solidFill>
                          <a:effectLst/>
                          <a:latin typeface="標楷體" panose="03000509000000000000" pitchFamily="65" charset="-120"/>
                          <a:ea typeface="標楷體" panose="03000509000000000000" pitchFamily="65" charset="-120"/>
                          <a:cs typeface="+mn-cs"/>
                        </a:rPr>
                        <a:t>辦理</a:t>
                      </a:r>
                      <a:r>
                        <a:rPr lang="zh-TW" sz="1800" kern="100" dirty="0">
                          <a:solidFill>
                            <a:srgbClr val="0000FF"/>
                          </a:solidFill>
                          <a:effectLst/>
                          <a:latin typeface="標楷體" panose="03000509000000000000" pitchFamily="65" charset="-120"/>
                          <a:ea typeface="標楷體" panose="03000509000000000000" pitchFamily="65" charset="-120"/>
                          <a:cs typeface="+mn-cs"/>
                        </a:rPr>
                        <a:t>學生專題競賽</a:t>
                      </a:r>
                      <a:r>
                        <a:rPr lang="zh-TW" sz="1800" kern="100" dirty="0">
                          <a:solidFill>
                            <a:srgbClr val="008000"/>
                          </a:solidFill>
                          <a:effectLst/>
                          <a:latin typeface="標楷體" panose="03000509000000000000" pitchFamily="65" charset="-120"/>
                          <a:ea typeface="標楷體" panose="03000509000000000000" pitchFamily="65" charset="-120"/>
                          <a:cs typeface="+mn-cs"/>
                        </a:rPr>
                        <a:t>（</a:t>
                      </a:r>
                      <a:r>
                        <a:rPr lang="zh-TW" sz="1800" kern="100" dirty="0" smtClean="0">
                          <a:solidFill>
                            <a:srgbClr val="008000"/>
                          </a:solidFill>
                          <a:effectLst/>
                          <a:latin typeface="標楷體" panose="03000509000000000000" pitchFamily="65" charset="-120"/>
                          <a:ea typeface="標楷體" panose="03000509000000000000" pitchFamily="65" charset="-120"/>
                          <a:cs typeface="+mn-cs"/>
                        </a:rPr>
                        <a:t>各</a:t>
                      </a:r>
                      <a:r>
                        <a:rPr lang="zh-TW" altLang="en-US" sz="1800" kern="100" dirty="0" smtClean="0">
                          <a:solidFill>
                            <a:srgbClr val="008000"/>
                          </a:solidFill>
                          <a:effectLst/>
                          <a:latin typeface="標楷體" panose="03000509000000000000" pitchFamily="65" charset="-120"/>
                          <a:ea typeface="標楷體" panose="03000509000000000000" pitchFamily="65" charset="-120"/>
                          <a:cs typeface="+mn-cs"/>
                        </a:rPr>
                        <a:t>院</a:t>
                      </a:r>
                      <a:r>
                        <a:rPr lang="zh-TW" sz="1800" kern="100" dirty="0" smtClean="0">
                          <a:solidFill>
                            <a:srgbClr val="008000"/>
                          </a:solidFill>
                          <a:effectLst/>
                          <a:latin typeface="標楷體" panose="03000509000000000000" pitchFamily="65" charset="-120"/>
                          <a:ea typeface="標楷體" panose="03000509000000000000" pitchFamily="65" charset="-120"/>
                          <a:cs typeface="+mn-cs"/>
                        </a:rPr>
                        <a:t>系所</a:t>
                      </a:r>
                      <a:r>
                        <a:rPr lang="zh-TW" sz="1800" kern="100" dirty="0">
                          <a:solidFill>
                            <a:srgbClr val="008000"/>
                          </a:solidFill>
                          <a:effectLst/>
                          <a:latin typeface="標楷體" panose="03000509000000000000" pitchFamily="65" charset="-120"/>
                          <a:ea typeface="標楷體" panose="03000509000000000000" pitchFamily="65" charset="-120"/>
                          <a:cs typeface="+mn-cs"/>
                        </a:rPr>
                        <a:t>）</a:t>
                      </a:r>
                    </a:p>
                    <a:p>
                      <a:pPr marL="438150" indent="-285750" algn="just" defTabSz="914400" rtl="0" eaLnBrk="1" latinLnBrk="0" hangingPunct="1">
                        <a:lnSpc>
                          <a:spcPts val="2100"/>
                        </a:lnSpc>
                        <a:spcAft>
                          <a:spcPts val="0"/>
                        </a:spcAft>
                        <a:buFont typeface="Arial" panose="020B0604020202020204" pitchFamily="34" charset="0"/>
                        <a:buChar char="•"/>
                      </a:pPr>
                      <a:r>
                        <a:rPr lang="zh-TW" sz="1800" kern="100" dirty="0" smtClean="0">
                          <a:solidFill>
                            <a:srgbClr val="0000FF"/>
                          </a:solidFill>
                          <a:effectLst/>
                          <a:latin typeface="標楷體" panose="03000509000000000000" pitchFamily="65" charset="-120"/>
                          <a:ea typeface="標楷體" panose="03000509000000000000" pitchFamily="65" charset="-120"/>
                          <a:cs typeface="+mn-cs"/>
                        </a:rPr>
                        <a:t>觀摩</a:t>
                      </a:r>
                      <a:r>
                        <a:rPr lang="zh-TW" sz="1800" kern="100" dirty="0">
                          <a:solidFill>
                            <a:srgbClr val="0000FF"/>
                          </a:solidFill>
                          <a:effectLst/>
                          <a:latin typeface="標楷體" panose="03000509000000000000" pitchFamily="65" charset="-120"/>
                          <a:ea typeface="標楷體" panose="03000509000000000000" pitchFamily="65" charset="-120"/>
                          <a:cs typeface="+mn-cs"/>
                        </a:rPr>
                        <a:t>標竿企業</a:t>
                      </a:r>
                      <a:r>
                        <a:rPr lang="zh-TW" sz="1800" kern="100" dirty="0">
                          <a:solidFill>
                            <a:srgbClr val="008000"/>
                          </a:solidFill>
                          <a:effectLst/>
                          <a:latin typeface="標楷體" panose="03000509000000000000" pitchFamily="65" charset="-120"/>
                          <a:ea typeface="標楷體" panose="03000509000000000000" pitchFamily="65" charset="-120"/>
                          <a:cs typeface="+mn-cs"/>
                        </a:rPr>
                        <a:t>（</a:t>
                      </a:r>
                      <a:r>
                        <a:rPr lang="zh-TW" sz="1800" kern="100" dirty="0" smtClean="0">
                          <a:solidFill>
                            <a:srgbClr val="008000"/>
                          </a:solidFill>
                          <a:effectLst/>
                          <a:latin typeface="標楷體" panose="03000509000000000000" pitchFamily="65" charset="-120"/>
                          <a:ea typeface="標楷體" panose="03000509000000000000" pitchFamily="65" charset="-120"/>
                          <a:cs typeface="+mn-cs"/>
                        </a:rPr>
                        <a:t>各</a:t>
                      </a:r>
                      <a:r>
                        <a:rPr lang="zh-TW" altLang="en-US" sz="1800" kern="100" dirty="0" smtClean="0">
                          <a:solidFill>
                            <a:srgbClr val="008000"/>
                          </a:solidFill>
                          <a:effectLst/>
                          <a:latin typeface="標楷體" panose="03000509000000000000" pitchFamily="65" charset="-120"/>
                          <a:ea typeface="標楷體" panose="03000509000000000000" pitchFamily="65" charset="-120"/>
                          <a:cs typeface="+mn-cs"/>
                        </a:rPr>
                        <a:t>院</a:t>
                      </a:r>
                      <a:r>
                        <a:rPr lang="zh-TW" sz="1800" kern="100" dirty="0" smtClean="0">
                          <a:solidFill>
                            <a:srgbClr val="008000"/>
                          </a:solidFill>
                          <a:effectLst/>
                          <a:latin typeface="標楷體" panose="03000509000000000000" pitchFamily="65" charset="-120"/>
                          <a:ea typeface="標楷體" panose="03000509000000000000" pitchFamily="65" charset="-120"/>
                          <a:cs typeface="+mn-cs"/>
                        </a:rPr>
                        <a:t>系所</a:t>
                      </a:r>
                      <a:r>
                        <a:rPr lang="zh-TW" sz="1800" kern="100" dirty="0">
                          <a:solidFill>
                            <a:srgbClr val="008000"/>
                          </a:solidFill>
                          <a:effectLst/>
                          <a:latin typeface="標楷體" panose="03000509000000000000" pitchFamily="65" charset="-120"/>
                          <a:ea typeface="標楷體" panose="03000509000000000000" pitchFamily="65" charset="-120"/>
                          <a:cs typeface="+mn-cs"/>
                        </a:rPr>
                        <a:t>）</a:t>
                      </a:r>
                    </a:p>
                  </a:txBody>
                  <a:tcPr marL="24041" marR="24041" marT="0" marB="0" anchor="ctr">
                    <a:solidFill>
                      <a:schemeClr val="bg1"/>
                    </a:solidFill>
                  </a:tcPr>
                </a:tc>
                <a:extLst>
                  <a:ext uri="{0D108BD9-81ED-4DB2-BD59-A6C34878D82A}">
                    <a16:rowId xmlns:a16="http://schemas.microsoft.com/office/drawing/2014/main" xmlns="" val="10000"/>
                  </a:ext>
                </a:extLst>
              </a:tr>
              <a:tr h="2187146">
                <a:tc>
                  <a:txBody>
                    <a:bodyPr/>
                    <a:lstStyle/>
                    <a:p>
                      <a:pPr marL="0" algn="ctr" defTabSz="914400" rtl="0" eaLnBrk="1" latinLnBrk="0" hangingPunct="1">
                        <a:spcAft>
                          <a:spcPts val="0"/>
                        </a:spcAft>
                      </a:pPr>
                      <a:r>
                        <a:rPr lang="zh-TW" sz="2800" b="1" kern="100" dirty="0" smtClean="0">
                          <a:solidFill>
                            <a:srgbClr val="FF0000"/>
                          </a:solidFill>
                          <a:effectLst/>
                          <a:latin typeface="標楷體" panose="03000509000000000000" pitchFamily="65" charset="-120"/>
                          <a:ea typeface="標楷體" panose="03000509000000000000" pitchFamily="65" charset="-120"/>
                          <a:cs typeface="+mn-cs"/>
                        </a:rPr>
                        <a:t>行政</a:t>
                      </a:r>
                      <a:endParaRPr lang="en-US" altLang="zh-TW" sz="2800" b="1" kern="100" dirty="0" smtClean="0">
                        <a:solidFill>
                          <a:srgbClr val="FF0000"/>
                        </a:solidFill>
                        <a:effectLst/>
                        <a:latin typeface="標楷體" panose="03000509000000000000" pitchFamily="65" charset="-120"/>
                        <a:ea typeface="標楷體" panose="03000509000000000000" pitchFamily="65" charset="-120"/>
                        <a:cs typeface="+mn-cs"/>
                      </a:endParaRPr>
                    </a:p>
                    <a:p>
                      <a:pPr marL="0" algn="ctr" defTabSz="914400" rtl="0" eaLnBrk="1" latinLnBrk="0" hangingPunct="1">
                        <a:spcAft>
                          <a:spcPts val="0"/>
                        </a:spcAft>
                      </a:pPr>
                      <a:r>
                        <a:rPr lang="zh-TW" sz="2800" b="1" kern="100" dirty="0" smtClean="0">
                          <a:solidFill>
                            <a:srgbClr val="FF0000"/>
                          </a:solidFill>
                          <a:effectLst/>
                          <a:latin typeface="標楷體" panose="03000509000000000000" pitchFamily="65" charset="-120"/>
                          <a:ea typeface="標楷體" panose="03000509000000000000" pitchFamily="65" charset="-120"/>
                          <a:cs typeface="+mn-cs"/>
                        </a:rPr>
                        <a:t>高品質</a:t>
                      </a:r>
                      <a:endParaRPr lang="zh-TW" sz="2800" b="1" kern="100" dirty="0">
                        <a:solidFill>
                          <a:srgbClr val="FF0000"/>
                        </a:solidFill>
                        <a:effectLst/>
                        <a:latin typeface="標楷體" panose="03000509000000000000" pitchFamily="65" charset="-120"/>
                        <a:ea typeface="標楷體" panose="03000509000000000000" pitchFamily="65" charset="-120"/>
                        <a:cs typeface="+mn-cs"/>
                      </a:endParaRPr>
                    </a:p>
                  </a:txBody>
                  <a:tcPr marL="24041" marR="24041" marT="0" marB="0" anchor="ctr">
                    <a:solidFill>
                      <a:schemeClr val="bg1"/>
                    </a:solidFill>
                  </a:tcPr>
                </a:tc>
                <a:tc>
                  <a:txBody>
                    <a:bodyPr/>
                    <a:lstStyle/>
                    <a:p>
                      <a:pPr marL="285750" indent="-285750" algn="just" defTabSz="914400" rtl="0" eaLnBrk="1" latinLnBrk="0" hangingPunct="1">
                        <a:lnSpc>
                          <a:spcPts val="2100"/>
                        </a:lnSpc>
                        <a:spcAft>
                          <a:spcPts val="0"/>
                        </a:spcAft>
                        <a:buFont typeface="Wingdings" panose="05000000000000000000" pitchFamily="2" charset="2"/>
                        <a:buChar char="Ø"/>
                      </a:pPr>
                      <a:r>
                        <a:rPr lang="zh-TW" sz="2000" b="1" kern="100" dirty="0" smtClean="0">
                          <a:solidFill>
                            <a:srgbClr val="FF0000"/>
                          </a:solidFill>
                          <a:effectLst/>
                          <a:latin typeface="標楷體" panose="03000509000000000000" pitchFamily="65" charset="-120"/>
                          <a:ea typeface="標楷體" panose="03000509000000000000" pitchFamily="65" charset="-120"/>
                          <a:cs typeface="+mn-cs"/>
                        </a:rPr>
                        <a:t>推動</a:t>
                      </a:r>
                      <a:r>
                        <a:rPr lang="zh-TW" sz="2000" b="1" kern="100" dirty="0">
                          <a:solidFill>
                            <a:srgbClr val="FF0000"/>
                          </a:solidFill>
                          <a:effectLst/>
                          <a:latin typeface="標楷體" panose="03000509000000000000" pitchFamily="65" charset="-120"/>
                          <a:ea typeface="標楷體" panose="03000509000000000000" pitchFamily="65" charset="-120"/>
                          <a:cs typeface="+mn-cs"/>
                        </a:rPr>
                        <a:t>品管圈</a:t>
                      </a:r>
                      <a:r>
                        <a:rPr lang="en-US" sz="1800" kern="100" dirty="0">
                          <a:solidFill>
                            <a:srgbClr val="008000"/>
                          </a:solidFill>
                          <a:effectLst/>
                          <a:latin typeface="標楷體" panose="03000509000000000000" pitchFamily="65" charset="-120"/>
                          <a:ea typeface="標楷體" panose="03000509000000000000" pitchFamily="65" charset="-120"/>
                          <a:cs typeface="+mn-cs"/>
                        </a:rPr>
                        <a:t>(</a:t>
                      </a:r>
                      <a:r>
                        <a:rPr lang="zh-TW" sz="1800" kern="100" dirty="0">
                          <a:solidFill>
                            <a:srgbClr val="008000"/>
                          </a:solidFill>
                          <a:effectLst/>
                          <a:latin typeface="標楷體" panose="03000509000000000000" pitchFamily="65" charset="-120"/>
                          <a:ea typeface="標楷體" panose="03000509000000000000" pitchFamily="65" charset="-120"/>
                          <a:cs typeface="+mn-cs"/>
                        </a:rPr>
                        <a:t>人事室</a:t>
                      </a:r>
                      <a:r>
                        <a:rPr lang="en-US" sz="1800" kern="100" dirty="0">
                          <a:solidFill>
                            <a:srgbClr val="008000"/>
                          </a:solidFill>
                          <a:effectLst/>
                          <a:latin typeface="標楷體" panose="03000509000000000000" pitchFamily="65" charset="-120"/>
                          <a:ea typeface="標楷體" panose="03000509000000000000" pitchFamily="65" charset="-120"/>
                          <a:cs typeface="+mn-cs"/>
                        </a:rPr>
                        <a:t>)</a:t>
                      </a:r>
                      <a:endParaRPr lang="zh-TW" sz="1800" kern="100" dirty="0">
                        <a:solidFill>
                          <a:srgbClr val="008000"/>
                        </a:solidFill>
                        <a:effectLst/>
                        <a:latin typeface="標楷體" panose="03000509000000000000" pitchFamily="65" charset="-120"/>
                        <a:ea typeface="標楷體" panose="03000509000000000000" pitchFamily="65" charset="-120"/>
                        <a:cs typeface="+mn-cs"/>
                      </a:endParaRPr>
                    </a:p>
                    <a:p>
                      <a:pPr marL="438150" indent="-285750" algn="just" defTabSz="914400" rtl="0" eaLnBrk="1" latinLnBrk="0" hangingPunct="1">
                        <a:lnSpc>
                          <a:spcPts val="2100"/>
                        </a:lnSpc>
                        <a:spcAft>
                          <a:spcPts val="0"/>
                        </a:spcAft>
                        <a:buFont typeface="Arial" panose="020B0604020202020204" pitchFamily="34" charset="0"/>
                        <a:buChar char="•"/>
                      </a:pPr>
                      <a:r>
                        <a:rPr lang="zh-TW" sz="1800" kern="100" dirty="0" smtClean="0">
                          <a:solidFill>
                            <a:schemeClr val="tx1"/>
                          </a:solidFill>
                          <a:effectLst/>
                          <a:latin typeface="標楷體" panose="03000509000000000000" pitchFamily="65" charset="-120"/>
                          <a:ea typeface="標楷體" panose="03000509000000000000" pitchFamily="65" charset="-120"/>
                          <a:cs typeface="+mn-cs"/>
                        </a:rPr>
                        <a:t>每</a:t>
                      </a:r>
                      <a:r>
                        <a:rPr lang="zh-TW" sz="1800" kern="100" dirty="0">
                          <a:solidFill>
                            <a:schemeClr val="tx1"/>
                          </a:solidFill>
                          <a:effectLst/>
                          <a:latin typeface="標楷體" panose="03000509000000000000" pitchFamily="65" charset="-120"/>
                          <a:ea typeface="標楷體" panose="03000509000000000000" pitchFamily="65" charset="-120"/>
                          <a:cs typeface="+mn-cs"/>
                        </a:rPr>
                        <a:t>學年推動</a:t>
                      </a:r>
                      <a:r>
                        <a:rPr lang="zh-TW" sz="1800" kern="100" dirty="0">
                          <a:solidFill>
                            <a:srgbClr val="0000FF"/>
                          </a:solidFill>
                          <a:effectLst/>
                          <a:latin typeface="標楷體" panose="03000509000000000000" pitchFamily="65" charset="-120"/>
                          <a:ea typeface="標楷體" panose="03000509000000000000" pitchFamily="65" charset="-120"/>
                          <a:cs typeface="+mn-cs"/>
                        </a:rPr>
                        <a:t>品管圈作業管控</a:t>
                      </a:r>
                      <a:r>
                        <a:rPr lang="zh-TW" sz="1800" kern="100" dirty="0">
                          <a:solidFill>
                            <a:schemeClr val="tx1"/>
                          </a:solidFill>
                          <a:effectLst/>
                          <a:latin typeface="標楷體" panose="03000509000000000000" pitchFamily="65" charset="-120"/>
                          <a:ea typeface="標楷體" panose="03000509000000000000" pitchFamily="65" charset="-120"/>
                          <a:cs typeface="+mn-cs"/>
                        </a:rPr>
                        <a:t>。</a:t>
                      </a:r>
                    </a:p>
                    <a:p>
                      <a:pPr marL="438150" indent="-285750" algn="just" defTabSz="914400" rtl="0" eaLnBrk="1" latinLnBrk="0" hangingPunct="1">
                        <a:lnSpc>
                          <a:spcPts val="2100"/>
                        </a:lnSpc>
                        <a:spcAft>
                          <a:spcPts val="0"/>
                        </a:spcAft>
                        <a:buFont typeface="Arial" panose="020B0604020202020204" pitchFamily="34" charset="0"/>
                        <a:buChar char="•"/>
                      </a:pPr>
                      <a:r>
                        <a:rPr lang="zh-TW" sz="1800" kern="100" dirty="0" smtClean="0">
                          <a:solidFill>
                            <a:schemeClr val="tx1"/>
                          </a:solidFill>
                          <a:effectLst/>
                          <a:latin typeface="標楷體" panose="03000509000000000000" pitchFamily="65" charset="-120"/>
                          <a:ea typeface="標楷體" panose="03000509000000000000" pitchFamily="65" charset="-120"/>
                          <a:cs typeface="+mn-cs"/>
                        </a:rPr>
                        <a:t>每</a:t>
                      </a:r>
                      <a:r>
                        <a:rPr lang="zh-TW" sz="1800" kern="100" dirty="0">
                          <a:solidFill>
                            <a:schemeClr val="tx1"/>
                          </a:solidFill>
                          <a:effectLst/>
                          <a:latin typeface="標楷體" panose="03000509000000000000" pitchFamily="65" charset="-120"/>
                          <a:ea typeface="標楷體" panose="03000509000000000000" pitchFamily="65" charset="-120"/>
                          <a:cs typeface="+mn-cs"/>
                        </a:rPr>
                        <a:t>學年推動</a:t>
                      </a:r>
                      <a:r>
                        <a:rPr lang="zh-TW" sz="1800" kern="100" dirty="0">
                          <a:solidFill>
                            <a:srgbClr val="0000FF"/>
                          </a:solidFill>
                          <a:effectLst/>
                          <a:latin typeface="標楷體" panose="03000509000000000000" pitchFamily="65" charset="-120"/>
                          <a:ea typeface="標楷體" panose="03000509000000000000" pitchFamily="65" charset="-120"/>
                          <a:cs typeface="+mn-cs"/>
                        </a:rPr>
                        <a:t>品管圈競賽活動</a:t>
                      </a:r>
                      <a:r>
                        <a:rPr lang="zh-TW" sz="1800" kern="100" dirty="0">
                          <a:solidFill>
                            <a:schemeClr val="tx1"/>
                          </a:solidFill>
                          <a:effectLst/>
                          <a:latin typeface="標楷體" panose="03000509000000000000" pitchFamily="65" charset="-120"/>
                          <a:ea typeface="標楷體" panose="03000509000000000000" pitchFamily="65" charset="-120"/>
                          <a:cs typeface="+mn-cs"/>
                        </a:rPr>
                        <a:t>。</a:t>
                      </a:r>
                    </a:p>
                    <a:p>
                      <a:pPr marL="285750" indent="-285750" algn="just" defTabSz="914400" rtl="0" eaLnBrk="1" latinLnBrk="0" hangingPunct="1">
                        <a:lnSpc>
                          <a:spcPts val="2100"/>
                        </a:lnSpc>
                        <a:spcAft>
                          <a:spcPts val="0"/>
                        </a:spcAft>
                        <a:buFont typeface="Wingdings" panose="05000000000000000000" pitchFamily="2" charset="2"/>
                        <a:buChar char="Ø"/>
                      </a:pPr>
                      <a:r>
                        <a:rPr lang="zh-TW" sz="2000" b="1" kern="100" dirty="0" smtClean="0">
                          <a:solidFill>
                            <a:srgbClr val="FF0000"/>
                          </a:solidFill>
                          <a:effectLst/>
                          <a:latin typeface="標楷體" panose="03000509000000000000" pitchFamily="65" charset="-120"/>
                          <a:ea typeface="標楷體" panose="03000509000000000000" pitchFamily="65" charset="-120"/>
                          <a:cs typeface="+mn-cs"/>
                        </a:rPr>
                        <a:t>馬上</a:t>
                      </a:r>
                      <a:r>
                        <a:rPr lang="zh-TW" sz="2000" b="1" kern="100" dirty="0">
                          <a:solidFill>
                            <a:srgbClr val="FF0000"/>
                          </a:solidFill>
                          <a:effectLst/>
                          <a:latin typeface="標楷體" panose="03000509000000000000" pitchFamily="65" charset="-120"/>
                          <a:ea typeface="標楷體" panose="03000509000000000000" pitchFamily="65" charset="-120"/>
                          <a:cs typeface="+mn-cs"/>
                        </a:rPr>
                        <a:t>辦中心</a:t>
                      </a:r>
                      <a:r>
                        <a:rPr lang="en-US" sz="1800" kern="100" dirty="0">
                          <a:solidFill>
                            <a:srgbClr val="008000"/>
                          </a:solidFill>
                          <a:effectLst/>
                          <a:latin typeface="標楷體" panose="03000509000000000000" pitchFamily="65" charset="-120"/>
                          <a:ea typeface="標楷體" panose="03000509000000000000" pitchFamily="65" charset="-120"/>
                          <a:cs typeface="+mn-cs"/>
                        </a:rPr>
                        <a:t>(</a:t>
                      </a:r>
                      <a:r>
                        <a:rPr lang="zh-TW" sz="1800" kern="100" dirty="0">
                          <a:solidFill>
                            <a:srgbClr val="008000"/>
                          </a:solidFill>
                          <a:effectLst/>
                          <a:latin typeface="標楷體" panose="03000509000000000000" pitchFamily="65" charset="-120"/>
                          <a:ea typeface="標楷體" panose="03000509000000000000" pitchFamily="65" charset="-120"/>
                          <a:cs typeface="+mn-cs"/>
                        </a:rPr>
                        <a:t>秘書室</a:t>
                      </a:r>
                      <a:r>
                        <a:rPr lang="en-US" sz="1800" kern="100" dirty="0" smtClean="0">
                          <a:solidFill>
                            <a:srgbClr val="008000"/>
                          </a:solidFill>
                          <a:effectLst/>
                          <a:latin typeface="標楷體" panose="03000509000000000000" pitchFamily="65" charset="-120"/>
                          <a:ea typeface="標楷體" panose="03000509000000000000" pitchFamily="65" charset="-120"/>
                          <a:cs typeface="+mn-cs"/>
                        </a:rPr>
                        <a:t>)</a:t>
                      </a:r>
                      <a:r>
                        <a:rPr lang="zh-TW" altLang="en-US" sz="1800" kern="100" dirty="0" smtClean="0">
                          <a:solidFill>
                            <a:schemeClr val="tx1"/>
                          </a:solidFill>
                          <a:effectLst/>
                          <a:latin typeface="標楷體" panose="03000509000000000000" pitchFamily="65" charset="-120"/>
                          <a:ea typeface="標楷體" panose="03000509000000000000" pitchFamily="65" charset="-120"/>
                          <a:cs typeface="+mn-cs"/>
                        </a:rPr>
                        <a:t>：</a:t>
                      </a:r>
                      <a:r>
                        <a:rPr lang="zh-TW" sz="1800" kern="100" dirty="0" smtClean="0">
                          <a:solidFill>
                            <a:schemeClr val="tx1"/>
                          </a:solidFill>
                          <a:effectLst/>
                          <a:latin typeface="標楷體" panose="03000509000000000000" pitchFamily="65" charset="-120"/>
                          <a:ea typeface="標楷體" panose="03000509000000000000" pitchFamily="65" charset="-120"/>
                          <a:cs typeface="+mn-cs"/>
                        </a:rPr>
                        <a:t>馬上</a:t>
                      </a:r>
                      <a:r>
                        <a:rPr lang="zh-TW" sz="1800" kern="100" dirty="0">
                          <a:solidFill>
                            <a:schemeClr val="tx1"/>
                          </a:solidFill>
                          <a:effectLst/>
                          <a:latin typeface="標楷體" panose="03000509000000000000" pitchFamily="65" charset="-120"/>
                          <a:ea typeface="標楷體" panose="03000509000000000000" pitchFamily="65" charset="-120"/>
                          <a:cs typeface="+mn-cs"/>
                        </a:rPr>
                        <a:t>辦中心，</a:t>
                      </a:r>
                      <a:r>
                        <a:rPr lang="zh-TW" sz="1800" kern="100" dirty="0">
                          <a:solidFill>
                            <a:srgbClr val="0000FF"/>
                          </a:solidFill>
                          <a:effectLst/>
                          <a:latin typeface="標楷體" panose="03000509000000000000" pitchFamily="65" charset="-120"/>
                          <a:ea typeface="標楷體" panose="03000509000000000000" pitchFamily="65" charset="-120"/>
                          <a:cs typeface="+mn-cs"/>
                        </a:rPr>
                        <a:t>提供家長及</a:t>
                      </a:r>
                      <a:r>
                        <a:rPr lang="zh-TW" sz="1800" kern="100" dirty="0" smtClean="0">
                          <a:solidFill>
                            <a:srgbClr val="0000FF"/>
                          </a:solidFill>
                          <a:effectLst/>
                          <a:latin typeface="標楷體" panose="03000509000000000000" pitchFamily="65" charset="-120"/>
                          <a:ea typeface="標楷體" panose="03000509000000000000" pitchFamily="65" charset="-120"/>
                          <a:cs typeface="+mn-cs"/>
                        </a:rPr>
                        <a:t>學生業務</a:t>
                      </a:r>
                      <a:r>
                        <a:rPr lang="zh-TW" sz="1800" kern="100" dirty="0">
                          <a:solidFill>
                            <a:srgbClr val="0000FF"/>
                          </a:solidFill>
                          <a:effectLst/>
                          <a:latin typeface="標楷體" panose="03000509000000000000" pitchFamily="65" charset="-120"/>
                          <a:ea typeface="標楷體" panose="03000509000000000000" pitchFamily="65" charset="-120"/>
                          <a:cs typeface="+mn-cs"/>
                        </a:rPr>
                        <a:t>諮詢</a:t>
                      </a:r>
                    </a:p>
                    <a:p>
                      <a:pPr marL="285750" indent="-285750" algn="just" defTabSz="914400" rtl="0" eaLnBrk="1" latinLnBrk="0" hangingPunct="1">
                        <a:lnSpc>
                          <a:spcPts val="2100"/>
                        </a:lnSpc>
                        <a:spcAft>
                          <a:spcPts val="0"/>
                        </a:spcAft>
                        <a:buFont typeface="Wingdings" panose="05000000000000000000" pitchFamily="2" charset="2"/>
                        <a:buChar char="Ø"/>
                      </a:pPr>
                      <a:r>
                        <a:rPr lang="zh-TW" sz="2000" b="1" kern="100" dirty="0" smtClean="0">
                          <a:solidFill>
                            <a:srgbClr val="FF0000"/>
                          </a:solidFill>
                          <a:effectLst/>
                          <a:latin typeface="標楷體" panose="03000509000000000000" pitchFamily="65" charset="-120"/>
                          <a:ea typeface="標楷體" panose="03000509000000000000" pitchFamily="65" charset="-120"/>
                          <a:cs typeface="+mn-cs"/>
                        </a:rPr>
                        <a:t>行政流程</a:t>
                      </a:r>
                      <a:r>
                        <a:rPr lang="zh-TW" altLang="en-US" sz="2000" b="1" kern="100" dirty="0" smtClean="0">
                          <a:solidFill>
                            <a:srgbClr val="FF0000"/>
                          </a:solidFill>
                          <a:effectLst/>
                          <a:latin typeface="標楷體" panose="03000509000000000000" pitchFamily="65" charset="-120"/>
                          <a:ea typeface="標楷體" panose="03000509000000000000" pitchFamily="65" charset="-120"/>
                          <a:cs typeface="+mn-cs"/>
                        </a:rPr>
                        <a:t>簡化</a:t>
                      </a:r>
                      <a:r>
                        <a:rPr lang="en-US" sz="1800" kern="100" dirty="0" smtClean="0">
                          <a:solidFill>
                            <a:srgbClr val="008000"/>
                          </a:solidFill>
                          <a:effectLst/>
                          <a:latin typeface="標楷體" panose="03000509000000000000" pitchFamily="65" charset="-120"/>
                          <a:ea typeface="標楷體" panose="03000509000000000000" pitchFamily="65" charset="-120"/>
                          <a:cs typeface="+mn-cs"/>
                        </a:rPr>
                        <a:t>(</a:t>
                      </a:r>
                      <a:r>
                        <a:rPr lang="zh-TW" sz="1800" kern="100" dirty="0">
                          <a:solidFill>
                            <a:srgbClr val="008000"/>
                          </a:solidFill>
                          <a:effectLst/>
                          <a:latin typeface="標楷體" panose="03000509000000000000" pitchFamily="65" charset="-120"/>
                          <a:ea typeface="標楷體" panose="03000509000000000000" pitchFamily="65" charset="-120"/>
                          <a:cs typeface="+mn-cs"/>
                        </a:rPr>
                        <a:t>各行政單位</a:t>
                      </a:r>
                      <a:r>
                        <a:rPr lang="en-US" sz="1800" kern="100" dirty="0" smtClean="0">
                          <a:solidFill>
                            <a:srgbClr val="008000"/>
                          </a:solidFill>
                          <a:effectLst/>
                          <a:latin typeface="標楷體" panose="03000509000000000000" pitchFamily="65" charset="-120"/>
                          <a:ea typeface="標楷體" panose="03000509000000000000" pitchFamily="65" charset="-120"/>
                          <a:cs typeface="+mn-cs"/>
                        </a:rPr>
                        <a:t>)</a:t>
                      </a:r>
                      <a:r>
                        <a:rPr lang="zh-TW" altLang="en-US" sz="1800" kern="100" dirty="0" smtClean="0">
                          <a:solidFill>
                            <a:schemeClr val="tx1"/>
                          </a:solidFill>
                          <a:effectLst/>
                          <a:latin typeface="標楷體" panose="03000509000000000000" pitchFamily="65" charset="-120"/>
                          <a:ea typeface="標楷體" panose="03000509000000000000" pitchFamily="65" charset="-120"/>
                          <a:cs typeface="+mn-cs"/>
                        </a:rPr>
                        <a:t>：</a:t>
                      </a:r>
                      <a:r>
                        <a:rPr lang="zh-TW" sz="1800" kern="100" dirty="0" smtClean="0">
                          <a:solidFill>
                            <a:schemeClr val="tx1"/>
                          </a:solidFill>
                          <a:effectLst/>
                          <a:latin typeface="標楷體" panose="03000509000000000000" pitchFamily="65" charset="-120"/>
                          <a:ea typeface="標楷體" panose="03000509000000000000" pitchFamily="65" charset="-120"/>
                          <a:cs typeface="+mn-cs"/>
                        </a:rPr>
                        <a:t>建立</a:t>
                      </a:r>
                      <a:r>
                        <a:rPr lang="en-US" sz="1800" kern="100" dirty="0">
                          <a:solidFill>
                            <a:srgbClr val="FF0000"/>
                          </a:solidFill>
                          <a:effectLst/>
                          <a:latin typeface="Arial Unicode MS" panose="020B0604020202020204" pitchFamily="34" charset="-120"/>
                          <a:ea typeface="Arial Unicode MS" panose="020B0604020202020204" pitchFamily="34" charset="-120"/>
                          <a:cs typeface="Arial Unicode MS" panose="020B0604020202020204" pitchFamily="34" charset="-120"/>
                        </a:rPr>
                        <a:t>SOP</a:t>
                      </a:r>
                      <a:r>
                        <a:rPr lang="zh-TW" sz="1800" kern="100" dirty="0">
                          <a:solidFill>
                            <a:schemeClr val="tx1"/>
                          </a:solidFill>
                          <a:effectLst/>
                          <a:latin typeface="標楷體" panose="03000509000000000000" pitchFamily="65" charset="-120"/>
                          <a:ea typeface="標楷體" panose="03000509000000000000" pitchFamily="65" charset="-120"/>
                          <a:cs typeface="+mn-cs"/>
                        </a:rPr>
                        <a:t>，</a:t>
                      </a:r>
                      <a:r>
                        <a:rPr lang="zh-TW" sz="1800" kern="100" dirty="0">
                          <a:solidFill>
                            <a:srgbClr val="0000FF"/>
                          </a:solidFill>
                          <a:effectLst/>
                          <a:latin typeface="標楷體" panose="03000509000000000000" pitchFamily="65" charset="-120"/>
                          <a:ea typeface="標楷體" panose="03000509000000000000" pitchFamily="65" charset="-120"/>
                          <a:cs typeface="+mn-cs"/>
                        </a:rPr>
                        <a:t>對外窗口單一化</a:t>
                      </a:r>
                    </a:p>
                    <a:p>
                      <a:pPr marL="285750" indent="-285750" algn="just" defTabSz="914400" rtl="0" eaLnBrk="1" latinLnBrk="0" hangingPunct="1">
                        <a:lnSpc>
                          <a:spcPts val="2100"/>
                        </a:lnSpc>
                        <a:spcAft>
                          <a:spcPts val="0"/>
                        </a:spcAft>
                        <a:buFont typeface="Wingdings" panose="05000000000000000000" pitchFamily="2" charset="2"/>
                        <a:buChar char="Ø"/>
                      </a:pPr>
                      <a:r>
                        <a:rPr lang="zh-TW" sz="2000" b="1" kern="100" dirty="0" smtClean="0">
                          <a:solidFill>
                            <a:srgbClr val="FF0000"/>
                          </a:solidFill>
                          <a:effectLst/>
                          <a:latin typeface="標楷體" panose="03000509000000000000" pitchFamily="65" charset="-120"/>
                          <a:ea typeface="標楷體" panose="03000509000000000000" pitchFamily="65" charset="-120"/>
                          <a:cs typeface="+mn-cs"/>
                        </a:rPr>
                        <a:t>反映</a:t>
                      </a:r>
                      <a:r>
                        <a:rPr lang="zh-TW" sz="2000" b="1" kern="100" dirty="0">
                          <a:solidFill>
                            <a:srgbClr val="FF0000"/>
                          </a:solidFill>
                          <a:effectLst/>
                          <a:latin typeface="標楷體" panose="03000509000000000000" pitchFamily="65" charset="-120"/>
                          <a:ea typeface="標楷體" panose="03000509000000000000" pitchFamily="65" charset="-120"/>
                          <a:cs typeface="+mn-cs"/>
                        </a:rPr>
                        <a:t>意見處理</a:t>
                      </a:r>
                      <a:r>
                        <a:rPr lang="en-US" sz="1800" kern="100" dirty="0">
                          <a:solidFill>
                            <a:srgbClr val="008000"/>
                          </a:solidFill>
                          <a:effectLst/>
                          <a:latin typeface="標楷體" panose="03000509000000000000" pitchFamily="65" charset="-120"/>
                          <a:ea typeface="標楷體" panose="03000509000000000000" pitchFamily="65" charset="-120"/>
                          <a:cs typeface="+mn-cs"/>
                        </a:rPr>
                        <a:t>(</a:t>
                      </a:r>
                      <a:r>
                        <a:rPr lang="zh-TW" sz="1800" kern="100" dirty="0">
                          <a:solidFill>
                            <a:srgbClr val="008000"/>
                          </a:solidFill>
                          <a:effectLst/>
                          <a:latin typeface="標楷體" panose="03000509000000000000" pitchFamily="65" charset="-120"/>
                          <a:ea typeface="標楷體" panose="03000509000000000000" pitchFamily="65" charset="-120"/>
                          <a:cs typeface="+mn-cs"/>
                        </a:rPr>
                        <a:t>秘書室</a:t>
                      </a:r>
                      <a:r>
                        <a:rPr lang="en-US" sz="1800" kern="100" dirty="0" smtClean="0">
                          <a:solidFill>
                            <a:srgbClr val="008000"/>
                          </a:solidFill>
                          <a:effectLst/>
                          <a:latin typeface="標楷體" panose="03000509000000000000" pitchFamily="65" charset="-120"/>
                          <a:ea typeface="標楷體" panose="03000509000000000000" pitchFamily="65" charset="-120"/>
                          <a:cs typeface="+mn-cs"/>
                        </a:rPr>
                        <a:t>)</a:t>
                      </a:r>
                      <a:r>
                        <a:rPr lang="zh-TW" altLang="en-US" sz="1800" kern="100" dirty="0" smtClean="0">
                          <a:solidFill>
                            <a:schemeClr val="tx1"/>
                          </a:solidFill>
                          <a:effectLst/>
                          <a:latin typeface="標楷體" panose="03000509000000000000" pitchFamily="65" charset="-120"/>
                          <a:ea typeface="標楷體" panose="03000509000000000000" pitchFamily="65" charset="-120"/>
                          <a:cs typeface="+mn-cs"/>
                        </a:rPr>
                        <a:t>：</a:t>
                      </a:r>
                      <a:r>
                        <a:rPr lang="zh-TW" sz="1800" kern="100" dirty="0" smtClean="0">
                          <a:solidFill>
                            <a:schemeClr val="tx1"/>
                          </a:solidFill>
                          <a:effectLst/>
                          <a:latin typeface="標楷體" panose="03000509000000000000" pitchFamily="65" charset="-120"/>
                          <a:ea typeface="標楷體" panose="03000509000000000000" pitchFamily="65" charset="-120"/>
                          <a:cs typeface="+mn-cs"/>
                        </a:rPr>
                        <a:t>行政</a:t>
                      </a:r>
                      <a:r>
                        <a:rPr lang="zh-TW" sz="1800" kern="100" dirty="0">
                          <a:solidFill>
                            <a:schemeClr val="tx1"/>
                          </a:solidFill>
                          <a:effectLst/>
                          <a:latin typeface="標楷體" panose="03000509000000000000" pitchFamily="65" charset="-120"/>
                          <a:ea typeface="標楷體" panose="03000509000000000000" pitchFamily="65" charset="-120"/>
                          <a:cs typeface="+mn-cs"/>
                        </a:rPr>
                        <a:t>單位網頁建立「連結反映」系統，處理網路反映意見，提供回覆服務，並可藉由</a:t>
                      </a:r>
                      <a:r>
                        <a:rPr lang="en-US" sz="1800" kern="100" dirty="0">
                          <a:solidFill>
                            <a:schemeClr val="tx1"/>
                          </a:solidFill>
                          <a:effectLst/>
                          <a:latin typeface="標楷體" panose="03000509000000000000" pitchFamily="65" charset="-120"/>
                          <a:ea typeface="標楷體" panose="03000509000000000000" pitchFamily="65" charset="-120"/>
                          <a:cs typeface="+mn-cs"/>
                        </a:rPr>
                        <a:t> email</a:t>
                      </a:r>
                      <a:r>
                        <a:rPr lang="zh-TW" sz="1800" kern="100" dirty="0">
                          <a:solidFill>
                            <a:schemeClr val="tx1"/>
                          </a:solidFill>
                          <a:effectLst/>
                          <a:latin typeface="標楷體" panose="03000509000000000000" pitchFamily="65" charset="-120"/>
                          <a:ea typeface="標楷體" panose="03000509000000000000" pitchFamily="65" charset="-120"/>
                          <a:cs typeface="+mn-cs"/>
                        </a:rPr>
                        <a:t>通知與上網查詢得知處理情形</a:t>
                      </a:r>
                    </a:p>
                  </a:txBody>
                  <a:tcPr marL="24041" marR="24041" marT="0" marB="0" anchor="ctr">
                    <a:solidFill>
                      <a:schemeClr val="bg1"/>
                    </a:solidFill>
                  </a:tcPr>
                </a:tc>
                <a:extLst>
                  <a:ext uri="{0D108BD9-81ED-4DB2-BD59-A6C34878D82A}">
                    <a16:rowId xmlns:a16="http://schemas.microsoft.com/office/drawing/2014/main" xmlns="" val="10001"/>
                  </a:ext>
                </a:extLst>
              </a:tr>
              <a:tr h="1482904">
                <a:tc>
                  <a:txBody>
                    <a:bodyPr/>
                    <a:lstStyle/>
                    <a:p>
                      <a:pPr marL="0" indent="-228600" algn="ctr" defTabSz="914400" rtl="0" eaLnBrk="1" latinLnBrk="0" hangingPunct="1">
                        <a:lnSpc>
                          <a:spcPts val="2100"/>
                        </a:lnSpc>
                        <a:spcAft>
                          <a:spcPts val="0"/>
                        </a:spcAft>
                      </a:pPr>
                      <a:r>
                        <a:rPr lang="zh-TW" sz="2800" b="1" kern="100" dirty="0" smtClean="0">
                          <a:solidFill>
                            <a:srgbClr val="FF0000"/>
                          </a:solidFill>
                          <a:effectLst/>
                          <a:latin typeface="標楷體" panose="03000509000000000000" pitchFamily="65" charset="-120"/>
                          <a:ea typeface="標楷體" panose="03000509000000000000" pitchFamily="65" charset="-120"/>
                          <a:cs typeface="+mn-cs"/>
                        </a:rPr>
                        <a:t>學生</a:t>
                      </a:r>
                      <a:endParaRPr lang="en-US" altLang="zh-TW" sz="2800" b="1" kern="100" dirty="0" smtClean="0">
                        <a:solidFill>
                          <a:srgbClr val="FF0000"/>
                        </a:solidFill>
                        <a:effectLst/>
                        <a:latin typeface="標楷體" panose="03000509000000000000" pitchFamily="65" charset="-120"/>
                        <a:ea typeface="標楷體" panose="03000509000000000000" pitchFamily="65" charset="-120"/>
                        <a:cs typeface="+mn-cs"/>
                      </a:endParaRPr>
                    </a:p>
                    <a:p>
                      <a:pPr marL="0" indent="-228600" algn="ctr" defTabSz="914400" rtl="0" eaLnBrk="1" latinLnBrk="0" hangingPunct="1">
                        <a:lnSpc>
                          <a:spcPts val="2100"/>
                        </a:lnSpc>
                        <a:spcAft>
                          <a:spcPts val="0"/>
                        </a:spcAft>
                      </a:pPr>
                      <a:r>
                        <a:rPr lang="zh-TW" sz="2800" b="1" kern="100" dirty="0" smtClean="0">
                          <a:solidFill>
                            <a:srgbClr val="FF0000"/>
                          </a:solidFill>
                          <a:effectLst/>
                          <a:latin typeface="標楷體" panose="03000509000000000000" pitchFamily="65" charset="-120"/>
                          <a:ea typeface="標楷體" panose="03000509000000000000" pitchFamily="65" charset="-120"/>
                          <a:cs typeface="+mn-cs"/>
                        </a:rPr>
                        <a:t>高品質</a:t>
                      </a:r>
                      <a:endParaRPr lang="zh-TW" sz="2800" b="1" kern="100" dirty="0">
                        <a:solidFill>
                          <a:srgbClr val="FF0000"/>
                        </a:solidFill>
                        <a:effectLst/>
                        <a:latin typeface="標楷體" panose="03000509000000000000" pitchFamily="65" charset="-120"/>
                        <a:ea typeface="標楷體" panose="03000509000000000000" pitchFamily="65" charset="-120"/>
                        <a:cs typeface="+mn-cs"/>
                      </a:endParaRPr>
                    </a:p>
                  </a:txBody>
                  <a:tcPr marL="24041" marR="24041" marT="0" marB="0" anchor="ctr">
                    <a:solidFill>
                      <a:schemeClr val="bg1"/>
                    </a:solidFill>
                  </a:tcPr>
                </a:tc>
                <a:tc>
                  <a:txBody>
                    <a:bodyPr/>
                    <a:lstStyle/>
                    <a:p>
                      <a:pPr marL="361950" indent="-285750" algn="just" defTabSz="914400" rtl="0" eaLnBrk="1" latinLnBrk="0" hangingPunct="1">
                        <a:lnSpc>
                          <a:spcPts val="2100"/>
                        </a:lnSpc>
                        <a:spcAft>
                          <a:spcPts val="0"/>
                        </a:spcAft>
                        <a:buFont typeface="Wingdings" panose="05000000000000000000" pitchFamily="2" charset="2"/>
                        <a:buChar char="Ø"/>
                      </a:pPr>
                      <a:r>
                        <a:rPr lang="zh-TW" sz="1800" kern="100" dirty="0" smtClean="0">
                          <a:solidFill>
                            <a:schemeClr val="tx1"/>
                          </a:solidFill>
                          <a:effectLst/>
                          <a:latin typeface="標楷體" panose="03000509000000000000" pitchFamily="65" charset="-120"/>
                          <a:ea typeface="標楷體" panose="03000509000000000000" pitchFamily="65" charset="-120"/>
                          <a:cs typeface="+mn-cs"/>
                        </a:rPr>
                        <a:t>學生</a:t>
                      </a:r>
                      <a:r>
                        <a:rPr lang="zh-TW" sz="1800" kern="100" dirty="0">
                          <a:solidFill>
                            <a:schemeClr val="tx1"/>
                          </a:solidFill>
                          <a:effectLst/>
                          <a:latin typeface="標楷體" panose="03000509000000000000" pitchFamily="65" charset="-120"/>
                          <a:ea typeface="標楷體" panose="03000509000000000000" pitchFamily="65" charset="-120"/>
                          <a:cs typeface="+mn-cs"/>
                        </a:rPr>
                        <a:t>主動申請校內相關計畫活動，</a:t>
                      </a:r>
                      <a:r>
                        <a:rPr lang="zh-TW" sz="2000" b="1" kern="100" dirty="0">
                          <a:solidFill>
                            <a:srgbClr val="FF0000"/>
                          </a:solidFill>
                          <a:effectLst/>
                          <a:latin typeface="標楷體" panose="03000509000000000000" pitchFamily="65" charset="-120"/>
                          <a:ea typeface="標楷體" panose="03000509000000000000" pitchFamily="65" charset="-120"/>
                          <a:cs typeface="+mn-cs"/>
                        </a:rPr>
                        <a:t>提升學生自主企劃</a:t>
                      </a:r>
                      <a:r>
                        <a:rPr lang="zh-TW" sz="1800" kern="100" dirty="0">
                          <a:solidFill>
                            <a:schemeClr val="tx1"/>
                          </a:solidFill>
                          <a:effectLst/>
                          <a:latin typeface="標楷體" panose="03000509000000000000" pitchFamily="65" charset="-120"/>
                          <a:ea typeface="標楷體" panose="03000509000000000000" pitchFamily="65" charset="-120"/>
                          <a:cs typeface="+mn-cs"/>
                        </a:rPr>
                        <a:t>、</a:t>
                      </a:r>
                      <a:r>
                        <a:rPr lang="zh-TW" sz="2000" kern="100" dirty="0">
                          <a:solidFill>
                            <a:srgbClr val="FF0000"/>
                          </a:solidFill>
                          <a:effectLst/>
                          <a:latin typeface="標楷體" panose="03000509000000000000" pitchFamily="65" charset="-120"/>
                          <a:ea typeface="標楷體" panose="03000509000000000000" pitchFamily="65" charset="-120"/>
                          <a:cs typeface="+mn-cs"/>
                        </a:rPr>
                        <a:t>執行能力</a:t>
                      </a:r>
                      <a:r>
                        <a:rPr lang="zh-TW" sz="1800" kern="100" dirty="0">
                          <a:solidFill>
                            <a:schemeClr val="tx1"/>
                          </a:solidFill>
                          <a:effectLst/>
                          <a:latin typeface="標楷體" panose="03000509000000000000" pitchFamily="65" charset="-120"/>
                          <a:ea typeface="標楷體" panose="03000509000000000000" pitchFamily="65" charset="-120"/>
                          <a:cs typeface="+mn-cs"/>
                        </a:rPr>
                        <a:t>。</a:t>
                      </a:r>
                      <a:r>
                        <a:rPr lang="en-US" sz="1800" kern="100" dirty="0">
                          <a:solidFill>
                            <a:srgbClr val="008000"/>
                          </a:solidFill>
                          <a:effectLst/>
                          <a:latin typeface="標楷體" panose="03000509000000000000" pitchFamily="65" charset="-120"/>
                          <a:ea typeface="標楷體" panose="03000509000000000000" pitchFamily="65" charset="-120"/>
                          <a:cs typeface="+mn-cs"/>
                        </a:rPr>
                        <a:t>(</a:t>
                      </a:r>
                      <a:r>
                        <a:rPr lang="zh-TW" sz="1800" kern="100" dirty="0" smtClean="0">
                          <a:solidFill>
                            <a:srgbClr val="008000"/>
                          </a:solidFill>
                          <a:effectLst/>
                          <a:latin typeface="標楷體" panose="03000509000000000000" pitchFamily="65" charset="-120"/>
                          <a:ea typeface="標楷體" panose="03000509000000000000" pitchFamily="65" charset="-120"/>
                          <a:cs typeface="+mn-cs"/>
                        </a:rPr>
                        <a:t>研發</a:t>
                      </a:r>
                      <a:r>
                        <a:rPr lang="zh-TW" altLang="en-US" sz="1800" kern="100" dirty="0" smtClean="0">
                          <a:solidFill>
                            <a:srgbClr val="008000"/>
                          </a:solidFill>
                          <a:effectLst/>
                          <a:latin typeface="標楷體" panose="03000509000000000000" pitchFamily="65" charset="-120"/>
                          <a:ea typeface="標楷體" panose="03000509000000000000" pitchFamily="65" charset="-120"/>
                          <a:cs typeface="+mn-cs"/>
                        </a:rPr>
                        <a:t>處</a:t>
                      </a:r>
                      <a:r>
                        <a:rPr lang="zh-TW" sz="1800" kern="100" dirty="0" smtClean="0">
                          <a:solidFill>
                            <a:srgbClr val="008000"/>
                          </a:solidFill>
                          <a:effectLst/>
                          <a:latin typeface="標楷體" panose="03000509000000000000" pitchFamily="65" charset="-120"/>
                          <a:ea typeface="標楷體" panose="03000509000000000000" pitchFamily="65" charset="-120"/>
                          <a:cs typeface="+mn-cs"/>
                        </a:rPr>
                        <a:t>、</a:t>
                      </a:r>
                      <a:r>
                        <a:rPr lang="zh-TW" altLang="en-US" sz="1800" kern="100" dirty="0" smtClean="0">
                          <a:solidFill>
                            <a:srgbClr val="008000"/>
                          </a:solidFill>
                          <a:effectLst/>
                          <a:latin typeface="標楷體" panose="03000509000000000000" pitchFamily="65" charset="-120"/>
                          <a:ea typeface="標楷體" panose="03000509000000000000" pitchFamily="65" charset="-120"/>
                          <a:cs typeface="+mn-cs"/>
                        </a:rPr>
                        <a:t>各</a:t>
                      </a:r>
                      <a:r>
                        <a:rPr lang="zh-TW" sz="1800" kern="100" dirty="0" smtClean="0">
                          <a:solidFill>
                            <a:srgbClr val="008000"/>
                          </a:solidFill>
                          <a:effectLst/>
                          <a:latin typeface="標楷體" panose="03000509000000000000" pitchFamily="65" charset="-120"/>
                          <a:ea typeface="標楷體" panose="03000509000000000000" pitchFamily="65" charset="-120"/>
                          <a:cs typeface="+mn-cs"/>
                        </a:rPr>
                        <a:t>院系</a:t>
                      </a:r>
                      <a:r>
                        <a:rPr lang="en-US" sz="1800" kern="100" dirty="0">
                          <a:solidFill>
                            <a:srgbClr val="008000"/>
                          </a:solidFill>
                          <a:effectLst/>
                          <a:latin typeface="標楷體" panose="03000509000000000000" pitchFamily="65" charset="-120"/>
                          <a:ea typeface="標楷體" panose="03000509000000000000" pitchFamily="65" charset="-120"/>
                          <a:cs typeface="+mn-cs"/>
                        </a:rPr>
                        <a:t>)</a:t>
                      </a:r>
                      <a:endParaRPr lang="zh-TW" sz="1800" kern="100" dirty="0">
                        <a:solidFill>
                          <a:srgbClr val="008000"/>
                        </a:solidFill>
                        <a:effectLst/>
                        <a:latin typeface="標楷體" panose="03000509000000000000" pitchFamily="65" charset="-120"/>
                        <a:ea typeface="標楷體" panose="03000509000000000000" pitchFamily="65" charset="-120"/>
                        <a:cs typeface="+mn-cs"/>
                      </a:endParaRPr>
                    </a:p>
                    <a:p>
                      <a:pPr marL="285750" indent="-285750" algn="just" defTabSz="914400" rtl="0" eaLnBrk="1" latinLnBrk="0" hangingPunct="1">
                        <a:lnSpc>
                          <a:spcPts val="2100"/>
                        </a:lnSpc>
                        <a:spcAft>
                          <a:spcPts val="0"/>
                        </a:spcAft>
                        <a:buFont typeface="Wingdings" panose="05000000000000000000" pitchFamily="2" charset="2"/>
                        <a:buChar char="Ø"/>
                      </a:pPr>
                      <a:r>
                        <a:rPr lang="zh-TW" sz="1800" kern="100" dirty="0" smtClean="0">
                          <a:solidFill>
                            <a:schemeClr val="tx1"/>
                          </a:solidFill>
                          <a:effectLst/>
                          <a:latin typeface="標楷體" panose="03000509000000000000" pitchFamily="65" charset="-120"/>
                          <a:ea typeface="標楷體" panose="03000509000000000000" pitchFamily="65" charset="-120"/>
                          <a:cs typeface="+mn-cs"/>
                        </a:rPr>
                        <a:t>辦理</a:t>
                      </a:r>
                      <a:r>
                        <a:rPr lang="zh-TW" sz="2000" b="1" kern="100" dirty="0">
                          <a:solidFill>
                            <a:srgbClr val="FF0000"/>
                          </a:solidFill>
                          <a:effectLst/>
                          <a:latin typeface="標楷體" panose="03000509000000000000" pitchFamily="65" charset="-120"/>
                          <a:ea typeface="標楷體" panose="03000509000000000000" pitchFamily="65" charset="-120"/>
                          <a:cs typeface="+mn-cs"/>
                        </a:rPr>
                        <a:t>學習成果發表</a:t>
                      </a:r>
                      <a:r>
                        <a:rPr lang="zh-TW" sz="1800" kern="100" dirty="0">
                          <a:solidFill>
                            <a:schemeClr val="tx1"/>
                          </a:solidFill>
                          <a:effectLst/>
                          <a:latin typeface="標楷體" panose="03000509000000000000" pitchFamily="65" charset="-120"/>
                          <a:ea typeface="標楷體" panose="03000509000000000000" pitchFamily="65" charset="-120"/>
                          <a:cs typeface="+mn-cs"/>
                        </a:rPr>
                        <a:t>。</a:t>
                      </a:r>
                      <a:r>
                        <a:rPr lang="en-US" sz="1800" kern="100" dirty="0">
                          <a:solidFill>
                            <a:srgbClr val="008000"/>
                          </a:solidFill>
                          <a:effectLst/>
                          <a:latin typeface="標楷體" panose="03000509000000000000" pitchFamily="65" charset="-120"/>
                          <a:ea typeface="標楷體" panose="03000509000000000000" pitchFamily="65" charset="-120"/>
                          <a:cs typeface="+mn-cs"/>
                        </a:rPr>
                        <a:t>(</a:t>
                      </a:r>
                      <a:r>
                        <a:rPr lang="zh-TW" sz="1800" kern="100" dirty="0">
                          <a:solidFill>
                            <a:srgbClr val="008000"/>
                          </a:solidFill>
                          <a:effectLst/>
                          <a:latin typeface="標楷體" panose="03000509000000000000" pitchFamily="65" charset="-120"/>
                          <a:ea typeface="標楷體" panose="03000509000000000000" pitchFamily="65" charset="-120"/>
                          <a:cs typeface="+mn-cs"/>
                        </a:rPr>
                        <a:t>研發處、院系</a:t>
                      </a:r>
                      <a:r>
                        <a:rPr lang="en-US" sz="1800" kern="100" dirty="0">
                          <a:solidFill>
                            <a:srgbClr val="008000"/>
                          </a:solidFill>
                          <a:effectLst/>
                          <a:latin typeface="標楷體" panose="03000509000000000000" pitchFamily="65" charset="-120"/>
                          <a:ea typeface="標楷體" panose="03000509000000000000" pitchFamily="65" charset="-120"/>
                          <a:cs typeface="+mn-cs"/>
                        </a:rPr>
                        <a:t>)</a:t>
                      </a:r>
                      <a:endParaRPr lang="zh-TW" sz="1800" kern="100" dirty="0">
                        <a:solidFill>
                          <a:srgbClr val="008000"/>
                        </a:solidFill>
                        <a:effectLst/>
                        <a:latin typeface="標楷體" panose="03000509000000000000" pitchFamily="65" charset="-120"/>
                        <a:ea typeface="標楷體" panose="03000509000000000000" pitchFamily="65" charset="-120"/>
                        <a:cs typeface="+mn-cs"/>
                      </a:endParaRPr>
                    </a:p>
                    <a:p>
                      <a:pPr marL="438150" indent="-285750" algn="just" defTabSz="914400" rtl="0" eaLnBrk="1" latinLnBrk="0" hangingPunct="1">
                        <a:lnSpc>
                          <a:spcPts val="2100"/>
                        </a:lnSpc>
                        <a:spcAft>
                          <a:spcPts val="0"/>
                        </a:spcAft>
                        <a:buFont typeface="Arial" panose="020B0604020202020204" pitchFamily="34" charset="0"/>
                        <a:buChar char="•"/>
                      </a:pPr>
                      <a:r>
                        <a:rPr lang="zh-TW" sz="1800" kern="100" dirty="0" smtClean="0">
                          <a:solidFill>
                            <a:schemeClr val="tx1"/>
                          </a:solidFill>
                          <a:effectLst/>
                          <a:latin typeface="標楷體" panose="03000509000000000000" pitchFamily="65" charset="-120"/>
                          <a:ea typeface="標楷體" panose="03000509000000000000" pitchFamily="65" charset="-120"/>
                          <a:cs typeface="+mn-cs"/>
                        </a:rPr>
                        <a:t>鼓勵</a:t>
                      </a:r>
                      <a:r>
                        <a:rPr lang="zh-TW" sz="1800" kern="100" dirty="0">
                          <a:solidFill>
                            <a:schemeClr val="tx1"/>
                          </a:solidFill>
                          <a:effectLst/>
                          <a:latin typeface="標楷體" panose="03000509000000000000" pitchFamily="65" charset="-120"/>
                          <a:ea typeface="標楷體" panose="03000509000000000000" pitchFamily="65" charset="-120"/>
                          <a:cs typeface="+mn-cs"/>
                        </a:rPr>
                        <a:t>學生</a:t>
                      </a:r>
                      <a:r>
                        <a:rPr lang="zh-TW" sz="1800" kern="100" dirty="0">
                          <a:solidFill>
                            <a:srgbClr val="0000FF"/>
                          </a:solidFill>
                          <a:effectLst/>
                          <a:latin typeface="標楷體" panose="03000509000000000000" pitchFamily="65" charset="-120"/>
                          <a:ea typeface="標楷體" panose="03000509000000000000" pitchFamily="65" charset="-120"/>
                          <a:cs typeface="+mn-cs"/>
                        </a:rPr>
                        <a:t>擔任幹部</a:t>
                      </a:r>
                      <a:r>
                        <a:rPr lang="zh-TW" sz="1800" kern="100" dirty="0">
                          <a:solidFill>
                            <a:schemeClr val="tx1"/>
                          </a:solidFill>
                          <a:effectLst/>
                          <a:latin typeface="標楷體" panose="03000509000000000000" pitchFamily="65" charset="-120"/>
                          <a:ea typeface="標楷體" panose="03000509000000000000" pitchFamily="65" charset="-120"/>
                          <a:cs typeface="+mn-cs"/>
                        </a:rPr>
                        <a:t>，</a:t>
                      </a:r>
                      <a:r>
                        <a:rPr lang="zh-TW" sz="2000" kern="100" dirty="0">
                          <a:solidFill>
                            <a:srgbClr val="FF0000"/>
                          </a:solidFill>
                          <a:effectLst/>
                          <a:latin typeface="標楷體" panose="03000509000000000000" pitchFamily="65" charset="-120"/>
                          <a:ea typeface="標楷體" panose="03000509000000000000" pitchFamily="65" charset="-120"/>
                          <a:cs typeface="+mn-cs"/>
                        </a:rPr>
                        <a:t>培養責任心</a:t>
                      </a:r>
                    </a:p>
                    <a:p>
                      <a:pPr marL="438150" indent="-285750" algn="just" defTabSz="914400" rtl="0" eaLnBrk="1" latinLnBrk="0" hangingPunct="1">
                        <a:lnSpc>
                          <a:spcPts val="2100"/>
                        </a:lnSpc>
                        <a:spcAft>
                          <a:spcPts val="0"/>
                        </a:spcAft>
                        <a:buFont typeface="Arial" panose="020B0604020202020204" pitchFamily="34" charset="0"/>
                        <a:buChar char="•"/>
                      </a:pPr>
                      <a:r>
                        <a:rPr lang="zh-TW" sz="1800" kern="100" dirty="0" smtClean="0">
                          <a:solidFill>
                            <a:schemeClr val="tx1"/>
                          </a:solidFill>
                          <a:effectLst/>
                          <a:latin typeface="標楷體" panose="03000509000000000000" pitchFamily="65" charset="-120"/>
                          <a:ea typeface="標楷體" panose="03000509000000000000" pitchFamily="65" charset="-120"/>
                          <a:cs typeface="+mn-cs"/>
                        </a:rPr>
                        <a:t>舉辦</a:t>
                      </a:r>
                      <a:r>
                        <a:rPr lang="zh-TW" sz="1800" kern="100" dirty="0">
                          <a:solidFill>
                            <a:schemeClr val="tx1"/>
                          </a:solidFill>
                          <a:effectLst/>
                          <a:latin typeface="標楷體" panose="03000509000000000000" pitchFamily="65" charset="-120"/>
                          <a:ea typeface="標楷體" panose="03000509000000000000" pitchFamily="65" charset="-120"/>
                          <a:cs typeface="+mn-cs"/>
                        </a:rPr>
                        <a:t>班級小老師</a:t>
                      </a:r>
                      <a:r>
                        <a:rPr lang="en-US" sz="1800" kern="100" dirty="0">
                          <a:solidFill>
                            <a:schemeClr val="tx1"/>
                          </a:solidFill>
                          <a:effectLst/>
                          <a:latin typeface="標楷體" panose="03000509000000000000" pitchFamily="65" charset="-120"/>
                          <a:ea typeface="標楷體" panose="03000509000000000000" pitchFamily="65" charset="-120"/>
                          <a:cs typeface="+mn-cs"/>
                        </a:rPr>
                        <a:t>(</a:t>
                      </a:r>
                      <a:r>
                        <a:rPr lang="zh-TW" sz="1800" kern="100" dirty="0">
                          <a:solidFill>
                            <a:schemeClr val="tx1"/>
                          </a:solidFill>
                          <a:effectLst/>
                          <a:latin typeface="標楷體" panose="03000509000000000000" pitchFamily="65" charset="-120"/>
                          <a:ea typeface="標楷體" panose="03000509000000000000" pitchFamily="65" charset="-120"/>
                          <a:cs typeface="+mn-cs"/>
                        </a:rPr>
                        <a:t>課程小老師</a:t>
                      </a:r>
                      <a:r>
                        <a:rPr lang="en-US" sz="1800" kern="100" dirty="0">
                          <a:solidFill>
                            <a:schemeClr val="tx1"/>
                          </a:solidFill>
                          <a:effectLst/>
                          <a:latin typeface="標楷體" panose="03000509000000000000" pitchFamily="65" charset="-120"/>
                          <a:ea typeface="標楷體" panose="03000509000000000000" pitchFamily="65" charset="-120"/>
                          <a:cs typeface="+mn-cs"/>
                        </a:rPr>
                        <a:t>)</a:t>
                      </a:r>
                      <a:r>
                        <a:rPr lang="zh-TW" sz="1800" kern="100" dirty="0">
                          <a:solidFill>
                            <a:schemeClr val="tx1"/>
                          </a:solidFill>
                          <a:effectLst/>
                          <a:latin typeface="標楷體" panose="03000509000000000000" pitchFamily="65" charset="-120"/>
                          <a:ea typeface="標楷體" panose="03000509000000000000" pitchFamily="65" charset="-120"/>
                          <a:cs typeface="+mn-cs"/>
                        </a:rPr>
                        <a:t>活動，鼓勵認真負責的</a:t>
                      </a:r>
                      <a:r>
                        <a:rPr lang="zh-TW" sz="1800" kern="100" dirty="0">
                          <a:solidFill>
                            <a:srgbClr val="0000FF"/>
                          </a:solidFill>
                          <a:effectLst/>
                          <a:latin typeface="標楷體" panose="03000509000000000000" pitchFamily="65" charset="-120"/>
                          <a:ea typeface="標楷體" panose="03000509000000000000" pitchFamily="65" charset="-120"/>
                          <a:cs typeface="+mn-cs"/>
                        </a:rPr>
                        <a:t>課程小老師</a:t>
                      </a:r>
                    </a:p>
                  </a:txBody>
                  <a:tcPr marL="24041" marR="24041" marT="0" marB="0" anchor="ctr">
                    <a:solidFill>
                      <a:schemeClr val="bg1"/>
                    </a:solidFill>
                  </a:tcPr>
                </a:tc>
                <a:extLst>
                  <a:ext uri="{0D108BD9-81ED-4DB2-BD59-A6C34878D82A}">
                    <a16:rowId xmlns:a16="http://schemas.microsoft.com/office/drawing/2014/main" xmlns="" val="10002"/>
                  </a:ext>
                </a:extLst>
              </a:tr>
            </a:tbl>
          </a:graphicData>
        </a:graphic>
      </p:graphicFrame>
      <p:sp>
        <p:nvSpPr>
          <p:cNvPr id="3" name="投影片編號版面配置區 2"/>
          <p:cNvSpPr>
            <a:spLocks noGrp="1"/>
          </p:cNvSpPr>
          <p:nvPr>
            <p:ph type="sldNum" sz="quarter" idx="12"/>
          </p:nvPr>
        </p:nvSpPr>
        <p:spPr/>
        <p:txBody>
          <a:bodyPr/>
          <a:lstStyle/>
          <a:p>
            <a:fld id="{11F70DB0-1707-4C2E-BA6A-7B2B88A8B1D4}" type="slidenum">
              <a:rPr lang="zh-TW" altLang="en-US" smtClean="0"/>
              <a:t>37</a:t>
            </a:fld>
            <a:endParaRPr lang="zh-TW" altLang="en-US"/>
          </a:p>
        </p:txBody>
      </p:sp>
      <p:grpSp>
        <p:nvGrpSpPr>
          <p:cNvPr id="8" name="群組 7"/>
          <p:cNvGrpSpPr/>
          <p:nvPr/>
        </p:nvGrpSpPr>
        <p:grpSpPr>
          <a:xfrm>
            <a:off x="199442" y="193792"/>
            <a:ext cx="5457038" cy="946906"/>
            <a:chOff x="225163" y="174415"/>
            <a:chExt cx="5457038" cy="946906"/>
          </a:xfrm>
        </p:grpSpPr>
        <p:cxnSp>
          <p:nvCxnSpPr>
            <p:cNvPr id="9" name="直線接點 8"/>
            <p:cNvCxnSpPr/>
            <p:nvPr/>
          </p:nvCxnSpPr>
          <p:spPr>
            <a:xfrm flipV="1">
              <a:off x="2822836" y="580516"/>
              <a:ext cx="2374279" cy="29085"/>
            </a:xfrm>
            <a:prstGeom prst="line">
              <a:avLst/>
            </a:prstGeom>
            <a:ln w="57150">
              <a:solidFill>
                <a:srgbClr val="002060"/>
              </a:solidFill>
              <a:headEnd type="oval"/>
              <a:tailEnd type="none"/>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0" name="圓角矩形 29"/>
            <p:cNvSpPr/>
            <p:nvPr/>
          </p:nvSpPr>
          <p:spPr>
            <a:xfrm>
              <a:off x="3196918" y="288129"/>
              <a:ext cx="2485283" cy="642942"/>
            </a:xfrm>
            <a:prstGeom prst="roundRect">
              <a:avLst>
                <a:gd name="adj" fmla="val 50000"/>
              </a:avLst>
            </a:prstGeom>
            <a:gradFill flip="none" rotWithShape="1">
              <a:gsLst>
                <a:gs pos="0">
                  <a:srgbClr val="7030A0"/>
                </a:gs>
                <a:gs pos="50000">
                  <a:srgbClr val="CCCCFF"/>
                </a:gs>
                <a:gs pos="100000">
                  <a:schemeClr val="bg1">
                    <a:shade val="100000"/>
                    <a:satMod val="115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rgbClr val="0000FF"/>
                </a:solidFill>
              </a:endParaRPr>
            </a:p>
          </p:txBody>
        </p:sp>
        <p:sp>
          <p:nvSpPr>
            <p:cNvPr id="11" name="文字方塊 30"/>
            <p:cNvSpPr txBox="1"/>
            <p:nvPr/>
          </p:nvSpPr>
          <p:spPr>
            <a:xfrm>
              <a:off x="3312512" y="302670"/>
              <a:ext cx="2254094" cy="584775"/>
            </a:xfrm>
            <a:prstGeom prst="rect">
              <a:avLst/>
            </a:prstGeom>
            <a:noFill/>
          </p:spPr>
          <p:txBody>
            <a:bodyPr wrap="square" rtlCol="0">
              <a:spAutoFit/>
            </a:bodyPr>
            <a:lstStyle/>
            <a:p>
              <a:pPr algn="ctr"/>
              <a:r>
                <a:rPr lang="zh-TW" altLang="en-US" sz="3200" b="1" dirty="0" smtClean="0">
                  <a:solidFill>
                    <a:srgbClr val="0000FF"/>
                  </a:solidFill>
                  <a:latin typeface="標楷體" panose="03000509000000000000" pitchFamily="65" charset="-120"/>
                  <a:ea typeface="標楷體" panose="03000509000000000000" pitchFamily="65" charset="-120"/>
                </a:rPr>
                <a:t>做事有品質</a:t>
              </a:r>
              <a:endParaRPr lang="ko-KR" altLang="en-US" sz="3200" b="1" dirty="0">
                <a:solidFill>
                  <a:srgbClr val="0000FF"/>
                </a:solidFill>
                <a:latin typeface="標楷體" panose="03000509000000000000" pitchFamily="65" charset="-120"/>
                <a:ea typeface="HY헤드라인M" pitchFamily="18" charset="-127"/>
              </a:endParaRPr>
            </a:p>
          </p:txBody>
        </p:sp>
        <p:pic>
          <p:nvPicPr>
            <p:cNvPr id="12" name="Picture 2" descr="33-"/>
            <p:cNvPicPr>
              <a:picLocks noChangeAspect="1" noChangeArrowheads="1"/>
            </p:cNvPicPr>
            <p:nvPr/>
          </p:nvPicPr>
          <p:blipFill>
            <a:blip r:embed="rId2"/>
            <a:srcRect/>
            <a:stretch>
              <a:fillRect/>
            </a:stretch>
          </p:blipFill>
          <p:spPr bwMode="auto">
            <a:xfrm>
              <a:off x="225163" y="174415"/>
              <a:ext cx="2599590" cy="946906"/>
            </a:xfrm>
            <a:prstGeom prst="rect">
              <a:avLst/>
            </a:prstGeom>
            <a:noFill/>
          </p:spPr>
        </p:pic>
        <p:sp>
          <p:nvSpPr>
            <p:cNvPr id="13" name="TextBox 18"/>
            <p:cNvSpPr txBox="1"/>
            <p:nvPr/>
          </p:nvSpPr>
          <p:spPr>
            <a:xfrm>
              <a:off x="328371" y="226573"/>
              <a:ext cx="2393173" cy="646331"/>
            </a:xfrm>
            <a:prstGeom prst="rect">
              <a:avLst/>
            </a:prstGeom>
            <a:noFill/>
          </p:spPr>
          <p:txBody>
            <a:bodyPr wrap="square" rtlCol="0">
              <a:spAutoFit/>
            </a:bodyPr>
            <a:lstStyle/>
            <a:p>
              <a:pPr algn="ctr">
                <a:buBlip>
                  <a:blip r:embed="rId3"/>
                </a:buBlip>
              </a:pPr>
              <a:r>
                <a:rPr lang="zh-TW" altLang="en-US" sz="3600" b="1" dirty="0" smtClean="0">
                  <a:latin typeface="標楷體" panose="03000509000000000000" pitchFamily="65" charset="-120"/>
                  <a:ea typeface="標楷體" panose="03000509000000000000" pitchFamily="65" charset="-120"/>
                </a:rPr>
                <a:t>三品人才</a:t>
              </a:r>
              <a:endParaRPr lang="ko-KR" altLang="en-US" sz="3600" b="1" dirty="0">
                <a:latin typeface="標楷體" panose="03000509000000000000" pitchFamily="65" charset="-120"/>
              </a:endParaRPr>
            </a:p>
          </p:txBody>
        </p:sp>
      </p:grpSp>
    </p:spTree>
    <p:extLst>
      <p:ext uri="{BB962C8B-B14F-4D97-AF65-F5344CB8AC3E}">
        <p14:creationId xmlns:p14="http://schemas.microsoft.com/office/powerpoint/2010/main" val="17592222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內容版面配置區 5"/>
          <p:cNvSpPr>
            <a:spLocks noGrp="1"/>
          </p:cNvSpPr>
          <p:nvPr>
            <p:ph sz="quarter" idx="4"/>
          </p:nvPr>
        </p:nvSpPr>
        <p:spPr>
          <a:xfrm>
            <a:off x="4211960" y="960235"/>
            <a:ext cx="4690864" cy="5750573"/>
          </a:xfrm>
        </p:spPr>
        <p:txBody>
          <a:bodyPr>
            <a:noAutofit/>
          </a:bodyPr>
          <a:lstStyle/>
          <a:p>
            <a:pPr>
              <a:buFont typeface="Wingdings" panose="05000000000000000000" pitchFamily="2" charset="2"/>
              <a:buChar char="Ø"/>
            </a:pPr>
            <a:r>
              <a:rPr lang="zh-TW" altLang="en-US" b="1" dirty="0" smtClean="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陶冶品味</a:t>
            </a:r>
            <a:endParaRPr lang="en-US" altLang="zh-TW" b="1" dirty="0" smtClean="0">
              <a:solidFill>
                <a:srgbClr val="FF0000"/>
              </a:solidFill>
              <a:latin typeface="Times New Roman" panose="02020603050405020304" pitchFamily="18" charset="0"/>
              <a:ea typeface="標楷體" panose="03000509000000000000" pitchFamily="65" charset="-120"/>
              <a:cs typeface="Times New Roman" panose="02020603050405020304" pitchFamily="18" charset="0"/>
            </a:endParaRPr>
          </a:p>
          <a:p>
            <a:pPr marL="504000">
              <a:lnSpc>
                <a:spcPts val="2100"/>
              </a:lnSpc>
            </a:pPr>
            <a:r>
              <a:rPr lang="zh-TW" altLang="en-US" sz="2000" dirty="0" smtClean="0">
                <a:latin typeface="Times New Roman" panose="02020603050405020304" pitchFamily="18" charset="0"/>
                <a:ea typeface="標楷體" panose="03000509000000000000" pitchFamily="65" charset="-120"/>
                <a:cs typeface="Times New Roman" panose="02020603050405020304" pitchFamily="18" charset="0"/>
              </a:rPr>
              <a:t>開設</a:t>
            </a:r>
            <a:r>
              <a:rPr lang="zh-TW" altLang="en-US" sz="20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藝術課程</a:t>
            </a:r>
            <a:endParaRPr lang="en-US" altLang="zh-TW" sz="20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endParaRPr>
          </a:p>
          <a:p>
            <a:pPr marL="504000">
              <a:lnSpc>
                <a:spcPts val="2100"/>
              </a:lnSpc>
            </a:pPr>
            <a:r>
              <a:rPr lang="zh-TW" altLang="en-US" sz="2000" dirty="0" smtClean="0">
                <a:latin typeface="Times New Roman" panose="02020603050405020304" pitchFamily="18" charset="0"/>
                <a:ea typeface="標楷體" panose="03000509000000000000" pitchFamily="65" charset="-120"/>
                <a:cs typeface="Times New Roman" panose="02020603050405020304" pitchFamily="18" charset="0"/>
              </a:rPr>
              <a:t>舉辦</a:t>
            </a:r>
            <a:r>
              <a:rPr lang="zh-TW" altLang="en-US" sz="2000" dirty="0">
                <a:latin typeface="Times New Roman" panose="02020603050405020304" pitchFamily="18" charset="0"/>
                <a:ea typeface="標楷體" panose="03000509000000000000" pitchFamily="65" charset="-120"/>
                <a:cs typeface="Times New Roman" panose="02020603050405020304" pitchFamily="18" charset="0"/>
              </a:rPr>
              <a:t>非科班學生參加</a:t>
            </a:r>
            <a:r>
              <a:rPr lang="zh-TW" altLang="en-US" sz="20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藝術</a:t>
            </a:r>
            <a:r>
              <a:rPr lang="zh-TW" altLang="en-US" sz="20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競賽</a:t>
            </a:r>
            <a:endParaRPr lang="en-US" altLang="zh-TW" sz="20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endParaRPr>
          </a:p>
          <a:p>
            <a:pPr marL="504000">
              <a:lnSpc>
                <a:spcPts val="2100"/>
              </a:lnSpc>
            </a:pPr>
            <a:r>
              <a:rPr lang="zh-TW" altLang="en-US" sz="2000" dirty="0" smtClean="0">
                <a:latin typeface="Times New Roman" panose="02020603050405020304" pitchFamily="18" charset="0"/>
                <a:ea typeface="標楷體" panose="03000509000000000000" pitchFamily="65" charset="-120"/>
                <a:cs typeface="Times New Roman" panose="02020603050405020304" pitchFamily="18" charset="0"/>
              </a:rPr>
              <a:t>辦理</a:t>
            </a:r>
            <a:r>
              <a:rPr lang="zh-TW" altLang="en-US" sz="20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嘉大藝術</a:t>
            </a:r>
            <a:r>
              <a:rPr lang="zh-TW" altLang="en-US" sz="20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季</a:t>
            </a:r>
            <a:endParaRPr lang="en-US" altLang="zh-TW" sz="20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endParaRPr>
          </a:p>
          <a:p>
            <a:pPr marL="504000">
              <a:lnSpc>
                <a:spcPts val="2100"/>
              </a:lnSpc>
            </a:pPr>
            <a:r>
              <a:rPr lang="zh-TW" altLang="en-US" sz="2000" dirty="0" smtClean="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品味講座</a:t>
            </a:r>
            <a:endParaRPr lang="en-US" altLang="zh-TW" sz="20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endParaRPr>
          </a:p>
          <a:p>
            <a:pPr marL="504000">
              <a:lnSpc>
                <a:spcPts val="2100"/>
              </a:lnSpc>
            </a:pPr>
            <a:r>
              <a:rPr lang="zh-TW" altLang="en-US" sz="20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音樂</a:t>
            </a:r>
            <a:r>
              <a:rPr lang="zh-TW" altLang="en-US" sz="20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饗宴</a:t>
            </a:r>
          </a:p>
          <a:p>
            <a:pPr marL="504000">
              <a:lnSpc>
                <a:spcPts val="2100"/>
              </a:lnSpc>
            </a:pPr>
            <a:r>
              <a:rPr lang="zh-TW" altLang="en-US" sz="2000" dirty="0" smtClean="0">
                <a:latin typeface="Times New Roman" panose="02020603050405020304" pitchFamily="18" charset="0"/>
                <a:ea typeface="標楷體" panose="03000509000000000000" pitchFamily="65" charset="-120"/>
                <a:cs typeface="Times New Roman" panose="02020603050405020304" pitchFamily="18" charset="0"/>
              </a:rPr>
              <a:t>學生</a:t>
            </a:r>
            <a:r>
              <a:rPr lang="zh-TW" altLang="en-US" sz="20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社團成果</a:t>
            </a:r>
            <a:r>
              <a:rPr lang="zh-TW" altLang="en-US" sz="20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展</a:t>
            </a:r>
            <a:endParaRPr lang="en-US" altLang="zh-TW" sz="20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endParaRPr>
          </a:p>
          <a:p>
            <a:pPr marL="504000">
              <a:lnSpc>
                <a:spcPts val="2100"/>
              </a:lnSpc>
            </a:pPr>
            <a:r>
              <a:rPr lang="zh-TW" altLang="en-US" sz="2000" dirty="0" smtClean="0">
                <a:latin typeface="Times New Roman" panose="02020603050405020304" pitchFamily="18" charset="0"/>
                <a:ea typeface="標楷體" panose="03000509000000000000" pitchFamily="65" charset="-120"/>
                <a:cs typeface="Times New Roman" panose="02020603050405020304" pitchFamily="18" charset="0"/>
              </a:rPr>
              <a:t>跨</a:t>
            </a:r>
            <a:r>
              <a:rPr lang="zh-TW" altLang="en-US" sz="2000" dirty="0">
                <a:latin typeface="Times New Roman" panose="02020603050405020304" pitchFamily="18" charset="0"/>
                <a:ea typeface="標楷體" panose="03000509000000000000" pitchFamily="65" charset="-120"/>
                <a:cs typeface="Times New Roman" panose="02020603050405020304" pitchFamily="18" charset="0"/>
              </a:rPr>
              <a:t>校區學院特</a:t>
            </a:r>
            <a:r>
              <a:rPr lang="zh-TW" altLang="en-US" sz="2000" dirty="0" smtClean="0">
                <a:latin typeface="Times New Roman" panose="02020603050405020304" pitchFamily="18" charset="0"/>
                <a:ea typeface="標楷體" panose="03000509000000000000" pitchFamily="65" charset="-120"/>
                <a:cs typeface="Times New Roman" panose="02020603050405020304" pitchFamily="18" charset="0"/>
              </a:rPr>
              <a:t>展</a:t>
            </a:r>
            <a:r>
              <a:rPr lang="en-US" altLang="zh-TW" sz="2000" dirty="0" smtClean="0">
                <a:latin typeface="Times New Roman" panose="02020603050405020304" pitchFamily="18" charset="0"/>
                <a:ea typeface="標楷體" panose="03000509000000000000" pitchFamily="65" charset="-120"/>
                <a:cs typeface="Times New Roman" panose="02020603050405020304" pitchFamily="18" charset="0"/>
              </a:rPr>
              <a:t> </a:t>
            </a:r>
          </a:p>
          <a:p>
            <a:pPr>
              <a:lnSpc>
                <a:spcPts val="2100"/>
              </a:lnSpc>
              <a:buFont typeface="Wingdings" panose="05000000000000000000" pitchFamily="2" charset="2"/>
              <a:buChar char="Ø"/>
            </a:pPr>
            <a:r>
              <a:rPr lang="zh-TW" altLang="en-US" b="1" dirty="0" smtClean="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校園美化</a:t>
            </a:r>
            <a:endParaRPr lang="en-US" altLang="zh-TW" b="1" dirty="0" smtClean="0">
              <a:solidFill>
                <a:srgbClr val="FF0000"/>
              </a:solidFill>
              <a:latin typeface="Times New Roman" panose="02020603050405020304" pitchFamily="18" charset="0"/>
              <a:ea typeface="標楷體" panose="03000509000000000000" pitchFamily="65" charset="-120"/>
              <a:cs typeface="Times New Roman" panose="02020603050405020304" pitchFamily="18" charset="0"/>
            </a:endParaRPr>
          </a:p>
          <a:p>
            <a:pPr marL="504000">
              <a:lnSpc>
                <a:spcPts val="2100"/>
              </a:lnSpc>
            </a:pPr>
            <a:r>
              <a:rPr lang="zh-TW" altLang="en-US" sz="2000" dirty="0" smtClean="0">
                <a:latin typeface="Times New Roman" panose="02020603050405020304" pitchFamily="18" charset="0"/>
                <a:ea typeface="標楷體" panose="03000509000000000000" pitchFamily="65" charset="-120"/>
                <a:cs typeface="Times New Roman" panose="02020603050405020304" pitchFamily="18" charset="0"/>
              </a:rPr>
              <a:t>辦理</a:t>
            </a:r>
            <a:r>
              <a:rPr lang="zh-TW" altLang="en-US" sz="2000" dirty="0">
                <a:latin typeface="Times New Roman" panose="02020603050405020304" pitchFamily="18" charset="0"/>
                <a:ea typeface="標楷體" panose="03000509000000000000" pitchFamily="65" charset="-120"/>
                <a:cs typeface="Times New Roman" panose="02020603050405020304" pitchFamily="18" charset="0"/>
              </a:rPr>
              <a:t>行政單位</a:t>
            </a:r>
            <a:r>
              <a:rPr lang="zh-TW" altLang="en-US" sz="20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綠美化競賽</a:t>
            </a:r>
            <a:endParaRPr lang="en-US" altLang="zh-TW" sz="20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endParaRPr>
          </a:p>
          <a:p>
            <a:pPr marL="504000">
              <a:lnSpc>
                <a:spcPts val="2100"/>
              </a:lnSpc>
            </a:pPr>
            <a:r>
              <a:rPr lang="zh-TW" altLang="en-US" sz="2000" dirty="0" smtClean="0">
                <a:latin typeface="Times New Roman" panose="02020603050405020304" pitchFamily="18" charset="0"/>
                <a:ea typeface="標楷體" panose="03000509000000000000" pitchFamily="65" charset="-120"/>
                <a:cs typeface="Times New Roman" panose="02020603050405020304" pitchFamily="18" charset="0"/>
              </a:rPr>
              <a:t>教學</a:t>
            </a:r>
            <a:r>
              <a:rPr lang="zh-TW" altLang="en-US" sz="2000" dirty="0">
                <a:latin typeface="Times New Roman" panose="02020603050405020304" pitchFamily="18" charset="0"/>
                <a:ea typeface="標楷體" panose="03000509000000000000" pitchFamily="65" charset="-120"/>
                <a:cs typeface="Times New Roman" panose="02020603050405020304" pitchFamily="18" charset="0"/>
              </a:rPr>
              <a:t>單位「班級教室」綠美化競賽</a:t>
            </a:r>
          </a:p>
          <a:p>
            <a:pPr marL="504000">
              <a:lnSpc>
                <a:spcPts val="2100"/>
              </a:lnSpc>
            </a:pPr>
            <a:r>
              <a:rPr lang="zh-TW" altLang="en-US" sz="20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美化</a:t>
            </a:r>
            <a:r>
              <a:rPr lang="zh-TW" altLang="en-US" sz="20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藝文</a:t>
            </a:r>
            <a:r>
              <a:rPr lang="zh-TW" altLang="en-US" sz="20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空間</a:t>
            </a:r>
            <a:endParaRPr lang="en-US" altLang="zh-TW" sz="20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endParaRPr>
          </a:p>
          <a:p>
            <a:pPr>
              <a:lnSpc>
                <a:spcPts val="2100"/>
              </a:lnSpc>
              <a:buFont typeface="Wingdings" panose="05000000000000000000" pitchFamily="2" charset="2"/>
              <a:buChar char="Ø"/>
            </a:pPr>
            <a:r>
              <a:rPr lang="zh-TW" altLang="en-US" b="1" dirty="0" smtClean="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三</a:t>
            </a:r>
            <a:r>
              <a:rPr lang="zh-TW" altLang="en-US" b="1"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品人生</a:t>
            </a:r>
            <a:endParaRPr lang="en-US" altLang="zh-TW" b="1"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endParaRPr>
          </a:p>
          <a:p>
            <a:pPr marL="504000">
              <a:lnSpc>
                <a:spcPts val="2100"/>
              </a:lnSpc>
            </a:pPr>
            <a:r>
              <a:rPr lang="zh-TW" altLang="zh-TW" sz="2000" dirty="0" smtClean="0">
                <a:latin typeface="Times New Roman" panose="02020603050405020304" pitchFamily="18" charset="0"/>
                <a:ea typeface="標楷體" panose="03000509000000000000" pitchFamily="65" charset="-120"/>
                <a:cs typeface="Times New Roman" panose="02020603050405020304" pitchFamily="18" charset="0"/>
              </a:rPr>
              <a:t>推動</a:t>
            </a:r>
            <a:r>
              <a:rPr lang="zh-TW" altLang="zh-TW" sz="2000" b="1"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三品暨服務護照</a:t>
            </a:r>
            <a:endParaRPr lang="en-US" altLang="zh-TW" sz="2000" b="1"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endParaRPr>
          </a:p>
          <a:p>
            <a:pPr marL="504000">
              <a:lnSpc>
                <a:spcPts val="2100"/>
              </a:lnSpc>
            </a:pPr>
            <a:r>
              <a:rPr lang="zh-TW" altLang="en-US" sz="2000" dirty="0" smtClean="0">
                <a:latin typeface="Times New Roman" panose="02020603050405020304" pitchFamily="18" charset="0"/>
                <a:ea typeface="標楷體" panose="03000509000000000000" pitchFamily="65" charset="-120"/>
                <a:cs typeface="Times New Roman" panose="02020603050405020304" pitchFamily="18" charset="0"/>
              </a:rPr>
              <a:t>辦理</a:t>
            </a:r>
            <a:r>
              <a:rPr lang="zh-TW" altLang="en-US" sz="20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教學助理研習</a:t>
            </a:r>
            <a:r>
              <a:rPr lang="zh-TW" altLang="en-US" sz="2000" dirty="0">
                <a:latin typeface="Times New Roman" panose="02020603050405020304" pitchFamily="18" charset="0"/>
                <a:ea typeface="標楷體" panose="03000509000000000000" pitchFamily="65" charset="-120"/>
                <a:cs typeface="Times New Roman" panose="02020603050405020304" pitchFamily="18" charset="0"/>
              </a:rPr>
              <a:t>活動 </a:t>
            </a:r>
            <a:endParaRPr lang="en-US" altLang="zh-TW" sz="2000" dirty="0">
              <a:latin typeface="Times New Roman" panose="02020603050405020304" pitchFamily="18" charset="0"/>
              <a:ea typeface="標楷體" panose="03000509000000000000" pitchFamily="65" charset="-120"/>
              <a:cs typeface="Times New Roman" panose="02020603050405020304" pitchFamily="18" charset="0"/>
            </a:endParaRPr>
          </a:p>
          <a:p>
            <a:pPr marL="504000">
              <a:lnSpc>
                <a:spcPts val="2100"/>
              </a:lnSpc>
            </a:pPr>
            <a:r>
              <a:rPr lang="zh-TW" altLang="en-US" sz="2000" dirty="0" smtClean="0">
                <a:latin typeface="Times New Roman" panose="02020603050405020304" pitchFamily="18" charset="0"/>
                <a:ea typeface="標楷體" panose="03000509000000000000" pitchFamily="65" charset="-120"/>
                <a:cs typeface="Times New Roman" panose="02020603050405020304" pitchFamily="18" charset="0"/>
              </a:rPr>
              <a:t>辦理</a:t>
            </a:r>
            <a:r>
              <a:rPr lang="zh-TW" altLang="en-US" sz="20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優秀教學助理</a:t>
            </a:r>
            <a:r>
              <a:rPr lang="zh-TW" altLang="en-US" sz="20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獎</a:t>
            </a:r>
            <a:endParaRPr lang="en-US" altLang="zh-TW" sz="20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endParaRPr>
          </a:p>
          <a:p>
            <a:pPr marL="504000">
              <a:lnSpc>
                <a:spcPts val="2100"/>
              </a:lnSpc>
            </a:pPr>
            <a:r>
              <a:rPr lang="zh-TW" altLang="en-US" sz="2000" dirty="0" smtClean="0">
                <a:latin typeface="Times New Roman" panose="02020603050405020304" pitchFamily="18" charset="0"/>
                <a:ea typeface="標楷體" panose="03000509000000000000" pitchFamily="65" charset="-120"/>
                <a:cs typeface="Times New Roman" panose="02020603050405020304" pitchFamily="18" charset="0"/>
              </a:rPr>
              <a:t>學業</a:t>
            </a:r>
            <a:r>
              <a:rPr lang="zh-TW" altLang="en-US" sz="20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優秀書卷</a:t>
            </a:r>
            <a:r>
              <a:rPr lang="zh-TW" altLang="en-US" sz="20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獎</a:t>
            </a:r>
            <a:endParaRPr lang="en-US" altLang="zh-TW" sz="20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endParaRPr>
          </a:p>
          <a:p>
            <a:pPr marL="0" indent="0">
              <a:buNone/>
            </a:pPr>
            <a:endParaRPr lang="zh-TW" altLang="zh-TW" sz="2000" dirty="0">
              <a:latin typeface="Times New Roman" panose="02020603050405020304" pitchFamily="18" charset="0"/>
              <a:ea typeface="標楷體" panose="03000509000000000000" pitchFamily="65" charset="-120"/>
              <a:cs typeface="Times New Roman" panose="02020603050405020304" pitchFamily="18" charset="0"/>
            </a:endParaRPr>
          </a:p>
        </p:txBody>
      </p:sp>
      <p:graphicFrame>
        <p:nvGraphicFramePr>
          <p:cNvPr id="4" name="物件 3"/>
          <p:cNvGraphicFramePr>
            <a:graphicFrameLocks noChangeAspect="1"/>
          </p:cNvGraphicFramePr>
          <p:nvPr>
            <p:extLst>
              <p:ext uri="{D42A27DB-BD31-4B8C-83A1-F6EECF244321}">
                <p14:modId xmlns:p14="http://schemas.microsoft.com/office/powerpoint/2010/main" val="3763291258"/>
              </p:ext>
            </p:extLst>
          </p:nvPr>
        </p:nvGraphicFramePr>
        <p:xfrm>
          <a:off x="457200" y="1435735"/>
          <a:ext cx="3528392" cy="4033169"/>
        </p:xfrm>
        <a:graphic>
          <a:graphicData uri="http://schemas.openxmlformats.org/presentationml/2006/ole">
            <mc:AlternateContent xmlns:mc="http://schemas.openxmlformats.org/markup-compatibility/2006">
              <mc:Choice xmlns:v="urn:schemas-microsoft-com:vml" Requires="v">
                <p:oleObj spid="_x0000_s4356" name="Visio" r:id="rId4" imgW="5265474" imgH="6019728" progId="Visio.Drawing.15">
                  <p:embed/>
                </p:oleObj>
              </mc:Choice>
              <mc:Fallback>
                <p:oleObj name="Visio" r:id="rId4" imgW="5265474" imgH="6019728" progId="Visio.Drawing.15">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1435735"/>
                        <a:ext cx="3528392" cy="4033169"/>
                      </a:xfrm>
                      <a:prstGeom prst="rect">
                        <a:avLst/>
                      </a:prstGeom>
                      <a:noFill/>
                      <a:ln>
                        <a:noFill/>
                      </a:ln>
                    </p:spPr>
                  </p:pic>
                </p:oleObj>
              </mc:Fallback>
            </mc:AlternateContent>
          </a:graphicData>
        </a:graphic>
      </p:graphicFrame>
      <p:sp>
        <p:nvSpPr>
          <p:cNvPr id="3" name="投影片編號版面配置區 2"/>
          <p:cNvSpPr>
            <a:spLocks noGrp="1"/>
          </p:cNvSpPr>
          <p:nvPr>
            <p:ph type="sldNum" sz="quarter" idx="12"/>
          </p:nvPr>
        </p:nvSpPr>
        <p:spPr/>
        <p:txBody>
          <a:bodyPr/>
          <a:lstStyle/>
          <a:p>
            <a:fld id="{11F70DB0-1707-4C2E-BA6A-7B2B88A8B1D4}" type="slidenum">
              <a:rPr lang="zh-TW" altLang="en-US" smtClean="0"/>
              <a:t>38</a:t>
            </a:fld>
            <a:endParaRPr lang="zh-TW" altLang="en-US"/>
          </a:p>
        </p:txBody>
      </p:sp>
      <p:grpSp>
        <p:nvGrpSpPr>
          <p:cNvPr id="7" name="群組 6"/>
          <p:cNvGrpSpPr/>
          <p:nvPr/>
        </p:nvGrpSpPr>
        <p:grpSpPr>
          <a:xfrm>
            <a:off x="199442" y="193792"/>
            <a:ext cx="5457038" cy="946906"/>
            <a:chOff x="225163" y="174415"/>
            <a:chExt cx="5457038" cy="946906"/>
          </a:xfrm>
        </p:grpSpPr>
        <p:cxnSp>
          <p:nvCxnSpPr>
            <p:cNvPr id="8" name="直線接點 7"/>
            <p:cNvCxnSpPr/>
            <p:nvPr/>
          </p:nvCxnSpPr>
          <p:spPr>
            <a:xfrm flipV="1">
              <a:off x="2822836" y="580516"/>
              <a:ext cx="2374279" cy="29085"/>
            </a:xfrm>
            <a:prstGeom prst="line">
              <a:avLst/>
            </a:prstGeom>
            <a:ln w="57150">
              <a:solidFill>
                <a:srgbClr val="002060"/>
              </a:solidFill>
              <a:headEnd type="oval"/>
              <a:tailEnd type="none"/>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9" name="圓角矩形 29"/>
            <p:cNvSpPr/>
            <p:nvPr/>
          </p:nvSpPr>
          <p:spPr>
            <a:xfrm>
              <a:off x="3196918" y="288129"/>
              <a:ext cx="2485283" cy="642942"/>
            </a:xfrm>
            <a:prstGeom prst="roundRect">
              <a:avLst>
                <a:gd name="adj" fmla="val 50000"/>
              </a:avLst>
            </a:prstGeom>
            <a:gradFill flip="none" rotWithShape="1">
              <a:gsLst>
                <a:gs pos="0">
                  <a:srgbClr val="7030A0"/>
                </a:gs>
                <a:gs pos="50000">
                  <a:srgbClr val="CCCCFF"/>
                </a:gs>
                <a:gs pos="100000">
                  <a:schemeClr val="bg1">
                    <a:shade val="100000"/>
                    <a:satMod val="115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rgbClr val="0000FF"/>
                </a:solidFill>
              </a:endParaRPr>
            </a:p>
          </p:txBody>
        </p:sp>
        <p:sp>
          <p:nvSpPr>
            <p:cNvPr id="10" name="文字方塊 30"/>
            <p:cNvSpPr txBox="1"/>
            <p:nvPr/>
          </p:nvSpPr>
          <p:spPr>
            <a:xfrm>
              <a:off x="3312512" y="302670"/>
              <a:ext cx="2254094" cy="584775"/>
            </a:xfrm>
            <a:prstGeom prst="rect">
              <a:avLst/>
            </a:prstGeom>
            <a:noFill/>
          </p:spPr>
          <p:txBody>
            <a:bodyPr wrap="square" rtlCol="0">
              <a:spAutoFit/>
            </a:bodyPr>
            <a:lstStyle/>
            <a:p>
              <a:pPr algn="ctr"/>
              <a:r>
                <a:rPr lang="zh-TW" altLang="en-US" sz="3200" b="1" dirty="0" smtClean="0">
                  <a:solidFill>
                    <a:srgbClr val="0000FF"/>
                  </a:solidFill>
                  <a:latin typeface="標楷體" panose="03000509000000000000" pitchFamily="65" charset="-120"/>
                  <a:ea typeface="標楷體" panose="03000509000000000000" pitchFamily="65" charset="-120"/>
                </a:rPr>
                <a:t>生活有品味</a:t>
              </a:r>
              <a:endParaRPr lang="ko-KR" altLang="en-US" sz="3200" b="1" dirty="0">
                <a:solidFill>
                  <a:srgbClr val="0000FF"/>
                </a:solidFill>
                <a:latin typeface="標楷體" panose="03000509000000000000" pitchFamily="65" charset="-120"/>
                <a:ea typeface="HY헤드라인M" pitchFamily="18" charset="-127"/>
              </a:endParaRPr>
            </a:p>
          </p:txBody>
        </p:sp>
        <p:pic>
          <p:nvPicPr>
            <p:cNvPr id="11" name="Picture 2" descr="33-"/>
            <p:cNvPicPr>
              <a:picLocks noChangeAspect="1" noChangeArrowheads="1"/>
            </p:cNvPicPr>
            <p:nvPr/>
          </p:nvPicPr>
          <p:blipFill>
            <a:blip r:embed="rId6"/>
            <a:srcRect/>
            <a:stretch>
              <a:fillRect/>
            </a:stretch>
          </p:blipFill>
          <p:spPr bwMode="auto">
            <a:xfrm>
              <a:off x="225163" y="174415"/>
              <a:ext cx="2599590" cy="946906"/>
            </a:xfrm>
            <a:prstGeom prst="rect">
              <a:avLst/>
            </a:prstGeom>
            <a:noFill/>
          </p:spPr>
        </p:pic>
        <p:sp>
          <p:nvSpPr>
            <p:cNvPr id="12" name="TextBox 18"/>
            <p:cNvSpPr txBox="1"/>
            <p:nvPr/>
          </p:nvSpPr>
          <p:spPr>
            <a:xfrm>
              <a:off x="328371" y="226573"/>
              <a:ext cx="2393173" cy="646331"/>
            </a:xfrm>
            <a:prstGeom prst="rect">
              <a:avLst/>
            </a:prstGeom>
            <a:noFill/>
          </p:spPr>
          <p:txBody>
            <a:bodyPr wrap="square" rtlCol="0">
              <a:spAutoFit/>
            </a:bodyPr>
            <a:lstStyle/>
            <a:p>
              <a:pPr algn="ctr">
                <a:buBlip>
                  <a:blip r:embed="rId7"/>
                </a:buBlip>
              </a:pPr>
              <a:r>
                <a:rPr lang="zh-TW" altLang="en-US" sz="3600" b="1" dirty="0" smtClean="0">
                  <a:latin typeface="標楷體" panose="03000509000000000000" pitchFamily="65" charset="-120"/>
                  <a:ea typeface="標楷體" panose="03000509000000000000" pitchFamily="65" charset="-120"/>
                </a:rPr>
                <a:t>三品人才</a:t>
              </a:r>
              <a:endParaRPr lang="ko-KR" altLang="en-US" sz="3600" b="1" dirty="0">
                <a:latin typeface="標楷體" panose="03000509000000000000" pitchFamily="65" charset="-120"/>
              </a:endParaRPr>
            </a:p>
          </p:txBody>
        </p:sp>
      </p:grpSp>
    </p:spTree>
    <p:extLst>
      <p:ext uri="{BB962C8B-B14F-4D97-AF65-F5344CB8AC3E}">
        <p14:creationId xmlns:p14="http://schemas.microsoft.com/office/powerpoint/2010/main" val="314949870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字版面配置區 4"/>
          <p:cNvSpPr>
            <a:spLocks noGrp="1"/>
          </p:cNvSpPr>
          <p:nvPr>
            <p:ph type="body" sz="quarter" idx="3"/>
          </p:nvPr>
        </p:nvSpPr>
        <p:spPr>
          <a:xfrm>
            <a:off x="3491880" y="908720"/>
            <a:ext cx="2808312" cy="639762"/>
          </a:xfrm>
        </p:spPr>
        <p:txBody>
          <a:bodyPr/>
          <a:lstStyle/>
          <a:p>
            <a:r>
              <a:rPr lang="zh-TW" altLang="en-US" dirty="0">
                <a:solidFill>
                  <a:schemeClr val="accent6">
                    <a:lumMod val="50000"/>
                  </a:schemeClr>
                </a:solidFill>
                <a:latin typeface="標楷體" panose="03000509000000000000" pitchFamily="65" charset="-120"/>
                <a:ea typeface="標楷體" panose="03000509000000000000" pitchFamily="65" charset="-120"/>
              </a:rPr>
              <a:t>具體工作</a:t>
            </a:r>
            <a:r>
              <a:rPr lang="zh-TW" altLang="en-US" dirty="0" smtClean="0">
                <a:solidFill>
                  <a:schemeClr val="accent6">
                    <a:lumMod val="50000"/>
                  </a:schemeClr>
                </a:solidFill>
                <a:latin typeface="標楷體" panose="03000509000000000000" pitchFamily="65" charset="-120"/>
                <a:ea typeface="標楷體" panose="03000509000000000000" pitchFamily="65" charset="-120"/>
              </a:rPr>
              <a:t>項目</a:t>
            </a:r>
            <a:endParaRPr lang="zh-TW" altLang="en-US" dirty="0">
              <a:solidFill>
                <a:schemeClr val="accent6">
                  <a:lumMod val="50000"/>
                </a:schemeClr>
              </a:solidFill>
            </a:endParaRPr>
          </a:p>
        </p:txBody>
      </p:sp>
      <p:graphicFrame>
        <p:nvGraphicFramePr>
          <p:cNvPr id="8" name="內容版面配置區 7"/>
          <p:cNvGraphicFramePr>
            <a:graphicFrameLocks noGrp="1"/>
          </p:cNvGraphicFramePr>
          <p:nvPr>
            <p:ph sz="quarter" idx="4"/>
            <p:extLst>
              <p:ext uri="{D42A27DB-BD31-4B8C-83A1-F6EECF244321}">
                <p14:modId xmlns:p14="http://schemas.microsoft.com/office/powerpoint/2010/main" val="1284519381"/>
              </p:ext>
            </p:extLst>
          </p:nvPr>
        </p:nvGraphicFramePr>
        <p:xfrm>
          <a:off x="730026" y="1641154"/>
          <a:ext cx="8090446" cy="3733800"/>
        </p:xfrm>
        <a:graphic>
          <a:graphicData uri="http://schemas.openxmlformats.org/drawingml/2006/table">
            <a:tbl>
              <a:tblPr firstRow="1" firstCol="1" bandRow="1">
                <a:tableStyleId>{5940675A-B579-460E-94D1-54222C63F5DA}</a:tableStyleId>
              </a:tblPr>
              <a:tblGrid>
                <a:gridCol w="1074952">
                  <a:extLst>
                    <a:ext uri="{9D8B030D-6E8A-4147-A177-3AD203B41FA5}">
                      <a16:colId xmlns:a16="http://schemas.microsoft.com/office/drawing/2014/main" xmlns="" val="20000"/>
                    </a:ext>
                  </a:extLst>
                </a:gridCol>
                <a:gridCol w="7015494">
                  <a:extLst>
                    <a:ext uri="{9D8B030D-6E8A-4147-A177-3AD203B41FA5}">
                      <a16:colId xmlns:a16="http://schemas.microsoft.com/office/drawing/2014/main" xmlns="" val="20001"/>
                    </a:ext>
                  </a:extLst>
                </a:gridCol>
              </a:tblGrid>
              <a:tr h="885707">
                <a:tc>
                  <a:txBody>
                    <a:bodyPr/>
                    <a:lstStyle/>
                    <a:p>
                      <a:pPr marL="0" algn="ctr" defTabSz="914400" rtl="0" eaLnBrk="1" latinLnBrk="0" hangingPunct="1">
                        <a:spcAft>
                          <a:spcPts val="0"/>
                        </a:spcAft>
                      </a:pPr>
                      <a:r>
                        <a:rPr lang="zh-TW" sz="2800" b="1" kern="100" dirty="0" smtClean="0">
                          <a:solidFill>
                            <a:srgbClr val="FF0000"/>
                          </a:solidFill>
                          <a:effectLst/>
                          <a:latin typeface="標楷體" panose="03000509000000000000" pitchFamily="65" charset="-120"/>
                          <a:ea typeface="標楷體" panose="03000509000000000000" pitchFamily="65" charset="-120"/>
                          <a:cs typeface="+mn-cs"/>
                        </a:rPr>
                        <a:t>陶冶</a:t>
                      </a:r>
                      <a:endParaRPr lang="en-US" altLang="zh-TW" sz="2800" b="1" kern="100" dirty="0" smtClean="0">
                        <a:solidFill>
                          <a:srgbClr val="FF0000"/>
                        </a:solidFill>
                        <a:effectLst/>
                        <a:latin typeface="標楷體" panose="03000509000000000000" pitchFamily="65" charset="-120"/>
                        <a:ea typeface="標楷體" panose="03000509000000000000" pitchFamily="65" charset="-120"/>
                        <a:cs typeface="+mn-cs"/>
                      </a:endParaRPr>
                    </a:p>
                    <a:p>
                      <a:pPr marL="0" algn="ctr" defTabSz="914400" rtl="0" eaLnBrk="1" latinLnBrk="0" hangingPunct="1">
                        <a:spcAft>
                          <a:spcPts val="0"/>
                        </a:spcAft>
                      </a:pPr>
                      <a:r>
                        <a:rPr lang="zh-TW" sz="2800" b="1" kern="100" dirty="0" smtClean="0">
                          <a:solidFill>
                            <a:srgbClr val="FF0000"/>
                          </a:solidFill>
                          <a:effectLst/>
                          <a:latin typeface="標楷體" panose="03000509000000000000" pitchFamily="65" charset="-120"/>
                          <a:ea typeface="標楷體" panose="03000509000000000000" pitchFamily="65" charset="-120"/>
                          <a:cs typeface="+mn-cs"/>
                        </a:rPr>
                        <a:t>品味</a:t>
                      </a:r>
                      <a:endParaRPr lang="zh-TW" sz="2800" b="1" kern="100" dirty="0">
                        <a:solidFill>
                          <a:srgbClr val="FF0000"/>
                        </a:solidFill>
                        <a:effectLst/>
                        <a:latin typeface="標楷體" panose="03000509000000000000" pitchFamily="65" charset="-120"/>
                        <a:ea typeface="標楷體" panose="03000509000000000000" pitchFamily="65" charset="-120"/>
                        <a:cs typeface="+mn-cs"/>
                      </a:endParaRPr>
                    </a:p>
                  </a:txBody>
                  <a:tcPr marL="24041" marR="24041" marT="0" marB="0" anchor="ctr">
                    <a:solidFill>
                      <a:schemeClr val="bg1"/>
                    </a:solidFill>
                  </a:tcPr>
                </a:tc>
                <a:tc>
                  <a:txBody>
                    <a:bodyPr/>
                    <a:lstStyle/>
                    <a:p>
                      <a:pPr marL="167005" indent="-285750" algn="just" defTabSz="914400" rtl="0" eaLnBrk="1" latinLnBrk="0" hangingPunct="1">
                        <a:lnSpc>
                          <a:spcPts val="2100"/>
                        </a:lnSpc>
                        <a:spcAft>
                          <a:spcPts val="0"/>
                        </a:spcAft>
                        <a:buFont typeface="Wingdings" panose="05000000000000000000" pitchFamily="2" charset="2"/>
                        <a:buChar char="Ø"/>
                      </a:pPr>
                      <a:r>
                        <a:rPr lang="zh-TW" sz="2000" kern="100" dirty="0" smtClean="0">
                          <a:solidFill>
                            <a:schemeClr val="tx1"/>
                          </a:solidFill>
                          <a:effectLst/>
                          <a:latin typeface="標楷體" panose="03000509000000000000" pitchFamily="65" charset="-120"/>
                          <a:ea typeface="標楷體" panose="03000509000000000000" pitchFamily="65" charset="-120"/>
                          <a:cs typeface="+mn-cs"/>
                        </a:rPr>
                        <a:t>通</a:t>
                      </a:r>
                      <a:r>
                        <a:rPr lang="zh-TW" sz="2000" kern="100" dirty="0">
                          <a:solidFill>
                            <a:schemeClr val="tx1"/>
                          </a:solidFill>
                          <a:effectLst/>
                          <a:latin typeface="標楷體" panose="03000509000000000000" pitchFamily="65" charset="-120"/>
                          <a:ea typeface="標楷體" panose="03000509000000000000" pitchFamily="65" charset="-120"/>
                          <a:cs typeface="+mn-cs"/>
                        </a:rPr>
                        <a:t>識教育中心開設課</a:t>
                      </a:r>
                      <a:r>
                        <a:rPr lang="zh-TW" sz="2000" kern="100" dirty="0">
                          <a:solidFill>
                            <a:srgbClr val="0000FF"/>
                          </a:solidFill>
                          <a:effectLst/>
                          <a:latin typeface="標楷體" panose="03000509000000000000" pitchFamily="65" charset="-120"/>
                          <a:ea typeface="標楷體" panose="03000509000000000000" pitchFamily="65" charset="-120"/>
                          <a:cs typeface="+mn-cs"/>
                        </a:rPr>
                        <a:t>藝術相關課程</a:t>
                      </a:r>
                      <a:r>
                        <a:rPr lang="en-US" sz="2000" kern="100" dirty="0">
                          <a:solidFill>
                            <a:srgbClr val="008000"/>
                          </a:solidFill>
                          <a:effectLst/>
                          <a:latin typeface="標楷體" panose="03000509000000000000" pitchFamily="65" charset="-120"/>
                          <a:ea typeface="標楷體" panose="03000509000000000000" pitchFamily="65" charset="-120"/>
                          <a:cs typeface="+mn-cs"/>
                        </a:rPr>
                        <a:t>(</a:t>
                      </a:r>
                      <a:r>
                        <a:rPr lang="zh-TW" sz="2000" kern="100" dirty="0">
                          <a:solidFill>
                            <a:srgbClr val="008000"/>
                          </a:solidFill>
                          <a:effectLst/>
                          <a:latin typeface="標楷體" panose="03000509000000000000" pitchFamily="65" charset="-120"/>
                          <a:ea typeface="標楷體" panose="03000509000000000000" pitchFamily="65" charset="-120"/>
                          <a:cs typeface="+mn-cs"/>
                        </a:rPr>
                        <a:t>通識教育中心</a:t>
                      </a:r>
                      <a:r>
                        <a:rPr lang="en-US" sz="2000" kern="100" dirty="0">
                          <a:solidFill>
                            <a:srgbClr val="008000"/>
                          </a:solidFill>
                          <a:effectLst/>
                          <a:latin typeface="標楷體" panose="03000509000000000000" pitchFamily="65" charset="-120"/>
                          <a:ea typeface="標楷體" panose="03000509000000000000" pitchFamily="65" charset="-120"/>
                          <a:cs typeface="+mn-cs"/>
                        </a:rPr>
                        <a:t>)</a:t>
                      </a:r>
                      <a:endParaRPr lang="zh-TW" sz="2000" kern="100" dirty="0">
                        <a:solidFill>
                          <a:srgbClr val="008000"/>
                        </a:solidFill>
                        <a:effectLst/>
                        <a:latin typeface="標楷體" panose="03000509000000000000" pitchFamily="65" charset="-120"/>
                        <a:ea typeface="標楷體" panose="03000509000000000000" pitchFamily="65" charset="-120"/>
                        <a:cs typeface="+mn-cs"/>
                      </a:endParaRPr>
                    </a:p>
                    <a:p>
                      <a:pPr marL="167005" indent="-285750" algn="just" defTabSz="914400" rtl="0" eaLnBrk="1" latinLnBrk="0" hangingPunct="1">
                        <a:lnSpc>
                          <a:spcPts val="2100"/>
                        </a:lnSpc>
                        <a:spcAft>
                          <a:spcPts val="0"/>
                        </a:spcAft>
                        <a:buFont typeface="Wingdings" panose="05000000000000000000" pitchFamily="2" charset="2"/>
                        <a:buChar char="Ø"/>
                      </a:pPr>
                      <a:r>
                        <a:rPr lang="zh-TW" sz="2000" kern="100" dirty="0" smtClean="0">
                          <a:solidFill>
                            <a:schemeClr val="tx1"/>
                          </a:solidFill>
                          <a:effectLst/>
                          <a:latin typeface="標楷體" panose="03000509000000000000" pitchFamily="65" charset="-120"/>
                          <a:ea typeface="標楷體" panose="03000509000000000000" pitchFamily="65" charset="-120"/>
                          <a:cs typeface="+mn-cs"/>
                        </a:rPr>
                        <a:t>人文</a:t>
                      </a:r>
                      <a:r>
                        <a:rPr lang="zh-TW" sz="2000" kern="100" dirty="0">
                          <a:solidFill>
                            <a:schemeClr val="tx1"/>
                          </a:solidFill>
                          <a:effectLst/>
                          <a:latin typeface="標楷體" panose="03000509000000000000" pitchFamily="65" charset="-120"/>
                          <a:ea typeface="標楷體" panose="03000509000000000000" pitchFamily="65" charset="-120"/>
                          <a:cs typeface="+mn-cs"/>
                        </a:rPr>
                        <a:t>藝術學院舉辦非科班學生</a:t>
                      </a:r>
                      <a:r>
                        <a:rPr lang="zh-TW" sz="2000" kern="100" dirty="0">
                          <a:solidFill>
                            <a:srgbClr val="0000FF"/>
                          </a:solidFill>
                          <a:effectLst/>
                          <a:latin typeface="標楷體" panose="03000509000000000000" pitchFamily="65" charset="-120"/>
                          <a:ea typeface="標楷體" panose="03000509000000000000" pitchFamily="65" charset="-120"/>
                          <a:cs typeface="+mn-cs"/>
                        </a:rPr>
                        <a:t>參加藝術競</a:t>
                      </a:r>
                      <a:r>
                        <a:rPr lang="zh-TW" sz="2000" kern="100" dirty="0">
                          <a:solidFill>
                            <a:schemeClr val="tx1"/>
                          </a:solidFill>
                          <a:effectLst/>
                          <a:latin typeface="標楷體" panose="03000509000000000000" pitchFamily="65" charset="-120"/>
                          <a:ea typeface="標楷體" panose="03000509000000000000" pitchFamily="65" charset="-120"/>
                          <a:cs typeface="+mn-cs"/>
                        </a:rPr>
                        <a:t>賽</a:t>
                      </a:r>
                      <a:r>
                        <a:rPr lang="en-US" sz="2000" kern="100" dirty="0">
                          <a:solidFill>
                            <a:srgbClr val="008000"/>
                          </a:solidFill>
                          <a:effectLst/>
                          <a:latin typeface="標楷體" panose="03000509000000000000" pitchFamily="65" charset="-120"/>
                          <a:ea typeface="標楷體" panose="03000509000000000000" pitchFamily="65" charset="-120"/>
                          <a:cs typeface="+mn-cs"/>
                        </a:rPr>
                        <a:t>(</a:t>
                      </a:r>
                      <a:r>
                        <a:rPr lang="zh-TW" sz="2000" kern="100" dirty="0">
                          <a:solidFill>
                            <a:srgbClr val="008000"/>
                          </a:solidFill>
                          <a:effectLst/>
                          <a:latin typeface="標楷體" panose="03000509000000000000" pitchFamily="65" charset="-120"/>
                          <a:ea typeface="標楷體" panose="03000509000000000000" pitchFamily="65" charset="-120"/>
                          <a:cs typeface="+mn-cs"/>
                        </a:rPr>
                        <a:t>人文藝術學院</a:t>
                      </a:r>
                      <a:r>
                        <a:rPr lang="en-US" sz="2000" kern="100" dirty="0">
                          <a:solidFill>
                            <a:srgbClr val="008000"/>
                          </a:solidFill>
                          <a:effectLst/>
                          <a:latin typeface="標楷體" panose="03000509000000000000" pitchFamily="65" charset="-120"/>
                          <a:ea typeface="標楷體" panose="03000509000000000000" pitchFamily="65" charset="-120"/>
                          <a:cs typeface="+mn-cs"/>
                        </a:rPr>
                        <a:t>)</a:t>
                      </a:r>
                      <a:endParaRPr lang="zh-TW" sz="2000" kern="100" dirty="0">
                        <a:solidFill>
                          <a:srgbClr val="008000"/>
                        </a:solidFill>
                        <a:effectLst/>
                        <a:latin typeface="標楷體" panose="03000509000000000000" pitchFamily="65" charset="-120"/>
                        <a:ea typeface="標楷體" panose="03000509000000000000" pitchFamily="65" charset="-120"/>
                        <a:cs typeface="+mn-cs"/>
                      </a:endParaRPr>
                    </a:p>
                    <a:p>
                      <a:pPr marL="285750" indent="-285750" algn="just" defTabSz="914400" rtl="0" eaLnBrk="1" latinLnBrk="0" hangingPunct="1">
                        <a:lnSpc>
                          <a:spcPts val="2100"/>
                        </a:lnSpc>
                        <a:spcAft>
                          <a:spcPts val="0"/>
                        </a:spcAft>
                        <a:buFont typeface="Wingdings" panose="05000000000000000000" pitchFamily="2" charset="2"/>
                        <a:buChar char="Ø"/>
                      </a:pPr>
                      <a:r>
                        <a:rPr lang="zh-TW" sz="2000" kern="100" dirty="0" smtClean="0">
                          <a:solidFill>
                            <a:schemeClr val="tx1"/>
                          </a:solidFill>
                          <a:effectLst/>
                          <a:latin typeface="標楷體" panose="03000509000000000000" pitchFamily="65" charset="-120"/>
                          <a:ea typeface="標楷體" panose="03000509000000000000" pitchFamily="65" charset="-120"/>
                          <a:cs typeface="+mn-cs"/>
                        </a:rPr>
                        <a:t>辦理</a:t>
                      </a:r>
                      <a:r>
                        <a:rPr lang="zh-TW" sz="2000" kern="100" dirty="0" smtClean="0">
                          <a:solidFill>
                            <a:srgbClr val="0000FF"/>
                          </a:solidFill>
                          <a:effectLst/>
                          <a:latin typeface="標楷體" panose="03000509000000000000" pitchFamily="65" charset="-120"/>
                          <a:ea typeface="標楷體" panose="03000509000000000000" pitchFamily="65" charset="-120"/>
                          <a:cs typeface="+mn-cs"/>
                        </a:rPr>
                        <a:t>嘉大藝術季</a:t>
                      </a:r>
                      <a:r>
                        <a:rPr lang="en-US" sz="2000" kern="100" dirty="0" smtClean="0">
                          <a:solidFill>
                            <a:srgbClr val="008000"/>
                          </a:solidFill>
                          <a:effectLst/>
                          <a:latin typeface="標楷體" panose="03000509000000000000" pitchFamily="65" charset="-120"/>
                          <a:ea typeface="標楷體" panose="03000509000000000000" pitchFamily="65" charset="-120"/>
                          <a:cs typeface="+mn-cs"/>
                        </a:rPr>
                        <a:t>(</a:t>
                      </a:r>
                      <a:r>
                        <a:rPr lang="zh-TW" sz="2000" kern="100" dirty="0">
                          <a:solidFill>
                            <a:srgbClr val="008000"/>
                          </a:solidFill>
                          <a:effectLst/>
                          <a:latin typeface="標楷體" panose="03000509000000000000" pitchFamily="65" charset="-120"/>
                          <a:ea typeface="標楷體" panose="03000509000000000000" pitchFamily="65" charset="-120"/>
                          <a:cs typeface="+mn-cs"/>
                        </a:rPr>
                        <a:t>人文藝術學院</a:t>
                      </a:r>
                      <a:r>
                        <a:rPr lang="en-US" sz="2000" kern="100" dirty="0">
                          <a:solidFill>
                            <a:srgbClr val="008000"/>
                          </a:solidFill>
                          <a:effectLst/>
                          <a:latin typeface="標楷體" panose="03000509000000000000" pitchFamily="65" charset="-120"/>
                          <a:ea typeface="標楷體" panose="03000509000000000000" pitchFamily="65" charset="-120"/>
                          <a:cs typeface="+mn-cs"/>
                        </a:rPr>
                        <a:t>)</a:t>
                      </a:r>
                      <a:endParaRPr lang="zh-TW" sz="2000" kern="100" dirty="0">
                        <a:solidFill>
                          <a:srgbClr val="008000"/>
                        </a:solidFill>
                        <a:effectLst/>
                        <a:latin typeface="標楷體" panose="03000509000000000000" pitchFamily="65" charset="-120"/>
                        <a:ea typeface="標楷體" panose="03000509000000000000" pitchFamily="65" charset="-120"/>
                        <a:cs typeface="+mn-cs"/>
                      </a:endParaRPr>
                    </a:p>
                    <a:p>
                      <a:pPr marL="285750" indent="-285750" algn="just" defTabSz="914400" rtl="0" eaLnBrk="1" latinLnBrk="0" hangingPunct="1">
                        <a:lnSpc>
                          <a:spcPts val="2100"/>
                        </a:lnSpc>
                        <a:spcAft>
                          <a:spcPts val="0"/>
                        </a:spcAft>
                        <a:buFont typeface="Wingdings" panose="05000000000000000000" pitchFamily="2" charset="2"/>
                        <a:buChar char="Ø"/>
                      </a:pPr>
                      <a:r>
                        <a:rPr lang="zh-TW" sz="2000" kern="100" dirty="0" smtClean="0">
                          <a:solidFill>
                            <a:srgbClr val="FF0000"/>
                          </a:solidFill>
                          <a:effectLst/>
                          <a:latin typeface="標楷體" panose="03000509000000000000" pitchFamily="65" charset="-120"/>
                          <a:ea typeface="標楷體" panose="03000509000000000000" pitchFamily="65" charset="-120"/>
                          <a:cs typeface="+mn-cs"/>
                        </a:rPr>
                        <a:t>品味</a:t>
                      </a:r>
                      <a:r>
                        <a:rPr lang="zh-TW" sz="2000" kern="100" dirty="0">
                          <a:solidFill>
                            <a:srgbClr val="FF0000"/>
                          </a:solidFill>
                          <a:effectLst/>
                          <a:latin typeface="標楷體" panose="03000509000000000000" pitchFamily="65" charset="-120"/>
                          <a:ea typeface="標楷體" panose="03000509000000000000" pitchFamily="65" charset="-120"/>
                          <a:cs typeface="+mn-cs"/>
                        </a:rPr>
                        <a:t>講座</a:t>
                      </a:r>
                      <a:r>
                        <a:rPr lang="en-US" sz="2000" kern="100" dirty="0">
                          <a:solidFill>
                            <a:srgbClr val="008000"/>
                          </a:solidFill>
                          <a:effectLst/>
                          <a:latin typeface="標楷體" panose="03000509000000000000" pitchFamily="65" charset="-120"/>
                          <a:ea typeface="標楷體" panose="03000509000000000000" pitchFamily="65" charset="-120"/>
                          <a:cs typeface="+mn-cs"/>
                        </a:rPr>
                        <a:t>(</a:t>
                      </a:r>
                      <a:r>
                        <a:rPr lang="zh-TW" sz="2000" kern="100" dirty="0">
                          <a:solidFill>
                            <a:srgbClr val="008000"/>
                          </a:solidFill>
                          <a:effectLst/>
                          <a:latin typeface="標楷體" panose="03000509000000000000" pitchFamily="65" charset="-120"/>
                          <a:ea typeface="標楷體" panose="03000509000000000000" pitchFamily="65" charset="-120"/>
                          <a:cs typeface="+mn-cs"/>
                        </a:rPr>
                        <a:t>學務處</a:t>
                      </a:r>
                      <a:r>
                        <a:rPr lang="en-US" sz="2000" kern="100" dirty="0">
                          <a:solidFill>
                            <a:srgbClr val="008000"/>
                          </a:solidFill>
                          <a:effectLst/>
                          <a:latin typeface="標楷體" panose="03000509000000000000" pitchFamily="65" charset="-120"/>
                          <a:ea typeface="標楷體" panose="03000509000000000000" pitchFamily="65" charset="-120"/>
                          <a:cs typeface="+mn-cs"/>
                        </a:rPr>
                        <a:t>)</a:t>
                      </a:r>
                      <a:endParaRPr lang="zh-TW" sz="2000" kern="100" dirty="0">
                        <a:solidFill>
                          <a:srgbClr val="008000"/>
                        </a:solidFill>
                        <a:effectLst/>
                        <a:latin typeface="標楷體" panose="03000509000000000000" pitchFamily="65" charset="-120"/>
                        <a:ea typeface="標楷體" panose="03000509000000000000" pitchFamily="65" charset="-120"/>
                        <a:cs typeface="+mn-cs"/>
                      </a:endParaRPr>
                    </a:p>
                    <a:p>
                      <a:pPr marL="285750" indent="-285750" algn="just" defTabSz="914400" rtl="0" eaLnBrk="1" latinLnBrk="0" hangingPunct="1">
                        <a:lnSpc>
                          <a:spcPts val="2100"/>
                        </a:lnSpc>
                        <a:spcAft>
                          <a:spcPts val="0"/>
                        </a:spcAft>
                        <a:buFont typeface="Wingdings" panose="05000000000000000000" pitchFamily="2" charset="2"/>
                        <a:buChar char="Ø"/>
                      </a:pPr>
                      <a:r>
                        <a:rPr lang="zh-TW" sz="2000" kern="100" dirty="0" smtClean="0">
                          <a:solidFill>
                            <a:srgbClr val="0000FF"/>
                          </a:solidFill>
                          <a:effectLst/>
                          <a:latin typeface="標楷體" panose="03000509000000000000" pitchFamily="65" charset="-120"/>
                          <a:ea typeface="標楷體" panose="03000509000000000000" pitchFamily="65" charset="-120"/>
                          <a:cs typeface="+mn-cs"/>
                        </a:rPr>
                        <a:t>音樂</a:t>
                      </a:r>
                      <a:r>
                        <a:rPr lang="zh-TW" sz="2000" kern="100" dirty="0">
                          <a:solidFill>
                            <a:srgbClr val="0000FF"/>
                          </a:solidFill>
                          <a:effectLst/>
                          <a:latin typeface="標楷體" panose="03000509000000000000" pitchFamily="65" charset="-120"/>
                          <a:ea typeface="標楷體" panose="03000509000000000000" pitchFamily="65" charset="-120"/>
                          <a:cs typeface="+mn-cs"/>
                        </a:rPr>
                        <a:t>饗宴</a:t>
                      </a:r>
                    </a:p>
                    <a:p>
                      <a:pPr marL="285750" indent="-285750" algn="just" defTabSz="914400" rtl="0" eaLnBrk="1" latinLnBrk="0" hangingPunct="1">
                        <a:lnSpc>
                          <a:spcPts val="2100"/>
                        </a:lnSpc>
                        <a:spcAft>
                          <a:spcPts val="0"/>
                        </a:spcAft>
                        <a:buFont typeface="Wingdings" panose="05000000000000000000" pitchFamily="2" charset="2"/>
                        <a:buChar char="Ø"/>
                      </a:pPr>
                      <a:r>
                        <a:rPr lang="zh-TW" sz="2000" kern="100" dirty="0" smtClean="0">
                          <a:solidFill>
                            <a:schemeClr val="tx1"/>
                          </a:solidFill>
                          <a:effectLst/>
                          <a:latin typeface="標楷體" panose="03000509000000000000" pitchFamily="65" charset="-120"/>
                          <a:ea typeface="標楷體" panose="03000509000000000000" pitchFamily="65" charset="-120"/>
                          <a:cs typeface="+mn-cs"/>
                        </a:rPr>
                        <a:t>學生</a:t>
                      </a:r>
                      <a:r>
                        <a:rPr lang="zh-TW" sz="2000" kern="100" dirty="0">
                          <a:solidFill>
                            <a:srgbClr val="0000FF"/>
                          </a:solidFill>
                          <a:effectLst/>
                          <a:latin typeface="標楷體" panose="03000509000000000000" pitchFamily="65" charset="-120"/>
                          <a:ea typeface="標楷體" panose="03000509000000000000" pitchFamily="65" charset="-120"/>
                          <a:cs typeface="+mn-cs"/>
                        </a:rPr>
                        <a:t>社團成果展</a:t>
                      </a:r>
                      <a:r>
                        <a:rPr lang="en-US" sz="2000" kern="100" dirty="0">
                          <a:solidFill>
                            <a:srgbClr val="008000"/>
                          </a:solidFill>
                          <a:effectLst/>
                          <a:latin typeface="標楷體" panose="03000509000000000000" pitchFamily="65" charset="-120"/>
                          <a:ea typeface="標楷體" panose="03000509000000000000" pitchFamily="65" charset="-120"/>
                          <a:cs typeface="+mn-cs"/>
                        </a:rPr>
                        <a:t>(</a:t>
                      </a:r>
                      <a:r>
                        <a:rPr lang="zh-TW" sz="2000" kern="100" dirty="0">
                          <a:solidFill>
                            <a:srgbClr val="008000"/>
                          </a:solidFill>
                          <a:effectLst/>
                          <a:latin typeface="標楷體" panose="03000509000000000000" pitchFamily="65" charset="-120"/>
                          <a:ea typeface="標楷體" panose="03000509000000000000" pitchFamily="65" charset="-120"/>
                          <a:cs typeface="+mn-cs"/>
                        </a:rPr>
                        <a:t>學務處</a:t>
                      </a:r>
                      <a:r>
                        <a:rPr lang="en-US" sz="2000" kern="100" dirty="0">
                          <a:solidFill>
                            <a:srgbClr val="008000"/>
                          </a:solidFill>
                          <a:effectLst/>
                          <a:latin typeface="標楷體" panose="03000509000000000000" pitchFamily="65" charset="-120"/>
                          <a:ea typeface="標楷體" panose="03000509000000000000" pitchFamily="65" charset="-120"/>
                          <a:cs typeface="+mn-cs"/>
                        </a:rPr>
                        <a:t>)</a:t>
                      </a:r>
                      <a:endParaRPr lang="zh-TW" sz="2000" kern="100" dirty="0">
                        <a:solidFill>
                          <a:srgbClr val="008000"/>
                        </a:solidFill>
                        <a:effectLst/>
                        <a:latin typeface="標楷體" panose="03000509000000000000" pitchFamily="65" charset="-120"/>
                        <a:ea typeface="標楷體" panose="03000509000000000000" pitchFamily="65" charset="-120"/>
                        <a:cs typeface="+mn-cs"/>
                      </a:endParaRPr>
                    </a:p>
                    <a:p>
                      <a:pPr marL="285750" indent="-285750" algn="just" defTabSz="914400" rtl="0" eaLnBrk="1" latinLnBrk="0" hangingPunct="1">
                        <a:lnSpc>
                          <a:spcPts val="2100"/>
                        </a:lnSpc>
                        <a:spcAft>
                          <a:spcPts val="0"/>
                        </a:spcAft>
                        <a:buFont typeface="Wingdings" panose="05000000000000000000" pitchFamily="2" charset="2"/>
                        <a:buChar char="Ø"/>
                      </a:pPr>
                      <a:r>
                        <a:rPr lang="zh-TW" sz="2000" kern="100" dirty="0" smtClean="0">
                          <a:solidFill>
                            <a:schemeClr val="tx1"/>
                          </a:solidFill>
                          <a:effectLst/>
                          <a:latin typeface="標楷體" panose="03000509000000000000" pitchFamily="65" charset="-120"/>
                          <a:ea typeface="標楷體" panose="03000509000000000000" pitchFamily="65" charset="-120"/>
                          <a:cs typeface="+mn-cs"/>
                        </a:rPr>
                        <a:t>跨</a:t>
                      </a:r>
                      <a:r>
                        <a:rPr lang="zh-TW" sz="2000" kern="100" dirty="0">
                          <a:solidFill>
                            <a:schemeClr val="tx1"/>
                          </a:solidFill>
                          <a:effectLst/>
                          <a:latin typeface="標楷體" panose="03000509000000000000" pitchFamily="65" charset="-120"/>
                          <a:ea typeface="標楷體" panose="03000509000000000000" pitchFamily="65" charset="-120"/>
                          <a:cs typeface="+mn-cs"/>
                        </a:rPr>
                        <a:t>校區學院特展</a:t>
                      </a:r>
                      <a:r>
                        <a:rPr lang="en-US" sz="2000" kern="100" dirty="0">
                          <a:solidFill>
                            <a:srgbClr val="008000"/>
                          </a:solidFill>
                          <a:effectLst/>
                          <a:latin typeface="標楷體" panose="03000509000000000000" pitchFamily="65" charset="-120"/>
                          <a:ea typeface="標楷體" panose="03000509000000000000" pitchFamily="65" charset="-120"/>
                          <a:cs typeface="+mn-cs"/>
                        </a:rPr>
                        <a:t>(</a:t>
                      </a:r>
                      <a:r>
                        <a:rPr lang="zh-TW" sz="2000" kern="100" dirty="0">
                          <a:solidFill>
                            <a:srgbClr val="008000"/>
                          </a:solidFill>
                          <a:effectLst/>
                          <a:latin typeface="標楷體" panose="03000509000000000000" pitchFamily="65" charset="-120"/>
                          <a:ea typeface="標楷體" panose="03000509000000000000" pitchFamily="65" charset="-120"/>
                          <a:cs typeface="+mn-cs"/>
                        </a:rPr>
                        <a:t>各學院</a:t>
                      </a:r>
                      <a:r>
                        <a:rPr lang="en-US" sz="2000" kern="100" dirty="0">
                          <a:solidFill>
                            <a:srgbClr val="008000"/>
                          </a:solidFill>
                          <a:effectLst/>
                          <a:latin typeface="標楷體" panose="03000509000000000000" pitchFamily="65" charset="-120"/>
                          <a:ea typeface="標楷體" panose="03000509000000000000" pitchFamily="65" charset="-120"/>
                          <a:cs typeface="+mn-cs"/>
                        </a:rPr>
                        <a:t>)</a:t>
                      </a:r>
                      <a:endParaRPr lang="zh-TW" sz="2000" kern="100" dirty="0">
                        <a:solidFill>
                          <a:srgbClr val="008000"/>
                        </a:solidFill>
                        <a:effectLst/>
                        <a:latin typeface="標楷體" panose="03000509000000000000" pitchFamily="65" charset="-120"/>
                        <a:ea typeface="標楷體" panose="03000509000000000000" pitchFamily="65" charset="-120"/>
                        <a:cs typeface="+mn-cs"/>
                      </a:endParaRPr>
                    </a:p>
                  </a:txBody>
                  <a:tcPr marL="24041" marR="24041" marT="0" marB="0" anchor="ctr">
                    <a:solidFill>
                      <a:schemeClr val="bg1"/>
                    </a:solidFill>
                  </a:tcPr>
                </a:tc>
                <a:extLst>
                  <a:ext uri="{0D108BD9-81ED-4DB2-BD59-A6C34878D82A}">
                    <a16:rowId xmlns:a16="http://schemas.microsoft.com/office/drawing/2014/main" xmlns="" val="10000"/>
                  </a:ext>
                </a:extLst>
              </a:tr>
              <a:tr h="885707">
                <a:tc>
                  <a:txBody>
                    <a:bodyPr/>
                    <a:lstStyle/>
                    <a:p>
                      <a:pPr marL="0" algn="ctr" defTabSz="914400" rtl="0" eaLnBrk="1" latinLnBrk="0" hangingPunct="1">
                        <a:spcAft>
                          <a:spcPts val="0"/>
                        </a:spcAft>
                      </a:pPr>
                      <a:r>
                        <a:rPr lang="zh-TW" sz="2800" b="1" kern="100" dirty="0" smtClean="0">
                          <a:solidFill>
                            <a:srgbClr val="FF0000"/>
                          </a:solidFill>
                          <a:effectLst/>
                          <a:latin typeface="標楷體" panose="03000509000000000000" pitchFamily="65" charset="-120"/>
                          <a:ea typeface="標楷體" panose="03000509000000000000" pitchFamily="65" charset="-120"/>
                          <a:cs typeface="+mn-cs"/>
                        </a:rPr>
                        <a:t>校園</a:t>
                      </a:r>
                      <a:endParaRPr lang="en-US" altLang="zh-TW" sz="2800" b="1" kern="100" dirty="0" smtClean="0">
                        <a:solidFill>
                          <a:srgbClr val="FF0000"/>
                        </a:solidFill>
                        <a:effectLst/>
                        <a:latin typeface="標楷體" panose="03000509000000000000" pitchFamily="65" charset="-120"/>
                        <a:ea typeface="標楷體" panose="03000509000000000000" pitchFamily="65" charset="-120"/>
                        <a:cs typeface="+mn-cs"/>
                      </a:endParaRPr>
                    </a:p>
                    <a:p>
                      <a:pPr marL="0" algn="ctr" defTabSz="914400" rtl="0" eaLnBrk="1" latinLnBrk="0" hangingPunct="1">
                        <a:spcAft>
                          <a:spcPts val="0"/>
                        </a:spcAft>
                      </a:pPr>
                      <a:r>
                        <a:rPr lang="zh-TW" sz="2800" b="1" kern="100" dirty="0" smtClean="0">
                          <a:solidFill>
                            <a:srgbClr val="FF0000"/>
                          </a:solidFill>
                          <a:effectLst/>
                          <a:latin typeface="標楷體" panose="03000509000000000000" pitchFamily="65" charset="-120"/>
                          <a:ea typeface="標楷體" panose="03000509000000000000" pitchFamily="65" charset="-120"/>
                          <a:cs typeface="+mn-cs"/>
                        </a:rPr>
                        <a:t>美化</a:t>
                      </a:r>
                      <a:endParaRPr lang="zh-TW" sz="2800" b="1" kern="100" dirty="0">
                        <a:solidFill>
                          <a:srgbClr val="FF0000"/>
                        </a:solidFill>
                        <a:effectLst/>
                        <a:latin typeface="標楷體" panose="03000509000000000000" pitchFamily="65" charset="-120"/>
                        <a:ea typeface="標楷體" panose="03000509000000000000" pitchFamily="65" charset="-120"/>
                        <a:cs typeface="+mn-cs"/>
                      </a:endParaRPr>
                    </a:p>
                  </a:txBody>
                  <a:tcPr marL="24041" marR="24041" marT="0" marB="0" anchor="ctr">
                    <a:solidFill>
                      <a:schemeClr val="bg1"/>
                    </a:solidFill>
                  </a:tcPr>
                </a:tc>
                <a:tc>
                  <a:txBody>
                    <a:bodyPr/>
                    <a:lstStyle/>
                    <a:p>
                      <a:pPr marL="285750" indent="-285750" algn="just" defTabSz="914400" rtl="0" eaLnBrk="1" latinLnBrk="0" hangingPunct="1">
                        <a:lnSpc>
                          <a:spcPts val="2100"/>
                        </a:lnSpc>
                        <a:spcAft>
                          <a:spcPts val="0"/>
                        </a:spcAft>
                        <a:buFont typeface="Wingdings" panose="05000000000000000000" pitchFamily="2" charset="2"/>
                        <a:buChar char="Ø"/>
                      </a:pPr>
                      <a:r>
                        <a:rPr lang="zh-TW" sz="2000" kern="100" dirty="0" smtClean="0">
                          <a:solidFill>
                            <a:schemeClr val="tx1"/>
                          </a:solidFill>
                          <a:effectLst/>
                          <a:latin typeface="標楷體" panose="03000509000000000000" pitchFamily="65" charset="-120"/>
                          <a:ea typeface="標楷體" panose="03000509000000000000" pitchFamily="65" charset="-120"/>
                          <a:cs typeface="+mn-cs"/>
                        </a:rPr>
                        <a:t>辦理</a:t>
                      </a:r>
                      <a:r>
                        <a:rPr lang="zh-TW" sz="2000" kern="100" dirty="0">
                          <a:solidFill>
                            <a:schemeClr val="tx1"/>
                          </a:solidFill>
                          <a:effectLst/>
                          <a:latin typeface="標楷體" panose="03000509000000000000" pitchFamily="65" charset="-120"/>
                          <a:ea typeface="標楷體" panose="03000509000000000000" pitchFamily="65" charset="-120"/>
                          <a:cs typeface="+mn-cs"/>
                        </a:rPr>
                        <a:t>行政單位</a:t>
                      </a:r>
                      <a:r>
                        <a:rPr lang="zh-TW" sz="2000" kern="100" dirty="0">
                          <a:solidFill>
                            <a:srgbClr val="0000FF"/>
                          </a:solidFill>
                          <a:effectLst/>
                          <a:latin typeface="標楷體" panose="03000509000000000000" pitchFamily="65" charset="-120"/>
                          <a:ea typeface="標楷體" panose="03000509000000000000" pitchFamily="65" charset="-120"/>
                          <a:cs typeface="+mn-cs"/>
                        </a:rPr>
                        <a:t>綠美化競賽</a:t>
                      </a:r>
                      <a:r>
                        <a:rPr lang="en-US" sz="2000" kern="100" dirty="0">
                          <a:solidFill>
                            <a:srgbClr val="008000"/>
                          </a:solidFill>
                          <a:effectLst/>
                          <a:latin typeface="標楷體" panose="03000509000000000000" pitchFamily="65" charset="-120"/>
                          <a:ea typeface="標楷體" panose="03000509000000000000" pitchFamily="65" charset="-120"/>
                          <a:cs typeface="+mn-cs"/>
                        </a:rPr>
                        <a:t>(</a:t>
                      </a:r>
                      <a:r>
                        <a:rPr lang="zh-TW" sz="2000" kern="100" dirty="0">
                          <a:solidFill>
                            <a:srgbClr val="008000"/>
                          </a:solidFill>
                          <a:effectLst/>
                          <a:latin typeface="標楷體" panose="03000509000000000000" pitchFamily="65" charset="-120"/>
                          <a:ea typeface="標楷體" panose="03000509000000000000" pitchFamily="65" charset="-120"/>
                          <a:cs typeface="+mn-cs"/>
                        </a:rPr>
                        <a:t>各單位</a:t>
                      </a:r>
                      <a:r>
                        <a:rPr lang="en-US" sz="2000" kern="100" dirty="0">
                          <a:solidFill>
                            <a:srgbClr val="008000"/>
                          </a:solidFill>
                          <a:effectLst/>
                          <a:latin typeface="標楷體" panose="03000509000000000000" pitchFamily="65" charset="-120"/>
                          <a:ea typeface="標楷體" panose="03000509000000000000" pitchFamily="65" charset="-120"/>
                          <a:cs typeface="+mn-cs"/>
                        </a:rPr>
                        <a:t>)</a:t>
                      </a:r>
                      <a:endParaRPr lang="zh-TW" sz="2000" kern="100" dirty="0">
                        <a:solidFill>
                          <a:srgbClr val="008000"/>
                        </a:solidFill>
                        <a:effectLst/>
                        <a:latin typeface="標楷體" panose="03000509000000000000" pitchFamily="65" charset="-120"/>
                        <a:ea typeface="標楷體" panose="03000509000000000000" pitchFamily="65" charset="-120"/>
                        <a:cs typeface="+mn-cs"/>
                      </a:endParaRPr>
                    </a:p>
                    <a:p>
                      <a:pPr marL="285750" indent="-285750" algn="just" defTabSz="914400" rtl="0" eaLnBrk="1" latinLnBrk="0" hangingPunct="1">
                        <a:lnSpc>
                          <a:spcPts val="2100"/>
                        </a:lnSpc>
                        <a:spcAft>
                          <a:spcPts val="0"/>
                        </a:spcAft>
                        <a:buFont typeface="Wingdings" panose="05000000000000000000" pitchFamily="2" charset="2"/>
                        <a:buChar char="Ø"/>
                      </a:pPr>
                      <a:r>
                        <a:rPr lang="zh-TW" sz="2000" kern="100" dirty="0" smtClean="0">
                          <a:solidFill>
                            <a:schemeClr val="tx1"/>
                          </a:solidFill>
                          <a:effectLst/>
                          <a:latin typeface="標楷體" panose="03000509000000000000" pitchFamily="65" charset="-120"/>
                          <a:ea typeface="標楷體" panose="03000509000000000000" pitchFamily="65" charset="-120"/>
                          <a:cs typeface="+mn-cs"/>
                        </a:rPr>
                        <a:t>教學</a:t>
                      </a:r>
                      <a:r>
                        <a:rPr lang="zh-TW" sz="2000" kern="100" dirty="0">
                          <a:solidFill>
                            <a:schemeClr val="tx1"/>
                          </a:solidFill>
                          <a:effectLst/>
                          <a:latin typeface="標楷體" panose="03000509000000000000" pitchFamily="65" charset="-120"/>
                          <a:ea typeface="標楷體" panose="03000509000000000000" pitchFamily="65" charset="-120"/>
                          <a:cs typeface="+mn-cs"/>
                        </a:rPr>
                        <a:t>單位舉辦</a:t>
                      </a:r>
                      <a:r>
                        <a:rPr lang="zh-TW" sz="2000" kern="100" dirty="0">
                          <a:solidFill>
                            <a:srgbClr val="0000FF"/>
                          </a:solidFill>
                          <a:effectLst/>
                          <a:latin typeface="標楷體" panose="03000509000000000000" pitchFamily="65" charset="-120"/>
                          <a:ea typeface="標楷體" panose="03000509000000000000" pitchFamily="65" charset="-120"/>
                          <a:cs typeface="+mn-cs"/>
                        </a:rPr>
                        <a:t>「班級教室」綠美化競賽</a:t>
                      </a:r>
                    </a:p>
                    <a:p>
                      <a:pPr marL="285750" indent="-285750" algn="just" defTabSz="914400" rtl="0" eaLnBrk="1" latinLnBrk="0" hangingPunct="1">
                        <a:lnSpc>
                          <a:spcPts val="2100"/>
                        </a:lnSpc>
                        <a:spcAft>
                          <a:spcPts val="0"/>
                        </a:spcAft>
                        <a:buFont typeface="Wingdings" panose="05000000000000000000" pitchFamily="2" charset="2"/>
                        <a:buChar char="Ø"/>
                      </a:pPr>
                      <a:r>
                        <a:rPr lang="zh-TW" sz="2000" kern="100" dirty="0" smtClean="0">
                          <a:solidFill>
                            <a:srgbClr val="0000FF"/>
                          </a:solidFill>
                          <a:effectLst/>
                          <a:latin typeface="標楷體" panose="03000509000000000000" pitchFamily="65" charset="-120"/>
                          <a:ea typeface="標楷體" panose="03000509000000000000" pitchFamily="65" charset="-120"/>
                          <a:cs typeface="+mn-cs"/>
                        </a:rPr>
                        <a:t>美化</a:t>
                      </a:r>
                      <a:r>
                        <a:rPr lang="zh-TW" sz="2000" kern="100" dirty="0">
                          <a:solidFill>
                            <a:srgbClr val="0000FF"/>
                          </a:solidFill>
                          <a:effectLst/>
                          <a:latin typeface="標楷體" panose="03000509000000000000" pitchFamily="65" charset="-120"/>
                          <a:ea typeface="標楷體" panose="03000509000000000000" pitchFamily="65" charset="-120"/>
                          <a:cs typeface="+mn-cs"/>
                        </a:rPr>
                        <a:t>藝文空間</a:t>
                      </a:r>
                      <a:r>
                        <a:rPr lang="en-US" sz="2000" kern="100" dirty="0">
                          <a:solidFill>
                            <a:srgbClr val="008000"/>
                          </a:solidFill>
                          <a:effectLst/>
                          <a:latin typeface="標楷體" panose="03000509000000000000" pitchFamily="65" charset="-120"/>
                          <a:ea typeface="標楷體" panose="03000509000000000000" pitchFamily="65" charset="-120"/>
                          <a:cs typeface="+mn-cs"/>
                        </a:rPr>
                        <a:t>(</a:t>
                      </a:r>
                      <a:r>
                        <a:rPr lang="zh-TW" sz="2000" kern="100" dirty="0">
                          <a:solidFill>
                            <a:srgbClr val="008000"/>
                          </a:solidFill>
                          <a:effectLst/>
                          <a:latin typeface="標楷體" panose="03000509000000000000" pitchFamily="65" charset="-120"/>
                          <a:ea typeface="標楷體" panose="03000509000000000000" pitchFamily="65" charset="-120"/>
                          <a:cs typeface="+mn-cs"/>
                        </a:rPr>
                        <a:t>人文藝術學院、圖書館、總務處</a:t>
                      </a:r>
                      <a:r>
                        <a:rPr lang="en-US" sz="2000" kern="100" dirty="0">
                          <a:solidFill>
                            <a:srgbClr val="008000"/>
                          </a:solidFill>
                          <a:effectLst/>
                          <a:latin typeface="標楷體" panose="03000509000000000000" pitchFamily="65" charset="-120"/>
                          <a:ea typeface="標楷體" panose="03000509000000000000" pitchFamily="65" charset="-120"/>
                          <a:cs typeface="+mn-cs"/>
                        </a:rPr>
                        <a:t>)</a:t>
                      </a:r>
                      <a:endParaRPr lang="zh-TW" sz="2000" kern="100" dirty="0">
                        <a:solidFill>
                          <a:srgbClr val="008000"/>
                        </a:solidFill>
                        <a:effectLst/>
                        <a:latin typeface="標楷體" panose="03000509000000000000" pitchFamily="65" charset="-120"/>
                        <a:ea typeface="標楷體" panose="03000509000000000000" pitchFamily="65" charset="-120"/>
                        <a:cs typeface="+mn-cs"/>
                      </a:endParaRPr>
                    </a:p>
                    <a:p>
                      <a:pPr marL="438150" indent="-285750" algn="just" defTabSz="914400" rtl="0" eaLnBrk="1" latinLnBrk="0" hangingPunct="1">
                        <a:lnSpc>
                          <a:spcPts val="2100"/>
                        </a:lnSpc>
                        <a:spcAft>
                          <a:spcPts val="0"/>
                        </a:spcAft>
                        <a:buFont typeface="Arial" panose="020B0604020202020204" pitchFamily="34" charset="0"/>
                        <a:buChar char="•"/>
                      </a:pPr>
                      <a:r>
                        <a:rPr lang="zh-TW" sz="2000" kern="100" dirty="0" smtClean="0">
                          <a:solidFill>
                            <a:schemeClr val="tx1"/>
                          </a:solidFill>
                          <a:effectLst/>
                          <a:latin typeface="標楷體" panose="03000509000000000000" pitchFamily="65" charset="-120"/>
                          <a:ea typeface="標楷體" panose="03000509000000000000" pitchFamily="65" charset="-120"/>
                          <a:cs typeface="+mn-cs"/>
                        </a:rPr>
                        <a:t>教職員</a:t>
                      </a:r>
                      <a:r>
                        <a:rPr lang="zh-TW" sz="2000" kern="100" dirty="0">
                          <a:solidFill>
                            <a:schemeClr val="tx1"/>
                          </a:solidFill>
                          <a:effectLst/>
                          <a:latin typeface="標楷體" panose="03000509000000000000" pitchFamily="65" charset="-120"/>
                          <a:ea typeface="標楷體" panose="03000509000000000000" pitchFamily="65" charset="-120"/>
                          <a:cs typeface="+mn-cs"/>
                        </a:rPr>
                        <a:t>工生作品展演</a:t>
                      </a:r>
                    </a:p>
                    <a:p>
                      <a:pPr marL="438150" indent="-285750" algn="just" defTabSz="914400" rtl="0" eaLnBrk="1" latinLnBrk="0" hangingPunct="1">
                        <a:lnSpc>
                          <a:spcPts val="2100"/>
                        </a:lnSpc>
                        <a:spcAft>
                          <a:spcPts val="0"/>
                        </a:spcAft>
                        <a:buFont typeface="Arial" panose="020B0604020202020204" pitchFamily="34" charset="0"/>
                        <a:buChar char="•"/>
                      </a:pPr>
                      <a:r>
                        <a:rPr lang="zh-TW" sz="2000" kern="100" dirty="0" smtClean="0">
                          <a:solidFill>
                            <a:schemeClr val="tx1"/>
                          </a:solidFill>
                          <a:effectLst/>
                          <a:latin typeface="標楷體" panose="03000509000000000000" pitchFamily="65" charset="-120"/>
                          <a:ea typeface="標楷體" panose="03000509000000000000" pitchFamily="65" charset="-120"/>
                          <a:cs typeface="+mn-cs"/>
                        </a:rPr>
                        <a:t>駐校</a:t>
                      </a:r>
                      <a:r>
                        <a:rPr lang="zh-TW" sz="2000" kern="100" dirty="0">
                          <a:solidFill>
                            <a:schemeClr val="tx1"/>
                          </a:solidFill>
                          <a:effectLst/>
                          <a:latin typeface="標楷體" panose="03000509000000000000" pitchFamily="65" charset="-120"/>
                          <a:ea typeface="標楷體" panose="03000509000000000000" pitchFamily="65" charset="-120"/>
                          <a:cs typeface="+mn-cs"/>
                        </a:rPr>
                        <a:t>藝術家、校內藝文展</a:t>
                      </a:r>
                    </a:p>
                    <a:p>
                      <a:pPr marL="438150" indent="-285750" algn="just" defTabSz="914400" rtl="0" eaLnBrk="1" latinLnBrk="0" hangingPunct="1">
                        <a:lnSpc>
                          <a:spcPts val="2100"/>
                        </a:lnSpc>
                        <a:spcAft>
                          <a:spcPts val="0"/>
                        </a:spcAft>
                        <a:buFont typeface="Arial" panose="020B0604020202020204" pitchFamily="34" charset="0"/>
                        <a:buChar char="•"/>
                      </a:pPr>
                      <a:r>
                        <a:rPr lang="zh-TW" sz="2000" kern="100" dirty="0" smtClean="0">
                          <a:solidFill>
                            <a:schemeClr val="tx1"/>
                          </a:solidFill>
                          <a:effectLst/>
                          <a:latin typeface="標楷體" panose="03000509000000000000" pitchFamily="65" charset="-120"/>
                          <a:ea typeface="標楷體" panose="03000509000000000000" pitchFamily="65" charset="-120"/>
                          <a:cs typeface="+mn-cs"/>
                        </a:rPr>
                        <a:t>設置</a:t>
                      </a:r>
                      <a:r>
                        <a:rPr lang="zh-TW" sz="2000" kern="100" dirty="0">
                          <a:solidFill>
                            <a:schemeClr val="tx1"/>
                          </a:solidFill>
                          <a:effectLst/>
                          <a:latin typeface="標楷體" panose="03000509000000000000" pitchFamily="65" charset="-120"/>
                          <a:ea typeface="標楷體" panose="03000509000000000000" pitchFamily="65" charset="-120"/>
                          <a:cs typeface="+mn-cs"/>
                        </a:rPr>
                        <a:t>品味藝文區、藝文走廊等</a:t>
                      </a:r>
                    </a:p>
                    <a:p>
                      <a:pPr marL="438150" indent="-285750" algn="just" defTabSz="914400" rtl="0" eaLnBrk="1" latinLnBrk="0" hangingPunct="1">
                        <a:lnSpc>
                          <a:spcPts val="2100"/>
                        </a:lnSpc>
                        <a:spcAft>
                          <a:spcPts val="0"/>
                        </a:spcAft>
                        <a:buFont typeface="Arial" panose="020B0604020202020204" pitchFamily="34" charset="0"/>
                        <a:buChar char="•"/>
                      </a:pPr>
                      <a:r>
                        <a:rPr lang="zh-TW" sz="2000" kern="100" dirty="0" smtClean="0">
                          <a:solidFill>
                            <a:schemeClr val="tx1"/>
                          </a:solidFill>
                          <a:effectLst/>
                          <a:latin typeface="標楷體" panose="03000509000000000000" pitchFamily="65" charset="-120"/>
                          <a:ea typeface="標楷體" panose="03000509000000000000" pitchFamily="65" charset="-120"/>
                          <a:cs typeface="+mn-cs"/>
                        </a:rPr>
                        <a:t>設置</a:t>
                      </a:r>
                      <a:r>
                        <a:rPr lang="zh-TW" sz="2000" kern="100" dirty="0">
                          <a:solidFill>
                            <a:schemeClr val="tx1"/>
                          </a:solidFill>
                          <a:effectLst/>
                          <a:latin typeface="標楷體" panose="03000509000000000000" pitchFamily="65" charset="-120"/>
                          <a:ea typeface="標楷體" panose="03000509000000000000" pitchFamily="65" charset="-120"/>
                          <a:cs typeface="+mn-cs"/>
                        </a:rPr>
                        <a:t>校園愛的小路、步道詩路</a:t>
                      </a:r>
                    </a:p>
                  </a:txBody>
                  <a:tcPr marL="24041" marR="24041" marT="0" marB="0" anchor="ctr">
                    <a:solidFill>
                      <a:schemeClr val="bg1"/>
                    </a:solidFill>
                  </a:tcPr>
                </a:tc>
                <a:extLst>
                  <a:ext uri="{0D108BD9-81ED-4DB2-BD59-A6C34878D82A}">
                    <a16:rowId xmlns:a16="http://schemas.microsoft.com/office/drawing/2014/main" xmlns="" val="10001"/>
                  </a:ext>
                </a:extLst>
              </a:tr>
            </a:tbl>
          </a:graphicData>
        </a:graphic>
      </p:graphicFrame>
      <p:sp>
        <p:nvSpPr>
          <p:cNvPr id="3" name="投影片編號版面配置區 2"/>
          <p:cNvSpPr>
            <a:spLocks noGrp="1"/>
          </p:cNvSpPr>
          <p:nvPr>
            <p:ph type="sldNum" sz="quarter" idx="12"/>
          </p:nvPr>
        </p:nvSpPr>
        <p:spPr/>
        <p:txBody>
          <a:bodyPr/>
          <a:lstStyle/>
          <a:p>
            <a:fld id="{11F70DB0-1707-4C2E-BA6A-7B2B88A8B1D4}" type="slidenum">
              <a:rPr lang="zh-TW" altLang="en-US" smtClean="0"/>
              <a:t>39</a:t>
            </a:fld>
            <a:endParaRPr lang="zh-TW" altLang="en-US"/>
          </a:p>
        </p:txBody>
      </p:sp>
      <p:grpSp>
        <p:nvGrpSpPr>
          <p:cNvPr id="7" name="群組 6"/>
          <p:cNvGrpSpPr/>
          <p:nvPr/>
        </p:nvGrpSpPr>
        <p:grpSpPr>
          <a:xfrm>
            <a:off x="199442" y="193792"/>
            <a:ext cx="5457038" cy="946906"/>
            <a:chOff x="225163" y="174415"/>
            <a:chExt cx="5457038" cy="946906"/>
          </a:xfrm>
        </p:grpSpPr>
        <p:cxnSp>
          <p:nvCxnSpPr>
            <p:cNvPr id="9" name="直線接點 8"/>
            <p:cNvCxnSpPr/>
            <p:nvPr/>
          </p:nvCxnSpPr>
          <p:spPr>
            <a:xfrm flipV="1">
              <a:off x="2822836" y="580516"/>
              <a:ext cx="2374279" cy="29085"/>
            </a:xfrm>
            <a:prstGeom prst="line">
              <a:avLst/>
            </a:prstGeom>
            <a:ln w="57150">
              <a:solidFill>
                <a:srgbClr val="002060"/>
              </a:solidFill>
              <a:headEnd type="oval"/>
              <a:tailEnd type="none"/>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0" name="圓角矩形 29"/>
            <p:cNvSpPr/>
            <p:nvPr/>
          </p:nvSpPr>
          <p:spPr>
            <a:xfrm>
              <a:off x="3196918" y="288129"/>
              <a:ext cx="2485283" cy="642942"/>
            </a:xfrm>
            <a:prstGeom prst="roundRect">
              <a:avLst>
                <a:gd name="adj" fmla="val 50000"/>
              </a:avLst>
            </a:prstGeom>
            <a:gradFill flip="none" rotWithShape="1">
              <a:gsLst>
                <a:gs pos="0">
                  <a:srgbClr val="7030A0"/>
                </a:gs>
                <a:gs pos="50000">
                  <a:srgbClr val="CCCCFF"/>
                </a:gs>
                <a:gs pos="100000">
                  <a:schemeClr val="bg1">
                    <a:shade val="100000"/>
                    <a:satMod val="115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rgbClr val="0000FF"/>
                </a:solidFill>
              </a:endParaRPr>
            </a:p>
          </p:txBody>
        </p:sp>
        <p:sp>
          <p:nvSpPr>
            <p:cNvPr id="11" name="文字方塊 30"/>
            <p:cNvSpPr txBox="1"/>
            <p:nvPr/>
          </p:nvSpPr>
          <p:spPr>
            <a:xfrm>
              <a:off x="3312512" y="302670"/>
              <a:ext cx="2254094" cy="584775"/>
            </a:xfrm>
            <a:prstGeom prst="rect">
              <a:avLst/>
            </a:prstGeom>
            <a:noFill/>
          </p:spPr>
          <p:txBody>
            <a:bodyPr wrap="square" rtlCol="0">
              <a:spAutoFit/>
            </a:bodyPr>
            <a:lstStyle/>
            <a:p>
              <a:pPr algn="ctr"/>
              <a:r>
                <a:rPr lang="zh-TW" altLang="en-US" sz="3200" b="1" dirty="0" smtClean="0">
                  <a:solidFill>
                    <a:srgbClr val="0000FF"/>
                  </a:solidFill>
                  <a:latin typeface="標楷體" panose="03000509000000000000" pitchFamily="65" charset="-120"/>
                  <a:ea typeface="標楷體" panose="03000509000000000000" pitchFamily="65" charset="-120"/>
                </a:rPr>
                <a:t>生活有品味</a:t>
              </a:r>
              <a:endParaRPr lang="ko-KR" altLang="en-US" sz="3200" b="1" dirty="0">
                <a:solidFill>
                  <a:srgbClr val="0000FF"/>
                </a:solidFill>
                <a:latin typeface="標楷體" panose="03000509000000000000" pitchFamily="65" charset="-120"/>
                <a:ea typeface="HY헤드라인M" pitchFamily="18" charset="-127"/>
              </a:endParaRPr>
            </a:p>
          </p:txBody>
        </p:sp>
        <p:pic>
          <p:nvPicPr>
            <p:cNvPr id="12" name="Picture 2" descr="33-"/>
            <p:cNvPicPr>
              <a:picLocks noChangeAspect="1" noChangeArrowheads="1"/>
            </p:cNvPicPr>
            <p:nvPr/>
          </p:nvPicPr>
          <p:blipFill>
            <a:blip r:embed="rId2"/>
            <a:srcRect/>
            <a:stretch>
              <a:fillRect/>
            </a:stretch>
          </p:blipFill>
          <p:spPr bwMode="auto">
            <a:xfrm>
              <a:off x="225163" y="174415"/>
              <a:ext cx="2599590" cy="946906"/>
            </a:xfrm>
            <a:prstGeom prst="rect">
              <a:avLst/>
            </a:prstGeom>
            <a:noFill/>
          </p:spPr>
        </p:pic>
        <p:sp>
          <p:nvSpPr>
            <p:cNvPr id="13" name="TextBox 18"/>
            <p:cNvSpPr txBox="1"/>
            <p:nvPr/>
          </p:nvSpPr>
          <p:spPr>
            <a:xfrm>
              <a:off x="328371" y="226573"/>
              <a:ext cx="2393173" cy="646331"/>
            </a:xfrm>
            <a:prstGeom prst="rect">
              <a:avLst/>
            </a:prstGeom>
            <a:noFill/>
          </p:spPr>
          <p:txBody>
            <a:bodyPr wrap="square" rtlCol="0">
              <a:spAutoFit/>
            </a:bodyPr>
            <a:lstStyle/>
            <a:p>
              <a:pPr algn="ctr">
                <a:buBlip>
                  <a:blip r:embed="rId3"/>
                </a:buBlip>
              </a:pPr>
              <a:r>
                <a:rPr lang="zh-TW" altLang="en-US" sz="3600" b="1" dirty="0" smtClean="0">
                  <a:latin typeface="標楷體" panose="03000509000000000000" pitchFamily="65" charset="-120"/>
                  <a:ea typeface="標楷體" panose="03000509000000000000" pitchFamily="65" charset="-120"/>
                </a:rPr>
                <a:t>三品人才</a:t>
              </a:r>
              <a:endParaRPr lang="ko-KR" altLang="en-US" sz="3600" b="1" dirty="0">
                <a:latin typeface="標楷體" panose="03000509000000000000" pitchFamily="65" charset="-120"/>
              </a:endParaRPr>
            </a:p>
          </p:txBody>
        </p:sp>
      </p:grpSp>
    </p:spTree>
    <p:extLst>
      <p:ext uri="{BB962C8B-B14F-4D97-AF65-F5344CB8AC3E}">
        <p14:creationId xmlns:p14="http://schemas.microsoft.com/office/powerpoint/2010/main" val="26758867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33-"/>
          <p:cNvPicPr>
            <a:picLocks noChangeAspect="1" noChangeArrowheads="1"/>
          </p:cNvPicPr>
          <p:nvPr/>
        </p:nvPicPr>
        <p:blipFill>
          <a:blip r:embed="rId2"/>
          <a:srcRect/>
          <a:stretch>
            <a:fillRect/>
          </a:stretch>
        </p:blipFill>
        <p:spPr bwMode="auto">
          <a:xfrm>
            <a:off x="1907704" y="178728"/>
            <a:ext cx="3528392" cy="946906"/>
          </a:xfrm>
          <a:prstGeom prst="rect">
            <a:avLst/>
          </a:prstGeom>
          <a:noFill/>
        </p:spPr>
      </p:pic>
      <p:sp>
        <p:nvSpPr>
          <p:cNvPr id="5" name="TextBox 18"/>
          <p:cNvSpPr txBox="1"/>
          <p:nvPr/>
        </p:nvSpPr>
        <p:spPr>
          <a:xfrm>
            <a:off x="2411760" y="245008"/>
            <a:ext cx="2393173" cy="646331"/>
          </a:xfrm>
          <a:prstGeom prst="rect">
            <a:avLst/>
          </a:prstGeom>
          <a:noFill/>
        </p:spPr>
        <p:txBody>
          <a:bodyPr wrap="square" rtlCol="0">
            <a:spAutoFit/>
          </a:bodyPr>
          <a:lstStyle/>
          <a:p>
            <a:pPr algn="ctr">
              <a:buBlip>
                <a:blip r:embed="rId3"/>
              </a:buBlip>
            </a:pPr>
            <a:r>
              <a:rPr lang="zh-TW" altLang="en-US" sz="3600" b="1" dirty="0" smtClean="0">
                <a:latin typeface="標楷體" panose="03000509000000000000" pitchFamily="65" charset="-120"/>
                <a:ea typeface="標楷體" panose="03000509000000000000" pitchFamily="65" charset="-120"/>
              </a:rPr>
              <a:t>三化教學</a:t>
            </a:r>
            <a:endParaRPr lang="ko-KR" altLang="en-US" sz="3600" b="1" dirty="0">
              <a:latin typeface="標楷體" panose="03000509000000000000" pitchFamily="65" charset="-120"/>
            </a:endParaRPr>
          </a:p>
        </p:txBody>
      </p:sp>
      <p:sp>
        <p:nvSpPr>
          <p:cNvPr id="6" name="文字方塊 5"/>
          <p:cNvSpPr txBox="1"/>
          <p:nvPr/>
        </p:nvSpPr>
        <p:spPr>
          <a:xfrm>
            <a:off x="729268" y="1098564"/>
            <a:ext cx="7155100" cy="830997"/>
          </a:xfrm>
          <a:prstGeom prst="rect">
            <a:avLst/>
          </a:prstGeom>
          <a:noFill/>
        </p:spPr>
        <p:txBody>
          <a:bodyPr wrap="square" rtlCol="0">
            <a:spAutoFit/>
          </a:bodyPr>
          <a:lstStyle/>
          <a:p>
            <a:r>
              <a:rPr lang="en-US" altLang="zh-TW" sz="2400" dirty="0" smtClean="0">
                <a:latin typeface="標楷體" panose="03000509000000000000" pitchFamily="65" charset="-120"/>
                <a:ea typeface="標楷體" panose="03000509000000000000" pitchFamily="65" charset="-120"/>
              </a:rPr>
              <a:t>21</a:t>
            </a:r>
            <a:r>
              <a:rPr lang="zh-TW" altLang="en-US" sz="2400" dirty="0" smtClean="0">
                <a:latin typeface="標楷體" panose="03000509000000000000" pitchFamily="65" charset="-120"/>
                <a:ea typeface="標楷體" panose="03000509000000000000" pitchFamily="65" charset="-120"/>
              </a:rPr>
              <a:t>世紀教學因為</a:t>
            </a:r>
            <a:r>
              <a:rPr lang="en-US" altLang="zh-TW" sz="2400" dirty="0" smtClean="0">
                <a:latin typeface="標楷體" panose="03000509000000000000" pitchFamily="65" charset="-120"/>
                <a:ea typeface="標楷體" panose="03000509000000000000" pitchFamily="65" charset="-120"/>
              </a:rPr>
              <a:t>3C</a:t>
            </a:r>
            <a:r>
              <a:rPr lang="zh-TW" altLang="en-US" sz="2400" dirty="0" smtClean="0">
                <a:latin typeface="標楷體" panose="03000509000000000000" pitchFamily="65" charset="-120"/>
                <a:ea typeface="標楷體" panose="03000509000000000000" pitchFamily="65" charset="-120"/>
              </a:rPr>
              <a:t>科技的進步，</a:t>
            </a:r>
            <a:r>
              <a:rPr lang="zh-TW" altLang="en-US" sz="2400" b="1" dirty="0" smtClean="0">
                <a:solidFill>
                  <a:srgbClr val="FF0000"/>
                </a:solidFill>
                <a:latin typeface="標楷體" panose="03000509000000000000" pitchFamily="65" charset="-120"/>
                <a:ea typeface="標楷體" panose="03000509000000000000" pitchFamily="65" charset="-120"/>
              </a:rPr>
              <a:t>知識的獲得不再是教師授課傳道的唯一途徑</a:t>
            </a:r>
            <a:r>
              <a:rPr lang="zh-TW" altLang="en-US" sz="2400" dirty="0" smtClean="0">
                <a:latin typeface="標楷體" panose="03000509000000000000" pitchFamily="65" charset="-120"/>
                <a:ea typeface="標楷體" panose="03000509000000000000" pitchFamily="65" charset="-120"/>
              </a:rPr>
              <a:t>，因此需思改進</a:t>
            </a:r>
            <a:endParaRPr lang="zh-TW" altLang="en-US" sz="2400" dirty="0">
              <a:latin typeface="標楷體" panose="03000509000000000000" pitchFamily="65" charset="-120"/>
              <a:ea typeface="標楷體" panose="03000509000000000000" pitchFamily="65" charset="-120"/>
            </a:endParaRPr>
          </a:p>
        </p:txBody>
      </p:sp>
      <p:pic>
        <p:nvPicPr>
          <p:cNvPr id="9218" name="Picture 2" descr="D:\Ay\副校長\NCYU三五工程\三化教學\image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7704" y="2889883"/>
            <a:ext cx="6879042" cy="3962799"/>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Benjamin Franklin">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504" y="1929561"/>
            <a:ext cx="917730" cy="1211406"/>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1187624" y="2062589"/>
            <a:ext cx="7560840" cy="830997"/>
          </a:xfrm>
          <a:prstGeom prst="rect">
            <a:avLst/>
          </a:prstGeom>
        </p:spPr>
        <p:txBody>
          <a:bodyPr wrap="square">
            <a:spAutoFit/>
          </a:bodyPr>
          <a:lstStyle/>
          <a:p>
            <a:r>
              <a:rPr lang="en-US" altLang="zh-TW" sz="2400" b="1" dirty="0"/>
              <a:t>“</a:t>
            </a:r>
            <a:r>
              <a:rPr lang="en-US" altLang="zh-TW" sz="2400" b="1" dirty="0">
                <a:solidFill>
                  <a:srgbClr val="FF0000"/>
                </a:solidFill>
              </a:rPr>
              <a:t>Tell me </a:t>
            </a:r>
            <a:r>
              <a:rPr lang="en-US" altLang="zh-TW" sz="2400" b="1" dirty="0"/>
              <a:t>and I </a:t>
            </a:r>
            <a:r>
              <a:rPr lang="en-US" altLang="zh-TW" sz="2400" b="1" dirty="0">
                <a:solidFill>
                  <a:srgbClr val="0000FF"/>
                </a:solidFill>
              </a:rPr>
              <a:t>forget</a:t>
            </a:r>
            <a:r>
              <a:rPr lang="en-US" altLang="zh-TW" sz="2400" b="1" dirty="0"/>
              <a:t>, </a:t>
            </a:r>
            <a:r>
              <a:rPr lang="en-US" altLang="zh-TW" sz="2400" b="1" dirty="0" smtClean="0">
                <a:solidFill>
                  <a:srgbClr val="FF0000"/>
                </a:solidFill>
              </a:rPr>
              <a:t>show </a:t>
            </a:r>
            <a:r>
              <a:rPr lang="en-US" altLang="zh-TW" sz="2400" b="1" dirty="0">
                <a:solidFill>
                  <a:srgbClr val="FF0000"/>
                </a:solidFill>
              </a:rPr>
              <a:t>me </a:t>
            </a:r>
            <a:r>
              <a:rPr lang="en-US" altLang="zh-TW" sz="2400" b="1" dirty="0"/>
              <a:t>and I may </a:t>
            </a:r>
            <a:r>
              <a:rPr lang="en-US" altLang="zh-TW" sz="2400" b="1" dirty="0">
                <a:solidFill>
                  <a:srgbClr val="0000FF"/>
                </a:solidFill>
              </a:rPr>
              <a:t>remember</a:t>
            </a:r>
            <a:r>
              <a:rPr lang="en-US" altLang="zh-TW" sz="2400" b="1" dirty="0"/>
              <a:t>, </a:t>
            </a:r>
            <a:r>
              <a:rPr lang="en-US" altLang="zh-TW" sz="2400" b="1" dirty="0">
                <a:solidFill>
                  <a:srgbClr val="FF0000"/>
                </a:solidFill>
              </a:rPr>
              <a:t>involve me and I </a:t>
            </a:r>
            <a:r>
              <a:rPr lang="en-US" altLang="zh-TW" sz="2400" b="1" dirty="0" smtClean="0">
                <a:solidFill>
                  <a:srgbClr val="0000FF"/>
                </a:solidFill>
              </a:rPr>
              <a:t>learn</a:t>
            </a:r>
            <a:r>
              <a:rPr lang="en-US" altLang="zh-TW" sz="2400" b="1" dirty="0" smtClean="0"/>
              <a:t>.”</a:t>
            </a:r>
            <a:r>
              <a:rPr lang="zh-TW" altLang="en-US" sz="2400" b="1" dirty="0" smtClean="0"/>
              <a:t>  </a:t>
            </a:r>
            <a:r>
              <a:rPr lang="en-US" altLang="zh-TW" sz="2000" b="1" dirty="0" smtClean="0"/>
              <a:t>---</a:t>
            </a:r>
            <a:r>
              <a:rPr lang="en-US" altLang="zh-TW" sz="2000" dirty="0">
                <a:hlinkClick r:id="rId5"/>
              </a:rPr>
              <a:t>Benjamin Franklin</a:t>
            </a:r>
            <a:r>
              <a:rPr lang="en-US" altLang="zh-TW" sz="2000" b="1" dirty="0" smtClean="0"/>
              <a:t> </a:t>
            </a:r>
            <a:endParaRPr lang="zh-TW" altLang="en-US" sz="2000" dirty="0"/>
          </a:p>
        </p:txBody>
      </p:sp>
      <p:sp>
        <p:nvSpPr>
          <p:cNvPr id="12" name="投影片編號版面配置區 11"/>
          <p:cNvSpPr>
            <a:spLocks noGrp="1"/>
          </p:cNvSpPr>
          <p:nvPr>
            <p:ph type="sldNum" sz="quarter" idx="12"/>
          </p:nvPr>
        </p:nvSpPr>
        <p:spPr/>
        <p:txBody>
          <a:bodyPr/>
          <a:lstStyle/>
          <a:p>
            <a:fld id="{11F70DB0-1707-4C2E-BA6A-7B2B88A8B1D4}" type="slidenum">
              <a:rPr lang="zh-TW" altLang="en-US" smtClean="0"/>
              <a:t>4</a:t>
            </a:fld>
            <a:endParaRPr lang="zh-TW" altLang="en-US"/>
          </a:p>
        </p:txBody>
      </p:sp>
      <p:grpSp>
        <p:nvGrpSpPr>
          <p:cNvPr id="7" name="群組 6"/>
          <p:cNvGrpSpPr/>
          <p:nvPr/>
        </p:nvGrpSpPr>
        <p:grpSpPr>
          <a:xfrm>
            <a:off x="1331640" y="3106143"/>
            <a:ext cx="7538774" cy="3280801"/>
            <a:chOff x="1331640" y="3106143"/>
            <a:chExt cx="7538774" cy="3280801"/>
          </a:xfrm>
        </p:grpSpPr>
        <p:grpSp>
          <p:nvGrpSpPr>
            <p:cNvPr id="10" name="群組 9"/>
            <p:cNvGrpSpPr/>
            <p:nvPr/>
          </p:nvGrpSpPr>
          <p:grpSpPr>
            <a:xfrm>
              <a:off x="8062110" y="3106143"/>
              <a:ext cx="808304" cy="1728192"/>
              <a:chOff x="7630062" y="2242047"/>
              <a:chExt cx="808304" cy="1728192"/>
            </a:xfrm>
          </p:grpSpPr>
          <p:sp>
            <p:nvSpPr>
              <p:cNvPr id="8" name="右大括弧 7"/>
              <p:cNvSpPr/>
              <p:nvPr/>
            </p:nvSpPr>
            <p:spPr>
              <a:xfrm>
                <a:off x="7630062" y="2242047"/>
                <a:ext cx="254306" cy="1728192"/>
              </a:xfrm>
              <a:prstGeom prst="rightBrace">
                <a:avLst/>
              </a:prstGeom>
              <a:ln w="34925">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a:p>
            </p:txBody>
          </p:sp>
          <p:sp>
            <p:nvSpPr>
              <p:cNvPr id="9" name="文字方塊 8"/>
              <p:cNvSpPr txBox="1"/>
              <p:nvPr/>
            </p:nvSpPr>
            <p:spPr>
              <a:xfrm>
                <a:off x="7884368" y="2420887"/>
                <a:ext cx="553998" cy="1323439"/>
              </a:xfrm>
              <a:prstGeom prst="rect">
                <a:avLst/>
              </a:prstGeom>
              <a:noFill/>
            </p:spPr>
            <p:txBody>
              <a:bodyPr vert="eaVert" wrap="none" rtlCol="0">
                <a:spAutoFit/>
              </a:bodyPr>
              <a:lstStyle/>
              <a:p>
                <a:r>
                  <a:rPr lang="zh-TW" altLang="en-US" sz="2400" dirty="0" smtClean="0">
                    <a:latin typeface="標楷體" panose="03000509000000000000" pitchFamily="65" charset="-120"/>
                    <a:ea typeface="標楷體" panose="03000509000000000000" pitchFamily="65" charset="-120"/>
                  </a:rPr>
                  <a:t>傳統教學</a:t>
                </a:r>
                <a:endParaRPr lang="zh-TW" altLang="en-US" sz="2400" dirty="0">
                  <a:latin typeface="標楷體" panose="03000509000000000000" pitchFamily="65" charset="-120"/>
                  <a:ea typeface="標楷體" panose="03000509000000000000" pitchFamily="65" charset="-120"/>
                </a:endParaRPr>
              </a:p>
            </p:txBody>
          </p:sp>
        </p:grpSp>
        <p:sp>
          <p:nvSpPr>
            <p:cNvPr id="2" name="文字方塊 1"/>
            <p:cNvSpPr txBox="1"/>
            <p:nvPr/>
          </p:nvSpPr>
          <p:spPr>
            <a:xfrm>
              <a:off x="1331640" y="4653136"/>
              <a:ext cx="677108" cy="1733808"/>
            </a:xfrm>
            <a:prstGeom prst="rect">
              <a:avLst/>
            </a:prstGeom>
            <a:noFill/>
          </p:spPr>
          <p:txBody>
            <a:bodyPr vert="eaVert" wrap="none" rtlCol="0">
              <a:spAutoFit/>
            </a:bodyPr>
            <a:lstStyle/>
            <a:p>
              <a:r>
                <a:rPr lang="zh-TW" altLang="en-US" sz="3200" dirty="0">
                  <a:solidFill>
                    <a:srgbClr val="0000FF"/>
                  </a:solidFill>
                  <a:latin typeface="標楷體" panose="03000509000000000000" pitchFamily="65" charset="-120"/>
                  <a:ea typeface="標楷體" panose="03000509000000000000" pitchFamily="65" charset="-120"/>
                </a:rPr>
                <a:t>傳統教學</a:t>
              </a:r>
            </a:p>
          </p:txBody>
        </p:sp>
        <p:sp>
          <p:nvSpPr>
            <p:cNvPr id="3" name="左大括弧 2"/>
            <p:cNvSpPr/>
            <p:nvPr/>
          </p:nvSpPr>
          <p:spPr>
            <a:xfrm>
              <a:off x="2008748" y="4771145"/>
              <a:ext cx="288032" cy="1296144"/>
            </a:xfrm>
            <a:prstGeom prst="leftBrac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a:p>
          </p:txBody>
        </p:sp>
      </p:grpSp>
      <p:grpSp>
        <p:nvGrpSpPr>
          <p:cNvPr id="13" name="群組 12"/>
          <p:cNvGrpSpPr/>
          <p:nvPr/>
        </p:nvGrpSpPr>
        <p:grpSpPr>
          <a:xfrm>
            <a:off x="1734652" y="3100527"/>
            <a:ext cx="1002560" cy="1912649"/>
            <a:chOff x="1734652" y="3100527"/>
            <a:chExt cx="1002560" cy="1912649"/>
          </a:xfrm>
        </p:grpSpPr>
        <p:sp>
          <p:nvSpPr>
            <p:cNvPr id="14" name="左大括弧 13"/>
            <p:cNvSpPr/>
            <p:nvPr/>
          </p:nvSpPr>
          <p:spPr>
            <a:xfrm>
              <a:off x="2449180" y="3164424"/>
              <a:ext cx="288032" cy="1848752"/>
            </a:xfrm>
            <a:prstGeom prst="leftBrace">
              <a:avLst/>
            </a:prstGeom>
            <a:ln w="38100">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a:p>
          </p:txBody>
        </p:sp>
        <p:sp>
          <p:nvSpPr>
            <p:cNvPr id="15" name="文字方塊 14"/>
            <p:cNvSpPr txBox="1"/>
            <p:nvPr/>
          </p:nvSpPr>
          <p:spPr>
            <a:xfrm>
              <a:off x="1734652" y="3100527"/>
              <a:ext cx="677108" cy="1733808"/>
            </a:xfrm>
            <a:prstGeom prst="rect">
              <a:avLst/>
            </a:prstGeom>
            <a:noFill/>
          </p:spPr>
          <p:txBody>
            <a:bodyPr vert="eaVert" wrap="none" rtlCol="0">
              <a:spAutoFit/>
            </a:bodyPr>
            <a:lstStyle/>
            <a:p>
              <a:r>
                <a:rPr lang="zh-TW" altLang="en-US" sz="3200" dirty="0">
                  <a:solidFill>
                    <a:srgbClr val="0000FF"/>
                  </a:solidFill>
                  <a:latin typeface="標楷體" panose="03000509000000000000" pitchFamily="65" charset="-120"/>
                  <a:ea typeface="標楷體" panose="03000509000000000000" pitchFamily="65" charset="-120"/>
                </a:rPr>
                <a:t>創新</a:t>
              </a:r>
              <a:r>
                <a:rPr lang="zh-TW" altLang="en-US" sz="3200" dirty="0" smtClean="0">
                  <a:solidFill>
                    <a:srgbClr val="0000FF"/>
                  </a:solidFill>
                  <a:latin typeface="標楷體" panose="03000509000000000000" pitchFamily="65" charset="-120"/>
                  <a:ea typeface="標楷體" panose="03000509000000000000" pitchFamily="65" charset="-120"/>
                </a:rPr>
                <a:t>教學</a:t>
              </a:r>
              <a:endParaRPr lang="zh-TW" altLang="en-US" sz="3200" dirty="0">
                <a:solidFill>
                  <a:srgbClr val="0000FF"/>
                </a:solidFill>
                <a:latin typeface="標楷體" panose="03000509000000000000" pitchFamily="65" charset="-120"/>
                <a:ea typeface="標楷體" panose="03000509000000000000" pitchFamily="65" charset="-120"/>
              </a:endParaRPr>
            </a:p>
          </p:txBody>
        </p:sp>
      </p:grpSp>
    </p:spTree>
    <p:extLst>
      <p:ext uri="{BB962C8B-B14F-4D97-AF65-F5344CB8AC3E}">
        <p14:creationId xmlns:p14="http://schemas.microsoft.com/office/powerpoint/2010/main" val="2631242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circle(in)">
                                      <p:cBhvr>
                                        <p:cTn id="13"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字版面配置區 4"/>
          <p:cNvSpPr>
            <a:spLocks noGrp="1"/>
          </p:cNvSpPr>
          <p:nvPr>
            <p:ph type="body" sz="quarter" idx="3"/>
          </p:nvPr>
        </p:nvSpPr>
        <p:spPr>
          <a:xfrm>
            <a:off x="3419872" y="1556792"/>
            <a:ext cx="2808312" cy="639762"/>
          </a:xfrm>
        </p:spPr>
        <p:txBody>
          <a:bodyPr/>
          <a:lstStyle/>
          <a:p>
            <a:r>
              <a:rPr lang="zh-TW" altLang="en-US" dirty="0">
                <a:solidFill>
                  <a:schemeClr val="accent6">
                    <a:lumMod val="50000"/>
                  </a:schemeClr>
                </a:solidFill>
                <a:latin typeface="標楷體" panose="03000509000000000000" pitchFamily="65" charset="-120"/>
                <a:ea typeface="標楷體" panose="03000509000000000000" pitchFamily="65" charset="-120"/>
              </a:rPr>
              <a:t>具體工作</a:t>
            </a:r>
            <a:r>
              <a:rPr lang="zh-TW" altLang="en-US" dirty="0" smtClean="0">
                <a:solidFill>
                  <a:schemeClr val="accent6">
                    <a:lumMod val="50000"/>
                  </a:schemeClr>
                </a:solidFill>
                <a:latin typeface="標楷體" panose="03000509000000000000" pitchFamily="65" charset="-120"/>
                <a:ea typeface="標楷體" panose="03000509000000000000" pitchFamily="65" charset="-120"/>
              </a:rPr>
              <a:t>項目</a:t>
            </a:r>
            <a:endParaRPr lang="zh-TW" altLang="en-US" dirty="0">
              <a:solidFill>
                <a:schemeClr val="accent6">
                  <a:lumMod val="50000"/>
                </a:schemeClr>
              </a:solidFill>
            </a:endParaRPr>
          </a:p>
        </p:txBody>
      </p:sp>
      <p:graphicFrame>
        <p:nvGraphicFramePr>
          <p:cNvPr id="8" name="內容版面配置區 7"/>
          <p:cNvGraphicFramePr>
            <a:graphicFrameLocks noGrp="1"/>
          </p:cNvGraphicFramePr>
          <p:nvPr>
            <p:ph sz="quarter" idx="4"/>
            <p:extLst>
              <p:ext uri="{D42A27DB-BD31-4B8C-83A1-F6EECF244321}">
                <p14:modId xmlns:p14="http://schemas.microsoft.com/office/powerpoint/2010/main" val="1502464436"/>
              </p:ext>
            </p:extLst>
          </p:nvPr>
        </p:nvGraphicFramePr>
        <p:xfrm>
          <a:off x="683568" y="2348880"/>
          <a:ext cx="8208912" cy="1333500"/>
        </p:xfrm>
        <a:graphic>
          <a:graphicData uri="http://schemas.openxmlformats.org/drawingml/2006/table">
            <a:tbl>
              <a:tblPr firstRow="1" firstCol="1" bandRow="1">
                <a:tableStyleId>{5940675A-B579-460E-94D1-54222C63F5DA}</a:tableStyleId>
              </a:tblPr>
              <a:tblGrid>
                <a:gridCol w="1090692">
                  <a:extLst>
                    <a:ext uri="{9D8B030D-6E8A-4147-A177-3AD203B41FA5}">
                      <a16:colId xmlns:a16="http://schemas.microsoft.com/office/drawing/2014/main" xmlns="" val="20000"/>
                    </a:ext>
                  </a:extLst>
                </a:gridCol>
                <a:gridCol w="7118220">
                  <a:extLst>
                    <a:ext uri="{9D8B030D-6E8A-4147-A177-3AD203B41FA5}">
                      <a16:colId xmlns:a16="http://schemas.microsoft.com/office/drawing/2014/main" xmlns="" val="20001"/>
                    </a:ext>
                  </a:extLst>
                </a:gridCol>
              </a:tblGrid>
              <a:tr h="885707">
                <a:tc>
                  <a:txBody>
                    <a:bodyPr/>
                    <a:lstStyle/>
                    <a:p>
                      <a:pPr marL="0" algn="ctr" defTabSz="914400" rtl="0" eaLnBrk="1" latinLnBrk="0" hangingPunct="1">
                        <a:spcAft>
                          <a:spcPts val="0"/>
                        </a:spcAft>
                      </a:pPr>
                      <a:r>
                        <a:rPr lang="zh-TW" sz="2800" kern="100" dirty="0">
                          <a:solidFill>
                            <a:srgbClr val="FF0000"/>
                          </a:solidFill>
                          <a:effectLst/>
                          <a:latin typeface="標楷體" panose="03000509000000000000" pitchFamily="65" charset="-120"/>
                          <a:ea typeface="標楷體" panose="03000509000000000000" pitchFamily="65" charset="-120"/>
                          <a:cs typeface="+mn-cs"/>
                        </a:rPr>
                        <a:t>三</a:t>
                      </a:r>
                      <a:r>
                        <a:rPr lang="zh-TW" sz="2800" kern="100" dirty="0" smtClean="0">
                          <a:solidFill>
                            <a:srgbClr val="FF0000"/>
                          </a:solidFill>
                          <a:effectLst/>
                          <a:latin typeface="標楷體" panose="03000509000000000000" pitchFamily="65" charset="-120"/>
                          <a:ea typeface="標楷體" panose="03000509000000000000" pitchFamily="65" charset="-120"/>
                          <a:cs typeface="+mn-cs"/>
                        </a:rPr>
                        <a:t>品</a:t>
                      </a:r>
                      <a:endParaRPr lang="en-US" altLang="zh-TW" sz="2800" kern="100" dirty="0" smtClean="0">
                        <a:solidFill>
                          <a:srgbClr val="FF0000"/>
                        </a:solidFill>
                        <a:effectLst/>
                        <a:latin typeface="標楷體" panose="03000509000000000000" pitchFamily="65" charset="-120"/>
                        <a:ea typeface="標楷體" panose="03000509000000000000" pitchFamily="65" charset="-120"/>
                        <a:cs typeface="+mn-cs"/>
                      </a:endParaRPr>
                    </a:p>
                    <a:p>
                      <a:pPr marL="0" algn="ctr" defTabSz="914400" rtl="0" eaLnBrk="1" latinLnBrk="0" hangingPunct="1">
                        <a:spcAft>
                          <a:spcPts val="0"/>
                        </a:spcAft>
                      </a:pPr>
                      <a:r>
                        <a:rPr lang="zh-TW" sz="2800" kern="100" dirty="0" smtClean="0">
                          <a:solidFill>
                            <a:srgbClr val="FF0000"/>
                          </a:solidFill>
                          <a:effectLst/>
                          <a:latin typeface="標楷體" panose="03000509000000000000" pitchFamily="65" charset="-120"/>
                          <a:ea typeface="標楷體" panose="03000509000000000000" pitchFamily="65" charset="-120"/>
                          <a:cs typeface="+mn-cs"/>
                        </a:rPr>
                        <a:t>人生</a:t>
                      </a:r>
                      <a:endParaRPr lang="zh-TW" sz="2800" kern="100" dirty="0">
                        <a:solidFill>
                          <a:srgbClr val="FF0000"/>
                        </a:solidFill>
                        <a:effectLst/>
                        <a:latin typeface="標楷體" panose="03000509000000000000" pitchFamily="65" charset="-120"/>
                        <a:ea typeface="標楷體" panose="03000509000000000000" pitchFamily="65" charset="-120"/>
                        <a:cs typeface="+mn-cs"/>
                      </a:endParaRPr>
                    </a:p>
                  </a:txBody>
                  <a:tcPr marL="36195" marR="36195" marT="0" marB="0" anchor="ctr">
                    <a:solidFill>
                      <a:schemeClr val="bg1"/>
                    </a:solidFill>
                  </a:tcPr>
                </a:tc>
                <a:tc>
                  <a:txBody>
                    <a:bodyPr/>
                    <a:lstStyle/>
                    <a:p>
                      <a:pPr marL="285750" indent="-285750" algn="just" defTabSz="914400" rtl="0" eaLnBrk="1" latinLnBrk="0" hangingPunct="1">
                        <a:lnSpc>
                          <a:spcPts val="2100"/>
                        </a:lnSpc>
                        <a:spcAft>
                          <a:spcPts val="0"/>
                        </a:spcAft>
                        <a:buFont typeface="Wingdings" panose="05000000000000000000" pitchFamily="2" charset="2"/>
                        <a:buChar char="Ø"/>
                      </a:pPr>
                      <a:r>
                        <a:rPr lang="zh-TW" sz="2000" kern="100" dirty="0" smtClean="0">
                          <a:solidFill>
                            <a:schemeClr val="tx1"/>
                          </a:solidFill>
                          <a:effectLst/>
                          <a:latin typeface="標楷體" panose="03000509000000000000" pitchFamily="65" charset="-120"/>
                          <a:ea typeface="標楷體" panose="03000509000000000000" pitchFamily="65" charset="-120"/>
                          <a:cs typeface="+mn-cs"/>
                        </a:rPr>
                        <a:t>推動</a:t>
                      </a:r>
                      <a:r>
                        <a:rPr lang="zh-TW" sz="2000" kern="100" dirty="0">
                          <a:solidFill>
                            <a:srgbClr val="FF0000"/>
                          </a:solidFill>
                          <a:effectLst/>
                          <a:latin typeface="標楷體" panose="03000509000000000000" pitchFamily="65" charset="-120"/>
                          <a:ea typeface="標楷體" panose="03000509000000000000" pitchFamily="65" charset="-120"/>
                          <a:cs typeface="+mn-cs"/>
                        </a:rPr>
                        <a:t>三品暨服務護照</a:t>
                      </a:r>
                      <a:r>
                        <a:rPr lang="zh-TW" sz="2000" kern="100" dirty="0">
                          <a:solidFill>
                            <a:schemeClr val="tx1"/>
                          </a:solidFill>
                          <a:effectLst/>
                          <a:latin typeface="標楷體" panose="03000509000000000000" pitchFamily="65" charset="-120"/>
                          <a:ea typeface="標楷體" panose="03000509000000000000" pitchFamily="65" charset="-120"/>
                          <a:cs typeface="+mn-cs"/>
                        </a:rPr>
                        <a:t>，同學在修習相關課程，參與演講、座談等相關活動後，由相關單位認證核章</a:t>
                      </a:r>
                      <a:r>
                        <a:rPr lang="en-US" sz="2000" kern="100" dirty="0">
                          <a:solidFill>
                            <a:srgbClr val="008000"/>
                          </a:solidFill>
                          <a:effectLst/>
                          <a:latin typeface="標楷體" panose="03000509000000000000" pitchFamily="65" charset="-120"/>
                          <a:ea typeface="標楷體" panose="03000509000000000000" pitchFamily="65" charset="-120"/>
                          <a:cs typeface="+mn-cs"/>
                        </a:rPr>
                        <a:t>(</a:t>
                      </a:r>
                      <a:r>
                        <a:rPr lang="zh-TW" sz="2000" kern="100" dirty="0">
                          <a:solidFill>
                            <a:srgbClr val="008000"/>
                          </a:solidFill>
                          <a:effectLst/>
                          <a:latin typeface="標楷體" panose="03000509000000000000" pitchFamily="65" charset="-120"/>
                          <a:ea typeface="標楷體" panose="03000509000000000000" pitchFamily="65" charset="-120"/>
                          <a:cs typeface="+mn-cs"/>
                        </a:rPr>
                        <a:t>教務處、學務處</a:t>
                      </a:r>
                      <a:r>
                        <a:rPr lang="en-US" sz="2000" kern="100" dirty="0">
                          <a:solidFill>
                            <a:srgbClr val="008000"/>
                          </a:solidFill>
                          <a:effectLst/>
                          <a:latin typeface="標楷體" panose="03000509000000000000" pitchFamily="65" charset="-120"/>
                          <a:ea typeface="標楷體" panose="03000509000000000000" pitchFamily="65" charset="-120"/>
                          <a:cs typeface="+mn-cs"/>
                        </a:rPr>
                        <a:t>)</a:t>
                      </a:r>
                      <a:endParaRPr lang="zh-TW" sz="2000" kern="100" dirty="0">
                        <a:solidFill>
                          <a:srgbClr val="008000"/>
                        </a:solidFill>
                        <a:effectLst/>
                        <a:latin typeface="標楷體" panose="03000509000000000000" pitchFamily="65" charset="-120"/>
                        <a:ea typeface="標楷體" panose="03000509000000000000" pitchFamily="65" charset="-120"/>
                        <a:cs typeface="+mn-cs"/>
                      </a:endParaRPr>
                    </a:p>
                    <a:p>
                      <a:pPr marL="285750" indent="-285750" algn="just" defTabSz="914400" rtl="0" eaLnBrk="1" latinLnBrk="0" hangingPunct="1">
                        <a:lnSpc>
                          <a:spcPts val="2100"/>
                        </a:lnSpc>
                        <a:spcAft>
                          <a:spcPts val="0"/>
                        </a:spcAft>
                        <a:buFont typeface="Wingdings" panose="05000000000000000000" pitchFamily="2" charset="2"/>
                        <a:buChar char="Ø"/>
                      </a:pPr>
                      <a:r>
                        <a:rPr lang="zh-TW" sz="2000" kern="100" dirty="0" smtClean="0">
                          <a:solidFill>
                            <a:schemeClr val="tx1"/>
                          </a:solidFill>
                          <a:effectLst/>
                          <a:latin typeface="標楷體" panose="03000509000000000000" pitchFamily="65" charset="-120"/>
                          <a:ea typeface="標楷體" panose="03000509000000000000" pitchFamily="65" charset="-120"/>
                          <a:cs typeface="+mn-cs"/>
                        </a:rPr>
                        <a:t>辦理</a:t>
                      </a:r>
                      <a:r>
                        <a:rPr lang="zh-TW" sz="2000" kern="100" dirty="0">
                          <a:solidFill>
                            <a:schemeClr val="tx1"/>
                          </a:solidFill>
                          <a:effectLst/>
                          <a:latin typeface="標楷體" panose="03000509000000000000" pitchFamily="65" charset="-120"/>
                          <a:ea typeface="標楷體" panose="03000509000000000000" pitchFamily="65" charset="-120"/>
                          <a:cs typeface="+mn-cs"/>
                        </a:rPr>
                        <a:t>教學助理研習活動，由相關單位認證核章</a:t>
                      </a:r>
                      <a:r>
                        <a:rPr lang="en-US" sz="2000" kern="100" dirty="0">
                          <a:solidFill>
                            <a:srgbClr val="008000"/>
                          </a:solidFill>
                          <a:effectLst/>
                          <a:latin typeface="標楷體" panose="03000509000000000000" pitchFamily="65" charset="-120"/>
                          <a:ea typeface="標楷體" panose="03000509000000000000" pitchFamily="65" charset="-120"/>
                          <a:cs typeface="+mn-cs"/>
                        </a:rPr>
                        <a:t>(</a:t>
                      </a:r>
                      <a:r>
                        <a:rPr lang="zh-TW" sz="2000" kern="100" dirty="0">
                          <a:solidFill>
                            <a:srgbClr val="008000"/>
                          </a:solidFill>
                          <a:effectLst/>
                          <a:latin typeface="標楷體" panose="03000509000000000000" pitchFamily="65" charset="-120"/>
                          <a:ea typeface="標楷體" panose="03000509000000000000" pitchFamily="65" charset="-120"/>
                          <a:cs typeface="+mn-cs"/>
                        </a:rPr>
                        <a:t>教務處</a:t>
                      </a:r>
                      <a:r>
                        <a:rPr lang="en-US" sz="2000" kern="100" dirty="0">
                          <a:solidFill>
                            <a:srgbClr val="008000"/>
                          </a:solidFill>
                          <a:effectLst/>
                          <a:latin typeface="標楷體" panose="03000509000000000000" pitchFamily="65" charset="-120"/>
                          <a:ea typeface="標楷體" panose="03000509000000000000" pitchFamily="65" charset="-120"/>
                          <a:cs typeface="+mn-cs"/>
                        </a:rPr>
                        <a:t>)</a:t>
                      </a:r>
                      <a:endParaRPr lang="zh-TW" sz="2000" kern="100" dirty="0">
                        <a:solidFill>
                          <a:srgbClr val="008000"/>
                        </a:solidFill>
                        <a:effectLst/>
                        <a:latin typeface="標楷體" panose="03000509000000000000" pitchFamily="65" charset="-120"/>
                        <a:ea typeface="標楷體" panose="03000509000000000000" pitchFamily="65" charset="-120"/>
                        <a:cs typeface="+mn-cs"/>
                      </a:endParaRPr>
                    </a:p>
                    <a:p>
                      <a:pPr marL="285750" indent="-285750" algn="just" defTabSz="914400" rtl="0" eaLnBrk="1" latinLnBrk="0" hangingPunct="1">
                        <a:lnSpc>
                          <a:spcPts val="2100"/>
                        </a:lnSpc>
                        <a:spcAft>
                          <a:spcPts val="0"/>
                        </a:spcAft>
                        <a:buFont typeface="Wingdings" panose="05000000000000000000" pitchFamily="2" charset="2"/>
                        <a:buChar char="Ø"/>
                      </a:pPr>
                      <a:r>
                        <a:rPr lang="zh-TW" sz="2000" kern="100" dirty="0" smtClean="0">
                          <a:solidFill>
                            <a:schemeClr val="tx1"/>
                          </a:solidFill>
                          <a:effectLst/>
                          <a:latin typeface="標楷體" panose="03000509000000000000" pitchFamily="65" charset="-120"/>
                          <a:ea typeface="標楷體" panose="03000509000000000000" pitchFamily="65" charset="-120"/>
                          <a:cs typeface="+mn-cs"/>
                        </a:rPr>
                        <a:t>辦理</a:t>
                      </a:r>
                      <a:r>
                        <a:rPr lang="zh-TW" sz="2000" kern="100" dirty="0">
                          <a:solidFill>
                            <a:srgbClr val="0000FF"/>
                          </a:solidFill>
                          <a:effectLst/>
                          <a:latin typeface="標楷體" panose="03000509000000000000" pitchFamily="65" charset="-120"/>
                          <a:ea typeface="標楷體" panose="03000509000000000000" pitchFamily="65" charset="-120"/>
                          <a:cs typeface="+mn-cs"/>
                        </a:rPr>
                        <a:t>優秀教學助理獎</a:t>
                      </a:r>
                      <a:r>
                        <a:rPr lang="en-US" sz="2000" kern="100" dirty="0">
                          <a:solidFill>
                            <a:srgbClr val="008000"/>
                          </a:solidFill>
                          <a:effectLst/>
                          <a:latin typeface="標楷體" panose="03000509000000000000" pitchFamily="65" charset="-120"/>
                          <a:ea typeface="標楷體" panose="03000509000000000000" pitchFamily="65" charset="-120"/>
                          <a:cs typeface="+mn-cs"/>
                        </a:rPr>
                        <a:t>(</a:t>
                      </a:r>
                      <a:r>
                        <a:rPr lang="zh-TW" sz="2000" kern="100" dirty="0">
                          <a:solidFill>
                            <a:srgbClr val="008000"/>
                          </a:solidFill>
                          <a:effectLst/>
                          <a:latin typeface="標楷體" panose="03000509000000000000" pitchFamily="65" charset="-120"/>
                          <a:ea typeface="標楷體" panose="03000509000000000000" pitchFamily="65" charset="-120"/>
                          <a:cs typeface="+mn-cs"/>
                        </a:rPr>
                        <a:t>教務處</a:t>
                      </a:r>
                      <a:r>
                        <a:rPr lang="en-US" sz="2000" kern="100" dirty="0">
                          <a:solidFill>
                            <a:srgbClr val="008000"/>
                          </a:solidFill>
                          <a:effectLst/>
                          <a:latin typeface="標楷體" panose="03000509000000000000" pitchFamily="65" charset="-120"/>
                          <a:ea typeface="標楷體" panose="03000509000000000000" pitchFamily="65" charset="-120"/>
                          <a:cs typeface="+mn-cs"/>
                        </a:rPr>
                        <a:t>)</a:t>
                      </a:r>
                      <a:endParaRPr lang="zh-TW" sz="2000" kern="100" dirty="0">
                        <a:solidFill>
                          <a:srgbClr val="008000"/>
                        </a:solidFill>
                        <a:effectLst/>
                        <a:latin typeface="標楷體" panose="03000509000000000000" pitchFamily="65" charset="-120"/>
                        <a:ea typeface="標楷體" panose="03000509000000000000" pitchFamily="65" charset="-120"/>
                        <a:cs typeface="+mn-cs"/>
                      </a:endParaRPr>
                    </a:p>
                    <a:p>
                      <a:pPr marL="285750" indent="-285750" algn="just" defTabSz="914400" rtl="0" eaLnBrk="1" latinLnBrk="0" hangingPunct="1">
                        <a:lnSpc>
                          <a:spcPts val="2100"/>
                        </a:lnSpc>
                        <a:spcAft>
                          <a:spcPts val="0"/>
                        </a:spcAft>
                        <a:buFont typeface="Wingdings" panose="05000000000000000000" pitchFamily="2" charset="2"/>
                        <a:buChar char="Ø"/>
                      </a:pPr>
                      <a:r>
                        <a:rPr lang="zh-TW" sz="2000" kern="100" dirty="0" smtClean="0">
                          <a:solidFill>
                            <a:schemeClr val="tx1"/>
                          </a:solidFill>
                          <a:effectLst/>
                          <a:latin typeface="標楷體" panose="03000509000000000000" pitchFamily="65" charset="-120"/>
                          <a:ea typeface="標楷體" panose="03000509000000000000" pitchFamily="65" charset="-120"/>
                          <a:cs typeface="+mn-cs"/>
                        </a:rPr>
                        <a:t>學業</a:t>
                      </a:r>
                      <a:r>
                        <a:rPr lang="zh-TW" sz="2000" kern="100" dirty="0">
                          <a:solidFill>
                            <a:srgbClr val="0000FF"/>
                          </a:solidFill>
                          <a:effectLst/>
                          <a:latin typeface="標楷體" panose="03000509000000000000" pitchFamily="65" charset="-120"/>
                          <a:ea typeface="標楷體" panose="03000509000000000000" pitchFamily="65" charset="-120"/>
                          <a:cs typeface="+mn-cs"/>
                        </a:rPr>
                        <a:t>優秀書卷獎</a:t>
                      </a:r>
                      <a:r>
                        <a:rPr lang="en-US" sz="2000" kern="100" dirty="0">
                          <a:solidFill>
                            <a:srgbClr val="008000"/>
                          </a:solidFill>
                          <a:effectLst/>
                          <a:latin typeface="標楷體" panose="03000509000000000000" pitchFamily="65" charset="-120"/>
                          <a:ea typeface="標楷體" panose="03000509000000000000" pitchFamily="65" charset="-120"/>
                          <a:cs typeface="+mn-cs"/>
                        </a:rPr>
                        <a:t>(</a:t>
                      </a:r>
                      <a:r>
                        <a:rPr lang="zh-TW" sz="2000" kern="100" dirty="0">
                          <a:solidFill>
                            <a:srgbClr val="008000"/>
                          </a:solidFill>
                          <a:effectLst/>
                          <a:latin typeface="標楷體" panose="03000509000000000000" pitchFamily="65" charset="-120"/>
                          <a:ea typeface="標楷體" panose="03000509000000000000" pitchFamily="65" charset="-120"/>
                          <a:cs typeface="+mn-cs"/>
                        </a:rPr>
                        <a:t>教務處</a:t>
                      </a:r>
                      <a:r>
                        <a:rPr lang="en-US" sz="2000" kern="100" dirty="0">
                          <a:solidFill>
                            <a:srgbClr val="008000"/>
                          </a:solidFill>
                          <a:effectLst/>
                          <a:latin typeface="標楷體" panose="03000509000000000000" pitchFamily="65" charset="-120"/>
                          <a:ea typeface="標楷體" panose="03000509000000000000" pitchFamily="65" charset="-120"/>
                          <a:cs typeface="+mn-cs"/>
                        </a:rPr>
                        <a:t>)</a:t>
                      </a:r>
                      <a:endParaRPr lang="zh-TW" sz="2000" kern="100" dirty="0">
                        <a:solidFill>
                          <a:srgbClr val="008000"/>
                        </a:solidFill>
                        <a:effectLst/>
                        <a:latin typeface="標楷體" panose="03000509000000000000" pitchFamily="65" charset="-120"/>
                        <a:ea typeface="標楷體" panose="03000509000000000000" pitchFamily="65" charset="-120"/>
                        <a:cs typeface="+mn-cs"/>
                      </a:endParaRPr>
                    </a:p>
                  </a:txBody>
                  <a:tcPr marL="36195" marR="36195" marT="0" marB="0" anchor="ctr">
                    <a:solidFill>
                      <a:schemeClr val="bg1"/>
                    </a:solidFill>
                  </a:tcPr>
                </a:tc>
                <a:extLst>
                  <a:ext uri="{0D108BD9-81ED-4DB2-BD59-A6C34878D82A}">
                    <a16:rowId xmlns:a16="http://schemas.microsoft.com/office/drawing/2014/main" xmlns="" val="10000"/>
                  </a:ext>
                </a:extLst>
              </a:tr>
            </a:tbl>
          </a:graphicData>
        </a:graphic>
      </p:graphicFrame>
      <p:sp>
        <p:nvSpPr>
          <p:cNvPr id="3" name="投影片編號版面配置區 2"/>
          <p:cNvSpPr>
            <a:spLocks noGrp="1"/>
          </p:cNvSpPr>
          <p:nvPr>
            <p:ph type="sldNum" sz="quarter" idx="12"/>
          </p:nvPr>
        </p:nvSpPr>
        <p:spPr/>
        <p:txBody>
          <a:bodyPr/>
          <a:lstStyle/>
          <a:p>
            <a:fld id="{11F70DB0-1707-4C2E-BA6A-7B2B88A8B1D4}" type="slidenum">
              <a:rPr lang="zh-TW" altLang="en-US" smtClean="0"/>
              <a:t>40</a:t>
            </a:fld>
            <a:endParaRPr lang="zh-TW" altLang="en-US"/>
          </a:p>
        </p:txBody>
      </p:sp>
      <p:grpSp>
        <p:nvGrpSpPr>
          <p:cNvPr id="7" name="群組 6"/>
          <p:cNvGrpSpPr/>
          <p:nvPr/>
        </p:nvGrpSpPr>
        <p:grpSpPr>
          <a:xfrm>
            <a:off x="199442" y="193792"/>
            <a:ext cx="5457038" cy="946906"/>
            <a:chOff x="225163" y="174415"/>
            <a:chExt cx="5457038" cy="946906"/>
          </a:xfrm>
        </p:grpSpPr>
        <p:cxnSp>
          <p:nvCxnSpPr>
            <p:cNvPr id="9" name="直線接點 8"/>
            <p:cNvCxnSpPr/>
            <p:nvPr/>
          </p:nvCxnSpPr>
          <p:spPr>
            <a:xfrm flipV="1">
              <a:off x="2822836" y="580516"/>
              <a:ext cx="2374279" cy="29085"/>
            </a:xfrm>
            <a:prstGeom prst="line">
              <a:avLst/>
            </a:prstGeom>
            <a:ln w="57150">
              <a:solidFill>
                <a:srgbClr val="002060"/>
              </a:solidFill>
              <a:headEnd type="oval"/>
              <a:tailEnd type="none"/>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0" name="圓角矩形 29"/>
            <p:cNvSpPr/>
            <p:nvPr/>
          </p:nvSpPr>
          <p:spPr>
            <a:xfrm>
              <a:off x="3196918" y="288129"/>
              <a:ext cx="2485283" cy="642942"/>
            </a:xfrm>
            <a:prstGeom prst="roundRect">
              <a:avLst>
                <a:gd name="adj" fmla="val 50000"/>
              </a:avLst>
            </a:prstGeom>
            <a:gradFill flip="none" rotWithShape="1">
              <a:gsLst>
                <a:gs pos="0">
                  <a:srgbClr val="7030A0"/>
                </a:gs>
                <a:gs pos="50000">
                  <a:srgbClr val="CCCCFF"/>
                </a:gs>
                <a:gs pos="100000">
                  <a:schemeClr val="bg1">
                    <a:shade val="100000"/>
                    <a:satMod val="115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rgbClr val="0000FF"/>
                </a:solidFill>
              </a:endParaRPr>
            </a:p>
          </p:txBody>
        </p:sp>
        <p:sp>
          <p:nvSpPr>
            <p:cNvPr id="11" name="文字方塊 30"/>
            <p:cNvSpPr txBox="1"/>
            <p:nvPr/>
          </p:nvSpPr>
          <p:spPr>
            <a:xfrm>
              <a:off x="3312512" y="302670"/>
              <a:ext cx="2254094" cy="584775"/>
            </a:xfrm>
            <a:prstGeom prst="rect">
              <a:avLst/>
            </a:prstGeom>
            <a:noFill/>
          </p:spPr>
          <p:txBody>
            <a:bodyPr wrap="square" rtlCol="0">
              <a:spAutoFit/>
            </a:bodyPr>
            <a:lstStyle/>
            <a:p>
              <a:pPr algn="ctr"/>
              <a:r>
                <a:rPr lang="zh-TW" altLang="en-US" sz="3200" b="1" dirty="0" smtClean="0">
                  <a:solidFill>
                    <a:srgbClr val="0000FF"/>
                  </a:solidFill>
                  <a:latin typeface="標楷體" panose="03000509000000000000" pitchFamily="65" charset="-120"/>
                  <a:ea typeface="標楷體" panose="03000509000000000000" pitchFamily="65" charset="-120"/>
                </a:rPr>
                <a:t>生活有品味</a:t>
              </a:r>
              <a:endParaRPr lang="ko-KR" altLang="en-US" sz="3200" b="1" dirty="0">
                <a:solidFill>
                  <a:srgbClr val="0000FF"/>
                </a:solidFill>
                <a:latin typeface="標楷體" panose="03000509000000000000" pitchFamily="65" charset="-120"/>
                <a:ea typeface="HY헤드라인M" pitchFamily="18" charset="-127"/>
              </a:endParaRPr>
            </a:p>
          </p:txBody>
        </p:sp>
        <p:pic>
          <p:nvPicPr>
            <p:cNvPr id="12" name="Picture 2" descr="33-"/>
            <p:cNvPicPr>
              <a:picLocks noChangeAspect="1" noChangeArrowheads="1"/>
            </p:cNvPicPr>
            <p:nvPr/>
          </p:nvPicPr>
          <p:blipFill>
            <a:blip r:embed="rId2"/>
            <a:srcRect/>
            <a:stretch>
              <a:fillRect/>
            </a:stretch>
          </p:blipFill>
          <p:spPr bwMode="auto">
            <a:xfrm>
              <a:off x="225163" y="174415"/>
              <a:ext cx="2599590" cy="946906"/>
            </a:xfrm>
            <a:prstGeom prst="rect">
              <a:avLst/>
            </a:prstGeom>
            <a:noFill/>
          </p:spPr>
        </p:pic>
        <p:sp>
          <p:nvSpPr>
            <p:cNvPr id="13" name="TextBox 18"/>
            <p:cNvSpPr txBox="1"/>
            <p:nvPr/>
          </p:nvSpPr>
          <p:spPr>
            <a:xfrm>
              <a:off x="328371" y="226573"/>
              <a:ext cx="2393173" cy="646331"/>
            </a:xfrm>
            <a:prstGeom prst="rect">
              <a:avLst/>
            </a:prstGeom>
            <a:noFill/>
          </p:spPr>
          <p:txBody>
            <a:bodyPr wrap="square" rtlCol="0">
              <a:spAutoFit/>
            </a:bodyPr>
            <a:lstStyle/>
            <a:p>
              <a:pPr algn="ctr">
                <a:buBlip>
                  <a:blip r:embed="rId3"/>
                </a:buBlip>
              </a:pPr>
              <a:r>
                <a:rPr lang="zh-TW" altLang="en-US" sz="3600" b="1" dirty="0" smtClean="0">
                  <a:latin typeface="標楷體" panose="03000509000000000000" pitchFamily="65" charset="-120"/>
                  <a:ea typeface="標楷體" panose="03000509000000000000" pitchFamily="65" charset="-120"/>
                </a:rPr>
                <a:t>三品人才</a:t>
              </a:r>
              <a:endParaRPr lang="ko-KR" altLang="en-US" sz="3600" b="1" dirty="0">
                <a:latin typeface="標楷體" panose="03000509000000000000" pitchFamily="65" charset="-120"/>
              </a:endParaRPr>
            </a:p>
          </p:txBody>
        </p:sp>
      </p:grpSp>
    </p:spTree>
    <p:extLst>
      <p:ext uri="{BB962C8B-B14F-4D97-AF65-F5344CB8AC3E}">
        <p14:creationId xmlns:p14="http://schemas.microsoft.com/office/powerpoint/2010/main" val="3830041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28027" t="13160" r="32661" b="20867"/>
          <a:stretch/>
        </p:blipFill>
        <p:spPr bwMode="auto">
          <a:xfrm>
            <a:off x="1954820" y="1124744"/>
            <a:ext cx="5949873" cy="5616624"/>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投影片編號版面配置區 2"/>
          <p:cNvSpPr>
            <a:spLocks noGrp="1"/>
          </p:cNvSpPr>
          <p:nvPr>
            <p:ph type="sldNum" sz="quarter" idx="12"/>
          </p:nvPr>
        </p:nvSpPr>
        <p:spPr/>
        <p:txBody>
          <a:bodyPr/>
          <a:lstStyle/>
          <a:p>
            <a:fld id="{11F70DB0-1707-4C2E-BA6A-7B2B88A8B1D4}" type="slidenum">
              <a:rPr lang="zh-TW" altLang="en-US" smtClean="0"/>
              <a:t>41</a:t>
            </a:fld>
            <a:endParaRPr lang="zh-TW" altLang="en-US"/>
          </a:p>
        </p:txBody>
      </p:sp>
      <p:pic>
        <p:nvPicPr>
          <p:cNvPr id="9" name="Picture 2" descr="33-"/>
          <p:cNvPicPr>
            <a:picLocks noChangeAspect="1" noChangeArrowheads="1"/>
          </p:cNvPicPr>
          <p:nvPr/>
        </p:nvPicPr>
        <p:blipFill>
          <a:blip r:embed="rId3"/>
          <a:srcRect/>
          <a:stretch>
            <a:fillRect/>
          </a:stretch>
        </p:blipFill>
        <p:spPr bwMode="auto">
          <a:xfrm>
            <a:off x="1331640" y="168746"/>
            <a:ext cx="4516574" cy="946906"/>
          </a:xfrm>
          <a:prstGeom prst="rect">
            <a:avLst/>
          </a:prstGeom>
          <a:noFill/>
        </p:spPr>
      </p:pic>
      <p:sp>
        <p:nvSpPr>
          <p:cNvPr id="10" name="TextBox 18"/>
          <p:cNvSpPr txBox="1"/>
          <p:nvPr/>
        </p:nvSpPr>
        <p:spPr>
          <a:xfrm>
            <a:off x="2103324" y="208590"/>
            <a:ext cx="2973206" cy="646331"/>
          </a:xfrm>
          <a:prstGeom prst="rect">
            <a:avLst/>
          </a:prstGeom>
          <a:noFill/>
        </p:spPr>
        <p:txBody>
          <a:bodyPr wrap="square" rtlCol="0">
            <a:spAutoFit/>
          </a:bodyPr>
          <a:lstStyle/>
          <a:p>
            <a:pPr algn="ctr">
              <a:buBlip>
                <a:blip r:embed="rId4"/>
              </a:buBlip>
            </a:pPr>
            <a:r>
              <a:rPr lang="zh-TW" altLang="en-US" sz="3600" b="1" dirty="0" smtClean="0">
                <a:latin typeface="標楷體" panose="03000509000000000000" pitchFamily="65" charset="-120"/>
                <a:ea typeface="標楷體" panose="03000509000000000000" pitchFamily="65" charset="-120"/>
              </a:rPr>
              <a:t>三合校園</a:t>
            </a:r>
            <a:endParaRPr lang="ko-KR" altLang="en-US" sz="3600" b="1" dirty="0">
              <a:latin typeface="標楷體" panose="03000509000000000000" pitchFamily="65" charset="-120"/>
            </a:endParaRPr>
          </a:p>
        </p:txBody>
      </p:sp>
    </p:spTree>
    <p:extLst>
      <p:ext uri="{BB962C8B-B14F-4D97-AF65-F5344CB8AC3E}">
        <p14:creationId xmlns:p14="http://schemas.microsoft.com/office/powerpoint/2010/main" val="208775387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fld id="{11F70DB0-1707-4C2E-BA6A-7B2B88A8B1D4}" type="slidenum">
              <a:rPr lang="zh-TW" altLang="en-US" smtClean="0"/>
              <a:t>42</a:t>
            </a:fld>
            <a:endParaRPr lang="zh-TW" altLang="en-US" dirty="0"/>
          </a:p>
        </p:txBody>
      </p:sp>
      <p:sp>
        <p:nvSpPr>
          <p:cNvPr id="5" name="矩形 4"/>
          <p:cNvSpPr/>
          <p:nvPr/>
        </p:nvSpPr>
        <p:spPr>
          <a:xfrm>
            <a:off x="251520" y="1140698"/>
            <a:ext cx="8892480" cy="4965462"/>
          </a:xfrm>
          <a:prstGeom prst="rect">
            <a:avLst/>
          </a:prstGeom>
        </p:spPr>
        <p:txBody>
          <a:bodyPr wrap="square">
            <a:spAutoFit/>
          </a:bodyPr>
          <a:lstStyle/>
          <a:p>
            <a:pPr>
              <a:lnSpc>
                <a:spcPts val="3800"/>
              </a:lnSpc>
            </a:pPr>
            <a:r>
              <a:rPr lang="en-US" altLang="zh-TW" sz="2800" b="1" dirty="0" smtClean="0">
                <a:latin typeface="Times New Roman" panose="02020603050405020304" pitchFamily="18" charset="0"/>
                <a:ea typeface="標楷體" panose="03000509000000000000" pitchFamily="65" charset="-120"/>
                <a:cs typeface="Times New Roman" panose="02020603050405020304" pitchFamily="18" charset="0"/>
              </a:rPr>
              <a:t>1.</a:t>
            </a:r>
            <a:r>
              <a:rPr lang="zh-TW" altLang="en-US" sz="2800" b="1" dirty="0" smtClean="0">
                <a:latin typeface="Times New Roman" panose="02020603050405020304" pitchFamily="18" charset="0"/>
                <a:ea typeface="標楷體" panose="03000509000000000000" pitchFamily="65" charset="-120"/>
                <a:cs typeface="Times New Roman" panose="02020603050405020304" pitchFamily="18" charset="0"/>
              </a:rPr>
              <a:t> </a:t>
            </a:r>
            <a:r>
              <a:rPr lang="zh-TW" altLang="en-US" sz="2800" b="1" dirty="0" smtClean="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安全</a:t>
            </a:r>
            <a:r>
              <a:rPr lang="zh-TW" altLang="en-US" sz="2800" b="1" dirty="0">
                <a:latin typeface="Times New Roman" panose="02020603050405020304" pitchFamily="18" charset="0"/>
                <a:ea typeface="標楷體" panose="03000509000000000000" pitchFamily="65" charset="-120"/>
                <a:cs typeface="Times New Roman" panose="02020603050405020304" pitchFamily="18" charset="0"/>
              </a:rPr>
              <a:t>及</a:t>
            </a:r>
            <a:r>
              <a:rPr lang="zh-TW" altLang="en-US" sz="2800" b="1"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無障礙校園</a:t>
            </a:r>
            <a:r>
              <a:rPr lang="zh-TW" altLang="en-US" sz="2800" b="1" dirty="0" smtClean="0">
                <a:latin typeface="Times New Roman" panose="02020603050405020304" pitchFamily="18" charset="0"/>
                <a:ea typeface="標楷體" panose="03000509000000000000" pitchFamily="65" charset="-120"/>
                <a:cs typeface="Times New Roman" panose="02020603050405020304" pitchFamily="18" charset="0"/>
              </a:rPr>
              <a:t>規劃</a:t>
            </a:r>
            <a:endParaRPr lang="zh-TW" altLang="en-US" sz="2800" b="1" dirty="0">
              <a:latin typeface="Times New Roman" panose="02020603050405020304" pitchFamily="18" charset="0"/>
              <a:ea typeface="標楷體" panose="03000509000000000000" pitchFamily="65" charset="-120"/>
              <a:cs typeface="Times New Roman" panose="02020603050405020304" pitchFamily="18" charset="0"/>
            </a:endParaRPr>
          </a:p>
          <a:p>
            <a:pPr marL="514350" indent="-514350">
              <a:lnSpc>
                <a:spcPts val="3800"/>
              </a:lnSpc>
              <a:buFontTx/>
              <a:buAutoNum type="arabicParenBoth"/>
            </a:pP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校園</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安全</a:t>
            </a:r>
            <a:r>
              <a:rPr lang="zh-TW" altLang="en-US" sz="28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管理系統化</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及</a:t>
            </a:r>
            <a:r>
              <a:rPr lang="zh-TW" altLang="en-US" sz="28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行動</a:t>
            </a:r>
            <a:r>
              <a:rPr lang="zh-TW" altLang="en-US" sz="28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化</a:t>
            </a: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a:t>
            </a:r>
            <a:endParaRPr lang="en-US" altLang="zh-TW" sz="2800" dirty="0" smtClean="0">
              <a:latin typeface="Times New Roman" panose="02020603050405020304" pitchFamily="18" charset="0"/>
              <a:ea typeface="標楷體" panose="03000509000000000000" pitchFamily="65" charset="-120"/>
              <a:cs typeface="Times New Roman" panose="02020603050405020304" pitchFamily="18" charset="0"/>
            </a:endParaRPr>
          </a:p>
          <a:p>
            <a:pPr marL="514350" indent="-514350">
              <a:lnSpc>
                <a:spcPts val="3800"/>
              </a:lnSpc>
              <a:buFontTx/>
              <a:buAutoNum type="arabicParenBoth"/>
            </a:pP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建置</a:t>
            </a:r>
            <a:r>
              <a:rPr lang="zh-TW" altLang="en-US" sz="28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有害事業廢棄物或毒化物監控</a:t>
            </a: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系統。</a:t>
            </a:r>
            <a:endParaRPr lang="en-US" altLang="zh-TW" sz="2800" dirty="0" smtClean="0">
              <a:latin typeface="Times New Roman" panose="02020603050405020304" pitchFamily="18" charset="0"/>
              <a:ea typeface="標楷體" panose="03000509000000000000" pitchFamily="65" charset="-120"/>
              <a:cs typeface="Times New Roman" panose="02020603050405020304" pitchFamily="18" charset="0"/>
            </a:endParaRPr>
          </a:p>
          <a:p>
            <a:pPr marL="514350" indent="-514350">
              <a:lnSpc>
                <a:spcPts val="3800"/>
              </a:lnSpc>
              <a:buAutoNum type="arabicParenBoth"/>
            </a:pP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設置</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污水處理</a:t>
            </a: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廠，並規劃</a:t>
            </a:r>
            <a:r>
              <a:rPr lang="zh-TW" altLang="en-US" sz="28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污水收集回收處理系統</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a:t>
            </a:r>
          </a:p>
          <a:p>
            <a:pPr marL="514350" indent="-514350">
              <a:lnSpc>
                <a:spcPts val="3800"/>
              </a:lnSpc>
              <a:buAutoNum type="arabicParenBoth"/>
            </a:pP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檢討</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既有</a:t>
            </a:r>
            <a:r>
              <a:rPr lang="zh-TW" altLang="en-US" sz="28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無障礙設施環境</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，依法令規定及身心</a:t>
            </a: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障礙 師生</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需求，進行無障礙空間之修繕、更新及維護。</a:t>
            </a:r>
          </a:p>
          <a:p>
            <a:pPr marL="514350" indent="-514350">
              <a:lnSpc>
                <a:spcPts val="3800"/>
              </a:lnSpc>
              <a:buAutoNum type="arabicParenBoth"/>
            </a:pP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設置</a:t>
            </a:r>
            <a:r>
              <a:rPr lang="zh-TW" altLang="en-US" sz="28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風雨球場</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a:t>
            </a: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改善戶外運動</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場地之友善性。</a:t>
            </a:r>
          </a:p>
          <a:p>
            <a:pPr marL="514350" indent="-514350">
              <a:lnSpc>
                <a:spcPts val="3800"/>
              </a:lnSpc>
              <a:buAutoNum type="arabicParenBoth"/>
            </a:pP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建立</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安全伙伴學校</a:t>
            </a: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精神，形</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塑</a:t>
            </a:r>
            <a:r>
              <a:rPr lang="zh-TW" altLang="en-US" sz="28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永續安全</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的職</a:t>
            </a: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場文化。</a:t>
            </a:r>
            <a:endParaRPr lang="en-US" altLang="zh-TW" sz="2800" dirty="0" smtClean="0">
              <a:latin typeface="Times New Roman" panose="02020603050405020304" pitchFamily="18" charset="0"/>
              <a:ea typeface="標楷體" panose="03000509000000000000" pitchFamily="65" charset="-120"/>
              <a:cs typeface="Times New Roman" panose="02020603050405020304" pitchFamily="18" charset="0"/>
            </a:endParaRPr>
          </a:p>
          <a:p>
            <a:pPr marL="514350" indent="-514350">
              <a:lnSpc>
                <a:spcPts val="3800"/>
              </a:lnSpc>
              <a:buAutoNum type="arabicParenBoth"/>
            </a:pP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建立</a:t>
            </a:r>
            <a:r>
              <a:rPr lang="zh-TW" altLang="en-US" sz="28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資訊行動化校園</a:t>
            </a:r>
            <a:endParaRPr lang="zh-TW" altLang="en-US" sz="28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endParaRPr>
          </a:p>
          <a:p>
            <a:pPr marL="514350" indent="-514350">
              <a:lnSpc>
                <a:spcPts val="3800"/>
              </a:lnSpc>
              <a:buAutoNum type="arabicParenBoth"/>
            </a:pPr>
            <a:endParaRPr lang="zh-TW" altLang="en-US" sz="2800" dirty="0">
              <a:latin typeface="Times New Roman" panose="02020603050405020304" pitchFamily="18" charset="0"/>
              <a:ea typeface="標楷體" panose="03000509000000000000" pitchFamily="65" charset="-120"/>
              <a:cs typeface="Times New Roman" panose="02020603050405020304" pitchFamily="18" charset="0"/>
            </a:endParaRPr>
          </a:p>
        </p:txBody>
      </p:sp>
      <p:grpSp>
        <p:nvGrpSpPr>
          <p:cNvPr id="6" name="群組 5"/>
          <p:cNvGrpSpPr/>
          <p:nvPr/>
        </p:nvGrpSpPr>
        <p:grpSpPr>
          <a:xfrm>
            <a:off x="199442" y="193792"/>
            <a:ext cx="5457038" cy="946906"/>
            <a:chOff x="225163" y="174415"/>
            <a:chExt cx="5457038" cy="946906"/>
          </a:xfrm>
        </p:grpSpPr>
        <p:cxnSp>
          <p:nvCxnSpPr>
            <p:cNvPr id="7" name="直線接點 6"/>
            <p:cNvCxnSpPr/>
            <p:nvPr/>
          </p:nvCxnSpPr>
          <p:spPr>
            <a:xfrm flipV="1">
              <a:off x="2822836" y="580516"/>
              <a:ext cx="2374279" cy="29085"/>
            </a:xfrm>
            <a:prstGeom prst="line">
              <a:avLst/>
            </a:prstGeom>
            <a:ln w="57150">
              <a:solidFill>
                <a:srgbClr val="002060"/>
              </a:solidFill>
              <a:headEnd type="oval"/>
              <a:tailEnd type="none"/>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8" name="圓角矩形 29"/>
            <p:cNvSpPr/>
            <p:nvPr/>
          </p:nvSpPr>
          <p:spPr>
            <a:xfrm>
              <a:off x="3196918" y="288129"/>
              <a:ext cx="2485283" cy="642942"/>
            </a:xfrm>
            <a:prstGeom prst="roundRect">
              <a:avLst>
                <a:gd name="adj" fmla="val 50000"/>
              </a:avLst>
            </a:prstGeom>
            <a:gradFill flip="none" rotWithShape="1">
              <a:gsLst>
                <a:gs pos="0">
                  <a:srgbClr val="FFFF00"/>
                </a:gs>
                <a:gs pos="50000">
                  <a:srgbClr val="FFFF99"/>
                </a:gs>
                <a:gs pos="100000">
                  <a:schemeClr val="bg1">
                    <a:shade val="100000"/>
                    <a:satMod val="115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rgbClr val="0000FF"/>
                </a:solidFill>
              </a:endParaRPr>
            </a:p>
          </p:txBody>
        </p:sp>
        <p:sp>
          <p:nvSpPr>
            <p:cNvPr id="9" name="文字方塊 30"/>
            <p:cNvSpPr txBox="1"/>
            <p:nvPr/>
          </p:nvSpPr>
          <p:spPr>
            <a:xfrm>
              <a:off x="3213864" y="288129"/>
              <a:ext cx="2254094" cy="584775"/>
            </a:xfrm>
            <a:prstGeom prst="rect">
              <a:avLst/>
            </a:prstGeom>
            <a:noFill/>
          </p:spPr>
          <p:txBody>
            <a:bodyPr wrap="square" rtlCol="0">
              <a:spAutoFit/>
            </a:bodyPr>
            <a:lstStyle/>
            <a:p>
              <a:pPr algn="ctr"/>
              <a:r>
                <a:rPr lang="zh-TW" altLang="en-US" sz="3200" b="1" dirty="0" smtClean="0">
                  <a:solidFill>
                    <a:srgbClr val="0000FF"/>
                  </a:solidFill>
                  <a:latin typeface="標楷體" panose="03000509000000000000" pitchFamily="65" charset="-120"/>
                  <a:ea typeface="標楷體" panose="03000509000000000000" pitchFamily="65" charset="-120"/>
                </a:rPr>
                <a:t>合理友善</a:t>
              </a:r>
              <a:endParaRPr lang="ko-KR" altLang="en-US" sz="3200" b="1" dirty="0">
                <a:solidFill>
                  <a:srgbClr val="0000FF"/>
                </a:solidFill>
                <a:latin typeface="標楷體" panose="03000509000000000000" pitchFamily="65" charset="-120"/>
                <a:ea typeface="HY헤드라인M" pitchFamily="18" charset="-127"/>
              </a:endParaRPr>
            </a:p>
          </p:txBody>
        </p:sp>
        <p:pic>
          <p:nvPicPr>
            <p:cNvPr id="10" name="Picture 2" descr="33-"/>
            <p:cNvPicPr>
              <a:picLocks noChangeAspect="1" noChangeArrowheads="1"/>
            </p:cNvPicPr>
            <p:nvPr/>
          </p:nvPicPr>
          <p:blipFill>
            <a:blip r:embed="rId2"/>
            <a:srcRect/>
            <a:stretch>
              <a:fillRect/>
            </a:stretch>
          </p:blipFill>
          <p:spPr bwMode="auto">
            <a:xfrm>
              <a:off x="225163" y="174415"/>
              <a:ext cx="2599590" cy="946906"/>
            </a:xfrm>
            <a:prstGeom prst="rect">
              <a:avLst/>
            </a:prstGeom>
            <a:noFill/>
          </p:spPr>
        </p:pic>
        <p:sp>
          <p:nvSpPr>
            <p:cNvPr id="11" name="TextBox 18"/>
            <p:cNvSpPr txBox="1"/>
            <p:nvPr/>
          </p:nvSpPr>
          <p:spPr>
            <a:xfrm>
              <a:off x="328371" y="226573"/>
              <a:ext cx="2393173" cy="646331"/>
            </a:xfrm>
            <a:prstGeom prst="rect">
              <a:avLst/>
            </a:prstGeom>
            <a:noFill/>
          </p:spPr>
          <p:txBody>
            <a:bodyPr wrap="square" rtlCol="0">
              <a:spAutoFit/>
            </a:bodyPr>
            <a:lstStyle/>
            <a:p>
              <a:pPr algn="ctr">
                <a:buBlip>
                  <a:blip r:embed="rId3"/>
                </a:buBlip>
              </a:pPr>
              <a:r>
                <a:rPr lang="zh-TW" altLang="en-US" sz="3600" b="1" dirty="0" smtClean="0">
                  <a:latin typeface="標楷體" panose="03000509000000000000" pitchFamily="65" charset="-120"/>
                  <a:ea typeface="標楷體" panose="03000509000000000000" pitchFamily="65" charset="-120"/>
                </a:rPr>
                <a:t>三合校園</a:t>
              </a:r>
              <a:endParaRPr lang="ko-KR" altLang="en-US" sz="3600" b="1" dirty="0">
                <a:latin typeface="標楷體" panose="03000509000000000000" pitchFamily="65" charset="-120"/>
              </a:endParaRPr>
            </a:p>
          </p:txBody>
        </p:sp>
      </p:grpSp>
    </p:spTree>
    <p:extLst>
      <p:ext uri="{BB962C8B-B14F-4D97-AF65-F5344CB8AC3E}">
        <p14:creationId xmlns:p14="http://schemas.microsoft.com/office/powerpoint/2010/main" val="372041092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42256" y="1196752"/>
            <a:ext cx="8676456" cy="4965462"/>
          </a:xfrm>
          <a:prstGeom prst="rect">
            <a:avLst/>
          </a:prstGeom>
        </p:spPr>
        <p:txBody>
          <a:bodyPr wrap="square">
            <a:spAutoFit/>
          </a:bodyPr>
          <a:lstStyle/>
          <a:p>
            <a:pPr>
              <a:lnSpc>
                <a:spcPts val="3800"/>
              </a:lnSpc>
            </a:pPr>
            <a:r>
              <a:rPr lang="en-US" altLang="zh-TW" sz="2800" b="1" dirty="0" smtClean="0">
                <a:latin typeface="Times New Roman" panose="02020603050405020304" pitchFamily="18" charset="0"/>
                <a:ea typeface="標楷體" panose="03000509000000000000" pitchFamily="65" charset="-120"/>
                <a:cs typeface="Times New Roman" panose="02020603050405020304" pitchFamily="18" charset="0"/>
              </a:rPr>
              <a:t>2.</a:t>
            </a:r>
            <a:r>
              <a:rPr lang="zh-TW" altLang="en-US" sz="2800" b="1" dirty="0" smtClean="0">
                <a:latin typeface="Times New Roman" panose="02020603050405020304" pitchFamily="18" charset="0"/>
                <a:ea typeface="標楷體" panose="03000509000000000000" pitchFamily="65" charset="-120"/>
                <a:cs typeface="Times New Roman" panose="02020603050405020304" pitchFamily="18" charset="0"/>
              </a:rPr>
              <a:t> 校園</a:t>
            </a:r>
            <a:r>
              <a:rPr lang="zh-TW" altLang="en-US" sz="2800" b="1"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交通及景觀整體</a:t>
            </a:r>
            <a:r>
              <a:rPr lang="zh-TW" altLang="en-US" sz="2800" b="1" dirty="0" smtClean="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規劃</a:t>
            </a:r>
            <a:endParaRPr lang="en-US" altLang="zh-TW" sz="2800" b="1" dirty="0" smtClean="0">
              <a:solidFill>
                <a:srgbClr val="FF0000"/>
              </a:solidFill>
              <a:latin typeface="Times New Roman" panose="02020603050405020304" pitchFamily="18" charset="0"/>
              <a:ea typeface="標楷體" panose="03000509000000000000" pitchFamily="65" charset="-120"/>
              <a:cs typeface="Times New Roman" panose="02020603050405020304" pitchFamily="18" charset="0"/>
            </a:endParaRPr>
          </a:p>
          <a:p>
            <a:pPr>
              <a:lnSpc>
                <a:spcPts val="3800"/>
              </a:lnSpc>
            </a:pPr>
            <a:r>
              <a:rPr lang="en-US" altLang="zh-TW" sz="2800" dirty="0">
                <a:latin typeface="Times New Roman" panose="02020603050405020304" pitchFamily="18" charset="0"/>
                <a:ea typeface="標楷體" panose="03000509000000000000" pitchFamily="65" charset="-120"/>
                <a:cs typeface="Times New Roman" panose="02020603050405020304" pitchFamily="18" charset="0"/>
              </a:rPr>
              <a:t>(1</a:t>
            </a:r>
            <a:r>
              <a:rPr lang="en-US" altLang="zh-TW" sz="2800" dirty="0" smtClean="0">
                <a:latin typeface="Times New Roman" panose="02020603050405020304" pitchFamily="18" charset="0"/>
                <a:ea typeface="標楷體" panose="03000509000000000000" pitchFamily="65" charset="-120"/>
                <a:cs typeface="Times New Roman" panose="02020603050405020304" pitchFamily="18" charset="0"/>
              </a:rPr>
              <a:t>)</a:t>
            </a: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 爭取</a:t>
            </a:r>
            <a:r>
              <a:rPr lang="zh-TW" altLang="en-US" sz="28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拓寬</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學府路為 </a:t>
            </a:r>
            <a:r>
              <a:rPr lang="en-US" altLang="zh-TW" sz="2800" dirty="0">
                <a:latin typeface="Times New Roman" panose="02020603050405020304" pitchFamily="18" charset="0"/>
                <a:ea typeface="標楷體" panose="03000509000000000000" pitchFamily="65" charset="-120"/>
                <a:cs typeface="Times New Roman" panose="02020603050405020304" pitchFamily="18" charset="0"/>
              </a:rPr>
              <a:t>40 </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米</a:t>
            </a:r>
            <a:r>
              <a:rPr lang="zh-TW" altLang="en-US" sz="28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學府大道</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a:t>
            </a:r>
          </a:p>
          <a:p>
            <a:pPr>
              <a:lnSpc>
                <a:spcPts val="3800"/>
              </a:lnSpc>
            </a:pPr>
            <a:r>
              <a:rPr lang="en-US" altLang="zh-TW" sz="2800" dirty="0">
                <a:latin typeface="Times New Roman" panose="02020603050405020304" pitchFamily="18" charset="0"/>
                <a:ea typeface="標楷體" panose="03000509000000000000" pitchFamily="65" charset="-120"/>
                <a:cs typeface="Times New Roman" panose="02020603050405020304" pitchFamily="18" charset="0"/>
              </a:rPr>
              <a:t>(2</a:t>
            </a:r>
            <a:r>
              <a:rPr lang="en-US" altLang="zh-TW" sz="2800" dirty="0" smtClean="0">
                <a:latin typeface="Times New Roman" panose="02020603050405020304" pitchFamily="18" charset="0"/>
                <a:ea typeface="標楷體" panose="03000509000000000000" pitchFamily="65" charset="-120"/>
                <a:cs typeface="Times New Roman" panose="02020603050405020304" pitchFamily="18" charset="0"/>
              </a:rPr>
              <a:t>)</a:t>
            </a: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 改善</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蘭潭校區學生</a:t>
            </a:r>
            <a:r>
              <a:rPr lang="zh-TW" altLang="en-US" sz="28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宿舍區單一出入口</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交通動</a:t>
            </a: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線。</a:t>
            </a:r>
            <a:endParaRPr lang="zh-TW" altLang="en-US" sz="2800" dirty="0">
              <a:latin typeface="Times New Roman" panose="02020603050405020304" pitchFamily="18" charset="0"/>
              <a:ea typeface="標楷體" panose="03000509000000000000" pitchFamily="65" charset="-120"/>
              <a:cs typeface="Times New Roman" panose="02020603050405020304" pitchFamily="18" charset="0"/>
            </a:endParaRPr>
          </a:p>
          <a:p>
            <a:pPr>
              <a:lnSpc>
                <a:spcPts val="3800"/>
              </a:lnSpc>
            </a:pPr>
            <a:r>
              <a:rPr lang="en-US" altLang="zh-TW" sz="2800" dirty="0">
                <a:latin typeface="Times New Roman" panose="02020603050405020304" pitchFamily="18" charset="0"/>
                <a:ea typeface="標楷體" panose="03000509000000000000" pitchFamily="65" charset="-120"/>
                <a:cs typeface="Times New Roman" panose="02020603050405020304" pitchFamily="18" charset="0"/>
              </a:rPr>
              <a:t>(3</a:t>
            </a:r>
            <a:r>
              <a:rPr lang="en-US" altLang="zh-TW" sz="2800" dirty="0" smtClean="0">
                <a:latin typeface="Times New Roman" panose="02020603050405020304" pitchFamily="18" charset="0"/>
                <a:ea typeface="標楷體" panose="03000509000000000000" pitchFamily="65" charset="-120"/>
                <a:cs typeface="Times New Roman" panose="02020603050405020304" pitchFamily="18" charset="0"/>
              </a:rPr>
              <a:t>)</a:t>
            </a: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 蘭</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潭校區老舊</a:t>
            </a:r>
            <a:r>
              <a:rPr lang="zh-TW" altLang="en-US" sz="28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學生第一宿舍</a:t>
            </a:r>
            <a:r>
              <a:rPr lang="zh-TW" altLang="en-US" sz="28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拆除</a:t>
            </a: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a:t>
            </a:r>
            <a:endParaRPr lang="zh-TW" altLang="en-US" sz="2800" dirty="0">
              <a:latin typeface="Times New Roman" panose="02020603050405020304" pitchFamily="18" charset="0"/>
              <a:ea typeface="標楷體" panose="03000509000000000000" pitchFamily="65" charset="-120"/>
              <a:cs typeface="Times New Roman" panose="02020603050405020304" pitchFamily="18" charset="0"/>
            </a:endParaRPr>
          </a:p>
          <a:p>
            <a:pPr>
              <a:lnSpc>
                <a:spcPts val="3800"/>
              </a:lnSpc>
            </a:pPr>
            <a:r>
              <a:rPr lang="en-US" altLang="zh-TW" sz="2800" dirty="0">
                <a:latin typeface="Times New Roman" panose="02020603050405020304" pitchFamily="18" charset="0"/>
                <a:ea typeface="標楷體" panose="03000509000000000000" pitchFamily="65" charset="-120"/>
                <a:cs typeface="Times New Roman" panose="02020603050405020304" pitchFamily="18" charset="0"/>
              </a:rPr>
              <a:t>(4</a:t>
            </a:r>
            <a:r>
              <a:rPr lang="en-US" altLang="zh-TW" sz="2800" dirty="0" smtClean="0">
                <a:latin typeface="Times New Roman" panose="02020603050405020304" pitchFamily="18" charset="0"/>
                <a:ea typeface="標楷體" panose="03000509000000000000" pitchFamily="65" charset="-120"/>
                <a:cs typeface="Times New Roman" panose="02020603050405020304" pitchFamily="18" charset="0"/>
              </a:rPr>
              <a:t>)</a:t>
            </a: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 增</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設</a:t>
            </a:r>
            <a:r>
              <a:rPr lang="zh-TW" altLang="en-US" sz="28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足量之機車停車場</a:t>
            </a: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並</a:t>
            </a: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建</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構環校機車專用</a:t>
            </a: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道。</a:t>
            </a:r>
            <a:endParaRPr lang="zh-TW" altLang="en-US" sz="2800" dirty="0">
              <a:latin typeface="Times New Roman" panose="02020603050405020304" pitchFamily="18" charset="0"/>
              <a:ea typeface="標楷體" panose="03000509000000000000" pitchFamily="65" charset="-120"/>
              <a:cs typeface="Times New Roman" panose="02020603050405020304" pitchFamily="18" charset="0"/>
            </a:endParaRPr>
          </a:p>
          <a:p>
            <a:pPr>
              <a:lnSpc>
                <a:spcPts val="3800"/>
              </a:lnSpc>
            </a:pPr>
            <a:r>
              <a:rPr lang="en-US" altLang="zh-TW" sz="2800" dirty="0">
                <a:latin typeface="Times New Roman" panose="02020603050405020304" pitchFamily="18" charset="0"/>
                <a:ea typeface="標楷體" panose="03000509000000000000" pitchFamily="65" charset="-120"/>
                <a:cs typeface="Times New Roman" panose="02020603050405020304" pitchFamily="18" charset="0"/>
              </a:rPr>
              <a:t>(5</a:t>
            </a:r>
            <a:r>
              <a:rPr lang="en-US" altLang="zh-TW" sz="2800" dirty="0" smtClean="0">
                <a:latin typeface="Times New Roman" panose="02020603050405020304" pitchFamily="18" charset="0"/>
                <a:ea typeface="標楷體" panose="03000509000000000000" pitchFamily="65" charset="-120"/>
                <a:cs typeface="Times New Roman" panose="02020603050405020304" pitchFamily="18" charset="0"/>
              </a:rPr>
              <a:t>)</a:t>
            </a: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 </a:t>
            </a:r>
            <a:r>
              <a:rPr lang="zh-TW" altLang="en-US" sz="28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擴建</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教學區</a:t>
            </a:r>
            <a:r>
              <a:rPr lang="zh-TW" altLang="en-US" sz="28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自行車及汽機車</a:t>
            </a:r>
            <a:r>
              <a:rPr lang="zh-TW" altLang="en-US" sz="28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停車場</a:t>
            </a:r>
            <a:endParaRPr lang="zh-TW" altLang="en-US" sz="28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endParaRPr>
          </a:p>
          <a:p>
            <a:pPr>
              <a:lnSpc>
                <a:spcPts val="3800"/>
              </a:lnSpc>
            </a:pPr>
            <a:r>
              <a:rPr lang="en-US" altLang="zh-TW" sz="2800" dirty="0">
                <a:latin typeface="Times New Roman" panose="02020603050405020304" pitchFamily="18" charset="0"/>
                <a:ea typeface="標楷體" panose="03000509000000000000" pitchFamily="65" charset="-120"/>
                <a:cs typeface="Times New Roman" panose="02020603050405020304" pitchFamily="18" charset="0"/>
              </a:rPr>
              <a:t>(6</a:t>
            </a:r>
            <a:r>
              <a:rPr lang="en-US" altLang="zh-TW" sz="2800" dirty="0" smtClean="0">
                <a:latin typeface="Times New Roman" panose="02020603050405020304" pitchFamily="18" charset="0"/>
                <a:ea typeface="標楷體" panose="03000509000000000000" pitchFamily="65" charset="-120"/>
                <a:cs typeface="Times New Roman" panose="02020603050405020304" pitchFamily="18" charset="0"/>
              </a:rPr>
              <a:t>)</a:t>
            </a: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 校園</a:t>
            </a:r>
            <a:r>
              <a:rPr lang="zh-TW" altLang="en-US" sz="28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車輛導覽及停車指引</a:t>
            </a: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系統。</a:t>
            </a:r>
            <a:endParaRPr lang="zh-TW" altLang="en-US" sz="2800" dirty="0">
              <a:latin typeface="Times New Roman" panose="02020603050405020304" pitchFamily="18" charset="0"/>
              <a:ea typeface="標楷體" panose="03000509000000000000" pitchFamily="65" charset="-120"/>
              <a:cs typeface="Times New Roman" panose="02020603050405020304" pitchFamily="18" charset="0"/>
            </a:endParaRPr>
          </a:p>
          <a:p>
            <a:pPr>
              <a:lnSpc>
                <a:spcPts val="3800"/>
              </a:lnSpc>
            </a:pPr>
            <a:r>
              <a:rPr lang="en-US" altLang="zh-TW" sz="2800" dirty="0">
                <a:latin typeface="Times New Roman" panose="02020603050405020304" pitchFamily="18" charset="0"/>
                <a:ea typeface="標楷體" panose="03000509000000000000" pitchFamily="65" charset="-120"/>
                <a:cs typeface="Times New Roman" panose="02020603050405020304" pitchFamily="18" charset="0"/>
              </a:rPr>
              <a:t>(7</a:t>
            </a:r>
            <a:r>
              <a:rPr lang="en-US" altLang="zh-TW" sz="2800" dirty="0" smtClean="0">
                <a:latin typeface="Times New Roman" panose="02020603050405020304" pitchFamily="18" charset="0"/>
                <a:ea typeface="標楷體" panose="03000509000000000000" pitchFamily="65" charset="-120"/>
                <a:cs typeface="Times New Roman" panose="02020603050405020304" pitchFamily="18" charset="0"/>
              </a:rPr>
              <a:t>)</a:t>
            </a: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 規劃</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全校區</a:t>
            </a:r>
            <a:r>
              <a:rPr lang="zh-TW" altLang="en-US" sz="28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垃圾清運路線及資源回收站</a:t>
            </a: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配置</a:t>
            </a:r>
            <a:endParaRPr lang="zh-TW" altLang="en-US" sz="2800" dirty="0">
              <a:latin typeface="Times New Roman" panose="02020603050405020304" pitchFamily="18" charset="0"/>
              <a:ea typeface="標楷體" panose="03000509000000000000" pitchFamily="65" charset="-120"/>
              <a:cs typeface="Times New Roman" panose="02020603050405020304" pitchFamily="18" charset="0"/>
            </a:endParaRPr>
          </a:p>
          <a:p>
            <a:pPr>
              <a:lnSpc>
                <a:spcPts val="3800"/>
              </a:lnSpc>
            </a:pPr>
            <a:r>
              <a:rPr lang="en-US" altLang="zh-TW" sz="2800" dirty="0">
                <a:latin typeface="Times New Roman" panose="02020603050405020304" pitchFamily="18" charset="0"/>
                <a:ea typeface="標楷體" panose="03000509000000000000" pitchFamily="65" charset="-120"/>
                <a:cs typeface="Times New Roman" panose="02020603050405020304" pitchFamily="18" charset="0"/>
              </a:rPr>
              <a:t>(8</a:t>
            </a:r>
            <a:r>
              <a:rPr lang="en-US" altLang="zh-TW" sz="2800" dirty="0" smtClean="0">
                <a:latin typeface="Times New Roman" panose="02020603050405020304" pitchFamily="18" charset="0"/>
                <a:ea typeface="標楷體" panose="03000509000000000000" pitchFamily="65" charset="-120"/>
                <a:cs typeface="Times New Roman" panose="02020603050405020304" pitchFamily="18" charset="0"/>
              </a:rPr>
              <a:t>)</a:t>
            </a: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 校園</a:t>
            </a:r>
            <a:r>
              <a:rPr lang="zh-TW" altLang="en-US" sz="28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行道樹及人行步道景觀</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改造。</a:t>
            </a:r>
          </a:p>
          <a:p>
            <a:pPr marL="514350" indent="-514350">
              <a:lnSpc>
                <a:spcPts val="3800"/>
              </a:lnSpc>
              <a:buAutoNum type="arabicParenBoth"/>
            </a:pPr>
            <a:endParaRPr lang="zh-TW" altLang="en-US" sz="2800" dirty="0">
              <a:latin typeface="Times New Roman" panose="02020603050405020304" pitchFamily="18" charset="0"/>
              <a:ea typeface="標楷體" panose="03000509000000000000" pitchFamily="65" charset="-120"/>
              <a:cs typeface="Times New Roman" panose="02020603050405020304" pitchFamily="18" charset="0"/>
            </a:endParaRPr>
          </a:p>
        </p:txBody>
      </p:sp>
      <p:sp>
        <p:nvSpPr>
          <p:cNvPr id="4" name="投影片編號版面配置區 3"/>
          <p:cNvSpPr>
            <a:spLocks noGrp="1"/>
          </p:cNvSpPr>
          <p:nvPr>
            <p:ph type="sldNum" sz="quarter" idx="12"/>
          </p:nvPr>
        </p:nvSpPr>
        <p:spPr/>
        <p:txBody>
          <a:bodyPr/>
          <a:lstStyle/>
          <a:p>
            <a:fld id="{11F70DB0-1707-4C2E-BA6A-7B2B88A8B1D4}" type="slidenum">
              <a:rPr lang="zh-TW" altLang="en-US" smtClean="0"/>
              <a:t>43</a:t>
            </a:fld>
            <a:endParaRPr lang="zh-TW" altLang="en-US"/>
          </a:p>
        </p:txBody>
      </p:sp>
      <p:grpSp>
        <p:nvGrpSpPr>
          <p:cNvPr id="5" name="群組 4"/>
          <p:cNvGrpSpPr/>
          <p:nvPr/>
        </p:nvGrpSpPr>
        <p:grpSpPr>
          <a:xfrm>
            <a:off x="199442" y="193792"/>
            <a:ext cx="5457038" cy="946906"/>
            <a:chOff x="225163" y="174415"/>
            <a:chExt cx="5457038" cy="946906"/>
          </a:xfrm>
        </p:grpSpPr>
        <p:cxnSp>
          <p:nvCxnSpPr>
            <p:cNvPr id="6" name="直線接點 5"/>
            <p:cNvCxnSpPr/>
            <p:nvPr/>
          </p:nvCxnSpPr>
          <p:spPr>
            <a:xfrm flipV="1">
              <a:off x="2822836" y="580516"/>
              <a:ext cx="2374279" cy="29085"/>
            </a:xfrm>
            <a:prstGeom prst="line">
              <a:avLst/>
            </a:prstGeom>
            <a:ln w="57150">
              <a:solidFill>
                <a:srgbClr val="002060"/>
              </a:solidFill>
              <a:headEnd type="oval"/>
              <a:tailEnd type="none"/>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 name="圓角矩形 29"/>
            <p:cNvSpPr/>
            <p:nvPr/>
          </p:nvSpPr>
          <p:spPr>
            <a:xfrm>
              <a:off x="3196918" y="288129"/>
              <a:ext cx="2485283" cy="642942"/>
            </a:xfrm>
            <a:prstGeom prst="roundRect">
              <a:avLst>
                <a:gd name="adj" fmla="val 50000"/>
              </a:avLst>
            </a:prstGeom>
            <a:gradFill flip="none" rotWithShape="1">
              <a:gsLst>
                <a:gs pos="0">
                  <a:srgbClr val="FFFF00"/>
                </a:gs>
                <a:gs pos="50000">
                  <a:srgbClr val="FFFF99"/>
                </a:gs>
                <a:gs pos="100000">
                  <a:schemeClr val="bg1">
                    <a:shade val="100000"/>
                    <a:satMod val="115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rgbClr val="0000FF"/>
                </a:solidFill>
              </a:endParaRPr>
            </a:p>
          </p:txBody>
        </p:sp>
        <p:sp>
          <p:nvSpPr>
            <p:cNvPr id="8" name="文字方塊 30"/>
            <p:cNvSpPr txBox="1"/>
            <p:nvPr/>
          </p:nvSpPr>
          <p:spPr>
            <a:xfrm>
              <a:off x="3213864" y="288129"/>
              <a:ext cx="2254094" cy="584775"/>
            </a:xfrm>
            <a:prstGeom prst="rect">
              <a:avLst/>
            </a:prstGeom>
            <a:noFill/>
          </p:spPr>
          <p:txBody>
            <a:bodyPr wrap="square" rtlCol="0">
              <a:spAutoFit/>
            </a:bodyPr>
            <a:lstStyle/>
            <a:p>
              <a:pPr algn="ctr"/>
              <a:r>
                <a:rPr lang="zh-TW" altLang="en-US" sz="3200" b="1" dirty="0" smtClean="0">
                  <a:solidFill>
                    <a:srgbClr val="0000FF"/>
                  </a:solidFill>
                  <a:latin typeface="標楷體" panose="03000509000000000000" pitchFamily="65" charset="-120"/>
                  <a:ea typeface="標楷體" panose="03000509000000000000" pitchFamily="65" charset="-120"/>
                </a:rPr>
                <a:t>合理友善</a:t>
              </a:r>
              <a:endParaRPr lang="ko-KR" altLang="en-US" sz="3200" b="1" dirty="0">
                <a:solidFill>
                  <a:srgbClr val="0000FF"/>
                </a:solidFill>
                <a:latin typeface="標楷體" panose="03000509000000000000" pitchFamily="65" charset="-120"/>
                <a:ea typeface="HY헤드라인M" pitchFamily="18" charset="-127"/>
              </a:endParaRPr>
            </a:p>
          </p:txBody>
        </p:sp>
        <p:pic>
          <p:nvPicPr>
            <p:cNvPr id="9" name="Picture 2" descr="33-"/>
            <p:cNvPicPr>
              <a:picLocks noChangeAspect="1" noChangeArrowheads="1"/>
            </p:cNvPicPr>
            <p:nvPr/>
          </p:nvPicPr>
          <p:blipFill>
            <a:blip r:embed="rId2"/>
            <a:srcRect/>
            <a:stretch>
              <a:fillRect/>
            </a:stretch>
          </p:blipFill>
          <p:spPr bwMode="auto">
            <a:xfrm>
              <a:off x="225163" y="174415"/>
              <a:ext cx="2599590" cy="946906"/>
            </a:xfrm>
            <a:prstGeom prst="rect">
              <a:avLst/>
            </a:prstGeom>
            <a:noFill/>
          </p:spPr>
        </p:pic>
        <p:sp>
          <p:nvSpPr>
            <p:cNvPr id="10" name="TextBox 18"/>
            <p:cNvSpPr txBox="1"/>
            <p:nvPr/>
          </p:nvSpPr>
          <p:spPr>
            <a:xfrm>
              <a:off x="328371" y="226573"/>
              <a:ext cx="2393173" cy="646331"/>
            </a:xfrm>
            <a:prstGeom prst="rect">
              <a:avLst/>
            </a:prstGeom>
            <a:noFill/>
          </p:spPr>
          <p:txBody>
            <a:bodyPr wrap="square" rtlCol="0">
              <a:spAutoFit/>
            </a:bodyPr>
            <a:lstStyle/>
            <a:p>
              <a:pPr algn="ctr">
                <a:buBlip>
                  <a:blip r:embed="rId3"/>
                </a:buBlip>
              </a:pPr>
              <a:r>
                <a:rPr lang="zh-TW" altLang="en-US" sz="3600" b="1" dirty="0" smtClean="0">
                  <a:latin typeface="標楷體" panose="03000509000000000000" pitchFamily="65" charset="-120"/>
                  <a:ea typeface="標楷體" panose="03000509000000000000" pitchFamily="65" charset="-120"/>
                </a:rPr>
                <a:t>三合校園</a:t>
              </a:r>
              <a:endParaRPr lang="ko-KR" altLang="en-US" sz="3600" b="1" dirty="0">
                <a:latin typeface="標楷體" panose="03000509000000000000" pitchFamily="65" charset="-120"/>
              </a:endParaRPr>
            </a:p>
          </p:txBody>
        </p:sp>
      </p:grpSp>
    </p:spTree>
    <p:extLst>
      <p:ext uri="{BB962C8B-B14F-4D97-AF65-F5344CB8AC3E}">
        <p14:creationId xmlns:p14="http://schemas.microsoft.com/office/powerpoint/2010/main" val="133813926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3528" y="1196752"/>
            <a:ext cx="8676456" cy="5452775"/>
          </a:xfrm>
          <a:prstGeom prst="rect">
            <a:avLst/>
          </a:prstGeom>
        </p:spPr>
        <p:txBody>
          <a:bodyPr wrap="square">
            <a:spAutoFit/>
          </a:bodyPr>
          <a:lstStyle/>
          <a:p>
            <a:pPr>
              <a:lnSpc>
                <a:spcPts val="3800"/>
              </a:lnSpc>
            </a:pPr>
            <a:r>
              <a:rPr lang="en-US" altLang="zh-TW" sz="2800" b="1" dirty="0" smtClean="0">
                <a:latin typeface="Times New Roman" pitchFamily="18" charset="0"/>
                <a:ea typeface="標楷體" pitchFamily="65" charset="-120"/>
                <a:cs typeface="Times New Roman" pitchFamily="18" charset="0"/>
              </a:rPr>
              <a:t>1. </a:t>
            </a:r>
            <a:r>
              <a:rPr lang="zh-TW" altLang="en-US" sz="2800" b="1" dirty="0" smtClean="0">
                <a:latin typeface="Times New Roman" pitchFamily="18" charset="0"/>
                <a:ea typeface="標楷體" pitchFamily="65" charset="-120"/>
                <a:cs typeface="Times New Roman" pitchFamily="18" charset="0"/>
              </a:rPr>
              <a:t>結合</a:t>
            </a:r>
            <a:r>
              <a:rPr lang="zh-TW" altLang="en-US" sz="2800" b="1" dirty="0">
                <a:latin typeface="Times New Roman" pitchFamily="18" charset="0"/>
                <a:ea typeface="標楷體" pitchFamily="65" charset="-120"/>
                <a:cs typeface="Times New Roman" pitchFamily="18" charset="0"/>
              </a:rPr>
              <a:t>教職員工生</a:t>
            </a:r>
            <a:r>
              <a:rPr lang="zh-TW" altLang="en-US" sz="2800" b="1" dirty="0">
                <a:solidFill>
                  <a:srgbClr val="FF0000"/>
                </a:solidFill>
                <a:latin typeface="Times New Roman" pitchFamily="18" charset="0"/>
                <a:ea typeface="標楷體" pitchFamily="65" charset="-120"/>
                <a:cs typeface="Times New Roman" pitchFamily="18" charset="0"/>
              </a:rPr>
              <a:t>形塑校園合作氛圍</a:t>
            </a:r>
            <a:endParaRPr lang="en-US" altLang="zh-TW" sz="2800" b="1" dirty="0" smtClean="0">
              <a:solidFill>
                <a:srgbClr val="FF0000"/>
              </a:solidFill>
              <a:latin typeface="Times New Roman" pitchFamily="18" charset="0"/>
              <a:ea typeface="標楷體" pitchFamily="65" charset="-120"/>
              <a:cs typeface="Times New Roman" pitchFamily="18" charset="0"/>
            </a:endParaRPr>
          </a:p>
          <a:p>
            <a:pPr marL="536575" indent="-536575">
              <a:lnSpc>
                <a:spcPts val="3800"/>
              </a:lnSpc>
            </a:pPr>
            <a:r>
              <a:rPr lang="en-US" altLang="zh-TW" sz="2800" dirty="0">
                <a:latin typeface="Times New Roman" panose="02020603050405020304" pitchFamily="18" charset="0"/>
                <a:ea typeface="標楷體" panose="03000509000000000000" pitchFamily="65" charset="-120"/>
                <a:cs typeface="Times New Roman" panose="02020603050405020304" pitchFamily="18" charset="0"/>
              </a:rPr>
              <a:t>(1</a:t>
            </a:r>
            <a:r>
              <a:rPr lang="en-US" altLang="zh-TW" sz="2800" dirty="0" smtClean="0">
                <a:latin typeface="Times New Roman" panose="02020603050405020304" pitchFamily="18" charset="0"/>
                <a:ea typeface="標楷體" panose="03000509000000000000" pitchFamily="65" charset="-120"/>
                <a:cs typeface="Times New Roman" panose="02020603050405020304" pitchFamily="18" charset="0"/>
              </a:rPr>
              <a:t>)</a:t>
            </a: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 加強</a:t>
            </a:r>
            <a:r>
              <a:rPr lang="zh-TW" altLang="en-US" sz="28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教職員工生榮辱與共</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的觀念，形塑大學校園</a:t>
            </a:r>
            <a:r>
              <a:rPr lang="zh-TW" altLang="en-US" sz="28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和諧與合作氛圍</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a:t>
            </a:r>
          </a:p>
          <a:p>
            <a:pPr marL="536575" indent="-536575">
              <a:lnSpc>
                <a:spcPts val="3800"/>
              </a:lnSpc>
            </a:pPr>
            <a:r>
              <a:rPr lang="en-US" altLang="zh-TW" sz="2800" dirty="0">
                <a:latin typeface="Times New Roman" panose="02020603050405020304" pitchFamily="18" charset="0"/>
                <a:ea typeface="標楷體" panose="03000509000000000000" pitchFamily="65" charset="-120"/>
                <a:cs typeface="Times New Roman" panose="02020603050405020304" pitchFamily="18" charset="0"/>
              </a:rPr>
              <a:t>(2</a:t>
            </a:r>
            <a:r>
              <a:rPr lang="en-US" altLang="zh-TW" sz="2800" dirty="0" smtClean="0">
                <a:latin typeface="Times New Roman" panose="02020603050405020304" pitchFamily="18" charset="0"/>
                <a:ea typeface="標楷體" panose="03000509000000000000" pitchFamily="65" charset="-120"/>
                <a:cs typeface="Times New Roman" panose="02020603050405020304" pitchFamily="18" charset="0"/>
              </a:rPr>
              <a:t>) </a:t>
            </a: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建立</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教職員工生</a:t>
            </a:r>
            <a:r>
              <a:rPr lang="zh-TW" altLang="en-US" sz="28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健康管理制度</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，定期辦理教職員工生健康檢查，並建立</a:t>
            </a:r>
            <a:r>
              <a:rPr lang="zh-TW" altLang="en-US" sz="28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勞工四級健康管理</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制度</a:t>
            </a: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a:t>
            </a:r>
            <a:endParaRPr lang="en-US" altLang="zh-TW" sz="2800" dirty="0" smtClean="0">
              <a:latin typeface="Times New Roman" panose="02020603050405020304" pitchFamily="18" charset="0"/>
              <a:ea typeface="標楷體" panose="03000509000000000000" pitchFamily="65" charset="-120"/>
              <a:cs typeface="Times New Roman" panose="02020603050405020304" pitchFamily="18" charset="0"/>
            </a:endParaRPr>
          </a:p>
          <a:p>
            <a:pPr marL="536575" indent="-536575">
              <a:lnSpc>
                <a:spcPts val="3800"/>
              </a:lnSpc>
            </a:pPr>
            <a:r>
              <a:rPr lang="en-US" altLang="zh-TW" sz="2800" dirty="0">
                <a:latin typeface="Times New Roman" panose="02020603050405020304" pitchFamily="18" charset="0"/>
                <a:ea typeface="標楷體" panose="03000509000000000000" pitchFamily="65" charset="-120"/>
                <a:cs typeface="Times New Roman" panose="02020603050405020304" pitchFamily="18" charset="0"/>
              </a:rPr>
              <a:t>(3)	</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學生</a:t>
            </a:r>
            <a:r>
              <a:rPr lang="zh-TW" altLang="en-US" sz="28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服務學習融入校園環境</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維護工作，促進學生的校園美化及整潔維護的參與。</a:t>
            </a:r>
          </a:p>
          <a:p>
            <a:pPr marL="536575" indent="-536575">
              <a:lnSpc>
                <a:spcPts val="3800"/>
              </a:lnSpc>
            </a:pPr>
            <a:r>
              <a:rPr lang="en-US" altLang="zh-TW" sz="2800" dirty="0">
                <a:latin typeface="Times New Roman" panose="02020603050405020304" pitchFamily="18" charset="0"/>
                <a:ea typeface="標楷體" panose="03000509000000000000" pitchFamily="65" charset="-120"/>
                <a:cs typeface="Times New Roman" panose="02020603050405020304" pitchFamily="18" charset="0"/>
              </a:rPr>
              <a:t>(4)	</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推動各類</a:t>
            </a:r>
            <a:r>
              <a:rPr lang="zh-TW" altLang="en-US" sz="28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教師社群及員工社團活動</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，藉由交流建立良性溝通管道。</a:t>
            </a:r>
          </a:p>
          <a:p>
            <a:pPr marL="536575" indent="-536575">
              <a:lnSpc>
                <a:spcPts val="3800"/>
              </a:lnSpc>
            </a:pPr>
            <a:endParaRPr lang="zh-TW" altLang="en-US" sz="2800" dirty="0">
              <a:latin typeface="Times New Roman" panose="02020603050405020304" pitchFamily="18" charset="0"/>
              <a:ea typeface="標楷體" panose="03000509000000000000" pitchFamily="65" charset="-120"/>
              <a:cs typeface="Times New Roman" panose="02020603050405020304" pitchFamily="18" charset="0"/>
            </a:endParaRPr>
          </a:p>
          <a:p>
            <a:pPr marL="514350" indent="-514350">
              <a:lnSpc>
                <a:spcPts val="3800"/>
              </a:lnSpc>
              <a:buAutoNum type="arabicParenBoth"/>
            </a:pPr>
            <a:endParaRPr lang="zh-TW" altLang="en-US" sz="2800" dirty="0">
              <a:latin typeface="Times New Roman" panose="02020603050405020304" pitchFamily="18" charset="0"/>
              <a:ea typeface="標楷體" panose="03000509000000000000" pitchFamily="65" charset="-120"/>
              <a:cs typeface="Times New Roman" panose="02020603050405020304" pitchFamily="18" charset="0"/>
            </a:endParaRPr>
          </a:p>
        </p:txBody>
      </p:sp>
      <p:sp>
        <p:nvSpPr>
          <p:cNvPr id="4" name="投影片編號版面配置區 3"/>
          <p:cNvSpPr>
            <a:spLocks noGrp="1"/>
          </p:cNvSpPr>
          <p:nvPr>
            <p:ph type="sldNum" sz="quarter" idx="12"/>
          </p:nvPr>
        </p:nvSpPr>
        <p:spPr/>
        <p:txBody>
          <a:bodyPr/>
          <a:lstStyle/>
          <a:p>
            <a:fld id="{11F70DB0-1707-4C2E-BA6A-7B2B88A8B1D4}" type="slidenum">
              <a:rPr lang="zh-TW" altLang="en-US" smtClean="0"/>
              <a:t>44</a:t>
            </a:fld>
            <a:endParaRPr lang="zh-TW" altLang="en-US"/>
          </a:p>
        </p:txBody>
      </p:sp>
      <p:grpSp>
        <p:nvGrpSpPr>
          <p:cNvPr id="5" name="群組 4"/>
          <p:cNvGrpSpPr/>
          <p:nvPr/>
        </p:nvGrpSpPr>
        <p:grpSpPr>
          <a:xfrm>
            <a:off x="199442" y="193792"/>
            <a:ext cx="5457038" cy="946906"/>
            <a:chOff x="225163" y="174415"/>
            <a:chExt cx="5457038" cy="946906"/>
          </a:xfrm>
        </p:grpSpPr>
        <p:cxnSp>
          <p:nvCxnSpPr>
            <p:cNvPr id="6" name="直線接點 5"/>
            <p:cNvCxnSpPr/>
            <p:nvPr/>
          </p:nvCxnSpPr>
          <p:spPr>
            <a:xfrm flipV="1">
              <a:off x="2822836" y="580516"/>
              <a:ext cx="2374279" cy="29085"/>
            </a:xfrm>
            <a:prstGeom prst="line">
              <a:avLst/>
            </a:prstGeom>
            <a:ln w="57150">
              <a:solidFill>
                <a:srgbClr val="002060"/>
              </a:solidFill>
              <a:headEnd type="oval"/>
              <a:tailEnd type="none"/>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 name="圓角矩形 29"/>
            <p:cNvSpPr/>
            <p:nvPr/>
          </p:nvSpPr>
          <p:spPr>
            <a:xfrm>
              <a:off x="3196918" y="288129"/>
              <a:ext cx="2485283" cy="642942"/>
            </a:xfrm>
            <a:prstGeom prst="roundRect">
              <a:avLst>
                <a:gd name="adj" fmla="val 50000"/>
              </a:avLst>
            </a:prstGeom>
            <a:gradFill flip="none" rotWithShape="1">
              <a:gsLst>
                <a:gs pos="0">
                  <a:srgbClr val="FFFF00"/>
                </a:gs>
                <a:gs pos="50000">
                  <a:srgbClr val="FFFF99"/>
                </a:gs>
                <a:gs pos="100000">
                  <a:schemeClr val="bg1">
                    <a:shade val="100000"/>
                    <a:satMod val="115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3200" dirty="0">
                <a:solidFill>
                  <a:srgbClr val="0000FF"/>
                </a:solidFill>
              </a:endParaRPr>
            </a:p>
          </p:txBody>
        </p:sp>
        <p:sp>
          <p:nvSpPr>
            <p:cNvPr id="8" name="文字方塊 30"/>
            <p:cNvSpPr txBox="1"/>
            <p:nvPr/>
          </p:nvSpPr>
          <p:spPr>
            <a:xfrm>
              <a:off x="3213864" y="288129"/>
              <a:ext cx="2254094" cy="584775"/>
            </a:xfrm>
            <a:prstGeom prst="rect">
              <a:avLst/>
            </a:prstGeom>
            <a:noFill/>
          </p:spPr>
          <p:txBody>
            <a:bodyPr wrap="square" rtlCol="0">
              <a:spAutoFit/>
            </a:bodyPr>
            <a:lstStyle/>
            <a:p>
              <a:pPr algn="ctr"/>
              <a:r>
                <a:rPr lang="zh-TW" altLang="en-US" sz="3200" b="1" dirty="0" smtClean="0">
                  <a:solidFill>
                    <a:srgbClr val="0000FF"/>
                  </a:solidFill>
                  <a:latin typeface="標楷體" panose="03000509000000000000" pitchFamily="65" charset="-120"/>
                  <a:ea typeface="標楷體" panose="03000509000000000000" pitchFamily="65" charset="-120"/>
                </a:rPr>
                <a:t>合作共榮</a:t>
              </a:r>
              <a:endParaRPr lang="ko-KR" altLang="en-US" sz="3200" b="1" dirty="0">
                <a:solidFill>
                  <a:srgbClr val="0000FF"/>
                </a:solidFill>
                <a:latin typeface="標楷體" panose="03000509000000000000" pitchFamily="65" charset="-120"/>
                <a:ea typeface="HY헤드라인M" pitchFamily="18" charset="-127"/>
              </a:endParaRPr>
            </a:p>
          </p:txBody>
        </p:sp>
        <p:pic>
          <p:nvPicPr>
            <p:cNvPr id="9" name="Picture 2" descr="33-"/>
            <p:cNvPicPr>
              <a:picLocks noChangeAspect="1" noChangeArrowheads="1"/>
            </p:cNvPicPr>
            <p:nvPr/>
          </p:nvPicPr>
          <p:blipFill>
            <a:blip r:embed="rId2"/>
            <a:srcRect/>
            <a:stretch>
              <a:fillRect/>
            </a:stretch>
          </p:blipFill>
          <p:spPr bwMode="auto">
            <a:xfrm>
              <a:off x="225163" y="174415"/>
              <a:ext cx="2599590" cy="946906"/>
            </a:xfrm>
            <a:prstGeom prst="rect">
              <a:avLst/>
            </a:prstGeom>
            <a:noFill/>
          </p:spPr>
        </p:pic>
        <p:sp>
          <p:nvSpPr>
            <p:cNvPr id="10" name="TextBox 18"/>
            <p:cNvSpPr txBox="1"/>
            <p:nvPr/>
          </p:nvSpPr>
          <p:spPr>
            <a:xfrm>
              <a:off x="328371" y="226573"/>
              <a:ext cx="2393173" cy="646331"/>
            </a:xfrm>
            <a:prstGeom prst="rect">
              <a:avLst/>
            </a:prstGeom>
            <a:noFill/>
          </p:spPr>
          <p:txBody>
            <a:bodyPr wrap="square" rtlCol="0">
              <a:spAutoFit/>
            </a:bodyPr>
            <a:lstStyle/>
            <a:p>
              <a:pPr algn="ctr">
                <a:buBlip>
                  <a:blip r:embed="rId3"/>
                </a:buBlip>
              </a:pPr>
              <a:r>
                <a:rPr lang="zh-TW" altLang="en-US" sz="3600" b="1" dirty="0" smtClean="0">
                  <a:latin typeface="標楷體" panose="03000509000000000000" pitchFamily="65" charset="-120"/>
                  <a:ea typeface="標楷體" panose="03000509000000000000" pitchFamily="65" charset="-120"/>
                </a:rPr>
                <a:t>三合校園</a:t>
              </a:r>
              <a:endParaRPr lang="ko-KR" altLang="en-US" sz="3600" b="1" dirty="0">
                <a:latin typeface="標楷體" panose="03000509000000000000" pitchFamily="65" charset="-120"/>
              </a:endParaRPr>
            </a:p>
          </p:txBody>
        </p:sp>
      </p:grpSp>
    </p:spTree>
    <p:extLst>
      <p:ext uri="{BB962C8B-B14F-4D97-AF65-F5344CB8AC3E}">
        <p14:creationId xmlns:p14="http://schemas.microsoft.com/office/powerpoint/2010/main" val="57004229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3528" y="1196752"/>
            <a:ext cx="8676456" cy="4478149"/>
          </a:xfrm>
          <a:prstGeom prst="rect">
            <a:avLst/>
          </a:prstGeom>
        </p:spPr>
        <p:txBody>
          <a:bodyPr wrap="square">
            <a:spAutoFit/>
          </a:bodyPr>
          <a:lstStyle/>
          <a:p>
            <a:pPr>
              <a:lnSpc>
                <a:spcPts val="3800"/>
              </a:lnSpc>
            </a:pPr>
            <a:r>
              <a:rPr lang="en-US" altLang="zh-TW" sz="2800" b="1" dirty="0" smtClean="0">
                <a:latin typeface="Times New Roman" panose="02020603050405020304" pitchFamily="18" charset="0"/>
                <a:ea typeface="標楷體" panose="03000509000000000000" pitchFamily="65" charset="-120"/>
                <a:cs typeface="Times New Roman" panose="02020603050405020304" pitchFamily="18" charset="0"/>
              </a:rPr>
              <a:t>2. </a:t>
            </a:r>
            <a:r>
              <a:rPr lang="zh-TW" altLang="en-US" sz="2800" b="1" dirty="0" smtClean="0">
                <a:latin typeface="Times New Roman" panose="02020603050405020304" pitchFamily="18" charset="0"/>
                <a:ea typeface="標楷體" panose="03000509000000000000" pitchFamily="65" charset="-120"/>
                <a:cs typeface="Times New Roman" panose="02020603050405020304" pitchFamily="18" charset="0"/>
              </a:rPr>
              <a:t>結合</a:t>
            </a:r>
            <a:r>
              <a:rPr lang="zh-TW" altLang="en-US" sz="2800" b="1"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外部資源共創榮</a:t>
            </a:r>
            <a:r>
              <a:rPr lang="zh-TW" altLang="en-US" sz="2800" b="1" dirty="0" smtClean="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景</a:t>
            </a:r>
            <a:endParaRPr lang="en-US" altLang="zh-TW" sz="2800" b="1" dirty="0" smtClean="0">
              <a:solidFill>
                <a:srgbClr val="FF0000"/>
              </a:solidFill>
              <a:latin typeface="Times New Roman" panose="02020603050405020304" pitchFamily="18" charset="0"/>
              <a:ea typeface="標楷體" panose="03000509000000000000" pitchFamily="65" charset="-120"/>
              <a:cs typeface="Times New Roman" panose="02020603050405020304" pitchFamily="18" charset="0"/>
            </a:endParaRPr>
          </a:p>
          <a:p>
            <a:pPr marL="536575" indent="-536575">
              <a:lnSpc>
                <a:spcPts val="3800"/>
              </a:lnSpc>
            </a:pPr>
            <a:r>
              <a:rPr lang="en-US" altLang="zh-TW" sz="2800" dirty="0" smtClean="0">
                <a:latin typeface="Times New Roman" panose="02020603050405020304" pitchFamily="18" charset="0"/>
                <a:ea typeface="標楷體" panose="03000509000000000000" pitchFamily="65" charset="-120"/>
                <a:cs typeface="Times New Roman" panose="02020603050405020304" pitchFamily="18" charset="0"/>
              </a:rPr>
              <a:t>(</a:t>
            </a:r>
            <a:r>
              <a:rPr lang="en-US" altLang="zh-TW" sz="2800" dirty="0">
                <a:latin typeface="Times New Roman" panose="02020603050405020304" pitchFamily="18" charset="0"/>
                <a:ea typeface="標楷體" panose="03000509000000000000" pitchFamily="65" charset="-120"/>
                <a:cs typeface="Times New Roman" panose="02020603050405020304" pitchFamily="18" charset="0"/>
              </a:rPr>
              <a:t>1</a:t>
            </a:r>
            <a:r>
              <a:rPr lang="en-US" altLang="zh-TW" sz="2800" dirty="0" smtClean="0">
                <a:latin typeface="Times New Roman" panose="02020603050405020304" pitchFamily="18" charset="0"/>
                <a:ea typeface="標楷體" panose="03000509000000000000" pitchFamily="65" charset="-120"/>
                <a:cs typeface="Times New Roman" panose="02020603050405020304" pitchFamily="18" charset="0"/>
              </a:rPr>
              <a:t>)</a:t>
            </a: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 以</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嘉義市三校區為點，連結嘉義市區各項設施及不同產業，建構以</a:t>
            </a:r>
            <a:r>
              <a:rPr lang="zh-TW" altLang="en-US" sz="28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本校為軸心的大學城社區</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a:t>
            </a:r>
          </a:p>
          <a:p>
            <a:pPr marL="536575" indent="-536575">
              <a:lnSpc>
                <a:spcPts val="3800"/>
              </a:lnSpc>
            </a:pPr>
            <a:r>
              <a:rPr lang="en-US" altLang="zh-TW" sz="2800" dirty="0">
                <a:latin typeface="Times New Roman" panose="02020603050405020304" pitchFamily="18" charset="0"/>
                <a:ea typeface="標楷體" panose="03000509000000000000" pitchFamily="65" charset="-120"/>
                <a:cs typeface="Times New Roman" panose="02020603050405020304" pitchFamily="18" charset="0"/>
              </a:rPr>
              <a:t>(2</a:t>
            </a:r>
            <a:r>
              <a:rPr lang="en-US" altLang="zh-TW" sz="2800" dirty="0" smtClean="0">
                <a:latin typeface="Times New Roman" panose="02020603050405020304" pitchFamily="18" charset="0"/>
                <a:ea typeface="標楷體" panose="03000509000000000000" pitchFamily="65" charset="-120"/>
                <a:cs typeface="Times New Roman" panose="02020603050405020304" pitchFamily="18" charset="0"/>
              </a:rPr>
              <a:t>) </a:t>
            </a: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積極</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與</a:t>
            </a:r>
            <a:r>
              <a:rPr lang="zh-TW" altLang="en-US" sz="28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嘉義市政府及其他產官學單位合作</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a:t>
            </a:r>
            <a:r>
              <a:rPr lang="zh-TW" altLang="en-US" sz="28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活化學校資產</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，並藉此</a:t>
            </a:r>
            <a:r>
              <a:rPr lang="zh-TW" altLang="en-US" sz="28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強化學生接軌產業</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之能力。</a:t>
            </a:r>
          </a:p>
          <a:p>
            <a:pPr marL="536575" indent="-536575">
              <a:lnSpc>
                <a:spcPts val="3800"/>
              </a:lnSpc>
            </a:pPr>
            <a:r>
              <a:rPr lang="en-US" altLang="zh-TW" sz="2800" dirty="0">
                <a:latin typeface="Times New Roman" panose="02020603050405020304" pitchFamily="18" charset="0"/>
                <a:ea typeface="標楷體" panose="03000509000000000000" pitchFamily="65" charset="-120"/>
                <a:cs typeface="Times New Roman" panose="02020603050405020304" pitchFamily="18" charset="0"/>
              </a:rPr>
              <a:t>(3</a:t>
            </a:r>
            <a:r>
              <a:rPr lang="en-US" altLang="zh-TW" sz="2800" dirty="0" smtClean="0">
                <a:latin typeface="Times New Roman" panose="02020603050405020304" pitchFamily="18" charset="0"/>
                <a:ea typeface="標楷體" panose="03000509000000000000" pitchFamily="65" charset="-120"/>
                <a:cs typeface="Times New Roman" panose="02020603050405020304" pitchFamily="18" charset="0"/>
              </a:rPr>
              <a:t>) </a:t>
            </a: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完成</a:t>
            </a:r>
            <a:r>
              <a:rPr lang="zh-TW" altLang="en-US" sz="2800" b="1" dirty="0" smtClean="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校區整併</a:t>
            </a: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，活化</a:t>
            </a:r>
            <a:r>
              <a:rPr lang="zh-TW" altLang="en-US" sz="28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民雄校區場館</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，配合政府政策規劃為</a:t>
            </a:r>
            <a:r>
              <a:rPr lang="zh-TW" altLang="en-US" sz="28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銀髮族長照園地</a:t>
            </a: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，挹</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注校務基金。</a:t>
            </a:r>
          </a:p>
          <a:p>
            <a:pPr marL="536575" indent="-536575">
              <a:lnSpc>
                <a:spcPts val="3800"/>
              </a:lnSpc>
            </a:pPr>
            <a:r>
              <a:rPr lang="en-US" altLang="zh-TW" sz="2800" dirty="0">
                <a:latin typeface="Times New Roman" panose="02020603050405020304" pitchFamily="18" charset="0"/>
                <a:ea typeface="標楷體" panose="03000509000000000000" pitchFamily="65" charset="-120"/>
                <a:cs typeface="Times New Roman" panose="02020603050405020304" pitchFamily="18" charset="0"/>
              </a:rPr>
              <a:t>(4</a:t>
            </a:r>
            <a:r>
              <a:rPr lang="en-US" altLang="zh-TW" sz="2800" dirty="0" smtClean="0">
                <a:latin typeface="Times New Roman" panose="02020603050405020304" pitchFamily="18" charset="0"/>
                <a:ea typeface="標楷體" panose="03000509000000000000" pitchFamily="65" charset="-120"/>
                <a:cs typeface="Times New Roman" panose="02020603050405020304" pitchFamily="18" charset="0"/>
              </a:rPr>
              <a:t>) </a:t>
            </a: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結合</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中正</a:t>
            </a: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大學、大同、吳鳳、稻江等各技術學院，</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形成</a:t>
            </a:r>
            <a:r>
              <a:rPr lang="zh-TW" altLang="en-US" sz="28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嘉義地區大學系統</a:t>
            </a: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a:t>
            </a:r>
            <a:endParaRPr lang="zh-TW" altLang="en-US" sz="2800" dirty="0">
              <a:latin typeface="Times New Roman" panose="02020603050405020304" pitchFamily="18" charset="0"/>
              <a:ea typeface="標楷體" panose="03000509000000000000" pitchFamily="65" charset="-120"/>
              <a:cs typeface="Times New Roman" panose="02020603050405020304" pitchFamily="18" charset="0"/>
            </a:endParaRPr>
          </a:p>
        </p:txBody>
      </p:sp>
      <p:sp>
        <p:nvSpPr>
          <p:cNvPr id="4" name="投影片編號版面配置區 3"/>
          <p:cNvSpPr>
            <a:spLocks noGrp="1"/>
          </p:cNvSpPr>
          <p:nvPr>
            <p:ph type="sldNum" sz="quarter" idx="12"/>
          </p:nvPr>
        </p:nvSpPr>
        <p:spPr/>
        <p:txBody>
          <a:bodyPr/>
          <a:lstStyle/>
          <a:p>
            <a:fld id="{11F70DB0-1707-4C2E-BA6A-7B2B88A8B1D4}" type="slidenum">
              <a:rPr lang="zh-TW" altLang="en-US" smtClean="0"/>
              <a:t>45</a:t>
            </a:fld>
            <a:endParaRPr lang="zh-TW" altLang="en-US"/>
          </a:p>
        </p:txBody>
      </p:sp>
      <p:grpSp>
        <p:nvGrpSpPr>
          <p:cNvPr id="5" name="群組 4"/>
          <p:cNvGrpSpPr/>
          <p:nvPr/>
        </p:nvGrpSpPr>
        <p:grpSpPr>
          <a:xfrm>
            <a:off x="199442" y="193792"/>
            <a:ext cx="5457038" cy="946906"/>
            <a:chOff x="225163" y="174415"/>
            <a:chExt cx="5457038" cy="946906"/>
          </a:xfrm>
        </p:grpSpPr>
        <p:cxnSp>
          <p:nvCxnSpPr>
            <p:cNvPr id="6" name="直線接點 5"/>
            <p:cNvCxnSpPr/>
            <p:nvPr/>
          </p:nvCxnSpPr>
          <p:spPr>
            <a:xfrm flipV="1">
              <a:off x="2822836" y="580516"/>
              <a:ext cx="2374279" cy="29085"/>
            </a:xfrm>
            <a:prstGeom prst="line">
              <a:avLst/>
            </a:prstGeom>
            <a:ln w="57150">
              <a:solidFill>
                <a:srgbClr val="002060"/>
              </a:solidFill>
              <a:headEnd type="oval"/>
              <a:tailEnd type="none"/>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 name="圓角矩形 29"/>
            <p:cNvSpPr/>
            <p:nvPr/>
          </p:nvSpPr>
          <p:spPr>
            <a:xfrm>
              <a:off x="3196918" y="288129"/>
              <a:ext cx="2485283" cy="642942"/>
            </a:xfrm>
            <a:prstGeom prst="roundRect">
              <a:avLst>
                <a:gd name="adj" fmla="val 50000"/>
              </a:avLst>
            </a:prstGeom>
            <a:gradFill flip="none" rotWithShape="1">
              <a:gsLst>
                <a:gs pos="0">
                  <a:srgbClr val="FFFF00"/>
                </a:gs>
                <a:gs pos="50000">
                  <a:srgbClr val="FFFF99"/>
                </a:gs>
                <a:gs pos="100000">
                  <a:schemeClr val="bg1">
                    <a:shade val="100000"/>
                    <a:satMod val="115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3200" dirty="0">
                <a:solidFill>
                  <a:srgbClr val="0000FF"/>
                </a:solidFill>
              </a:endParaRPr>
            </a:p>
          </p:txBody>
        </p:sp>
        <p:sp>
          <p:nvSpPr>
            <p:cNvPr id="8" name="文字方塊 30"/>
            <p:cNvSpPr txBox="1"/>
            <p:nvPr/>
          </p:nvSpPr>
          <p:spPr>
            <a:xfrm>
              <a:off x="3213864" y="288129"/>
              <a:ext cx="2254094" cy="584775"/>
            </a:xfrm>
            <a:prstGeom prst="rect">
              <a:avLst/>
            </a:prstGeom>
            <a:noFill/>
          </p:spPr>
          <p:txBody>
            <a:bodyPr wrap="square" rtlCol="0">
              <a:spAutoFit/>
            </a:bodyPr>
            <a:lstStyle/>
            <a:p>
              <a:pPr algn="ctr"/>
              <a:r>
                <a:rPr lang="zh-TW" altLang="en-US" sz="3200" b="1" dirty="0" smtClean="0">
                  <a:solidFill>
                    <a:srgbClr val="0000FF"/>
                  </a:solidFill>
                  <a:latin typeface="標楷體" panose="03000509000000000000" pitchFamily="65" charset="-120"/>
                  <a:ea typeface="標楷體" panose="03000509000000000000" pitchFamily="65" charset="-120"/>
                </a:rPr>
                <a:t>合作共榮</a:t>
              </a:r>
              <a:endParaRPr lang="ko-KR" altLang="en-US" sz="3200" b="1" dirty="0">
                <a:solidFill>
                  <a:srgbClr val="0000FF"/>
                </a:solidFill>
                <a:latin typeface="標楷體" panose="03000509000000000000" pitchFamily="65" charset="-120"/>
                <a:ea typeface="HY헤드라인M" pitchFamily="18" charset="-127"/>
              </a:endParaRPr>
            </a:p>
          </p:txBody>
        </p:sp>
        <p:pic>
          <p:nvPicPr>
            <p:cNvPr id="9" name="Picture 2" descr="33-"/>
            <p:cNvPicPr>
              <a:picLocks noChangeAspect="1" noChangeArrowheads="1"/>
            </p:cNvPicPr>
            <p:nvPr/>
          </p:nvPicPr>
          <p:blipFill>
            <a:blip r:embed="rId2"/>
            <a:srcRect/>
            <a:stretch>
              <a:fillRect/>
            </a:stretch>
          </p:blipFill>
          <p:spPr bwMode="auto">
            <a:xfrm>
              <a:off x="225163" y="174415"/>
              <a:ext cx="2599590" cy="946906"/>
            </a:xfrm>
            <a:prstGeom prst="rect">
              <a:avLst/>
            </a:prstGeom>
            <a:noFill/>
          </p:spPr>
        </p:pic>
        <p:sp>
          <p:nvSpPr>
            <p:cNvPr id="10" name="TextBox 18"/>
            <p:cNvSpPr txBox="1"/>
            <p:nvPr/>
          </p:nvSpPr>
          <p:spPr>
            <a:xfrm>
              <a:off x="328371" y="226573"/>
              <a:ext cx="2393173" cy="646331"/>
            </a:xfrm>
            <a:prstGeom prst="rect">
              <a:avLst/>
            </a:prstGeom>
            <a:noFill/>
          </p:spPr>
          <p:txBody>
            <a:bodyPr wrap="square" rtlCol="0">
              <a:spAutoFit/>
            </a:bodyPr>
            <a:lstStyle/>
            <a:p>
              <a:pPr algn="ctr">
                <a:buBlip>
                  <a:blip r:embed="rId3"/>
                </a:buBlip>
              </a:pPr>
              <a:r>
                <a:rPr lang="zh-TW" altLang="en-US" sz="3600" b="1" dirty="0" smtClean="0">
                  <a:latin typeface="標楷體" panose="03000509000000000000" pitchFamily="65" charset="-120"/>
                  <a:ea typeface="標楷體" panose="03000509000000000000" pitchFamily="65" charset="-120"/>
                </a:rPr>
                <a:t>三合校園</a:t>
              </a:r>
              <a:endParaRPr lang="ko-KR" altLang="en-US" sz="3600" b="1" dirty="0">
                <a:latin typeface="標楷體" panose="03000509000000000000" pitchFamily="65" charset="-120"/>
              </a:endParaRPr>
            </a:p>
          </p:txBody>
        </p:sp>
      </p:grpSp>
    </p:spTree>
    <p:extLst>
      <p:ext uri="{BB962C8B-B14F-4D97-AF65-F5344CB8AC3E}">
        <p14:creationId xmlns:p14="http://schemas.microsoft.com/office/powerpoint/2010/main" val="28303363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3528" y="1196752"/>
            <a:ext cx="8676456" cy="5940088"/>
          </a:xfrm>
          <a:prstGeom prst="rect">
            <a:avLst/>
          </a:prstGeom>
        </p:spPr>
        <p:txBody>
          <a:bodyPr wrap="square">
            <a:spAutoFit/>
          </a:bodyPr>
          <a:lstStyle/>
          <a:p>
            <a:pPr>
              <a:lnSpc>
                <a:spcPts val="3800"/>
              </a:lnSpc>
            </a:pPr>
            <a:r>
              <a:rPr lang="en-US" altLang="zh-TW" sz="2800" b="1" dirty="0" smtClean="0">
                <a:latin typeface="Times New Roman" panose="02020603050405020304" pitchFamily="18" charset="0"/>
                <a:ea typeface="標楷體" panose="03000509000000000000" pitchFamily="65" charset="-120"/>
                <a:cs typeface="Times New Roman" panose="02020603050405020304" pitchFamily="18" charset="0"/>
              </a:rPr>
              <a:t>1. </a:t>
            </a:r>
            <a:r>
              <a:rPr lang="zh-TW" altLang="en-US" sz="2800" b="1" dirty="0" smtClean="0">
                <a:latin typeface="Times New Roman" panose="02020603050405020304" pitchFamily="18" charset="0"/>
                <a:ea typeface="標楷體" panose="03000509000000000000" pitchFamily="65" charset="-120"/>
                <a:cs typeface="Times New Roman" panose="02020603050405020304" pitchFamily="18" charset="0"/>
              </a:rPr>
              <a:t>校園</a:t>
            </a:r>
            <a:r>
              <a:rPr lang="zh-TW" altLang="en-US" sz="2800" b="1"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永續基盤</a:t>
            </a:r>
            <a:r>
              <a:rPr lang="zh-TW" altLang="en-US" sz="2800" b="1" dirty="0">
                <a:latin typeface="Times New Roman" panose="02020603050405020304" pitchFamily="18" charset="0"/>
                <a:ea typeface="標楷體" panose="03000509000000000000" pitchFamily="65" charset="-120"/>
                <a:cs typeface="Times New Roman" panose="02020603050405020304" pitchFamily="18" charset="0"/>
              </a:rPr>
              <a:t>規劃</a:t>
            </a:r>
            <a:endParaRPr lang="en-US" altLang="zh-TW" sz="2800" b="1" dirty="0" smtClean="0">
              <a:latin typeface="Times New Roman" panose="02020603050405020304" pitchFamily="18" charset="0"/>
              <a:ea typeface="標楷體" panose="03000509000000000000" pitchFamily="65" charset="-120"/>
              <a:cs typeface="Times New Roman" panose="02020603050405020304" pitchFamily="18" charset="0"/>
            </a:endParaRPr>
          </a:p>
          <a:p>
            <a:pPr marL="536575" indent="-536575">
              <a:lnSpc>
                <a:spcPts val="3800"/>
              </a:lnSpc>
            </a:pPr>
            <a:r>
              <a:rPr lang="en-US" altLang="zh-TW" sz="2800" dirty="0">
                <a:latin typeface="Times New Roman" panose="02020603050405020304" pitchFamily="18" charset="0"/>
                <a:ea typeface="標楷體" panose="03000509000000000000" pitchFamily="65" charset="-120"/>
                <a:cs typeface="Times New Roman" panose="02020603050405020304" pitchFamily="18" charset="0"/>
              </a:rPr>
              <a:t>(1</a:t>
            </a:r>
            <a:r>
              <a:rPr lang="en-US" altLang="zh-TW" sz="2800" dirty="0" smtClean="0">
                <a:latin typeface="Times New Roman" panose="02020603050405020304" pitchFamily="18" charset="0"/>
                <a:ea typeface="標楷體" panose="03000509000000000000" pitchFamily="65" charset="-120"/>
                <a:cs typeface="Times New Roman" panose="02020603050405020304" pitchFamily="18" charset="0"/>
              </a:rPr>
              <a:t>)</a:t>
            </a: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 委</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外建置校園</a:t>
            </a:r>
            <a:r>
              <a:rPr lang="zh-TW" altLang="en-US" sz="28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整體規劃系統</a:t>
            </a: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，進行</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可沿用百年及兼具本校特色的校園整體規劃，建構</a:t>
            </a:r>
            <a:r>
              <a:rPr lang="zh-TW" altLang="en-US" sz="28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人文與建築美學一體的校園風格</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a:t>
            </a:r>
          </a:p>
          <a:p>
            <a:pPr marL="536575" indent="-536575">
              <a:lnSpc>
                <a:spcPts val="3800"/>
              </a:lnSpc>
            </a:pPr>
            <a:r>
              <a:rPr lang="en-US" altLang="zh-TW" sz="2800" dirty="0">
                <a:latin typeface="Times New Roman" panose="02020603050405020304" pitchFamily="18" charset="0"/>
                <a:ea typeface="標楷體" panose="03000509000000000000" pitchFamily="65" charset="-120"/>
                <a:cs typeface="Times New Roman" panose="02020603050405020304" pitchFamily="18" charset="0"/>
              </a:rPr>
              <a:t>(2)	</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規劃</a:t>
            </a:r>
            <a:r>
              <a:rPr lang="zh-TW" altLang="en-US" sz="28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校園地理資訊系統</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，建置校園共同管溝系統，升級蘭潭校區</a:t>
            </a:r>
            <a:r>
              <a:rPr lang="zh-TW" altLang="en-US" sz="28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公共設施</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a:t>
            </a:r>
          </a:p>
          <a:p>
            <a:pPr marL="536575" indent="-536575">
              <a:lnSpc>
                <a:spcPts val="3800"/>
              </a:lnSpc>
              <a:buAutoNum type="arabicParenBoth" startAt="3"/>
            </a:pP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建置校園</a:t>
            </a:r>
            <a:r>
              <a:rPr lang="zh-TW" altLang="en-US" sz="28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安全</a:t>
            </a:r>
            <a:r>
              <a:rPr lang="en-US" altLang="zh-TW" sz="28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e</a:t>
            </a:r>
            <a:r>
              <a:rPr lang="zh-TW" altLang="en-US" sz="28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化管理</a:t>
            </a: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建立線上</a:t>
            </a:r>
            <a:r>
              <a:rPr lang="zh-TW" altLang="en-US" sz="28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實驗場所運作管理系統 </a:t>
            </a: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a:t>
            </a:r>
            <a:endParaRPr lang="en-US" altLang="zh-TW" sz="2800" dirty="0" smtClean="0">
              <a:latin typeface="Times New Roman" panose="02020603050405020304" pitchFamily="18" charset="0"/>
              <a:ea typeface="標楷體" panose="03000509000000000000" pitchFamily="65" charset="-120"/>
              <a:cs typeface="Times New Roman" panose="02020603050405020304" pitchFamily="18" charset="0"/>
            </a:endParaRPr>
          </a:p>
          <a:p>
            <a:pPr marL="536575" indent="-536575">
              <a:lnSpc>
                <a:spcPts val="3800"/>
              </a:lnSpc>
              <a:buAutoNum type="arabicParenBoth" startAt="3"/>
            </a:pP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 以</a:t>
            </a:r>
            <a:r>
              <a:rPr lang="zh-TW" altLang="en-US" sz="28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牛津大學</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a:t>
            </a:r>
            <a:r>
              <a:rPr lang="zh-TW" altLang="en-US" sz="28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倫敦大學</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之大學城為目標，締造嘉義大學</a:t>
            </a:r>
            <a:r>
              <a:rPr lang="zh-TW" altLang="en-US" sz="28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未來百年的大學城</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a:t>
            </a:r>
          </a:p>
          <a:p>
            <a:pPr marL="536575" indent="-536575">
              <a:lnSpc>
                <a:spcPts val="3800"/>
              </a:lnSpc>
            </a:pPr>
            <a:endParaRPr lang="zh-TW" altLang="en-US" sz="2800" dirty="0">
              <a:latin typeface="Times New Roman" panose="02020603050405020304" pitchFamily="18" charset="0"/>
              <a:ea typeface="標楷體" panose="03000509000000000000" pitchFamily="65" charset="-120"/>
              <a:cs typeface="Times New Roman" panose="02020603050405020304" pitchFamily="18" charset="0"/>
            </a:endParaRPr>
          </a:p>
          <a:p>
            <a:pPr marL="514350" indent="-514350">
              <a:lnSpc>
                <a:spcPts val="3800"/>
              </a:lnSpc>
              <a:buAutoNum type="arabicParenBoth"/>
            </a:pPr>
            <a:endParaRPr lang="zh-TW" altLang="en-US" sz="2800" dirty="0">
              <a:latin typeface="Times New Roman" panose="02020603050405020304" pitchFamily="18" charset="0"/>
              <a:ea typeface="標楷體" panose="03000509000000000000" pitchFamily="65" charset="-120"/>
              <a:cs typeface="Times New Roman" panose="02020603050405020304" pitchFamily="18" charset="0"/>
            </a:endParaRPr>
          </a:p>
        </p:txBody>
      </p:sp>
      <p:sp>
        <p:nvSpPr>
          <p:cNvPr id="4" name="投影片編號版面配置區 3"/>
          <p:cNvSpPr>
            <a:spLocks noGrp="1"/>
          </p:cNvSpPr>
          <p:nvPr>
            <p:ph type="sldNum" sz="quarter" idx="12"/>
          </p:nvPr>
        </p:nvSpPr>
        <p:spPr/>
        <p:txBody>
          <a:bodyPr/>
          <a:lstStyle/>
          <a:p>
            <a:fld id="{11F70DB0-1707-4C2E-BA6A-7B2B88A8B1D4}" type="slidenum">
              <a:rPr lang="zh-TW" altLang="en-US" smtClean="0"/>
              <a:t>46</a:t>
            </a:fld>
            <a:endParaRPr lang="zh-TW" altLang="en-US"/>
          </a:p>
        </p:txBody>
      </p:sp>
      <p:grpSp>
        <p:nvGrpSpPr>
          <p:cNvPr id="5" name="群組 4"/>
          <p:cNvGrpSpPr/>
          <p:nvPr/>
        </p:nvGrpSpPr>
        <p:grpSpPr>
          <a:xfrm>
            <a:off x="199442" y="193792"/>
            <a:ext cx="5457038" cy="946906"/>
            <a:chOff x="225163" y="174415"/>
            <a:chExt cx="5457038" cy="946906"/>
          </a:xfrm>
        </p:grpSpPr>
        <p:cxnSp>
          <p:nvCxnSpPr>
            <p:cNvPr id="6" name="直線接點 5"/>
            <p:cNvCxnSpPr/>
            <p:nvPr/>
          </p:nvCxnSpPr>
          <p:spPr>
            <a:xfrm flipV="1">
              <a:off x="2822836" y="580516"/>
              <a:ext cx="2374279" cy="29085"/>
            </a:xfrm>
            <a:prstGeom prst="line">
              <a:avLst/>
            </a:prstGeom>
            <a:ln w="57150">
              <a:solidFill>
                <a:srgbClr val="002060"/>
              </a:solidFill>
              <a:headEnd type="oval"/>
              <a:tailEnd type="none"/>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 name="圓角矩形 29"/>
            <p:cNvSpPr/>
            <p:nvPr/>
          </p:nvSpPr>
          <p:spPr>
            <a:xfrm>
              <a:off x="3196918" y="288129"/>
              <a:ext cx="2485283" cy="642942"/>
            </a:xfrm>
            <a:prstGeom prst="roundRect">
              <a:avLst>
                <a:gd name="adj" fmla="val 50000"/>
              </a:avLst>
            </a:prstGeom>
            <a:gradFill flip="none" rotWithShape="1">
              <a:gsLst>
                <a:gs pos="0">
                  <a:srgbClr val="FFFF00"/>
                </a:gs>
                <a:gs pos="50000">
                  <a:srgbClr val="FFFF99"/>
                </a:gs>
                <a:gs pos="100000">
                  <a:schemeClr val="bg1">
                    <a:shade val="100000"/>
                    <a:satMod val="115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3200" dirty="0">
                <a:solidFill>
                  <a:srgbClr val="0000FF"/>
                </a:solidFill>
              </a:endParaRPr>
            </a:p>
          </p:txBody>
        </p:sp>
        <p:sp>
          <p:nvSpPr>
            <p:cNvPr id="8" name="文字方塊 30"/>
            <p:cNvSpPr txBox="1"/>
            <p:nvPr/>
          </p:nvSpPr>
          <p:spPr>
            <a:xfrm>
              <a:off x="3213864" y="288129"/>
              <a:ext cx="2254094" cy="584775"/>
            </a:xfrm>
            <a:prstGeom prst="rect">
              <a:avLst/>
            </a:prstGeom>
            <a:noFill/>
          </p:spPr>
          <p:txBody>
            <a:bodyPr wrap="square" rtlCol="0">
              <a:spAutoFit/>
            </a:bodyPr>
            <a:lstStyle/>
            <a:p>
              <a:pPr algn="ctr"/>
              <a:r>
                <a:rPr lang="zh-TW" altLang="en-US" sz="3200" b="1" dirty="0" smtClean="0">
                  <a:solidFill>
                    <a:srgbClr val="0000FF"/>
                  </a:solidFill>
                  <a:latin typeface="標楷體" panose="03000509000000000000" pitchFamily="65" charset="-120"/>
                  <a:ea typeface="標楷體" panose="03000509000000000000" pitchFamily="65" charset="-120"/>
                </a:rPr>
                <a:t>合時精進</a:t>
              </a:r>
              <a:endParaRPr lang="ko-KR" altLang="en-US" sz="3200" b="1" dirty="0">
                <a:solidFill>
                  <a:srgbClr val="0000FF"/>
                </a:solidFill>
                <a:latin typeface="標楷體" panose="03000509000000000000" pitchFamily="65" charset="-120"/>
                <a:ea typeface="HY헤드라인M" pitchFamily="18" charset="-127"/>
              </a:endParaRPr>
            </a:p>
          </p:txBody>
        </p:sp>
        <p:pic>
          <p:nvPicPr>
            <p:cNvPr id="9" name="Picture 2" descr="33-"/>
            <p:cNvPicPr>
              <a:picLocks noChangeAspect="1" noChangeArrowheads="1"/>
            </p:cNvPicPr>
            <p:nvPr/>
          </p:nvPicPr>
          <p:blipFill>
            <a:blip r:embed="rId2"/>
            <a:srcRect/>
            <a:stretch>
              <a:fillRect/>
            </a:stretch>
          </p:blipFill>
          <p:spPr bwMode="auto">
            <a:xfrm>
              <a:off x="225163" y="174415"/>
              <a:ext cx="2599590" cy="946906"/>
            </a:xfrm>
            <a:prstGeom prst="rect">
              <a:avLst/>
            </a:prstGeom>
            <a:noFill/>
          </p:spPr>
        </p:pic>
        <p:sp>
          <p:nvSpPr>
            <p:cNvPr id="10" name="TextBox 18"/>
            <p:cNvSpPr txBox="1"/>
            <p:nvPr/>
          </p:nvSpPr>
          <p:spPr>
            <a:xfrm>
              <a:off x="328371" y="226573"/>
              <a:ext cx="2393173" cy="646331"/>
            </a:xfrm>
            <a:prstGeom prst="rect">
              <a:avLst/>
            </a:prstGeom>
            <a:noFill/>
          </p:spPr>
          <p:txBody>
            <a:bodyPr wrap="square" rtlCol="0">
              <a:spAutoFit/>
            </a:bodyPr>
            <a:lstStyle/>
            <a:p>
              <a:pPr algn="ctr">
                <a:buBlip>
                  <a:blip r:embed="rId3"/>
                </a:buBlip>
              </a:pPr>
              <a:r>
                <a:rPr lang="zh-TW" altLang="en-US" sz="3600" b="1" dirty="0" smtClean="0">
                  <a:latin typeface="標楷體" panose="03000509000000000000" pitchFamily="65" charset="-120"/>
                  <a:ea typeface="標楷體" panose="03000509000000000000" pitchFamily="65" charset="-120"/>
                </a:rPr>
                <a:t>三合校園</a:t>
              </a:r>
              <a:endParaRPr lang="ko-KR" altLang="en-US" sz="3600" b="1" dirty="0">
                <a:latin typeface="標楷體" panose="03000509000000000000" pitchFamily="65" charset="-120"/>
              </a:endParaRPr>
            </a:p>
          </p:txBody>
        </p:sp>
      </p:grpSp>
    </p:spTree>
    <p:extLst>
      <p:ext uri="{BB962C8B-B14F-4D97-AF65-F5344CB8AC3E}">
        <p14:creationId xmlns:p14="http://schemas.microsoft.com/office/powerpoint/2010/main" val="155378921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3528" y="1196752"/>
            <a:ext cx="8676456" cy="4478149"/>
          </a:xfrm>
          <a:prstGeom prst="rect">
            <a:avLst/>
          </a:prstGeom>
        </p:spPr>
        <p:txBody>
          <a:bodyPr wrap="square">
            <a:spAutoFit/>
          </a:bodyPr>
          <a:lstStyle/>
          <a:p>
            <a:pPr>
              <a:lnSpc>
                <a:spcPts val="3800"/>
              </a:lnSpc>
            </a:pPr>
            <a:r>
              <a:rPr lang="en-US" altLang="zh-TW" sz="2800" b="1" dirty="0" smtClean="0">
                <a:latin typeface="Times New Roman" panose="02020603050405020304" pitchFamily="18" charset="0"/>
                <a:ea typeface="標楷體" panose="03000509000000000000" pitchFamily="65" charset="-120"/>
                <a:cs typeface="Times New Roman" panose="02020603050405020304" pitchFamily="18" charset="0"/>
              </a:rPr>
              <a:t>2.</a:t>
            </a:r>
            <a:r>
              <a:rPr lang="zh-TW" altLang="en-US" sz="2800" b="1"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資產活化</a:t>
            </a:r>
            <a:r>
              <a:rPr lang="zh-TW" altLang="en-US" sz="2800" b="1" dirty="0">
                <a:latin typeface="Times New Roman" panose="02020603050405020304" pitchFamily="18" charset="0"/>
                <a:ea typeface="標楷體" panose="03000509000000000000" pitchFamily="65" charset="-120"/>
                <a:cs typeface="Times New Roman" panose="02020603050405020304" pitchFamily="18" charset="0"/>
              </a:rPr>
              <a:t>與</a:t>
            </a:r>
            <a:r>
              <a:rPr lang="zh-TW" altLang="en-US" sz="2800" b="1"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永續</a:t>
            </a:r>
            <a:r>
              <a:rPr lang="zh-TW" altLang="en-US" sz="2800" b="1" dirty="0" smtClean="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經營</a:t>
            </a:r>
            <a:endParaRPr lang="en-US" altLang="zh-TW" sz="2800" b="1" dirty="0" smtClean="0">
              <a:solidFill>
                <a:srgbClr val="FF0000"/>
              </a:solidFill>
              <a:latin typeface="Times New Roman" panose="02020603050405020304" pitchFamily="18" charset="0"/>
              <a:ea typeface="標楷體" panose="03000509000000000000" pitchFamily="65" charset="-120"/>
              <a:cs typeface="Times New Roman" panose="02020603050405020304" pitchFamily="18" charset="0"/>
            </a:endParaRPr>
          </a:p>
          <a:p>
            <a:pPr marL="536575" indent="-536575">
              <a:lnSpc>
                <a:spcPts val="3800"/>
              </a:lnSpc>
            </a:pPr>
            <a:r>
              <a:rPr lang="en-US" altLang="zh-TW" sz="2800" dirty="0" smtClean="0">
                <a:latin typeface="Times New Roman" panose="02020603050405020304" pitchFamily="18" charset="0"/>
                <a:ea typeface="標楷體" panose="03000509000000000000" pitchFamily="65" charset="-120"/>
                <a:cs typeface="Times New Roman" panose="02020603050405020304" pitchFamily="18" charset="0"/>
              </a:rPr>
              <a:t>(</a:t>
            </a:r>
            <a:r>
              <a:rPr lang="en-US" altLang="zh-TW" sz="2800" dirty="0">
                <a:latin typeface="Times New Roman" panose="02020603050405020304" pitchFamily="18" charset="0"/>
                <a:ea typeface="標楷體" panose="03000509000000000000" pitchFamily="65" charset="-120"/>
                <a:cs typeface="Times New Roman" panose="02020603050405020304" pitchFamily="18" charset="0"/>
              </a:rPr>
              <a:t>1</a:t>
            </a:r>
            <a:r>
              <a:rPr lang="en-US" altLang="zh-TW" sz="2800" dirty="0" smtClean="0">
                <a:latin typeface="Times New Roman" panose="02020603050405020304" pitchFamily="18" charset="0"/>
                <a:ea typeface="標楷體" panose="03000509000000000000" pitchFamily="65" charset="-120"/>
                <a:cs typeface="Times New Roman" panose="02020603050405020304" pitchFamily="18" charset="0"/>
              </a:rPr>
              <a:t>)</a:t>
            </a: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 </a:t>
            </a:r>
            <a:r>
              <a:rPr lang="zh-TW" altLang="en-US" sz="28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檢討</a:t>
            </a:r>
            <a:r>
              <a:rPr lang="zh-TW" altLang="en-US" sz="28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現有</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建築物及校舍空間</a:t>
            </a:r>
            <a:r>
              <a:rPr lang="zh-TW" altLang="en-US" sz="28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使用情形</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a:t>
            </a:r>
            <a:r>
              <a:rPr lang="zh-TW" altLang="en-US" sz="28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活化</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各場館</a:t>
            </a:r>
            <a:r>
              <a:rPr lang="zh-TW" altLang="en-US" sz="28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使用空間</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a:t>
            </a:r>
            <a:r>
              <a:rPr lang="zh-TW" altLang="en-US" sz="28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增加校務基金之收入</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a:t>
            </a:r>
          </a:p>
          <a:p>
            <a:pPr marL="536575" indent="-536575">
              <a:lnSpc>
                <a:spcPts val="3800"/>
              </a:lnSpc>
            </a:pPr>
            <a:r>
              <a:rPr lang="en-US" altLang="zh-TW" sz="2800" dirty="0">
                <a:latin typeface="Times New Roman" panose="02020603050405020304" pitchFamily="18" charset="0"/>
                <a:ea typeface="標楷體" panose="03000509000000000000" pitchFamily="65" charset="-120"/>
                <a:cs typeface="Times New Roman" panose="02020603050405020304" pitchFamily="18" charset="0"/>
              </a:rPr>
              <a:t>(2</a:t>
            </a:r>
            <a:r>
              <a:rPr lang="en-US" altLang="zh-TW" sz="2800" dirty="0" smtClean="0">
                <a:latin typeface="Times New Roman" panose="02020603050405020304" pitchFamily="18" charset="0"/>
                <a:ea typeface="標楷體" panose="03000509000000000000" pitchFamily="65" charset="-120"/>
                <a:cs typeface="Times New Roman" panose="02020603050405020304" pitchFamily="18" charset="0"/>
              </a:rPr>
              <a:t>) </a:t>
            </a: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與</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外部單位合作，研發資源回收再利用之相關產品，轉賣、轉贈或展出，</a:t>
            </a:r>
            <a:r>
              <a:rPr lang="zh-TW" altLang="en-US" sz="28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提升學校能見度</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a:t>
            </a:r>
          </a:p>
          <a:p>
            <a:pPr marL="536575" indent="-536575">
              <a:lnSpc>
                <a:spcPts val="3800"/>
              </a:lnSpc>
            </a:pPr>
            <a:r>
              <a:rPr lang="en-US" altLang="zh-TW" sz="2800" dirty="0">
                <a:latin typeface="Times New Roman" panose="02020603050405020304" pitchFamily="18" charset="0"/>
                <a:ea typeface="標楷體" panose="03000509000000000000" pitchFamily="65" charset="-120"/>
                <a:cs typeface="Times New Roman" panose="02020603050405020304" pitchFamily="18" charset="0"/>
              </a:rPr>
              <a:t>(3</a:t>
            </a:r>
            <a:r>
              <a:rPr lang="en-US" altLang="zh-TW" sz="2800" dirty="0" smtClean="0">
                <a:latin typeface="Times New Roman" panose="02020603050405020304" pitchFamily="18" charset="0"/>
                <a:ea typeface="標楷體" panose="03000509000000000000" pitchFamily="65" charset="-120"/>
                <a:cs typeface="Times New Roman" panose="02020603050405020304" pitchFamily="18" charset="0"/>
              </a:rPr>
              <a:t>) </a:t>
            </a: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爭取撥用與規劃</a:t>
            </a:r>
            <a:r>
              <a:rPr lang="zh-TW" altLang="en-US" sz="2800" dirty="0" smtClean="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農學院</a:t>
            </a:r>
            <a:r>
              <a:rPr lang="zh-TW" altLang="en-US" sz="28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實習農場用地</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，教學區逐年汰除老舊溫室並管制溫室興建。</a:t>
            </a:r>
          </a:p>
          <a:p>
            <a:pPr marL="536575" indent="-536575">
              <a:lnSpc>
                <a:spcPts val="3800"/>
              </a:lnSpc>
            </a:pPr>
            <a:r>
              <a:rPr lang="en-US" altLang="zh-TW" sz="2800" dirty="0">
                <a:latin typeface="Times New Roman" panose="02020603050405020304" pitchFamily="18" charset="0"/>
                <a:ea typeface="標楷體" panose="03000509000000000000" pitchFamily="65" charset="-120"/>
                <a:cs typeface="Times New Roman" panose="02020603050405020304" pitchFamily="18" charset="0"/>
              </a:rPr>
              <a:t>(4</a:t>
            </a:r>
            <a:r>
              <a:rPr lang="en-US" altLang="zh-TW" sz="2800" dirty="0" smtClean="0">
                <a:latin typeface="Times New Roman" panose="02020603050405020304" pitchFamily="18" charset="0"/>
                <a:ea typeface="標楷體" panose="03000509000000000000" pitchFamily="65" charset="-120"/>
                <a:cs typeface="Times New Roman" panose="02020603050405020304" pitchFamily="18" charset="0"/>
              </a:rPr>
              <a:t>) </a:t>
            </a: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規劃</a:t>
            </a:r>
            <a:r>
              <a:rPr lang="zh-TW" altLang="en-US" sz="2800" dirty="0">
                <a:latin typeface="Times New Roman" panose="02020603050405020304" pitchFamily="18" charset="0"/>
                <a:ea typeface="標楷體" panose="03000509000000000000" pitchFamily="65" charset="-120"/>
                <a:cs typeface="Times New Roman" panose="02020603050405020304" pitchFamily="18" charset="0"/>
              </a:rPr>
              <a:t>興建蘭潭與新民校區學生宿舍及教學場館，將</a:t>
            </a:r>
            <a:r>
              <a:rPr lang="zh-TW" altLang="en-US" sz="28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民雄校區各單位遷移至嘉義</a:t>
            </a:r>
            <a:r>
              <a:rPr lang="zh-TW" altLang="en-US" sz="2800" dirty="0" smtClean="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市區</a:t>
            </a:r>
            <a:r>
              <a:rPr lang="zh-TW" altLang="en-US" sz="2800" dirty="0" smtClean="0">
                <a:latin typeface="Times New Roman" panose="02020603050405020304" pitchFamily="18" charset="0"/>
                <a:ea typeface="標楷體" panose="03000509000000000000" pitchFamily="65" charset="-120"/>
                <a:cs typeface="Times New Roman" panose="02020603050405020304" pitchFamily="18" charset="0"/>
              </a:rPr>
              <a:t>。</a:t>
            </a:r>
            <a:endParaRPr lang="zh-TW" altLang="en-US" sz="2800" dirty="0">
              <a:latin typeface="Times New Roman" panose="02020603050405020304" pitchFamily="18" charset="0"/>
              <a:ea typeface="標楷體" panose="03000509000000000000" pitchFamily="65" charset="-120"/>
              <a:cs typeface="Times New Roman" panose="02020603050405020304" pitchFamily="18" charset="0"/>
            </a:endParaRPr>
          </a:p>
        </p:txBody>
      </p:sp>
      <p:sp>
        <p:nvSpPr>
          <p:cNvPr id="4" name="投影片編號版面配置區 3"/>
          <p:cNvSpPr>
            <a:spLocks noGrp="1"/>
          </p:cNvSpPr>
          <p:nvPr>
            <p:ph type="sldNum" sz="quarter" idx="12"/>
          </p:nvPr>
        </p:nvSpPr>
        <p:spPr/>
        <p:txBody>
          <a:bodyPr/>
          <a:lstStyle/>
          <a:p>
            <a:fld id="{11F70DB0-1707-4C2E-BA6A-7B2B88A8B1D4}" type="slidenum">
              <a:rPr lang="zh-TW" altLang="en-US" smtClean="0"/>
              <a:t>47</a:t>
            </a:fld>
            <a:endParaRPr lang="zh-TW" altLang="en-US"/>
          </a:p>
        </p:txBody>
      </p:sp>
      <p:grpSp>
        <p:nvGrpSpPr>
          <p:cNvPr id="5" name="群組 4"/>
          <p:cNvGrpSpPr/>
          <p:nvPr/>
        </p:nvGrpSpPr>
        <p:grpSpPr>
          <a:xfrm>
            <a:off x="199442" y="193792"/>
            <a:ext cx="5457038" cy="946906"/>
            <a:chOff x="225163" y="174415"/>
            <a:chExt cx="5457038" cy="946906"/>
          </a:xfrm>
        </p:grpSpPr>
        <p:cxnSp>
          <p:nvCxnSpPr>
            <p:cNvPr id="6" name="直線接點 5"/>
            <p:cNvCxnSpPr/>
            <p:nvPr/>
          </p:nvCxnSpPr>
          <p:spPr>
            <a:xfrm flipV="1">
              <a:off x="2822836" y="580516"/>
              <a:ext cx="2374279" cy="29085"/>
            </a:xfrm>
            <a:prstGeom prst="line">
              <a:avLst/>
            </a:prstGeom>
            <a:ln w="57150">
              <a:solidFill>
                <a:srgbClr val="002060"/>
              </a:solidFill>
              <a:headEnd type="oval"/>
              <a:tailEnd type="none"/>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 name="圓角矩形 29"/>
            <p:cNvSpPr/>
            <p:nvPr/>
          </p:nvSpPr>
          <p:spPr>
            <a:xfrm>
              <a:off x="3196918" y="288129"/>
              <a:ext cx="2485283" cy="642942"/>
            </a:xfrm>
            <a:prstGeom prst="roundRect">
              <a:avLst>
                <a:gd name="adj" fmla="val 50000"/>
              </a:avLst>
            </a:prstGeom>
            <a:gradFill flip="none" rotWithShape="1">
              <a:gsLst>
                <a:gs pos="0">
                  <a:srgbClr val="FFFF00"/>
                </a:gs>
                <a:gs pos="50000">
                  <a:srgbClr val="FFFF99"/>
                </a:gs>
                <a:gs pos="100000">
                  <a:schemeClr val="bg1">
                    <a:shade val="100000"/>
                    <a:satMod val="115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3200" dirty="0">
                <a:solidFill>
                  <a:srgbClr val="0000FF"/>
                </a:solidFill>
              </a:endParaRPr>
            </a:p>
          </p:txBody>
        </p:sp>
        <p:sp>
          <p:nvSpPr>
            <p:cNvPr id="8" name="文字方塊 30"/>
            <p:cNvSpPr txBox="1"/>
            <p:nvPr/>
          </p:nvSpPr>
          <p:spPr>
            <a:xfrm>
              <a:off x="3213864" y="288129"/>
              <a:ext cx="2254094" cy="584775"/>
            </a:xfrm>
            <a:prstGeom prst="rect">
              <a:avLst/>
            </a:prstGeom>
            <a:noFill/>
          </p:spPr>
          <p:txBody>
            <a:bodyPr wrap="square" rtlCol="0">
              <a:spAutoFit/>
            </a:bodyPr>
            <a:lstStyle/>
            <a:p>
              <a:pPr algn="ctr"/>
              <a:r>
                <a:rPr lang="zh-TW" altLang="en-US" sz="3200" b="1" dirty="0" smtClean="0">
                  <a:solidFill>
                    <a:srgbClr val="0000FF"/>
                  </a:solidFill>
                  <a:latin typeface="標楷體" panose="03000509000000000000" pitchFamily="65" charset="-120"/>
                  <a:ea typeface="標楷體" panose="03000509000000000000" pitchFamily="65" charset="-120"/>
                </a:rPr>
                <a:t>合時精進</a:t>
              </a:r>
              <a:endParaRPr lang="ko-KR" altLang="en-US" sz="3200" b="1" dirty="0">
                <a:solidFill>
                  <a:srgbClr val="0000FF"/>
                </a:solidFill>
                <a:latin typeface="標楷體" panose="03000509000000000000" pitchFamily="65" charset="-120"/>
                <a:ea typeface="HY헤드라인M" pitchFamily="18" charset="-127"/>
              </a:endParaRPr>
            </a:p>
          </p:txBody>
        </p:sp>
        <p:pic>
          <p:nvPicPr>
            <p:cNvPr id="9" name="Picture 2" descr="33-"/>
            <p:cNvPicPr>
              <a:picLocks noChangeAspect="1" noChangeArrowheads="1"/>
            </p:cNvPicPr>
            <p:nvPr/>
          </p:nvPicPr>
          <p:blipFill>
            <a:blip r:embed="rId2"/>
            <a:srcRect/>
            <a:stretch>
              <a:fillRect/>
            </a:stretch>
          </p:blipFill>
          <p:spPr bwMode="auto">
            <a:xfrm>
              <a:off x="225163" y="174415"/>
              <a:ext cx="2599590" cy="946906"/>
            </a:xfrm>
            <a:prstGeom prst="rect">
              <a:avLst/>
            </a:prstGeom>
            <a:noFill/>
          </p:spPr>
        </p:pic>
        <p:sp>
          <p:nvSpPr>
            <p:cNvPr id="10" name="TextBox 18"/>
            <p:cNvSpPr txBox="1"/>
            <p:nvPr/>
          </p:nvSpPr>
          <p:spPr>
            <a:xfrm>
              <a:off x="328371" y="226573"/>
              <a:ext cx="2393173" cy="646331"/>
            </a:xfrm>
            <a:prstGeom prst="rect">
              <a:avLst/>
            </a:prstGeom>
            <a:noFill/>
          </p:spPr>
          <p:txBody>
            <a:bodyPr wrap="square" rtlCol="0">
              <a:spAutoFit/>
            </a:bodyPr>
            <a:lstStyle/>
            <a:p>
              <a:pPr algn="ctr">
                <a:buBlip>
                  <a:blip r:embed="rId3"/>
                </a:buBlip>
              </a:pPr>
              <a:r>
                <a:rPr lang="zh-TW" altLang="en-US" sz="3600" b="1" dirty="0" smtClean="0">
                  <a:latin typeface="標楷體" panose="03000509000000000000" pitchFamily="65" charset="-120"/>
                  <a:ea typeface="標楷體" panose="03000509000000000000" pitchFamily="65" charset="-120"/>
                </a:rPr>
                <a:t>三合校園</a:t>
              </a:r>
              <a:endParaRPr lang="ko-KR" altLang="en-US" sz="3600" b="1" dirty="0">
                <a:latin typeface="標楷體" panose="03000509000000000000" pitchFamily="65" charset="-120"/>
              </a:endParaRPr>
            </a:p>
          </p:txBody>
        </p:sp>
      </p:grpSp>
    </p:spTree>
    <p:extLst>
      <p:ext uri="{BB962C8B-B14F-4D97-AF65-F5344CB8AC3E}">
        <p14:creationId xmlns:p14="http://schemas.microsoft.com/office/powerpoint/2010/main" val="176490775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fld id="{11F70DB0-1707-4C2E-BA6A-7B2B88A8B1D4}" type="slidenum">
              <a:rPr lang="zh-TW" altLang="en-US" smtClean="0"/>
              <a:t>48</a:t>
            </a:fld>
            <a:endParaRPr lang="zh-TW" altLang="en-US" dirty="0"/>
          </a:p>
        </p:txBody>
      </p:sp>
      <p:pic>
        <p:nvPicPr>
          <p:cNvPr id="51" name="Picture 2" descr="33-"/>
          <p:cNvPicPr>
            <a:picLocks noChangeAspect="1" noChangeArrowheads="1"/>
          </p:cNvPicPr>
          <p:nvPr/>
        </p:nvPicPr>
        <p:blipFill>
          <a:blip r:embed="rId2"/>
          <a:srcRect/>
          <a:stretch>
            <a:fillRect/>
          </a:stretch>
        </p:blipFill>
        <p:spPr bwMode="auto">
          <a:xfrm>
            <a:off x="2102107" y="110327"/>
            <a:ext cx="3766037" cy="946906"/>
          </a:xfrm>
          <a:prstGeom prst="rect">
            <a:avLst/>
          </a:prstGeom>
          <a:noFill/>
        </p:spPr>
      </p:pic>
      <p:sp>
        <p:nvSpPr>
          <p:cNvPr id="52" name="TextBox 18"/>
          <p:cNvSpPr txBox="1"/>
          <p:nvPr/>
        </p:nvSpPr>
        <p:spPr>
          <a:xfrm>
            <a:off x="2841124" y="134877"/>
            <a:ext cx="2393173" cy="646331"/>
          </a:xfrm>
          <a:prstGeom prst="rect">
            <a:avLst/>
          </a:prstGeom>
          <a:noFill/>
        </p:spPr>
        <p:txBody>
          <a:bodyPr wrap="square" rtlCol="0">
            <a:spAutoFit/>
          </a:bodyPr>
          <a:lstStyle/>
          <a:p>
            <a:pPr algn="ctr">
              <a:buBlip>
                <a:blip r:embed="rId3"/>
              </a:buBlip>
            </a:pPr>
            <a:r>
              <a:rPr lang="zh-TW" altLang="en-US" sz="3600" b="1" dirty="0" smtClean="0">
                <a:latin typeface="標楷體" panose="03000509000000000000" pitchFamily="65" charset="-120"/>
                <a:ea typeface="標楷體" panose="03000509000000000000" pitchFamily="65" charset="-120"/>
              </a:rPr>
              <a:t>校區整併</a:t>
            </a:r>
            <a:endParaRPr lang="ko-KR" altLang="en-US" sz="3600" b="1" dirty="0">
              <a:latin typeface="標楷體" panose="03000509000000000000" pitchFamily="65" charset="-120"/>
            </a:endParaRPr>
          </a:p>
        </p:txBody>
      </p:sp>
      <p:grpSp>
        <p:nvGrpSpPr>
          <p:cNvPr id="2" name="群組 1"/>
          <p:cNvGrpSpPr/>
          <p:nvPr/>
        </p:nvGrpSpPr>
        <p:grpSpPr>
          <a:xfrm>
            <a:off x="-7903" y="811549"/>
            <a:ext cx="9007860" cy="5829029"/>
            <a:chOff x="-7903" y="811549"/>
            <a:chExt cx="9007860" cy="5829029"/>
          </a:xfrm>
        </p:grpSpPr>
        <p:pic>
          <p:nvPicPr>
            <p:cNvPr id="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4595" y="1016323"/>
              <a:ext cx="4483434" cy="55916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7" name="矩形 46"/>
            <p:cNvSpPr/>
            <p:nvPr/>
          </p:nvSpPr>
          <p:spPr>
            <a:xfrm>
              <a:off x="5781742" y="2001692"/>
              <a:ext cx="251468" cy="200559"/>
            </a:xfrm>
            <a:prstGeom prst="rect">
              <a:avLst/>
            </a:prstGeom>
            <a:solidFill>
              <a:srgbClr val="FFFF00"/>
            </a:solid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800" spc="-200" dirty="0">
                  <a:solidFill>
                    <a:srgbClr val="0000FF"/>
                  </a:solidFill>
                  <a:latin typeface="標楷體" panose="03000509000000000000" pitchFamily="65" charset="-120"/>
                  <a:ea typeface="標楷體" panose="03000509000000000000" pitchFamily="65" charset="-120"/>
                </a:rPr>
                <a:t>人文</a:t>
              </a:r>
            </a:p>
          </p:txBody>
        </p:sp>
        <p:sp>
          <p:nvSpPr>
            <p:cNvPr id="48" name="矩形 47"/>
            <p:cNvSpPr/>
            <p:nvPr/>
          </p:nvSpPr>
          <p:spPr>
            <a:xfrm rot="2397721">
              <a:off x="4801801" y="1484923"/>
              <a:ext cx="155359" cy="401118"/>
            </a:xfrm>
            <a:prstGeom prst="rect">
              <a:avLst/>
            </a:prstGeom>
            <a:solidFill>
              <a:srgbClr val="66FF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900" dirty="0" smtClean="0">
                  <a:solidFill>
                    <a:schemeClr val="tx1"/>
                  </a:solidFill>
                  <a:latin typeface="標楷體" panose="03000509000000000000" pitchFamily="65" charset="-120"/>
                  <a:ea typeface="標楷體" panose="03000509000000000000" pitchFamily="65" charset="-120"/>
                </a:rPr>
                <a:t>師範</a:t>
              </a:r>
              <a:endParaRPr lang="zh-TW" altLang="en-US" sz="900" dirty="0">
                <a:solidFill>
                  <a:schemeClr val="tx1"/>
                </a:solidFill>
                <a:latin typeface="標楷體" panose="03000509000000000000" pitchFamily="65" charset="-120"/>
                <a:ea typeface="標楷體" panose="03000509000000000000" pitchFamily="65" charset="-120"/>
              </a:endParaRPr>
            </a:p>
          </p:txBody>
        </p:sp>
        <p:sp>
          <p:nvSpPr>
            <p:cNvPr id="49" name="矩形 48"/>
            <p:cNvSpPr/>
            <p:nvPr/>
          </p:nvSpPr>
          <p:spPr>
            <a:xfrm rot="6469023">
              <a:off x="6152075" y="1915292"/>
              <a:ext cx="364001" cy="194828"/>
            </a:xfrm>
            <a:prstGeom prst="rect">
              <a:avLst/>
            </a:prstGeom>
            <a:blipFill>
              <a:blip r:embed="rId5"/>
              <a:tile tx="0" ty="0" sx="100000" sy="100000" flip="none" algn="tl"/>
            </a:bli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800" b="1" dirty="0" smtClean="0">
                  <a:solidFill>
                    <a:srgbClr val="0000FF"/>
                  </a:solidFill>
                  <a:latin typeface="標楷體" panose="03000509000000000000" pitchFamily="65" charset="-120"/>
                  <a:ea typeface="標楷體" panose="03000509000000000000" pitchFamily="65" charset="-120"/>
                </a:rPr>
                <a:t>停車場</a:t>
              </a:r>
              <a:endParaRPr lang="zh-TW" altLang="en-US" sz="800" b="1" dirty="0">
                <a:solidFill>
                  <a:srgbClr val="0000FF"/>
                </a:solidFill>
                <a:latin typeface="標楷體" panose="03000509000000000000" pitchFamily="65" charset="-120"/>
                <a:ea typeface="標楷體" panose="03000509000000000000" pitchFamily="65" charset="-120"/>
              </a:endParaRPr>
            </a:p>
          </p:txBody>
        </p:sp>
        <p:sp>
          <p:nvSpPr>
            <p:cNvPr id="50" name="矩形 49"/>
            <p:cNvSpPr/>
            <p:nvPr/>
          </p:nvSpPr>
          <p:spPr>
            <a:xfrm rot="2081242">
              <a:off x="4980201" y="1292751"/>
              <a:ext cx="254593" cy="133706"/>
            </a:xfrm>
            <a:prstGeom prst="rect">
              <a:avLst/>
            </a:prstGeom>
            <a:solidFill>
              <a:srgbClr val="CC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3" name="矩形 52"/>
            <p:cNvSpPr/>
            <p:nvPr/>
          </p:nvSpPr>
          <p:spPr>
            <a:xfrm rot="1833121">
              <a:off x="3664832" y="4793521"/>
              <a:ext cx="295990" cy="257803"/>
            </a:xfrm>
            <a:prstGeom prst="rect">
              <a:avLst/>
            </a:prstGeom>
            <a:blipFill>
              <a:blip r:embed="rId6"/>
              <a:tile tx="0" ty="0" sx="100000" sy="100000" flip="none" algn="tl"/>
            </a:bli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900" b="1" dirty="0" smtClean="0">
                  <a:solidFill>
                    <a:srgbClr val="0000FF"/>
                  </a:solidFill>
                  <a:latin typeface="標楷體" panose="03000509000000000000" pitchFamily="65" charset="-120"/>
                  <a:ea typeface="標楷體" panose="03000509000000000000" pitchFamily="65" charset="-120"/>
                </a:rPr>
                <a:t>體育</a:t>
              </a:r>
              <a:endParaRPr lang="zh-TW" altLang="en-US" sz="900" b="1" dirty="0">
                <a:solidFill>
                  <a:srgbClr val="0000FF"/>
                </a:solidFill>
                <a:latin typeface="標楷體" panose="03000509000000000000" pitchFamily="65" charset="-120"/>
                <a:ea typeface="標楷體" panose="03000509000000000000" pitchFamily="65" charset="-120"/>
              </a:endParaRPr>
            </a:p>
          </p:txBody>
        </p:sp>
        <p:sp>
          <p:nvSpPr>
            <p:cNvPr id="54" name="矩形 53"/>
            <p:cNvSpPr/>
            <p:nvPr/>
          </p:nvSpPr>
          <p:spPr>
            <a:xfrm rot="1812509">
              <a:off x="3214844" y="4331065"/>
              <a:ext cx="209377" cy="303570"/>
            </a:xfrm>
            <a:prstGeom prst="rect">
              <a:avLst/>
            </a:prstGeom>
            <a:gradFill>
              <a:gsLst>
                <a:gs pos="0">
                  <a:srgbClr val="66FFFF"/>
                </a:gs>
                <a:gs pos="34000">
                  <a:srgbClr val="FEE7F2"/>
                </a:gs>
                <a:gs pos="61000">
                  <a:srgbClr val="FFFF00"/>
                </a:gs>
                <a:gs pos="61000">
                  <a:srgbClr val="FFFF00"/>
                </a:gs>
                <a:gs pos="79000">
                  <a:srgbClr val="FBD49C"/>
                </a:gs>
                <a:gs pos="100000">
                  <a:srgbClr val="FF0000"/>
                </a:gs>
              </a:gsLst>
              <a:lin ang="2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800"/>
                </a:lnSpc>
              </a:pPr>
              <a:endParaRPr lang="zh-TW" altLang="en-US" sz="700" b="1" spc="-350" dirty="0">
                <a:solidFill>
                  <a:srgbClr val="0000FF"/>
                </a:solidFill>
                <a:latin typeface="標楷體" panose="03000509000000000000" pitchFamily="65" charset="-120"/>
                <a:ea typeface="標楷體" panose="03000509000000000000" pitchFamily="65" charset="-120"/>
              </a:endParaRPr>
            </a:p>
          </p:txBody>
        </p:sp>
        <p:sp>
          <p:nvSpPr>
            <p:cNvPr id="55" name="文字方塊 54"/>
            <p:cNvSpPr txBox="1"/>
            <p:nvPr/>
          </p:nvSpPr>
          <p:spPr>
            <a:xfrm rot="1672187">
              <a:off x="3134251" y="4345003"/>
              <a:ext cx="333109" cy="314318"/>
            </a:xfrm>
            <a:prstGeom prst="rect">
              <a:avLst/>
            </a:prstGeom>
            <a:noFill/>
          </p:spPr>
          <p:txBody>
            <a:bodyPr wrap="none" rtlCol="0">
              <a:spAutoFit/>
            </a:bodyPr>
            <a:lstStyle/>
            <a:p>
              <a:r>
                <a:rPr lang="zh-TW" altLang="en-US" sz="800" b="1" spc="-180" dirty="0" smtClean="0">
                  <a:solidFill>
                    <a:srgbClr val="0000FF"/>
                  </a:solidFill>
                  <a:latin typeface="標楷體" panose="03000509000000000000" pitchFamily="65" charset="-120"/>
                  <a:ea typeface="標楷體" panose="03000509000000000000" pitchFamily="65" charset="-120"/>
                </a:rPr>
                <a:t>活動</a:t>
              </a:r>
              <a:endParaRPr lang="en-US" altLang="zh-TW" sz="800" b="1" spc="-180" dirty="0" smtClean="0">
                <a:solidFill>
                  <a:srgbClr val="0000FF"/>
                </a:solidFill>
                <a:latin typeface="標楷體" panose="03000509000000000000" pitchFamily="65" charset="-120"/>
                <a:ea typeface="標楷體" panose="03000509000000000000" pitchFamily="65" charset="-120"/>
              </a:endParaRPr>
            </a:p>
            <a:p>
              <a:r>
                <a:rPr lang="zh-TW" altLang="en-US" sz="800" b="1" spc="-180" dirty="0" smtClean="0">
                  <a:solidFill>
                    <a:srgbClr val="0000FF"/>
                  </a:solidFill>
                  <a:latin typeface="標楷體" panose="03000509000000000000" pitchFamily="65" charset="-120"/>
                  <a:ea typeface="標楷體" panose="03000509000000000000" pitchFamily="65" charset="-120"/>
                </a:rPr>
                <a:t>中心</a:t>
              </a:r>
              <a:endParaRPr lang="zh-TW" altLang="en-US" sz="800" b="1" spc="-180" dirty="0">
                <a:solidFill>
                  <a:srgbClr val="0000FF"/>
                </a:solidFill>
                <a:latin typeface="標楷體" panose="03000509000000000000" pitchFamily="65" charset="-120"/>
                <a:ea typeface="標楷體" panose="03000509000000000000" pitchFamily="65" charset="-120"/>
              </a:endParaRPr>
            </a:p>
          </p:txBody>
        </p:sp>
        <p:grpSp>
          <p:nvGrpSpPr>
            <p:cNvPr id="56" name="群組 55"/>
            <p:cNvGrpSpPr/>
            <p:nvPr/>
          </p:nvGrpSpPr>
          <p:grpSpPr>
            <a:xfrm>
              <a:off x="17909" y="4939801"/>
              <a:ext cx="3409184" cy="1700777"/>
              <a:chOff x="-36888" y="764704"/>
              <a:chExt cx="9466901" cy="5472608"/>
            </a:xfrm>
          </p:grpSpPr>
          <p:grpSp>
            <p:nvGrpSpPr>
              <p:cNvPr id="69" name="群組 68"/>
              <p:cNvGrpSpPr/>
              <p:nvPr/>
            </p:nvGrpSpPr>
            <p:grpSpPr>
              <a:xfrm>
                <a:off x="-36888" y="764704"/>
                <a:ext cx="9466901" cy="5472608"/>
                <a:chOff x="-36888" y="764704"/>
                <a:chExt cx="9466901" cy="5472608"/>
              </a:xfrm>
            </p:grpSpPr>
            <p:pic>
              <p:nvPicPr>
                <p:cNvPr id="76"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888" y="764704"/>
                  <a:ext cx="9466901" cy="5472608"/>
                </a:xfrm>
                <a:prstGeom prst="rect">
                  <a:avLst/>
                </a:prstGeom>
                <a:noFill/>
                <a:ln w="9525">
                  <a:solidFill>
                    <a:srgbClr val="FFFF00"/>
                  </a:solidFill>
                  <a:miter lim="800000"/>
                  <a:headEnd/>
                  <a:tailEnd/>
                </a:ln>
                <a:extLst>
                  <a:ext uri="{909E8E84-426E-40DD-AFC4-6F175D3DCCD1}">
                    <a14:hiddenFill xmlns:a14="http://schemas.microsoft.com/office/drawing/2010/main">
                      <a:solidFill>
                        <a:schemeClr val="accent1"/>
                      </a:solidFill>
                    </a14:hiddenFill>
                  </a:ext>
                </a:extLst>
              </p:spPr>
            </p:pic>
            <p:sp>
              <p:nvSpPr>
                <p:cNvPr id="77" name="手繪多邊形 76"/>
                <p:cNvSpPr/>
                <p:nvPr/>
              </p:nvSpPr>
              <p:spPr>
                <a:xfrm>
                  <a:off x="5922143" y="4311519"/>
                  <a:ext cx="2394964" cy="1697056"/>
                </a:xfrm>
                <a:custGeom>
                  <a:avLst/>
                  <a:gdLst>
                    <a:gd name="connsiteX0" fmla="*/ 49592 w 2394964"/>
                    <a:gd name="connsiteY0" fmla="*/ 358955 h 1697056"/>
                    <a:gd name="connsiteX1" fmla="*/ 56626 w 2394964"/>
                    <a:gd name="connsiteY1" fmla="*/ 267515 h 1697056"/>
                    <a:gd name="connsiteX2" fmla="*/ 91795 w 2394964"/>
                    <a:gd name="connsiteY2" fmla="*/ 239379 h 1697056"/>
                    <a:gd name="connsiteX3" fmla="*/ 225439 w 2394964"/>
                    <a:gd name="connsiteY3" fmla="*/ 239379 h 1697056"/>
                    <a:gd name="connsiteX4" fmla="*/ 380183 w 2394964"/>
                    <a:gd name="connsiteY4" fmla="*/ 225312 h 1697056"/>
                    <a:gd name="connsiteX5" fmla="*/ 457555 w 2394964"/>
                    <a:gd name="connsiteY5" fmla="*/ 190143 h 1697056"/>
                    <a:gd name="connsiteX6" fmla="*/ 605266 w 2394964"/>
                    <a:gd name="connsiteY6" fmla="*/ 225312 h 1697056"/>
                    <a:gd name="connsiteX7" fmla="*/ 689672 w 2394964"/>
                    <a:gd name="connsiteY7" fmla="*/ 302684 h 1697056"/>
                    <a:gd name="connsiteX8" fmla="*/ 1034331 w 2394964"/>
                    <a:gd name="connsiteY8" fmla="*/ 295650 h 1697056"/>
                    <a:gd name="connsiteX9" fmla="*/ 1146872 w 2394964"/>
                    <a:gd name="connsiteY9" fmla="*/ 253447 h 1697056"/>
                    <a:gd name="connsiteX10" fmla="*/ 1182042 w 2394964"/>
                    <a:gd name="connsiteY10" fmla="*/ 140906 h 1697056"/>
                    <a:gd name="connsiteX11" fmla="*/ 1301617 w 2394964"/>
                    <a:gd name="connsiteY11" fmla="*/ 49466 h 1697056"/>
                    <a:gd name="connsiteX12" fmla="*/ 1407125 w 2394964"/>
                    <a:gd name="connsiteY12" fmla="*/ 14296 h 1697056"/>
                    <a:gd name="connsiteX13" fmla="*/ 1526700 w 2394964"/>
                    <a:gd name="connsiteY13" fmla="*/ 288616 h 1697056"/>
                    <a:gd name="connsiteX14" fmla="*/ 1793986 w 2394964"/>
                    <a:gd name="connsiteY14" fmla="*/ 619207 h 1697056"/>
                    <a:gd name="connsiteX15" fmla="*/ 1969832 w 2394964"/>
                    <a:gd name="connsiteY15" fmla="*/ 963866 h 1697056"/>
                    <a:gd name="connsiteX16" fmla="*/ 2138645 w 2394964"/>
                    <a:gd name="connsiteY16" fmla="*/ 1280389 h 1697056"/>
                    <a:gd name="connsiteX17" fmla="*/ 2363728 w 2394964"/>
                    <a:gd name="connsiteY17" fmla="*/ 1646149 h 1697056"/>
                    <a:gd name="connsiteX18" fmla="*/ 2321525 w 2394964"/>
                    <a:gd name="connsiteY18" fmla="*/ 1667250 h 1697056"/>
                    <a:gd name="connsiteX19" fmla="*/ 1709580 w 2394964"/>
                    <a:gd name="connsiteY19" fmla="*/ 1392930 h 1697056"/>
                    <a:gd name="connsiteX20" fmla="*/ 956959 w 2394964"/>
                    <a:gd name="connsiteY20" fmla="*/ 1125644 h 1697056"/>
                    <a:gd name="connsiteX21" fmla="*/ 302811 w 2394964"/>
                    <a:gd name="connsiteY21" fmla="*/ 851324 h 1697056"/>
                    <a:gd name="connsiteX22" fmla="*/ 56626 w 2394964"/>
                    <a:gd name="connsiteY22" fmla="*/ 591072 h 1697056"/>
                    <a:gd name="connsiteX23" fmla="*/ 355 w 2394964"/>
                    <a:gd name="connsiteY23" fmla="*/ 408192 h 1697056"/>
                    <a:gd name="connsiteX24" fmla="*/ 70694 w 2394964"/>
                    <a:gd name="connsiteY24" fmla="*/ 281583 h 1697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94964" h="1697056">
                      <a:moveTo>
                        <a:pt x="49592" y="358955"/>
                      </a:moveTo>
                      <a:cubicBezTo>
                        <a:pt x="49592" y="323199"/>
                        <a:pt x="49592" y="287444"/>
                        <a:pt x="56626" y="267515"/>
                      </a:cubicBezTo>
                      <a:cubicBezTo>
                        <a:pt x="63660" y="247586"/>
                        <a:pt x="63660" y="244068"/>
                        <a:pt x="91795" y="239379"/>
                      </a:cubicBezTo>
                      <a:cubicBezTo>
                        <a:pt x="119931" y="234690"/>
                        <a:pt x="177375" y="241723"/>
                        <a:pt x="225439" y="239379"/>
                      </a:cubicBezTo>
                      <a:cubicBezTo>
                        <a:pt x="273503" y="237035"/>
                        <a:pt x="341497" y="233518"/>
                        <a:pt x="380183" y="225312"/>
                      </a:cubicBezTo>
                      <a:cubicBezTo>
                        <a:pt x="418869" y="217106"/>
                        <a:pt x="420041" y="190143"/>
                        <a:pt x="457555" y="190143"/>
                      </a:cubicBezTo>
                      <a:cubicBezTo>
                        <a:pt x="495069" y="190143"/>
                        <a:pt x="566580" y="206555"/>
                        <a:pt x="605266" y="225312"/>
                      </a:cubicBezTo>
                      <a:cubicBezTo>
                        <a:pt x="643952" y="244069"/>
                        <a:pt x="618161" y="290961"/>
                        <a:pt x="689672" y="302684"/>
                      </a:cubicBezTo>
                      <a:cubicBezTo>
                        <a:pt x="761183" y="314407"/>
                        <a:pt x="958131" y="303856"/>
                        <a:pt x="1034331" y="295650"/>
                      </a:cubicBezTo>
                      <a:cubicBezTo>
                        <a:pt x="1110531" y="287444"/>
                        <a:pt x="1122254" y="279238"/>
                        <a:pt x="1146872" y="253447"/>
                      </a:cubicBezTo>
                      <a:cubicBezTo>
                        <a:pt x="1171490" y="227656"/>
                        <a:pt x="1156251" y="174903"/>
                        <a:pt x="1182042" y="140906"/>
                      </a:cubicBezTo>
                      <a:cubicBezTo>
                        <a:pt x="1207833" y="106909"/>
                        <a:pt x="1264103" y="70568"/>
                        <a:pt x="1301617" y="49466"/>
                      </a:cubicBezTo>
                      <a:cubicBezTo>
                        <a:pt x="1339131" y="28364"/>
                        <a:pt x="1369611" y="-25562"/>
                        <a:pt x="1407125" y="14296"/>
                      </a:cubicBezTo>
                      <a:cubicBezTo>
                        <a:pt x="1444639" y="54154"/>
                        <a:pt x="1462223" y="187798"/>
                        <a:pt x="1526700" y="288616"/>
                      </a:cubicBezTo>
                      <a:cubicBezTo>
                        <a:pt x="1591177" y="389434"/>
                        <a:pt x="1720131" y="506665"/>
                        <a:pt x="1793986" y="619207"/>
                      </a:cubicBezTo>
                      <a:cubicBezTo>
                        <a:pt x="1867841" y="731749"/>
                        <a:pt x="1912389" y="853669"/>
                        <a:pt x="1969832" y="963866"/>
                      </a:cubicBezTo>
                      <a:cubicBezTo>
                        <a:pt x="2027275" y="1074063"/>
                        <a:pt x="2072996" y="1166675"/>
                        <a:pt x="2138645" y="1280389"/>
                      </a:cubicBezTo>
                      <a:cubicBezTo>
                        <a:pt x="2204294" y="1394103"/>
                        <a:pt x="2333248" y="1581672"/>
                        <a:pt x="2363728" y="1646149"/>
                      </a:cubicBezTo>
                      <a:cubicBezTo>
                        <a:pt x="2394208" y="1710626"/>
                        <a:pt x="2430550" y="1709453"/>
                        <a:pt x="2321525" y="1667250"/>
                      </a:cubicBezTo>
                      <a:cubicBezTo>
                        <a:pt x="2212500" y="1625047"/>
                        <a:pt x="1937008" y="1483198"/>
                        <a:pt x="1709580" y="1392930"/>
                      </a:cubicBezTo>
                      <a:cubicBezTo>
                        <a:pt x="1482152" y="1302662"/>
                        <a:pt x="1191420" y="1215912"/>
                        <a:pt x="956959" y="1125644"/>
                      </a:cubicBezTo>
                      <a:cubicBezTo>
                        <a:pt x="722498" y="1035376"/>
                        <a:pt x="452866" y="940419"/>
                        <a:pt x="302811" y="851324"/>
                      </a:cubicBezTo>
                      <a:cubicBezTo>
                        <a:pt x="152756" y="762229"/>
                        <a:pt x="107035" y="664927"/>
                        <a:pt x="56626" y="591072"/>
                      </a:cubicBezTo>
                      <a:cubicBezTo>
                        <a:pt x="6217" y="517217"/>
                        <a:pt x="-1990" y="459773"/>
                        <a:pt x="355" y="408192"/>
                      </a:cubicBezTo>
                      <a:cubicBezTo>
                        <a:pt x="2700" y="356611"/>
                        <a:pt x="36697" y="319097"/>
                        <a:pt x="70694" y="281583"/>
                      </a:cubicBezTo>
                    </a:path>
                  </a:pathLst>
                </a:cu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8" name="文字方塊 77"/>
                <p:cNvSpPr txBox="1"/>
                <p:nvPr/>
              </p:nvSpPr>
              <p:spPr>
                <a:xfrm>
                  <a:off x="6215137" y="4444230"/>
                  <a:ext cx="2101968" cy="1654992"/>
                </a:xfrm>
                <a:prstGeom prst="rect">
                  <a:avLst/>
                </a:prstGeom>
                <a:noFill/>
                <a:ln>
                  <a:noFill/>
                </a:ln>
              </p:spPr>
              <p:txBody>
                <a:bodyPr wrap="none" rtlCol="0">
                  <a:spAutoFit/>
                </a:bodyPr>
                <a:lstStyle/>
                <a:p>
                  <a:pPr>
                    <a:lnSpc>
                      <a:spcPts val="900"/>
                    </a:lnSpc>
                  </a:pPr>
                  <a:r>
                    <a:rPr lang="zh-TW" altLang="en-US" sz="800" b="1" dirty="0" smtClean="0">
                      <a:solidFill>
                        <a:schemeClr val="bg1"/>
                      </a:solidFill>
                      <a:latin typeface="標楷體" panose="03000509000000000000" pitchFamily="65" charset="-120"/>
                      <a:ea typeface="標楷體" panose="03000509000000000000" pitchFamily="65" charset="-120"/>
                    </a:rPr>
                    <a:t>八掌段</a:t>
                  </a:r>
                  <a:endParaRPr lang="en-US" altLang="zh-TW" sz="800" b="1" dirty="0" smtClean="0">
                    <a:solidFill>
                      <a:schemeClr val="bg1"/>
                    </a:solidFill>
                    <a:latin typeface="標楷體" panose="03000509000000000000" pitchFamily="65" charset="-120"/>
                    <a:ea typeface="標楷體" panose="03000509000000000000" pitchFamily="65" charset="-120"/>
                  </a:endParaRPr>
                </a:p>
                <a:p>
                  <a:pPr>
                    <a:lnSpc>
                      <a:spcPts val="900"/>
                    </a:lnSpc>
                  </a:pPr>
                  <a:r>
                    <a:rPr lang="en-US" altLang="zh-TW" sz="800" b="1" dirty="0" smtClean="0">
                      <a:solidFill>
                        <a:schemeClr val="bg1"/>
                      </a:solidFill>
                    </a:rPr>
                    <a:t>4.1</a:t>
                  </a:r>
                  <a:r>
                    <a:rPr lang="zh-TW" altLang="en-US" sz="800" b="1" dirty="0" smtClean="0">
                      <a:solidFill>
                        <a:schemeClr val="bg1"/>
                      </a:solidFill>
                    </a:rPr>
                    <a:t>公頃</a:t>
                  </a:r>
                  <a:endParaRPr lang="en-US" altLang="zh-TW" sz="800" b="1" dirty="0" smtClean="0">
                    <a:solidFill>
                      <a:schemeClr val="bg1"/>
                    </a:solidFill>
                  </a:endParaRPr>
                </a:p>
                <a:p>
                  <a:pPr>
                    <a:lnSpc>
                      <a:spcPts val="900"/>
                    </a:lnSpc>
                  </a:pPr>
                  <a:r>
                    <a:rPr lang="en-US" altLang="zh-TW" sz="800" b="1" dirty="0" smtClean="0">
                      <a:solidFill>
                        <a:schemeClr val="bg1"/>
                      </a:solidFill>
                    </a:rPr>
                    <a:t>843-845</a:t>
                  </a:r>
                  <a:endParaRPr lang="en-US" altLang="zh-TW" sz="800" dirty="0" smtClean="0">
                    <a:solidFill>
                      <a:srgbClr val="FF0000"/>
                    </a:solidFill>
                  </a:endParaRPr>
                </a:p>
                <a:p>
                  <a:pPr>
                    <a:lnSpc>
                      <a:spcPts val="900"/>
                    </a:lnSpc>
                  </a:pPr>
                  <a:r>
                    <a:rPr lang="en-US" altLang="zh-TW" sz="800" dirty="0" smtClean="0">
                      <a:solidFill>
                        <a:srgbClr val="FF0000"/>
                      </a:solidFill>
                    </a:rPr>
                    <a:t>803</a:t>
                  </a:r>
                  <a:r>
                    <a:rPr lang="zh-TW" altLang="en-US" sz="800" dirty="0" smtClean="0">
                      <a:solidFill>
                        <a:srgbClr val="FF0000"/>
                      </a:solidFill>
                    </a:rPr>
                    <a:t>、</a:t>
                  </a:r>
                  <a:r>
                    <a:rPr lang="en-US" altLang="zh-TW" sz="800" dirty="0" smtClean="0">
                      <a:solidFill>
                        <a:srgbClr val="FF0000"/>
                      </a:solidFill>
                    </a:rPr>
                    <a:t>805-807</a:t>
                  </a:r>
                  <a:endParaRPr lang="zh-TW" altLang="en-US" sz="800" dirty="0">
                    <a:solidFill>
                      <a:srgbClr val="FF0000"/>
                    </a:solidFill>
                  </a:endParaRPr>
                </a:p>
              </p:txBody>
            </p:sp>
          </p:grpSp>
          <p:sp>
            <p:nvSpPr>
              <p:cNvPr id="70" name="手繪多邊形 69"/>
              <p:cNvSpPr/>
              <p:nvPr/>
            </p:nvSpPr>
            <p:spPr>
              <a:xfrm>
                <a:off x="2765387" y="4236499"/>
                <a:ext cx="3083041" cy="513165"/>
              </a:xfrm>
              <a:custGeom>
                <a:avLst/>
                <a:gdLst>
                  <a:gd name="connsiteX0" fmla="*/ 3083041 w 3083041"/>
                  <a:gd name="connsiteY0" fmla="*/ 298179 h 513165"/>
                  <a:gd name="connsiteX1" fmla="*/ 2948680 w 3083041"/>
                  <a:gd name="connsiteY1" fmla="*/ 473594 h 513165"/>
                  <a:gd name="connsiteX2" fmla="*/ 2773264 w 3083041"/>
                  <a:gd name="connsiteY2" fmla="*/ 507184 h 513165"/>
                  <a:gd name="connsiteX3" fmla="*/ 1855132 w 3083041"/>
                  <a:gd name="connsiteY3" fmla="*/ 384020 h 513165"/>
                  <a:gd name="connsiteX4" fmla="*/ 1224383 w 3083041"/>
                  <a:gd name="connsiteY4" fmla="*/ 286982 h 513165"/>
                  <a:gd name="connsiteX5" fmla="*/ 108442 w 3083041"/>
                  <a:gd name="connsiteY5" fmla="*/ 21992 h 513165"/>
                  <a:gd name="connsiteX6" fmla="*/ 41261 w 3083041"/>
                  <a:gd name="connsiteY6" fmla="*/ 14528 h 513165"/>
                  <a:gd name="connsiteX7" fmla="*/ 93513 w 3083041"/>
                  <a:gd name="connsiteY7" fmla="*/ 14528 h 513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83041" h="513165">
                    <a:moveTo>
                      <a:pt x="3083041" y="298179"/>
                    </a:moveTo>
                    <a:cubicBezTo>
                      <a:pt x="3041675" y="368469"/>
                      <a:pt x="3000309" y="438760"/>
                      <a:pt x="2948680" y="473594"/>
                    </a:cubicBezTo>
                    <a:cubicBezTo>
                      <a:pt x="2897051" y="508428"/>
                      <a:pt x="2955522" y="522113"/>
                      <a:pt x="2773264" y="507184"/>
                    </a:cubicBezTo>
                    <a:cubicBezTo>
                      <a:pt x="2591006" y="492255"/>
                      <a:pt x="2113279" y="420720"/>
                      <a:pt x="1855132" y="384020"/>
                    </a:cubicBezTo>
                    <a:cubicBezTo>
                      <a:pt x="1596985" y="347320"/>
                      <a:pt x="1515498" y="347320"/>
                      <a:pt x="1224383" y="286982"/>
                    </a:cubicBezTo>
                    <a:cubicBezTo>
                      <a:pt x="933268" y="226644"/>
                      <a:pt x="305629" y="67401"/>
                      <a:pt x="108442" y="21992"/>
                    </a:cubicBezTo>
                    <a:cubicBezTo>
                      <a:pt x="-88745" y="-23417"/>
                      <a:pt x="43749" y="15772"/>
                      <a:pt x="41261" y="14528"/>
                    </a:cubicBezTo>
                    <a:cubicBezTo>
                      <a:pt x="38773" y="13284"/>
                      <a:pt x="84182" y="15772"/>
                      <a:pt x="93513" y="14528"/>
                    </a:cubicBezTo>
                  </a:path>
                </a:pathLst>
              </a:cu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1" name="手繪多邊形 70"/>
              <p:cNvSpPr/>
              <p:nvPr/>
            </p:nvSpPr>
            <p:spPr>
              <a:xfrm>
                <a:off x="5029641" y="4058726"/>
                <a:ext cx="931612" cy="498345"/>
              </a:xfrm>
              <a:custGeom>
                <a:avLst/>
                <a:gdLst>
                  <a:gd name="connsiteX0" fmla="*/ 803858 w 931612"/>
                  <a:gd name="connsiteY0" fmla="*/ 498345 h 498345"/>
                  <a:gd name="connsiteX1" fmla="*/ 867306 w 931612"/>
                  <a:gd name="connsiteY1" fmla="*/ 393842 h 498345"/>
                  <a:gd name="connsiteX2" fmla="*/ 8890 w 931612"/>
                  <a:gd name="connsiteY2" fmla="*/ 5689 h 498345"/>
                  <a:gd name="connsiteX3" fmla="*/ 419437 w 931612"/>
                  <a:gd name="connsiteY3" fmla="*/ 162443 h 498345"/>
                </a:gdLst>
                <a:ahLst/>
                <a:cxnLst>
                  <a:cxn ang="0">
                    <a:pos x="connsiteX0" y="connsiteY0"/>
                  </a:cxn>
                  <a:cxn ang="0">
                    <a:pos x="connsiteX1" y="connsiteY1"/>
                  </a:cxn>
                  <a:cxn ang="0">
                    <a:pos x="connsiteX2" y="connsiteY2"/>
                  </a:cxn>
                  <a:cxn ang="0">
                    <a:pos x="connsiteX3" y="connsiteY3"/>
                  </a:cxn>
                </a:cxnLst>
                <a:rect l="l" t="t" r="r" b="b"/>
                <a:pathLst>
                  <a:path w="931612" h="498345">
                    <a:moveTo>
                      <a:pt x="803858" y="498345"/>
                    </a:moveTo>
                    <a:cubicBezTo>
                      <a:pt x="901829" y="487148"/>
                      <a:pt x="999801" y="475951"/>
                      <a:pt x="867306" y="393842"/>
                    </a:cubicBezTo>
                    <a:cubicBezTo>
                      <a:pt x="734811" y="311733"/>
                      <a:pt x="83535" y="44255"/>
                      <a:pt x="8890" y="5689"/>
                    </a:cubicBezTo>
                    <a:cubicBezTo>
                      <a:pt x="-65755" y="-32877"/>
                      <a:pt x="352257" y="136317"/>
                      <a:pt x="419437" y="162443"/>
                    </a:cubicBezTo>
                  </a:path>
                </a:pathLst>
              </a:cu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2" name="手繪多邊形 71"/>
              <p:cNvSpPr/>
              <p:nvPr/>
            </p:nvSpPr>
            <p:spPr>
              <a:xfrm>
                <a:off x="4431131" y="3448975"/>
                <a:ext cx="988394" cy="604243"/>
              </a:xfrm>
              <a:custGeom>
                <a:avLst/>
                <a:gdLst>
                  <a:gd name="connsiteX0" fmla="*/ 585006 w 988394"/>
                  <a:gd name="connsiteY0" fmla="*/ 604243 h 604243"/>
                  <a:gd name="connsiteX1" fmla="*/ 988089 w 988394"/>
                  <a:gd name="connsiteY1" fmla="*/ 440024 h 604243"/>
                  <a:gd name="connsiteX2" fmla="*/ 529022 w 988394"/>
                  <a:gd name="connsiteY2" fmla="*/ 305663 h 604243"/>
                  <a:gd name="connsiteX3" fmla="*/ 47563 w 988394"/>
                  <a:gd name="connsiteY3" fmla="*/ 25745 h 604243"/>
                  <a:gd name="connsiteX4" fmla="*/ 43831 w 988394"/>
                  <a:gd name="connsiteY4" fmla="*/ 29477 h 6042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8394" h="604243">
                    <a:moveTo>
                      <a:pt x="585006" y="604243"/>
                    </a:moveTo>
                    <a:cubicBezTo>
                      <a:pt x="791213" y="547015"/>
                      <a:pt x="997420" y="489787"/>
                      <a:pt x="988089" y="440024"/>
                    </a:cubicBezTo>
                    <a:cubicBezTo>
                      <a:pt x="978758" y="390261"/>
                      <a:pt x="685776" y="374709"/>
                      <a:pt x="529022" y="305663"/>
                    </a:cubicBezTo>
                    <a:cubicBezTo>
                      <a:pt x="372268" y="236617"/>
                      <a:pt x="128428" y="71776"/>
                      <a:pt x="47563" y="25745"/>
                    </a:cubicBezTo>
                    <a:cubicBezTo>
                      <a:pt x="-33302" y="-20286"/>
                      <a:pt x="5264" y="4595"/>
                      <a:pt x="43831" y="29477"/>
                    </a:cubicBezTo>
                  </a:path>
                </a:pathLst>
              </a:cu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3" name="手繪多邊形 72"/>
              <p:cNvSpPr/>
              <p:nvPr/>
            </p:nvSpPr>
            <p:spPr>
              <a:xfrm>
                <a:off x="3200745" y="3452327"/>
                <a:ext cx="1218233" cy="155417"/>
              </a:xfrm>
              <a:custGeom>
                <a:avLst/>
                <a:gdLst>
                  <a:gd name="connsiteX0" fmla="*/ 1218233 w 1218233"/>
                  <a:gd name="connsiteY0" fmla="*/ 0 h 155417"/>
                  <a:gd name="connsiteX1" fmla="*/ 83631 w 1218233"/>
                  <a:gd name="connsiteY1" fmla="*/ 145557 h 155417"/>
                  <a:gd name="connsiteX2" fmla="*/ 83631 w 1218233"/>
                  <a:gd name="connsiteY2" fmla="*/ 141825 h 155417"/>
                </a:gdLst>
                <a:ahLst/>
                <a:cxnLst>
                  <a:cxn ang="0">
                    <a:pos x="connsiteX0" y="connsiteY0"/>
                  </a:cxn>
                  <a:cxn ang="0">
                    <a:pos x="connsiteX1" y="connsiteY1"/>
                  </a:cxn>
                  <a:cxn ang="0">
                    <a:pos x="connsiteX2" y="connsiteY2"/>
                  </a:cxn>
                </a:cxnLst>
                <a:rect l="l" t="t" r="r" b="b"/>
                <a:pathLst>
                  <a:path w="1218233" h="155417">
                    <a:moveTo>
                      <a:pt x="1218233" y="0"/>
                    </a:moveTo>
                    <a:lnTo>
                      <a:pt x="83631" y="145557"/>
                    </a:lnTo>
                    <a:cubicBezTo>
                      <a:pt x="-105469" y="169195"/>
                      <a:pt x="85497" y="143069"/>
                      <a:pt x="83631" y="141825"/>
                    </a:cubicBezTo>
                  </a:path>
                </a:pathLst>
              </a:cu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4" name="手繪多邊形 73"/>
              <p:cNvSpPr/>
              <p:nvPr/>
            </p:nvSpPr>
            <p:spPr>
              <a:xfrm>
                <a:off x="2765593" y="3612813"/>
                <a:ext cx="436673" cy="623285"/>
              </a:xfrm>
              <a:custGeom>
                <a:avLst/>
                <a:gdLst>
                  <a:gd name="connsiteX0" fmla="*/ 436673 w 436673"/>
                  <a:gd name="connsiteY0" fmla="*/ 0 h 623285"/>
                  <a:gd name="connsiteX1" fmla="*/ 0 w 436673"/>
                  <a:gd name="connsiteY1" fmla="*/ 623285 h 623285"/>
                </a:gdLst>
                <a:ahLst/>
                <a:cxnLst>
                  <a:cxn ang="0">
                    <a:pos x="connsiteX0" y="connsiteY0"/>
                  </a:cxn>
                  <a:cxn ang="0">
                    <a:pos x="connsiteX1" y="connsiteY1"/>
                  </a:cxn>
                </a:cxnLst>
                <a:rect l="l" t="t" r="r" b="b"/>
                <a:pathLst>
                  <a:path w="436673" h="623285">
                    <a:moveTo>
                      <a:pt x="436673" y="0"/>
                    </a:moveTo>
                    <a:lnTo>
                      <a:pt x="0" y="623285"/>
                    </a:lnTo>
                  </a:path>
                </a:pathLst>
              </a:cu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5" name="文字方塊 74"/>
              <p:cNvSpPr txBox="1"/>
              <p:nvPr/>
            </p:nvSpPr>
            <p:spPr>
              <a:xfrm>
                <a:off x="2983927" y="3605110"/>
                <a:ext cx="2700092" cy="1310202"/>
              </a:xfrm>
              <a:prstGeom prst="rect">
                <a:avLst/>
              </a:prstGeom>
              <a:noFill/>
            </p:spPr>
            <p:txBody>
              <a:bodyPr wrap="square" rtlCol="0">
                <a:spAutoFit/>
              </a:bodyPr>
              <a:lstStyle/>
              <a:p>
                <a:pPr>
                  <a:lnSpc>
                    <a:spcPts val="900"/>
                  </a:lnSpc>
                </a:pPr>
                <a:r>
                  <a:rPr lang="zh-TW" altLang="en-US" sz="900" b="1" dirty="0" smtClean="0">
                    <a:solidFill>
                      <a:schemeClr val="bg1"/>
                    </a:solidFill>
                    <a:latin typeface="標楷體" panose="03000509000000000000" pitchFamily="65" charset="-120"/>
                    <a:ea typeface="標楷體" panose="03000509000000000000" pitchFamily="65" charset="-120"/>
                  </a:rPr>
                  <a:t>短竹段</a:t>
                </a:r>
                <a:r>
                  <a:rPr lang="en-US" altLang="zh-TW" sz="900" b="1" dirty="0" smtClean="0">
                    <a:solidFill>
                      <a:schemeClr val="bg1"/>
                    </a:solidFill>
                    <a:latin typeface="標楷體" panose="03000509000000000000" pitchFamily="65" charset="-120"/>
                    <a:ea typeface="標楷體" panose="03000509000000000000" pitchFamily="65" charset="-120"/>
                  </a:rPr>
                  <a:t>5</a:t>
                </a:r>
                <a:r>
                  <a:rPr lang="zh-TW" altLang="en-US" sz="900" b="1" dirty="0" smtClean="0">
                    <a:solidFill>
                      <a:schemeClr val="bg1"/>
                    </a:solidFill>
                    <a:latin typeface="標楷體" panose="03000509000000000000" pitchFamily="65" charset="-120"/>
                    <a:ea typeface="標楷體" panose="03000509000000000000" pitchFamily="65" charset="-120"/>
                  </a:rPr>
                  <a:t>公頃</a:t>
                </a:r>
                <a:endParaRPr lang="en-US" altLang="zh-TW" sz="900" b="1" dirty="0" smtClean="0">
                  <a:solidFill>
                    <a:schemeClr val="bg1"/>
                  </a:solidFill>
                  <a:latin typeface="標楷體" panose="03000509000000000000" pitchFamily="65" charset="-120"/>
                  <a:ea typeface="標楷體" panose="03000509000000000000" pitchFamily="65" charset="-120"/>
                </a:endParaRPr>
              </a:p>
              <a:p>
                <a:pPr>
                  <a:lnSpc>
                    <a:spcPts val="900"/>
                  </a:lnSpc>
                </a:pPr>
                <a:r>
                  <a:rPr lang="en-US" altLang="zh-TW" sz="900" dirty="0" smtClean="0">
                    <a:solidFill>
                      <a:srgbClr val="FF0000"/>
                    </a:solidFill>
                    <a:latin typeface="Arial Unicode MS" panose="020B0604020202020204" pitchFamily="34" charset="-120"/>
                    <a:ea typeface="Arial Unicode MS" panose="020B0604020202020204" pitchFamily="34" charset="-120"/>
                    <a:cs typeface="Arial Unicode MS" panose="020B0604020202020204" pitchFamily="34" charset="-120"/>
                  </a:rPr>
                  <a:t>999-14</a:t>
                </a:r>
                <a:r>
                  <a:rPr lang="zh-TW" altLang="en-US" sz="900" dirty="0" smtClean="0">
                    <a:solidFill>
                      <a:srgbClr val="FF0000"/>
                    </a:solidFill>
                    <a:latin typeface="Arial Unicode MS" panose="020B0604020202020204" pitchFamily="34" charset="-120"/>
                    <a:ea typeface="Arial Unicode MS" panose="020B0604020202020204" pitchFamily="34" charset="-120"/>
                    <a:cs typeface="Arial Unicode MS" panose="020B0604020202020204" pitchFamily="34" charset="-120"/>
                  </a:rPr>
                  <a:t>、</a:t>
                </a:r>
                <a:r>
                  <a:rPr lang="en-US" altLang="zh-TW" sz="900" dirty="0" smtClean="0">
                    <a:solidFill>
                      <a:schemeClr val="bg1"/>
                    </a:solidFill>
                    <a:latin typeface="Arial Unicode MS" panose="020B0604020202020204" pitchFamily="34" charset="-120"/>
                    <a:ea typeface="Arial Unicode MS" panose="020B0604020202020204" pitchFamily="34" charset="-120"/>
                    <a:cs typeface="Arial Unicode MS" panose="020B0604020202020204" pitchFamily="34" charset="-120"/>
                  </a:rPr>
                  <a:t>-9</a:t>
                </a:r>
                <a:r>
                  <a:rPr lang="zh-TW" altLang="en-US" sz="900" dirty="0" smtClean="0">
                    <a:solidFill>
                      <a:schemeClr val="bg1"/>
                    </a:solidFill>
                    <a:latin typeface="Arial Unicode MS" panose="020B0604020202020204" pitchFamily="34" charset="-120"/>
                    <a:ea typeface="Arial Unicode MS" panose="020B0604020202020204" pitchFamily="34" charset="-120"/>
                    <a:cs typeface="Arial Unicode MS" panose="020B0604020202020204" pitchFamily="34" charset="-120"/>
                  </a:rPr>
                  <a:t>、</a:t>
                </a:r>
                <a:endParaRPr lang="en-US" altLang="zh-TW" sz="900" dirty="0" smtClean="0">
                  <a:solidFill>
                    <a:schemeClr val="bg1"/>
                  </a:solidFill>
                  <a:latin typeface="Arial Unicode MS" panose="020B0604020202020204" pitchFamily="34" charset="-120"/>
                  <a:ea typeface="Arial Unicode MS" panose="020B0604020202020204" pitchFamily="34" charset="-120"/>
                  <a:cs typeface="Arial Unicode MS" panose="020B0604020202020204" pitchFamily="34" charset="-120"/>
                </a:endParaRPr>
              </a:p>
              <a:p>
                <a:pPr>
                  <a:lnSpc>
                    <a:spcPts val="900"/>
                  </a:lnSpc>
                </a:pPr>
                <a:r>
                  <a:rPr lang="en-US" altLang="zh-TW" sz="900" dirty="0" smtClean="0">
                    <a:solidFill>
                      <a:schemeClr val="bg1"/>
                    </a:solidFill>
                    <a:latin typeface="Arial Unicode MS" panose="020B0604020202020204" pitchFamily="34" charset="-120"/>
                    <a:ea typeface="Arial Unicode MS" panose="020B0604020202020204" pitchFamily="34" charset="-120"/>
                    <a:cs typeface="Arial Unicode MS" panose="020B0604020202020204" pitchFamily="34" charset="-120"/>
                  </a:rPr>
                  <a:t>-8</a:t>
                </a:r>
                <a:r>
                  <a:rPr lang="zh-TW" altLang="en-US" sz="900" dirty="0" smtClean="0">
                    <a:solidFill>
                      <a:schemeClr val="bg1"/>
                    </a:solidFill>
                    <a:latin typeface="Arial Unicode MS" panose="020B0604020202020204" pitchFamily="34" charset="-120"/>
                    <a:ea typeface="Arial Unicode MS" panose="020B0604020202020204" pitchFamily="34" charset="-120"/>
                    <a:cs typeface="Arial Unicode MS" panose="020B0604020202020204" pitchFamily="34" charset="-120"/>
                  </a:rPr>
                  <a:t>、</a:t>
                </a:r>
                <a:r>
                  <a:rPr lang="en-US" altLang="zh-TW" sz="900" dirty="0" smtClean="0">
                    <a:solidFill>
                      <a:schemeClr val="bg1"/>
                    </a:solidFill>
                    <a:latin typeface="Arial Unicode MS" panose="020B0604020202020204" pitchFamily="34" charset="-120"/>
                    <a:ea typeface="Arial Unicode MS" panose="020B0604020202020204" pitchFamily="34" charset="-120"/>
                    <a:cs typeface="Arial Unicode MS" panose="020B0604020202020204" pitchFamily="34" charset="-120"/>
                  </a:rPr>
                  <a:t>-12</a:t>
                </a:r>
                <a:endParaRPr lang="zh-TW" altLang="en-US" sz="900" dirty="0">
                  <a:solidFill>
                    <a:schemeClr val="bg1"/>
                  </a:solidFill>
                  <a:latin typeface="Arial Unicode MS" panose="020B0604020202020204" pitchFamily="34" charset="-120"/>
                  <a:ea typeface="Arial Unicode MS" panose="020B0604020202020204" pitchFamily="34" charset="-120"/>
                  <a:cs typeface="Arial Unicode MS" panose="020B0604020202020204" pitchFamily="34" charset="-120"/>
                </a:endParaRPr>
              </a:p>
            </p:txBody>
          </p:sp>
        </p:grpSp>
        <p:sp>
          <p:nvSpPr>
            <p:cNvPr id="57" name="矩形 56"/>
            <p:cNvSpPr/>
            <p:nvPr/>
          </p:nvSpPr>
          <p:spPr>
            <a:xfrm>
              <a:off x="6955009" y="1006061"/>
              <a:ext cx="2044948" cy="3970318"/>
            </a:xfrm>
            <a:prstGeom prst="rect">
              <a:avLst/>
            </a:prstGeom>
            <a:ln w="22225">
              <a:solidFill>
                <a:srgbClr val="0000FF"/>
              </a:solidFill>
            </a:ln>
          </p:spPr>
          <p:txBody>
            <a:bodyPr wrap="square">
              <a:spAutoFit/>
            </a:bodyPr>
            <a:lstStyle/>
            <a:p>
              <a:r>
                <a:rPr lang="zh-TW" altLang="en-US" sz="1400" b="1" dirty="0" smtClean="0">
                  <a:solidFill>
                    <a:srgbClr val="0000FF"/>
                  </a:solidFill>
                  <a:latin typeface="標楷體" panose="03000509000000000000" pitchFamily="65" charset="-120"/>
                  <a:ea typeface="標楷體" panose="03000509000000000000" pitchFamily="65" charset="-120"/>
                </a:rPr>
                <a:t>教學區</a:t>
              </a:r>
              <a:r>
                <a:rPr lang="en-US" altLang="zh-TW" sz="1400" b="1" dirty="0" smtClean="0">
                  <a:solidFill>
                    <a:srgbClr val="0000FF"/>
                  </a:solidFill>
                  <a:latin typeface="標楷體" panose="03000509000000000000" pitchFamily="65" charset="-120"/>
                  <a:ea typeface="標楷體" panose="03000509000000000000" pitchFamily="65" charset="-120"/>
                </a:rPr>
                <a:t>:</a:t>
              </a:r>
            </a:p>
            <a:p>
              <a:r>
                <a:rPr lang="en-US" altLang="zh-TW" sz="1400" dirty="0" smtClean="0">
                  <a:latin typeface="標楷體" panose="03000509000000000000" pitchFamily="65" charset="-120"/>
                  <a:ea typeface="標楷體" panose="03000509000000000000" pitchFamily="65" charset="-120"/>
                </a:rPr>
                <a:t>1.</a:t>
              </a:r>
              <a:r>
                <a:rPr lang="zh-TW" altLang="en-US" sz="1400" dirty="0" smtClean="0">
                  <a:latin typeface="標楷體" panose="03000509000000000000" pitchFamily="65" charset="-120"/>
                  <a:ea typeface="標楷體" panose="03000509000000000000" pitchFamily="65" charset="-120"/>
                </a:rPr>
                <a:t>增</a:t>
              </a:r>
              <a:r>
                <a:rPr lang="zh-TW" altLang="en-US" sz="1400" dirty="0">
                  <a:latin typeface="標楷體" panose="03000509000000000000" pitchFamily="65" charset="-120"/>
                  <a:ea typeface="標楷體" panose="03000509000000000000" pitchFamily="65" charset="-120"/>
                </a:rPr>
                <a:t>建</a:t>
              </a:r>
              <a:r>
                <a:rPr lang="zh-TW" altLang="en-US" sz="1400" b="1" dirty="0">
                  <a:solidFill>
                    <a:srgbClr val="FF0000"/>
                  </a:solidFill>
                  <a:latin typeface="標楷體" panose="03000509000000000000" pitchFamily="65" charset="-120"/>
                  <a:ea typeface="標楷體" panose="03000509000000000000" pitchFamily="65" charset="-120"/>
                </a:rPr>
                <a:t>教育</a:t>
              </a:r>
              <a:r>
                <a:rPr lang="zh-TW" altLang="en-US" sz="1400" b="1" dirty="0" smtClean="0">
                  <a:solidFill>
                    <a:srgbClr val="FF0000"/>
                  </a:solidFill>
                  <a:latin typeface="標楷體" panose="03000509000000000000" pitchFamily="65" charset="-120"/>
                  <a:ea typeface="標楷體" panose="03000509000000000000" pitchFamily="65" charset="-120"/>
                </a:rPr>
                <a:t>大樓</a:t>
              </a:r>
              <a:r>
                <a:rPr lang="en-US" altLang="zh-TW" sz="1400" b="1" dirty="0" smtClean="0">
                  <a:solidFill>
                    <a:srgbClr val="FF0000"/>
                  </a:solidFill>
                  <a:latin typeface="標楷體" panose="03000509000000000000" pitchFamily="65" charset="-120"/>
                  <a:ea typeface="標楷體" panose="03000509000000000000" pitchFamily="65" charset="-120"/>
                </a:rPr>
                <a:t>(</a:t>
              </a:r>
              <a:r>
                <a:rPr lang="zh-TW" altLang="en-US" sz="1400" b="1" dirty="0" smtClean="0">
                  <a:solidFill>
                    <a:srgbClr val="FF0000"/>
                  </a:solidFill>
                  <a:latin typeface="標楷體" panose="03000509000000000000" pitchFamily="65" charset="-120"/>
                  <a:ea typeface="標楷體" panose="03000509000000000000" pitchFamily="65" charset="-120"/>
                </a:rPr>
                <a:t>估</a:t>
              </a:r>
              <a:r>
                <a:rPr lang="en-US" altLang="zh-TW" sz="1400" b="1" dirty="0" smtClean="0">
                  <a:solidFill>
                    <a:srgbClr val="FF0000"/>
                  </a:solidFill>
                  <a:latin typeface="標楷體" panose="03000509000000000000" pitchFamily="65" charset="-120"/>
                  <a:ea typeface="標楷體" panose="03000509000000000000" pitchFamily="65" charset="-120"/>
                </a:rPr>
                <a:t>3.5</a:t>
              </a:r>
              <a:r>
                <a:rPr lang="zh-TW" altLang="en-US" sz="1400" b="1" dirty="0" smtClean="0">
                  <a:solidFill>
                    <a:srgbClr val="FF0000"/>
                  </a:solidFill>
                  <a:latin typeface="標楷體" panose="03000509000000000000" pitchFamily="65" charset="-120"/>
                  <a:ea typeface="標楷體" panose="03000509000000000000" pitchFamily="65" charset="-120"/>
                </a:rPr>
                <a:t>億元</a:t>
              </a:r>
              <a:r>
                <a:rPr lang="en-US" altLang="zh-TW" sz="1400" b="1" dirty="0" smtClean="0">
                  <a:solidFill>
                    <a:srgbClr val="FF0000"/>
                  </a:solidFill>
                  <a:latin typeface="標楷體" panose="03000509000000000000" pitchFamily="65" charset="-120"/>
                  <a:ea typeface="標楷體" panose="03000509000000000000" pitchFamily="65" charset="-120"/>
                </a:rPr>
                <a:t>)</a:t>
              </a:r>
              <a:r>
                <a:rPr lang="zh-TW" altLang="en-US" sz="1400" dirty="0" smtClean="0">
                  <a:latin typeface="標楷體" panose="03000509000000000000" pitchFamily="65" charset="-120"/>
                  <a:ea typeface="標楷體" panose="03000509000000000000" pitchFamily="65" charset="-120"/>
                </a:rPr>
                <a:t>、</a:t>
              </a:r>
              <a:r>
                <a:rPr lang="zh-TW" altLang="en-US" sz="1400" b="1" dirty="0">
                  <a:solidFill>
                    <a:srgbClr val="FF0000"/>
                  </a:solidFill>
                  <a:latin typeface="標楷體" panose="03000509000000000000" pitchFamily="65" charset="-120"/>
                  <a:ea typeface="標楷體" panose="03000509000000000000" pitchFamily="65" charset="-120"/>
                </a:rPr>
                <a:t>人文藝術</a:t>
              </a:r>
              <a:r>
                <a:rPr lang="zh-TW" altLang="en-US" sz="1400" b="1" dirty="0" smtClean="0">
                  <a:solidFill>
                    <a:srgbClr val="FF0000"/>
                  </a:solidFill>
                  <a:latin typeface="標楷體" panose="03000509000000000000" pitchFamily="65" charset="-120"/>
                  <a:ea typeface="標楷體" panose="03000509000000000000" pitchFamily="65" charset="-120"/>
                </a:rPr>
                <a:t>大樓</a:t>
              </a:r>
              <a:r>
                <a:rPr lang="en-US" altLang="zh-TW" sz="1400" b="1" dirty="0" smtClean="0">
                  <a:solidFill>
                    <a:srgbClr val="FF0000"/>
                  </a:solidFill>
                  <a:latin typeface="標楷體" panose="03000509000000000000" pitchFamily="65" charset="-120"/>
                  <a:ea typeface="標楷體" panose="03000509000000000000" pitchFamily="65" charset="-120"/>
                </a:rPr>
                <a:t>(</a:t>
              </a:r>
              <a:r>
                <a:rPr lang="zh-TW" altLang="en-US" sz="1400" b="1" dirty="0" smtClean="0">
                  <a:solidFill>
                    <a:srgbClr val="FF0000"/>
                  </a:solidFill>
                  <a:latin typeface="標楷體" panose="03000509000000000000" pitchFamily="65" charset="-120"/>
                  <a:ea typeface="標楷體" panose="03000509000000000000" pitchFamily="65" charset="-120"/>
                </a:rPr>
                <a:t>估</a:t>
              </a:r>
              <a:r>
                <a:rPr lang="en-US" altLang="zh-TW" sz="1400" b="1" dirty="0">
                  <a:solidFill>
                    <a:srgbClr val="FF0000"/>
                  </a:solidFill>
                  <a:latin typeface="標楷體" panose="03000509000000000000" pitchFamily="65" charset="-120"/>
                  <a:ea typeface="標楷體" panose="03000509000000000000" pitchFamily="65" charset="-120"/>
                </a:rPr>
                <a:t>2</a:t>
              </a:r>
              <a:r>
                <a:rPr lang="zh-TW" altLang="en-US" sz="1400" b="1" dirty="0" smtClean="0">
                  <a:solidFill>
                    <a:srgbClr val="FF0000"/>
                  </a:solidFill>
                  <a:latin typeface="標楷體" panose="03000509000000000000" pitchFamily="65" charset="-120"/>
                  <a:ea typeface="標楷體" panose="03000509000000000000" pitchFamily="65" charset="-120"/>
                </a:rPr>
                <a:t>億元</a:t>
              </a:r>
              <a:r>
                <a:rPr lang="en-US" altLang="zh-TW" sz="1400" b="1" dirty="0" smtClean="0">
                  <a:solidFill>
                    <a:srgbClr val="FF0000"/>
                  </a:solidFill>
                  <a:latin typeface="標楷體" panose="03000509000000000000" pitchFamily="65" charset="-120"/>
                  <a:ea typeface="標楷體" panose="03000509000000000000" pitchFamily="65" charset="-120"/>
                </a:rPr>
                <a:t>)</a:t>
              </a:r>
              <a:r>
                <a:rPr lang="en-US" altLang="zh-TW" sz="1400" dirty="0" smtClean="0">
                  <a:latin typeface="標楷體" panose="03000509000000000000" pitchFamily="65" charset="-120"/>
                  <a:ea typeface="標楷體" panose="03000509000000000000" pitchFamily="65" charset="-120"/>
                </a:rPr>
                <a:t>-</a:t>
              </a:r>
              <a:r>
                <a:rPr lang="zh-TW" altLang="en-US" sz="1400" dirty="0">
                  <a:latin typeface="標楷體" panose="03000509000000000000" pitchFamily="65" charset="-120"/>
                  <a:ea typeface="標楷體" panose="03000509000000000000" pitchFamily="65" charset="-120"/>
                </a:rPr>
                <a:t>積極增取教育部補助及校務基金</a:t>
              </a:r>
              <a:r>
                <a:rPr lang="zh-TW" altLang="en-US" sz="1400" dirty="0" smtClean="0">
                  <a:latin typeface="標楷體" panose="03000509000000000000" pitchFamily="65" charset="-120"/>
                  <a:ea typeface="標楷體" panose="03000509000000000000" pitchFamily="65" charset="-120"/>
                </a:rPr>
                <a:t>。</a:t>
              </a:r>
              <a:endParaRPr lang="en-US" altLang="zh-TW" sz="1400" dirty="0" smtClean="0">
                <a:latin typeface="標楷體" panose="03000509000000000000" pitchFamily="65" charset="-120"/>
                <a:ea typeface="標楷體" panose="03000509000000000000" pitchFamily="65" charset="-120"/>
              </a:endParaRPr>
            </a:p>
            <a:p>
              <a:endParaRPr lang="en-US" altLang="zh-TW" sz="1400" dirty="0">
                <a:latin typeface="標楷體" panose="03000509000000000000" pitchFamily="65" charset="-120"/>
                <a:ea typeface="標楷體" panose="03000509000000000000" pitchFamily="65" charset="-120"/>
              </a:endParaRPr>
            </a:p>
            <a:p>
              <a:r>
                <a:rPr lang="en-US" altLang="zh-TW" sz="1400" dirty="0" smtClean="0">
                  <a:latin typeface="標楷體" panose="03000509000000000000" pitchFamily="65" charset="-120"/>
                  <a:ea typeface="標楷體" panose="03000509000000000000" pitchFamily="65" charset="-120"/>
                </a:rPr>
                <a:t>2.</a:t>
              </a:r>
              <a:r>
                <a:rPr lang="zh-TW" altLang="en-US" sz="1400" dirty="0" smtClean="0">
                  <a:latin typeface="標楷體" panose="03000509000000000000" pitchFamily="65" charset="-120"/>
                  <a:ea typeface="標楷體" panose="03000509000000000000" pitchFamily="65" charset="-120"/>
                </a:rPr>
                <a:t>增</a:t>
              </a:r>
              <a:r>
                <a:rPr lang="zh-TW" altLang="en-US" sz="1400" dirty="0">
                  <a:latin typeface="標楷體" panose="03000509000000000000" pitchFamily="65" charset="-120"/>
                  <a:ea typeface="標楷體" panose="03000509000000000000" pitchFamily="65" charset="-120"/>
                </a:rPr>
                <a:t>建</a:t>
              </a:r>
              <a:r>
                <a:rPr lang="zh-TW" altLang="en-US" sz="1400" b="1" dirty="0">
                  <a:solidFill>
                    <a:srgbClr val="FF0000"/>
                  </a:solidFill>
                  <a:latin typeface="標楷體" panose="03000509000000000000" pitchFamily="65" charset="-120"/>
                  <a:ea typeface="標楷體" panose="03000509000000000000" pitchFamily="65" charset="-120"/>
                </a:rPr>
                <a:t>農訓</a:t>
              </a:r>
              <a:r>
                <a:rPr lang="zh-TW" altLang="en-US" sz="1400" b="1" dirty="0" smtClean="0">
                  <a:solidFill>
                    <a:srgbClr val="FF0000"/>
                  </a:solidFill>
                  <a:latin typeface="標楷體" panose="03000509000000000000" pitchFamily="65" charset="-120"/>
                  <a:ea typeface="標楷體" panose="03000509000000000000" pitchFamily="65" charset="-120"/>
                </a:rPr>
                <a:t>大樓</a:t>
              </a:r>
              <a:endParaRPr lang="en-US" altLang="zh-TW" sz="1400" b="1" dirty="0" smtClean="0">
                <a:solidFill>
                  <a:srgbClr val="FF0000"/>
                </a:solidFill>
                <a:latin typeface="標楷體" panose="03000509000000000000" pitchFamily="65" charset="-120"/>
                <a:ea typeface="標楷體" panose="03000509000000000000" pitchFamily="65" charset="-120"/>
              </a:endParaRPr>
            </a:p>
            <a:p>
              <a:r>
                <a:rPr lang="en-US" altLang="zh-TW" sz="1400" b="1" dirty="0" smtClean="0">
                  <a:solidFill>
                    <a:srgbClr val="FF0000"/>
                  </a:solidFill>
                  <a:latin typeface="標楷體" panose="03000509000000000000" pitchFamily="65" charset="-120"/>
                  <a:ea typeface="標楷體" panose="03000509000000000000" pitchFamily="65" charset="-120"/>
                </a:rPr>
                <a:t>(</a:t>
              </a:r>
              <a:r>
                <a:rPr lang="zh-TW" altLang="en-US" sz="1400" b="1" dirty="0" smtClean="0">
                  <a:solidFill>
                    <a:srgbClr val="FF0000"/>
                  </a:solidFill>
                  <a:latin typeface="標楷體" panose="03000509000000000000" pitchFamily="65" charset="-120"/>
                  <a:ea typeface="標楷體" panose="03000509000000000000" pitchFamily="65" charset="-120"/>
                </a:rPr>
                <a:t>估</a:t>
              </a:r>
              <a:r>
                <a:rPr lang="en-US" altLang="zh-TW" sz="1400" b="1" dirty="0" smtClean="0">
                  <a:solidFill>
                    <a:srgbClr val="FF0000"/>
                  </a:solidFill>
                  <a:latin typeface="標楷體" panose="03000509000000000000" pitchFamily="65" charset="-120"/>
                  <a:ea typeface="標楷體" panose="03000509000000000000" pitchFamily="65" charset="-120"/>
                </a:rPr>
                <a:t>2</a:t>
              </a:r>
              <a:r>
                <a:rPr lang="zh-TW" altLang="en-US" sz="1400" b="1" dirty="0" smtClean="0">
                  <a:solidFill>
                    <a:srgbClr val="FF0000"/>
                  </a:solidFill>
                  <a:latin typeface="標楷體" panose="03000509000000000000" pitchFamily="65" charset="-120"/>
                  <a:ea typeface="標楷體" panose="03000509000000000000" pitchFamily="65" charset="-120"/>
                </a:rPr>
                <a:t>億元</a:t>
              </a:r>
              <a:r>
                <a:rPr lang="en-US" altLang="zh-TW" sz="1400" b="1" dirty="0" smtClean="0">
                  <a:solidFill>
                    <a:srgbClr val="FF0000"/>
                  </a:solidFill>
                  <a:latin typeface="標楷體" panose="03000509000000000000" pitchFamily="65" charset="-120"/>
                  <a:ea typeface="標楷體" panose="03000509000000000000" pitchFamily="65" charset="-120"/>
                </a:rPr>
                <a:t>)</a:t>
              </a:r>
              <a:r>
                <a:rPr lang="en-US" altLang="zh-TW" sz="1400" dirty="0" smtClean="0">
                  <a:latin typeface="標楷體" panose="03000509000000000000" pitchFamily="65" charset="-120"/>
                  <a:ea typeface="標楷體" panose="03000509000000000000" pitchFamily="65" charset="-120"/>
                </a:rPr>
                <a:t>—</a:t>
              </a:r>
              <a:r>
                <a:rPr lang="zh-TW" altLang="en-US" sz="1400" dirty="0">
                  <a:latin typeface="標楷體" panose="03000509000000000000" pitchFamily="65" charset="-120"/>
                  <a:ea typeface="標楷體" panose="03000509000000000000" pitchFamily="65" charset="-120"/>
                </a:rPr>
                <a:t>經費</a:t>
              </a:r>
              <a:r>
                <a:rPr lang="zh-TW" altLang="en-US" sz="1400" dirty="0" smtClean="0">
                  <a:latin typeface="標楷體" panose="03000509000000000000" pitchFamily="65" charset="-120"/>
                  <a:ea typeface="標楷體" panose="03000509000000000000" pitchFamily="65" charset="-120"/>
                </a:rPr>
                <a:t>向外部資源補助</a:t>
              </a:r>
              <a:endParaRPr lang="en-US" altLang="zh-TW" sz="1400" dirty="0">
                <a:latin typeface="標楷體" panose="03000509000000000000" pitchFamily="65" charset="-120"/>
                <a:ea typeface="標楷體" panose="03000509000000000000" pitchFamily="65" charset="-120"/>
              </a:endParaRPr>
            </a:p>
            <a:p>
              <a:r>
                <a:rPr lang="zh-TW" altLang="en-US" sz="1400" dirty="0">
                  <a:latin typeface="標楷體" panose="03000509000000000000" pitchFamily="65" charset="-120"/>
                  <a:ea typeface="標楷體" panose="03000509000000000000" pitchFamily="65" charset="-120"/>
                </a:rPr>
                <a:t> </a:t>
              </a:r>
              <a:r>
                <a:rPr lang="zh-TW" altLang="en-US" sz="1400" dirty="0" smtClean="0">
                  <a:latin typeface="標楷體" panose="03000509000000000000" pitchFamily="65" charset="-120"/>
                  <a:ea typeface="標楷體" panose="03000509000000000000" pitchFamily="65" charset="-120"/>
                </a:rPr>
                <a:t>一</a:t>
              </a:r>
              <a:r>
                <a:rPr lang="zh-TW" altLang="en-US" sz="1400" dirty="0">
                  <a:latin typeface="標楷體" panose="03000509000000000000" pitchFamily="65" charset="-120"/>
                  <a:ea typeface="標楷體" panose="03000509000000000000" pitchFamily="65" charset="-120"/>
                </a:rPr>
                <a:t>樓：餐廳、</a:t>
              </a:r>
              <a:r>
                <a:rPr lang="en-US" altLang="zh-TW" sz="1400" dirty="0">
                  <a:latin typeface="標楷體" panose="03000509000000000000" pitchFamily="65" charset="-120"/>
                  <a:ea typeface="標楷體" panose="03000509000000000000" pitchFamily="65" charset="-120"/>
                </a:rPr>
                <a:t>7-11</a:t>
              </a:r>
              <a:r>
                <a:rPr lang="zh-TW" altLang="en-US" sz="1400" dirty="0">
                  <a:latin typeface="標楷體" panose="03000509000000000000" pitchFamily="65" charset="-120"/>
                  <a:ea typeface="標楷體" panose="03000509000000000000" pitchFamily="65" charset="-120"/>
                </a:rPr>
                <a:t>、書局等</a:t>
              </a:r>
              <a:r>
                <a:rPr lang="en-US" altLang="zh-TW" sz="1400" dirty="0">
                  <a:latin typeface="標楷體" panose="03000509000000000000" pitchFamily="65" charset="-120"/>
                  <a:ea typeface="標楷體" panose="03000509000000000000" pitchFamily="65" charset="-120"/>
                </a:rPr>
                <a:t>(</a:t>
              </a:r>
              <a:r>
                <a:rPr lang="zh-TW" altLang="en-US" sz="1400" dirty="0">
                  <a:latin typeface="標楷體" panose="03000509000000000000" pitchFamily="65" charset="-120"/>
                  <a:ea typeface="標楷體" panose="03000509000000000000" pitchFamily="65" charset="-120"/>
                </a:rPr>
                <a:t>提供教學區師生使用</a:t>
              </a:r>
              <a:r>
                <a:rPr lang="en-US" altLang="zh-TW" sz="1400" dirty="0">
                  <a:latin typeface="標楷體" panose="03000509000000000000" pitchFamily="65" charset="-120"/>
                  <a:ea typeface="標楷體" panose="03000509000000000000" pitchFamily="65" charset="-120"/>
                </a:rPr>
                <a:t>)</a:t>
              </a:r>
            </a:p>
            <a:p>
              <a:r>
                <a:rPr lang="en-US" altLang="zh-TW" sz="1400" dirty="0">
                  <a:latin typeface="標楷體" panose="03000509000000000000" pitchFamily="65" charset="-120"/>
                  <a:ea typeface="標楷體" panose="03000509000000000000" pitchFamily="65" charset="-120"/>
                </a:rPr>
                <a:t> </a:t>
              </a:r>
              <a:r>
                <a:rPr lang="zh-TW" altLang="en-US" sz="1400" dirty="0" smtClean="0">
                  <a:latin typeface="標楷體" panose="03000509000000000000" pitchFamily="65" charset="-120"/>
                  <a:ea typeface="標楷體" panose="03000509000000000000" pitchFamily="65" charset="-120"/>
                </a:rPr>
                <a:t>二</a:t>
              </a:r>
              <a:r>
                <a:rPr lang="en-US" altLang="zh-TW" sz="1400" dirty="0">
                  <a:latin typeface="標楷體" panose="03000509000000000000" pitchFamily="65" charset="-120"/>
                  <a:ea typeface="標楷體" panose="03000509000000000000" pitchFamily="65" charset="-120"/>
                </a:rPr>
                <a:t>~</a:t>
              </a:r>
              <a:r>
                <a:rPr lang="zh-TW" altLang="en-US" sz="1400" dirty="0">
                  <a:latin typeface="標楷體" panose="03000509000000000000" pitchFamily="65" charset="-120"/>
                  <a:ea typeface="標楷體" panose="03000509000000000000" pitchFamily="65" charset="-120"/>
                </a:rPr>
                <a:t>四樓 ：辦公室、會議室、教室</a:t>
              </a:r>
              <a:endParaRPr lang="en-US" altLang="zh-TW" sz="1400" dirty="0">
                <a:latin typeface="標楷體" panose="03000509000000000000" pitchFamily="65" charset="-120"/>
                <a:ea typeface="標楷體" panose="03000509000000000000" pitchFamily="65" charset="-120"/>
              </a:endParaRPr>
            </a:p>
            <a:p>
              <a:r>
                <a:rPr lang="zh-TW" altLang="en-US" sz="1400" dirty="0">
                  <a:latin typeface="標楷體" panose="03000509000000000000" pitchFamily="65" charset="-120"/>
                  <a:ea typeface="標楷體" panose="03000509000000000000" pitchFamily="65" charset="-120"/>
                </a:rPr>
                <a:t> </a:t>
              </a:r>
              <a:r>
                <a:rPr lang="zh-TW" altLang="en-US" sz="1400" dirty="0" smtClean="0">
                  <a:latin typeface="標楷體" panose="03000509000000000000" pitchFamily="65" charset="-120"/>
                  <a:ea typeface="標楷體" panose="03000509000000000000" pitchFamily="65" charset="-120"/>
                </a:rPr>
                <a:t>五</a:t>
              </a:r>
              <a:r>
                <a:rPr lang="en-US" altLang="zh-TW" sz="1400" dirty="0">
                  <a:latin typeface="標楷體" panose="03000509000000000000" pitchFamily="65" charset="-120"/>
                  <a:ea typeface="標楷體" panose="03000509000000000000" pitchFamily="65" charset="-120"/>
                </a:rPr>
                <a:t>~</a:t>
              </a:r>
              <a:r>
                <a:rPr lang="zh-TW" altLang="en-US" sz="1400" dirty="0">
                  <a:latin typeface="標楷體" panose="03000509000000000000" pitchFamily="65" charset="-120"/>
                  <a:ea typeface="標楷體" panose="03000509000000000000" pitchFamily="65" charset="-120"/>
                </a:rPr>
                <a:t>七樓： 住宿區及交誼</a:t>
              </a:r>
              <a:r>
                <a:rPr lang="zh-TW" altLang="en-US" sz="1400" dirty="0" smtClean="0">
                  <a:latin typeface="標楷體" panose="03000509000000000000" pitchFamily="65" charset="-120"/>
                  <a:ea typeface="標楷體" panose="03000509000000000000" pitchFamily="65" charset="-120"/>
                </a:rPr>
                <a:t>廳</a:t>
              </a:r>
              <a:endParaRPr lang="en-US" altLang="zh-TW" sz="1400" dirty="0" smtClean="0">
                <a:latin typeface="標楷體" panose="03000509000000000000" pitchFamily="65" charset="-120"/>
                <a:ea typeface="標楷體" panose="03000509000000000000" pitchFamily="65" charset="-120"/>
              </a:endParaRPr>
            </a:p>
            <a:p>
              <a:endParaRPr lang="en-US" altLang="zh-TW" sz="1400" dirty="0">
                <a:latin typeface="標楷體" panose="03000509000000000000" pitchFamily="65" charset="-120"/>
                <a:ea typeface="標楷體" panose="03000509000000000000" pitchFamily="65" charset="-120"/>
              </a:endParaRPr>
            </a:p>
            <a:p>
              <a:r>
                <a:rPr lang="en-US" altLang="zh-TW" sz="1400" dirty="0" smtClean="0">
                  <a:latin typeface="標楷體" panose="03000509000000000000" pitchFamily="65" charset="-120"/>
                  <a:ea typeface="標楷體" panose="03000509000000000000" pitchFamily="65" charset="-120"/>
                </a:rPr>
                <a:t>3.</a:t>
              </a:r>
              <a:r>
                <a:rPr lang="zh-TW" altLang="en-US" sz="1400" dirty="0" smtClean="0">
                  <a:latin typeface="標楷體" panose="03000509000000000000" pitchFamily="65" charset="-120"/>
                  <a:ea typeface="標楷體" panose="03000509000000000000" pitchFamily="65" charset="-120"/>
                </a:rPr>
                <a:t>宿舍及停車場</a:t>
              </a:r>
              <a:endParaRPr lang="en-US" altLang="zh-TW" sz="1400" dirty="0">
                <a:latin typeface="標楷體" panose="03000509000000000000" pitchFamily="65" charset="-120"/>
                <a:ea typeface="標楷體" panose="03000509000000000000" pitchFamily="65" charset="-120"/>
              </a:endParaRPr>
            </a:p>
          </p:txBody>
        </p:sp>
        <p:sp>
          <p:nvSpPr>
            <p:cNvPr id="58" name="矩形 57"/>
            <p:cNvSpPr/>
            <p:nvPr/>
          </p:nvSpPr>
          <p:spPr>
            <a:xfrm>
              <a:off x="8354719" y="2383861"/>
              <a:ext cx="393745" cy="160124"/>
            </a:xfrm>
            <a:prstGeom prst="rect">
              <a:avLst/>
            </a:prstGeom>
            <a:solidFill>
              <a:srgbClr val="CC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9" name="矩形 58"/>
            <p:cNvSpPr/>
            <p:nvPr/>
          </p:nvSpPr>
          <p:spPr>
            <a:xfrm>
              <a:off x="6886669" y="5130173"/>
              <a:ext cx="2113288" cy="738664"/>
            </a:xfrm>
            <a:prstGeom prst="rect">
              <a:avLst/>
            </a:prstGeom>
            <a:ln w="22225">
              <a:solidFill>
                <a:srgbClr val="0000FF"/>
              </a:solidFill>
            </a:ln>
          </p:spPr>
          <p:txBody>
            <a:bodyPr wrap="square">
              <a:spAutoFit/>
            </a:bodyPr>
            <a:lstStyle/>
            <a:p>
              <a:r>
                <a:rPr lang="zh-TW" altLang="en-US" sz="1400" b="1" dirty="0" smtClean="0">
                  <a:solidFill>
                    <a:srgbClr val="0000FF"/>
                  </a:solidFill>
                  <a:latin typeface="標楷體" panose="03000509000000000000" pitchFamily="65" charset="-120"/>
                  <a:ea typeface="標楷體" panose="03000509000000000000" pitchFamily="65" charset="-120"/>
                </a:rPr>
                <a:t>體育館與活動中心</a:t>
              </a:r>
              <a:r>
                <a:rPr lang="en-US" altLang="zh-TW" sz="1400" dirty="0" smtClean="0">
                  <a:solidFill>
                    <a:srgbClr val="0000FF"/>
                  </a:solidFill>
                  <a:latin typeface="標楷體" panose="03000509000000000000" pitchFamily="65" charset="-120"/>
                  <a:ea typeface="標楷體" panose="03000509000000000000" pitchFamily="65" charset="-120"/>
                </a:rPr>
                <a:t>:</a:t>
              </a:r>
            </a:p>
            <a:p>
              <a:r>
                <a:rPr lang="en-US" altLang="zh-TW" sz="1400" dirty="0" smtClean="0">
                  <a:solidFill>
                    <a:srgbClr val="0000FF"/>
                  </a:solidFill>
                  <a:latin typeface="標楷體" panose="03000509000000000000" pitchFamily="65" charset="-120"/>
                  <a:ea typeface="標楷體" panose="03000509000000000000" pitchFamily="65" charset="-120"/>
                </a:rPr>
                <a:t>1.</a:t>
              </a:r>
              <a:r>
                <a:rPr lang="zh-TW" altLang="en-US" sz="1400" dirty="0" smtClean="0">
                  <a:latin typeface="標楷體" panose="03000509000000000000" pitchFamily="65" charset="-120"/>
                  <a:ea typeface="標楷體" panose="03000509000000000000" pitchFamily="65" charset="-120"/>
                </a:rPr>
                <a:t>興建一棟綜合體育館</a:t>
              </a:r>
              <a:endParaRPr lang="en-US" altLang="zh-TW" sz="1400" dirty="0" smtClean="0">
                <a:latin typeface="標楷體" panose="03000509000000000000" pitchFamily="65" charset="-120"/>
                <a:ea typeface="標楷體" panose="03000509000000000000" pitchFamily="65" charset="-120"/>
              </a:endParaRPr>
            </a:p>
            <a:p>
              <a:r>
                <a:rPr lang="en-US" altLang="zh-TW" sz="1400" dirty="0" smtClean="0">
                  <a:latin typeface="標楷體" panose="03000509000000000000" pitchFamily="65" charset="-120"/>
                  <a:ea typeface="標楷體" panose="03000509000000000000" pitchFamily="65" charset="-120"/>
                </a:rPr>
                <a:t>2.</a:t>
              </a:r>
              <a:r>
                <a:rPr lang="zh-TW" altLang="en-US" sz="1400" dirty="0" smtClean="0">
                  <a:latin typeface="標楷體" panose="03000509000000000000" pitchFamily="65" charset="-120"/>
                  <a:ea typeface="標楷體" panose="03000509000000000000" pitchFamily="65" charset="-120"/>
                </a:rPr>
                <a:t>興建新的活動中心</a:t>
              </a:r>
              <a:endParaRPr lang="zh-TW" altLang="en-US" sz="1400" dirty="0">
                <a:latin typeface="標楷體" panose="03000509000000000000" pitchFamily="65" charset="-120"/>
                <a:ea typeface="標楷體" panose="03000509000000000000" pitchFamily="65" charset="-120"/>
              </a:endParaRPr>
            </a:p>
          </p:txBody>
        </p:sp>
        <p:sp>
          <p:nvSpPr>
            <p:cNvPr id="60" name="文字方塊 59"/>
            <p:cNvSpPr txBox="1"/>
            <p:nvPr/>
          </p:nvSpPr>
          <p:spPr>
            <a:xfrm>
              <a:off x="17909" y="3022604"/>
              <a:ext cx="2787943" cy="738664"/>
            </a:xfrm>
            <a:prstGeom prst="rect">
              <a:avLst/>
            </a:prstGeom>
            <a:noFill/>
          </p:spPr>
          <p:txBody>
            <a:bodyPr wrap="none" rtlCol="0">
              <a:spAutoFit/>
            </a:bodyPr>
            <a:lstStyle/>
            <a:p>
              <a:r>
                <a:rPr lang="zh-TW" altLang="en-US" sz="1400" b="1" dirty="0" smtClean="0">
                  <a:solidFill>
                    <a:srgbClr val="0000FF"/>
                  </a:solidFill>
                  <a:latin typeface="標楷體" panose="03000509000000000000" pitchFamily="65" charset="-120"/>
                  <a:ea typeface="標楷體" panose="03000509000000000000" pitchFamily="65" charset="-120"/>
                </a:rPr>
                <a:t>學生生活區</a:t>
              </a:r>
              <a:r>
                <a:rPr lang="en-US" altLang="zh-TW" sz="1400" dirty="0" smtClean="0">
                  <a:latin typeface="標楷體" panose="03000509000000000000" pitchFamily="65" charset="-120"/>
                  <a:ea typeface="標楷體" panose="03000509000000000000" pitchFamily="65" charset="-120"/>
                </a:rPr>
                <a:t>:</a:t>
              </a:r>
            </a:p>
            <a:p>
              <a:r>
                <a:rPr lang="zh-TW" altLang="en-US" sz="1400" dirty="0" smtClean="0">
                  <a:latin typeface="標楷體" panose="03000509000000000000" pitchFamily="65" charset="-120"/>
                  <a:ea typeface="標楷體" panose="03000509000000000000" pitchFamily="65" charset="-120"/>
                </a:rPr>
                <a:t>改建</a:t>
              </a:r>
              <a:r>
                <a:rPr lang="zh-TW" altLang="en-US" sz="1400" b="1" dirty="0" smtClean="0">
                  <a:solidFill>
                    <a:srgbClr val="FF0000"/>
                  </a:solidFill>
                  <a:latin typeface="標楷體" panose="03000509000000000000" pitchFamily="65" charset="-120"/>
                  <a:ea typeface="標楷體" panose="03000509000000000000" pitchFamily="65" charset="-120"/>
                </a:rPr>
                <a:t>現代化體育館</a:t>
              </a:r>
              <a:r>
                <a:rPr lang="en-US" altLang="zh-TW" sz="1400" dirty="0" smtClean="0">
                  <a:latin typeface="標楷體" panose="03000509000000000000" pitchFamily="65" charset="-120"/>
                  <a:ea typeface="標楷體" panose="03000509000000000000" pitchFamily="65" charset="-120"/>
                </a:rPr>
                <a:t>(</a:t>
              </a:r>
              <a:r>
                <a:rPr lang="zh-TW" altLang="en-US" sz="1400" dirty="0" smtClean="0">
                  <a:latin typeface="標楷體" panose="03000509000000000000" pitchFamily="65" charset="-120"/>
                  <a:ea typeface="標楷體" panose="03000509000000000000" pitchFamily="65" charset="-120"/>
                </a:rPr>
                <a:t>估</a:t>
              </a:r>
              <a:r>
                <a:rPr lang="en-US" altLang="zh-TW" sz="1400" dirty="0" smtClean="0">
                  <a:latin typeface="標楷體" panose="03000509000000000000" pitchFamily="65" charset="-120"/>
                  <a:ea typeface="標楷體" panose="03000509000000000000" pitchFamily="65" charset="-120"/>
                </a:rPr>
                <a:t>10</a:t>
              </a:r>
              <a:r>
                <a:rPr lang="zh-TW" altLang="en-US" sz="1400" dirty="0" smtClean="0">
                  <a:latin typeface="標楷體" panose="03000509000000000000" pitchFamily="65" charset="-120"/>
                  <a:ea typeface="標楷體" panose="03000509000000000000" pitchFamily="65" charset="-120"/>
                </a:rPr>
                <a:t>億元</a:t>
              </a:r>
              <a:r>
                <a:rPr lang="en-US" altLang="zh-TW" sz="1400" dirty="0" smtClean="0">
                  <a:latin typeface="標楷體" panose="03000509000000000000" pitchFamily="65" charset="-120"/>
                  <a:ea typeface="標楷體" panose="03000509000000000000" pitchFamily="65" charset="-120"/>
                </a:rPr>
                <a:t>)</a:t>
              </a:r>
            </a:p>
            <a:p>
              <a:r>
                <a:rPr lang="zh-TW" altLang="en-US" sz="1400" dirty="0">
                  <a:latin typeface="標楷體" panose="03000509000000000000" pitchFamily="65" charset="-120"/>
                  <a:ea typeface="標楷體" panose="03000509000000000000" pitchFamily="65" charset="-120"/>
                </a:rPr>
                <a:t>改建</a:t>
              </a:r>
              <a:r>
                <a:rPr lang="zh-TW" altLang="en-US" sz="1400" b="1" dirty="0">
                  <a:solidFill>
                    <a:srgbClr val="FF0000"/>
                  </a:solidFill>
                  <a:latin typeface="標楷體" panose="03000509000000000000" pitchFamily="65" charset="-120"/>
                  <a:ea typeface="標楷體" panose="03000509000000000000" pitchFamily="65" charset="-120"/>
                </a:rPr>
                <a:t>學生活動中心</a:t>
              </a:r>
              <a:r>
                <a:rPr lang="zh-TW" altLang="en-US" sz="1400" b="1" dirty="0" smtClean="0">
                  <a:solidFill>
                    <a:srgbClr val="FF0000"/>
                  </a:solidFill>
                  <a:latin typeface="標楷體" panose="03000509000000000000" pitchFamily="65" charset="-120"/>
                  <a:ea typeface="標楷體" panose="03000509000000000000" pitchFamily="65" charset="-120"/>
                </a:rPr>
                <a:t>大樓</a:t>
              </a:r>
              <a:r>
                <a:rPr lang="en-US" altLang="zh-TW" sz="1400" dirty="0" smtClean="0">
                  <a:latin typeface="標楷體" panose="03000509000000000000" pitchFamily="65" charset="-120"/>
                  <a:ea typeface="標楷體" panose="03000509000000000000" pitchFamily="65" charset="-120"/>
                </a:rPr>
                <a:t>(</a:t>
              </a:r>
              <a:r>
                <a:rPr lang="zh-TW" altLang="en-US" sz="1400" dirty="0" smtClean="0">
                  <a:latin typeface="標楷體" panose="03000509000000000000" pitchFamily="65" charset="-120"/>
                  <a:ea typeface="標楷體" panose="03000509000000000000" pitchFamily="65" charset="-120"/>
                </a:rPr>
                <a:t>估</a:t>
              </a:r>
              <a:r>
                <a:rPr lang="en-US" altLang="zh-TW" sz="1400" dirty="0" smtClean="0">
                  <a:latin typeface="標楷體" panose="03000509000000000000" pitchFamily="65" charset="-120"/>
                  <a:ea typeface="標楷體" panose="03000509000000000000" pitchFamily="65" charset="-120"/>
                </a:rPr>
                <a:t>5</a:t>
              </a:r>
              <a:r>
                <a:rPr lang="zh-TW" altLang="en-US" sz="1400" dirty="0" smtClean="0">
                  <a:latin typeface="標楷體" panose="03000509000000000000" pitchFamily="65" charset="-120"/>
                  <a:ea typeface="標楷體" panose="03000509000000000000" pitchFamily="65" charset="-120"/>
                </a:rPr>
                <a:t>億元</a:t>
              </a:r>
              <a:r>
                <a:rPr lang="en-US" altLang="zh-TW" sz="1400" dirty="0" smtClean="0">
                  <a:latin typeface="標楷體" panose="03000509000000000000" pitchFamily="65" charset="-120"/>
                  <a:ea typeface="標楷體" panose="03000509000000000000" pitchFamily="65" charset="-120"/>
                </a:rPr>
                <a:t>)</a:t>
              </a:r>
              <a:endParaRPr lang="zh-TW" altLang="en-US" sz="1400" dirty="0">
                <a:latin typeface="標楷體" panose="03000509000000000000" pitchFamily="65" charset="-120"/>
                <a:ea typeface="標楷體" panose="03000509000000000000" pitchFamily="65" charset="-120"/>
              </a:endParaRPr>
            </a:p>
          </p:txBody>
        </p:sp>
        <p:sp>
          <p:nvSpPr>
            <p:cNvPr id="61" name="矩形 60"/>
            <p:cNvSpPr/>
            <p:nvPr/>
          </p:nvSpPr>
          <p:spPr>
            <a:xfrm>
              <a:off x="363" y="3637727"/>
              <a:ext cx="2368035" cy="1384995"/>
            </a:xfrm>
            <a:prstGeom prst="rect">
              <a:avLst/>
            </a:prstGeom>
          </p:spPr>
          <p:txBody>
            <a:bodyPr wrap="square">
              <a:spAutoFit/>
            </a:bodyPr>
            <a:lstStyle/>
            <a:p>
              <a:r>
                <a:rPr lang="zh-TW" altLang="en-US" sz="1400" b="1" dirty="0" smtClean="0">
                  <a:solidFill>
                    <a:srgbClr val="0000FF"/>
                  </a:solidFill>
                  <a:latin typeface="標楷體" panose="03000509000000000000" pitchFamily="65" charset="-120"/>
                  <a:ea typeface="標楷體" panose="03000509000000000000" pitchFamily="65" charset="-120"/>
                </a:rPr>
                <a:t>實習農場區</a:t>
              </a:r>
              <a:r>
                <a:rPr lang="en-US" altLang="zh-TW" sz="1400" b="1" dirty="0" smtClean="0">
                  <a:solidFill>
                    <a:srgbClr val="0000FF"/>
                  </a:solidFill>
                  <a:latin typeface="標楷體" panose="03000509000000000000" pitchFamily="65" charset="-120"/>
                  <a:ea typeface="標楷體" panose="03000509000000000000" pitchFamily="65" charset="-120"/>
                </a:rPr>
                <a:t>:</a:t>
              </a:r>
            </a:p>
            <a:p>
              <a:r>
                <a:rPr lang="zh-TW" altLang="en-US" sz="1400" dirty="0" smtClean="0">
                  <a:latin typeface="標楷體" panose="03000509000000000000" pitchFamily="65" charset="-120"/>
                  <a:ea typeface="標楷體" panose="03000509000000000000" pitchFamily="65" charset="-120"/>
                </a:rPr>
                <a:t>蘭</a:t>
              </a:r>
              <a:r>
                <a:rPr lang="zh-TW" altLang="en-US" sz="1400" dirty="0">
                  <a:latin typeface="標楷體" panose="03000509000000000000" pitchFamily="65" charset="-120"/>
                  <a:ea typeface="標楷體" panose="03000509000000000000" pitchFamily="65" charset="-120"/>
                </a:rPr>
                <a:t>潭校區內實習農場全部遷出至</a:t>
              </a:r>
              <a:r>
                <a:rPr lang="zh-TW" altLang="en-US" sz="1400" dirty="0">
                  <a:solidFill>
                    <a:srgbClr val="0000FF"/>
                  </a:solidFill>
                  <a:latin typeface="標楷體" panose="03000509000000000000" pitchFamily="65" charset="-120"/>
                  <a:ea typeface="標楷體" panose="03000509000000000000" pitchFamily="65" charset="-120"/>
                </a:rPr>
                <a:t>短竹段</a:t>
              </a:r>
              <a:r>
                <a:rPr lang="zh-TW" altLang="en-US" sz="1400" dirty="0">
                  <a:latin typeface="標楷體" panose="03000509000000000000" pitchFamily="65" charset="-120"/>
                  <a:ea typeface="標楷體" panose="03000509000000000000" pitchFamily="65" charset="-120"/>
                </a:rPr>
                <a:t>與</a:t>
              </a:r>
              <a:r>
                <a:rPr lang="zh-TW" altLang="en-US" sz="1400" dirty="0">
                  <a:solidFill>
                    <a:srgbClr val="0000FF"/>
                  </a:solidFill>
                  <a:latin typeface="標楷體" panose="03000509000000000000" pitchFamily="65" charset="-120"/>
                  <a:ea typeface="標楷體" panose="03000509000000000000" pitchFamily="65" charset="-120"/>
                </a:rPr>
                <a:t>八掌段</a:t>
              </a:r>
              <a:r>
                <a:rPr lang="zh-TW" altLang="en-US" sz="1400" dirty="0">
                  <a:latin typeface="標楷體" panose="03000509000000000000" pitchFamily="65" charset="-120"/>
                  <a:ea typeface="標楷體" panose="03000509000000000000" pitchFamily="65" charset="-120"/>
                </a:rPr>
                <a:t>，</a:t>
              </a:r>
              <a:r>
                <a:rPr lang="zh-TW" altLang="en-US" sz="1400" dirty="0">
                  <a:solidFill>
                    <a:srgbClr val="FF0000"/>
                  </a:solidFill>
                  <a:latin typeface="標楷體" panose="03000509000000000000" pitchFamily="65" charset="-120"/>
                  <a:ea typeface="標楷體" panose="03000509000000000000" pitchFamily="65" charset="-120"/>
                </a:rPr>
                <a:t>農藝系、園藝系</a:t>
              </a:r>
              <a:r>
                <a:rPr lang="en-US" altLang="zh-TW" sz="1400" dirty="0">
                  <a:latin typeface="標楷體" panose="03000509000000000000" pitchFamily="65" charset="-120"/>
                  <a:ea typeface="標楷體" panose="03000509000000000000" pitchFamily="65" charset="-120"/>
                </a:rPr>
                <a:t>(</a:t>
              </a:r>
              <a:r>
                <a:rPr lang="zh-TW" altLang="en-US" sz="1400" dirty="0">
                  <a:latin typeface="標楷體" panose="03000509000000000000" pitchFamily="65" charset="-120"/>
                  <a:ea typeface="標楷體" panose="03000509000000000000" pitchFamily="65" charset="-120"/>
                </a:rPr>
                <a:t>花卉及蔬菜</a:t>
              </a:r>
              <a:r>
                <a:rPr lang="en-US" altLang="zh-TW" sz="1400" dirty="0">
                  <a:latin typeface="標楷體" panose="03000509000000000000" pitchFamily="65" charset="-120"/>
                  <a:ea typeface="標楷體" panose="03000509000000000000" pitchFamily="65" charset="-120"/>
                </a:rPr>
                <a:t>)</a:t>
              </a:r>
              <a:r>
                <a:rPr lang="zh-TW" altLang="en-US" sz="1400" dirty="0">
                  <a:latin typeface="標楷體" panose="03000509000000000000" pitchFamily="65" charset="-120"/>
                  <a:ea typeface="標楷體" panose="03000509000000000000" pitchFamily="65" charset="-120"/>
                </a:rPr>
                <a:t>、</a:t>
              </a:r>
              <a:r>
                <a:rPr lang="zh-TW" altLang="en-US" sz="1400" dirty="0">
                  <a:solidFill>
                    <a:srgbClr val="FF0000"/>
                  </a:solidFill>
                  <a:latin typeface="標楷體" panose="03000509000000000000" pitchFamily="65" charset="-120"/>
                  <a:ea typeface="標楷體" panose="03000509000000000000" pitchFamily="65" charset="-120"/>
                </a:rPr>
                <a:t>農管學程</a:t>
              </a:r>
              <a:r>
                <a:rPr lang="zh-TW" altLang="en-US" sz="1400" dirty="0">
                  <a:latin typeface="標楷體" panose="03000509000000000000" pitchFamily="65" charset="-120"/>
                  <a:ea typeface="標楷體" panose="03000509000000000000" pitchFamily="65" charset="-120"/>
                </a:rPr>
                <a:t>及</a:t>
              </a:r>
              <a:r>
                <a:rPr lang="zh-TW" altLang="en-US" sz="1400" dirty="0">
                  <a:solidFill>
                    <a:srgbClr val="FF0000"/>
                  </a:solidFill>
                  <a:latin typeface="標楷體" panose="03000509000000000000" pitchFamily="65" charset="-120"/>
                  <a:ea typeface="標楷體" panose="03000509000000000000" pitchFamily="65" charset="-120"/>
                </a:rPr>
                <a:t>農機操作練習場</a:t>
              </a:r>
              <a:r>
                <a:rPr lang="zh-TW" altLang="en-US" sz="1400" dirty="0">
                  <a:latin typeface="標楷體" panose="03000509000000000000" pitchFamily="65" charset="-120"/>
                  <a:ea typeface="標楷體" panose="03000509000000000000" pitchFamily="65" charset="-120"/>
                </a:rPr>
                <a:t>為主</a:t>
              </a:r>
              <a:r>
                <a:rPr lang="zh-TW" altLang="en-US" sz="1200" dirty="0" smtClean="0">
                  <a:latin typeface="標楷體" panose="03000509000000000000" pitchFamily="65" charset="-120"/>
                  <a:ea typeface="標楷體" panose="03000509000000000000" pitchFamily="65" charset="-120"/>
                </a:rPr>
                <a:t>。</a:t>
              </a:r>
              <a:endParaRPr lang="en-US" altLang="zh-TW" sz="1200" dirty="0">
                <a:latin typeface="標楷體" panose="03000509000000000000" pitchFamily="65" charset="-120"/>
                <a:ea typeface="標楷體" panose="03000509000000000000" pitchFamily="65" charset="-120"/>
              </a:endParaRPr>
            </a:p>
          </p:txBody>
        </p:sp>
        <p:pic>
          <p:nvPicPr>
            <p:cNvPr id="62"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5496" y="811549"/>
              <a:ext cx="2265703" cy="17563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3" name="矩形 62"/>
            <p:cNvSpPr/>
            <p:nvPr/>
          </p:nvSpPr>
          <p:spPr>
            <a:xfrm>
              <a:off x="501873" y="2335958"/>
              <a:ext cx="348962" cy="187462"/>
            </a:xfrm>
            <a:prstGeom prst="rect">
              <a:avLst/>
            </a:prstGeom>
            <a:blipFill>
              <a:blip r:embed="rId9"/>
              <a:tile tx="0" ty="0" sx="100000" sy="100000" flip="none" algn="tl"/>
            </a:blipFill>
            <a:ln w="19050">
              <a:solidFill>
                <a:srgbClr val="FF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800"/>
                </a:lnSpc>
              </a:pPr>
              <a:endParaRPr lang="zh-TW" altLang="en-US" sz="1000" b="1" dirty="0">
                <a:solidFill>
                  <a:srgbClr val="0000FF"/>
                </a:solidFill>
                <a:latin typeface="標楷體" panose="03000509000000000000" pitchFamily="65" charset="-120"/>
                <a:ea typeface="標楷體" panose="03000509000000000000" pitchFamily="65" charset="-120"/>
              </a:endParaRPr>
            </a:p>
          </p:txBody>
        </p:sp>
        <p:sp>
          <p:nvSpPr>
            <p:cNvPr id="64" name="文字方塊 63"/>
            <p:cNvSpPr txBox="1"/>
            <p:nvPr/>
          </p:nvSpPr>
          <p:spPr>
            <a:xfrm>
              <a:off x="462567" y="2315391"/>
              <a:ext cx="427572" cy="228594"/>
            </a:xfrm>
            <a:prstGeom prst="rect">
              <a:avLst/>
            </a:prstGeom>
            <a:noFill/>
          </p:spPr>
          <p:txBody>
            <a:bodyPr wrap="none" rtlCol="0">
              <a:spAutoFit/>
            </a:bodyPr>
            <a:lstStyle/>
            <a:p>
              <a:r>
                <a:rPr lang="zh-TW" altLang="en-US" sz="1000" b="1" dirty="0" smtClean="0">
                  <a:solidFill>
                    <a:srgbClr val="0000FF"/>
                  </a:solidFill>
                  <a:latin typeface="標楷體" panose="03000509000000000000" pitchFamily="65" charset="-120"/>
                  <a:ea typeface="標楷體" panose="03000509000000000000" pitchFamily="65" charset="-120"/>
                </a:rPr>
                <a:t>藝術</a:t>
              </a:r>
              <a:endParaRPr lang="zh-TW" altLang="en-US" sz="1000" b="1" dirty="0">
                <a:solidFill>
                  <a:srgbClr val="0000FF"/>
                </a:solidFill>
                <a:latin typeface="標楷體" panose="03000509000000000000" pitchFamily="65" charset="-120"/>
                <a:ea typeface="標楷體" panose="03000509000000000000" pitchFamily="65" charset="-120"/>
              </a:endParaRPr>
            </a:p>
          </p:txBody>
        </p:sp>
        <p:sp>
          <p:nvSpPr>
            <p:cNvPr id="65" name="文字方塊 64"/>
            <p:cNvSpPr txBox="1"/>
            <p:nvPr/>
          </p:nvSpPr>
          <p:spPr>
            <a:xfrm>
              <a:off x="-7903" y="2588185"/>
              <a:ext cx="2339102" cy="523220"/>
            </a:xfrm>
            <a:prstGeom prst="rect">
              <a:avLst/>
            </a:prstGeom>
            <a:noFill/>
          </p:spPr>
          <p:txBody>
            <a:bodyPr wrap="none" rtlCol="0">
              <a:spAutoFit/>
            </a:bodyPr>
            <a:lstStyle/>
            <a:p>
              <a:r>
                <a:rPr lang="zh-TW" altLang="en-US" sz="1400" dirty="0" smtClean="0">
                  <a:solidFill>
                    <a:srgbClr val="0000FF"/>
                  </a:solidFill>
                  <a:latin typeface="標楷體" panose="03000509000000000000" pitchFamily="65" charset="-120"/>
                  <a:ea typeface="標楷體" panose="03000509000000000000" pitchFamily="65" charset="-120"/>
                </a:rPr>
                <a:t>藝術館</a:t>
              </a:r>
              <a:r>
                <a:rPr lang="en-US" altLang="zh-TW" sz="1400" dirty="0" smtClean="0">
                  <a:latin typeface="標楷體" panose="03000509000000000000" pitchFamily="65" charset="-120"/>
                  <a:ea typeface="標楷體" panose="03000509000000000000" pitchFamily="65" charset="-120"/>
                </a:rPr>
                <a:t>:</a:t>
              </a:r>
              <a:r>
                <a:rPr lang="zh-TW" altLang="en-US" sz="1400" dirty="0" smtClean="0">
                  <a:latin typeface="標楷體" panose="03000509000000000000" pitchFamily="65" charset="-120"/>
                  <a:ea typeface="標楷體" panose="03000509000000000000" pitchFamily="65" charset="-120"/>
                </a:rPr>
                <a:t>新民校區</a:t>
              </a:r>
              <a:r>
                <a:rPr lang="en-US" altLang="zh-TW" sz="1400" dirty="0" smtClean="0">
                  <a:latin typeface="標楷體" panose="03000509000000000000" pitchFamily="65" charset="-120"/>
                  <a:ea typeface="標楷體" panose="03000509000000000000" pitchFamily="65" charset="-120"/>
                </a:rPr>
                <a:t>-</a:t>
              </a:r>
              <a:r>
                <a:rPr lang="zh-TW" altLang="en-US" sz="1400" dirty="0" smtClean="0">
                  <a:latin typeface="標楷體" panose="03000509000000000000" pitchFamily="65" charset="-120"/>
                  <a:ea typeface="標楷體" panose="03000509000000000000" pitchFamily="65" charset="-120"/>
                </a:rPr>
                <a:t>音樂系、</a:t>
              </a:r>
              <a:endParaRPr lang="en-US" altLang="zh-TW" sz="1400" dirty="0" smtClean="0">
                <a:latin typeface="標楷體" panose="03000509000000000000" pitchFamily="65" charset="-120"/>
                <a:ea typeface="標楷體" panose="03000509000000000000" pitchFamily="65" charset="-120"/>
              </a:endParaRPr>
            </a:p>
            <a:p>
              <a:r>
                <a:rPr lang="zh-TW" altLang="en-US" sz="1400" dirty="0" smtClean="0">
                  <a:latin typeface="標楷體" panose="03000509000000000000" pitchFamily="65" charset="-120"/>
                  <a:ea typeface="標楷體" panose="03000509000000000000" pitchFamily="65" charset="-120"/>
                </a:rPr>
                <a:t>             視覺藝術系</a:t>
              </a:r>
              <a:endParaRPr lang="en-US" altLang="zh-TW" sz="1400" dirty="0" smtClean="0">
                <a:latin typeface="標楷體" panose="03000509000000000000" pitchFamily="65" charset="-120"/>
                <a:ea typeface="標楷體" panose="03000509000000000000" pitchFamily="65" charset="-120"/>
              </a:endParaRPr>
            </a:p>
          </p:txBody>
        </p:sp>
        <p:sp>
          <p:nvSpPr>
            <p:cNvPr id="66" name="矩形 65"/>
            <p:cNvSpPr/>
            <p:nvPr/>
          </p:nvSpPr>
          <p:spPr>
            <a:xfrm rot="2033085">
              <a:off x="6204090" y="2291191"/>
              <a:ext cx="380004" cy="186623"/>
            </a:xfrm>
            <a:prstGeom prst="rect">
              <a:avLst/>
            </a:prstGeom>
            <a:blipFill>
              <a:blip r:embed="rId5"/>
              <a:tile tx="0" ty="0" sx="100000" sy="100000" flip="none" algn="tl"/>
            </a:bli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800" b="1" dirty="0">
                  <a:solidFill>
                    <a:srgbClr val="0000FF"/>
                  </a:solidFill>
                  <a:latin typeface="標楷體" panose="03000509000000000000" pitchFamily="65" charset="-120"/>
                  <a:ea typeface="標楷體" panose="03000509000000000000" pitchFamily="65" charset="-120"/>
                </a:rPr>
                <a:t>宿舍</a:t>
              </a:r>
            </a:p>
          </p:txBody>
        </p:sp>
        <p:sp>
          <p:nvSpPr>
            <p:cNvPr id="67" name="矩形 66"/>
            <p:cNvSpPr/>
            <p:nvPr/>
          </p:nvSpPr>
          <p:spPr>
            <a:xfrm>
              <a:off x="8419310" y="4736187"/>
              <a:ext cx="380004" cy="186623"/>
            </a:xfrm>
            <a:prstGeom prst="rect">
              <a:avLst/>
            </a:prstGeom>
            <a:blipFill>
              <a:blip r:embed="rId5"/>
              <a:tile tx="0" ty="0" sx="100000" sy="100000" flip="none" algn="tl"/>
            </a:blip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TW" altLang="en-US" sz="800" b="1" dirty="0">
                  <a:solidFill>
                    <a:srgbClr val="0000FF"/>
                  </a:solidFill>
                  <a:latin typeface="標楷體" panose="03000509000000000000" pitchFamily="65" charset="-120"/>
                  <a:ea typeface="標楷體" panose="03000509000000000000" pitchFamily="65" charset="-120"/>
                </a:rPr>
                <a:t>宿舍</a:t>
              </a:r>
            </a:p>
          </p:txBody>
        </p:sp>
        <p:sp>
          <p:nvSpPr>
            <p:cNvPr id="68" name="文字方塊 67"/>
            <p:cNvSpPr txBox="1"/>
            <p:nvPr/>
          </p:nvSpPr>
          <p:spPr>
            <a:xfrm rot="2721643">
              <a:off x="4895047" y="1849001"/>
              <a:ext cx="600061" cy="268476"/>
            </a:xfrm>
            <a:prstGeom prst="rect">
              <a:avLst/>
            </a:prstGeom>
            <a:noFill/>
          </p:spPr>
          <p:txBody>
            <a:bodyPr wrap="none" rtlCol="0">
              <a:spAutoFit/>
            </a:bodyPr>
            <a:lstStyle/>
            <a:p>
              <a:r>
                <a:rPr lang="zh-TW" altLang="en-US" sz="1200" b="1" dirty="0" smtClean="0">
                  <a:solidFill>
                    <a:srgbClr val="FFFF00"/>
                  </a:solidFill>
                  <a:latin typeface="標楷體" panose="03000509000000000000" pitchFamily="65" charset="-120"/>
                  <a:ea typeface="標楷體" panose="03000509000000000000" pitchFamily="65" charset="-120"/>
                </a:rPr>
                <a:t>圖書館</a:t>
              </a:r>
              <a:endParaRPr lang="zh-TW" altLang="en-US" sz="1200" b="1" dirty="0">
                <a:solidFill>
                  <a:srgbClr val="FFFF00"/>
                </a:solidFill>
                <a:latin typeface="標楷體" panose="03000509000000000000" pitchFamily="65" charset="-120"/>
                <a:ea typeface="標楷體" panose="03000509000000000000" pitchFamily="65" charset="-120"/>
              </a:endParaRPr>
            </a:p>
          </p:txBody>
        </p:sp>
      </p:grpSp>
    </p:spTree>
    <p:extLst>
      <p:ext uri="{BB962C8B-B14F-4D97-AF65-F5344CB8AC3E}">
        <p14:creationId xmlns:p14="http://schemas.microsoft.com/office/powerpoint/2010/main" val="409784080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p:txBody>
          <a:bodyPr/>
          <a:lstStyle/>
          <a:p>
            <a:fld id="{11F70DB0-1707-4C2E-BA6A-7B2B88A8B1D4}" type="slidenum">
              <a:rPr lang="zh-TW" altLang="en-US" smtClean="0"/>
              <a:t>49</a:t>
            </a:fld>
            <a:endParaRPr lang="zh-TW" altLang="en-US"/>
          </a:p>
        </p:txBody>
      </p:sp>
      <p:sp>
        <p:nvSpPr>
          <p:cNvPr id="17" name="圓角矩形 27"/>
          <p:cNvSpPr/>
          <p:nvPr/>
        </p:nvSpPr>
        <p:spPr>
          <a:xfrm>
            <a:off x="306432" y="260648"/>
            <a:ext cx="5417696" cy="714380"/>
          </a:xfrm>
          <a:prstGeom prst="roundRect">
            <a:avLst>
              <a:gd name="adj" fmla="val 50000"/>
            </a:avLst>
          </a:prstGeom>
          <a:solidFill>
            <a:schemeClr val="tx2"/>
          </a:solidFill>
          <a:ln>
            <a:noFill/>
          </a:ln>
          <a:scene3d>
            <a:camera prst="orthographicFront"/>
            <a:lightRig rig="threePt" dir="t"/>
          </a:scene3d>
          <a:sp3d prstMaterial="metal">
            <a:bevelT/>
          </a:sp3d>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kumimoji="0" lang="zh-TW" altLang="en-US">
              <a:solidFill>
                <a:schemeClr val="dk1"/>
              </a:solidFill>
              <a:latin typeface="微軟正黑體" pitchFamily="34" charset="-120"/>
            </a:endParaRPr>
          </a:p>
        </p:txBody>
      </p:sp>
      <p:sp>
        <p:nvSpPr>
          <p:cNvPr id="18" name="圓角矩形 31"/>
          <p:cNvSpPr/>
          <p:nvPr/>
        </p:nvSpPr>
        <p:spPr>
          <a:xfrm>
            <a:off x="592184" y="332086"/>
            <a:ext cx="5059936" cy="571504"/>
          </a:xfrm>
          <a:prstGeom prst="roundRect">
            <a:avLst>
              <a:gd name="adj" fmla="val 50000"/>
            </a:avLst>
          </a:prstGeom>
          <a:solidFill>
            <a:schemeClr val="bg1">
              <a:lumMod val="9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endParaRPr kumimoji="0" lang="zh-TW" altLang="en-US">
              <a:latin typeface="微軟正黑體" pitchFamily="34" charset="-120"/>
            </a:endParaRPr>
          </a:p>
        </p:txBody>
      </p:sp>
      <p:sp>
        <p:nvSpPr>
          <p:cNvPr id="19" name="TextBox 10"/>
          <p:cNvSpPr txBox="1"/>
          <p:nvPr/>
        </p:nvSpPr>
        <p:spPr>
          <a:xfrm>
            <a:off x="610536" y="263182"/>
            <a:ext cx="5113592" cy="584775"/>
          </a:xfrm>
          <a:prstGeom prst="rect">
            <a:avLst/>
          </a:prstGeom>
          <a:noFill/>
        </p:spPr>
        <p:txBody>
          <a:bodyPr wrap="square">
            <a:spAutoFit/>
            <a:scene3d>
              <a:camera prst="orthographicFront"/>
              <a:lightRig rig="soft" dir="t">
                <a:rot lat="0" lon="0" rev="10800000"/>
              </a:lightRig>
            </a:scene3d>
            <a:sp3d>
              <a:bevelT w="27940" h="12700"/>
              <a:contourClr>
                <a:srgbClr val="DDDDDD"/>
              </a:contourClr>
            </a:sp3d>
          </a:bodyPr>
          <a:lstStyle/>
          <a:p>
            <a:pPr algn="ctr" fontAlgn="auto">
              <a:spcBef>
                <a:spcPts val="0"/>
              </a:spcBef>
              <a:spcAft>
                <a:spcPts val="0"/>
              </a:spcAft>
              <a:defRPr/>
            </a:pPr>
            <a:r>
              <a:rPr kumimoji="0" lang="zh-TW" altLang="en-US" sz="3200" spc="150" dirty="0" smtClean="0">
                <a:ln w="11430"/>
                <a:solidFill>
                  <a:schemeClr val="accent2">
                    <a:lumMod val="50000"/>
                  </a:schemeClr>
                </a:solidFill>
                <a:effectLst>
                  <a:outerShdw blurRad="25400" algn="tl" rotWithShape="0">
                    <a:srgbClr val="000000">
                      <a:alpha val="43000"/>
                    </a:srgbClr>
                  </a:outerShdw>
                </a:effectLst>
                <a:latin typeface="標楷體" panose="03000509000000000000" pitchFamily="65" charset="-120"/>
                <a:ea typeface="標楷體" panose="03000509000000000000" pitchFamily="65" charset="-120"/>
              </a:rPr>
              <a:t>蘭潭校區可增建建築面積</a:t>
            </a:r>
            <a:endParaRPr kumimoji="0" lang="ko-KR" altLang="en-US" sz="3200" spc="150" dirty="0">
              <a:ln w="11430"/>
              <a:solidFill>
                <a:schemeClr val="accent2">
                  <a:lumMod val="50000"/>
                </a:schemeClr>
              </a:solidFill>
              <a:effectLst>
                <a:outerShdw blurRad="25400" algn="tl" rotWithShape="0">
                  <a:srgbClr val="000000">
                    <a:alpha val="43000"/>
                  </a:srgbClr>
                </a:outerShdw>
              </a:effectLst>
              <a:latin typeface="標楷體" panose="03000509000000000000" pitchFamily="65" charset="-120"/>
              <a:ea typeface="HY헤드라인M" pitchFamily="18" charset="-127"/>
            </a:endParaRPr>
          </a:p>
        </p:txBody>
      </p:sp>
      <p:grpSp>
        <p:nvGrpSpPr>
          <p:cNvPr id="28" name="群組 27"/>
          <p:cNvGrpSpPr/>
          <p:nvPr/>
        </p:nvGrpSpPr>
        <p:grpSpPr>
          <a:xfrm>
            <a:off x="0" y="1147242"/>
            <a:ext cx="9130949" cy="5672172"/>
            <a:chOff x="0" y="1147242"/>
            <a:chExt cx="9130949" cy="5672172"/>
          </a:xfrm>
        </p:grpSpPr>
        <p:pic>
          <p:nvPicPr>
            <p:cNvPr id="4" name="圖片 3"/>
            <p:cNvPicPr>
              <a:picLocks noChangeAspect="1"/>
            </p:cNvPicPr>
            <p:nvPr/>
          </p:nvPicPr>
          <p:blipFill rotWithShape="1">
            <a:blip r:embed="rId2" cstate="print">
              <a:extLst>
                <a:ext uri="{28A0092B-C50C-407E-A947-70E740481C1C}">
                  <a14:useLocalDpi xmlns:a14="http://schemas.microsoft.com/office/drawing/2010/main" val="0"/>
                </a:ext>
              </a:extLst>
            </a:blip>
            <a:srcRect l="7004" t="5652" r="6394" b="56300"/>
            <a:stretch/>
          </p:blipFill>
          <p:spPr>
            <a:xfrm>
              <a:off x="0" y="1147242"/>
              <a:ext cx="9130949" cy="5672172"/>
            </a:xfrm>
            <a:prstGeom prst="rect">
              <a:avLst/>
            </a:prstGeom>
          </p:spPr>
        </p:pic>
        <p:grpSp>
          <p:nvGrpSpPr>
            <p:cNvPr id="15" name="群組 14"/>
            <p:cNvGrpSpPr/>
            <p:nvPr/>
          </p:nvGrpSpPr>
          <p:grpSpPr>
            <a:xfrm>
              <a:off x="7164288" y="1844824"/>
              <a:ext cx="1726739" cy="400110"/>
              <a:chOff x="7236296" y="1326418"/>
              <a:chExt cx="1726739" cy="400110"/>
            </a:xfrm>
          </p:grpSpPr>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6296" y="1412776"/>
                <a:ext cx="288032" cy="227394"/>
              </a:xfrm>
              <a:prstGeom prst="rect">
                <a:avLst/>
              </a:prstGeom>
              <a:noFill/>
              <a:ln w="19050">
                <a:solidFill>
                  <a:srgbClr val="0000FF"/>
                </a:solidFill>
                <a:miter lim="800000"/>
                <a:headEnd/>
                <a:tailEnd/>
              </a:ln>
              <a:extLst>
                <a:ext uri="{909E8E84-426E-40DD-AFC4-6F175D3DCCD1}">
                  <a14:hiddenFill xmlns:a14="http://schemas.microsoft.com/office/drawing/2010/main">
                    <a:solidFill>
                      <a:schemeClr val="accent1"/>
                    </a:solidFill>
                  </a14:hiddenFill>
                </a:ext>
              </a:extLst>
            </p:spPr>
          </p:pic>
          <p:sp>
            <p:nvSpPr>
              <p:cNvPr id="14" name="文字方塊 13"/>
              <p:cNvSpPr txBox="1"/>
              <p:nvPr/>
            </p:nvSpPr>
            <p:spPr>
              <a:xfrm>
                <a:off x="7495967" y="1326418"/>
                <a:ext cx="1467068" cy="400110"/>
              </a:xfrm>
              <a:prstGeom prst="rect">
                <a:avLst/>
              </a:prstGeom>
              <a:noFill/>
            </p:spPr>
            <p:txBody>
              <a:bodyPr wrap="none" rtlCol="0">
                <a:spAutoFit/>
              </a:bodyPr>
              <a:lstStyle/>
              <a:p>
                <a:r>
                  <a:rPr lang="zh-TW" altLang="en-US" sz="2000" dirty="0" smtClean="0">
                    <a:latin typeface="標楷體" panose="03000509000000000000" pitchFamily="65" charset="-120"/>
                    <a:ea typeface="標楷體" panose="03000509000000000000" pitchFamily="65" charset="-120"/>
                  </a:rPr>
                  <a:t>可增建面積</a:t>
                </a:r>
                <a:endParaRPr lang="zh-TW" altLang="en-US" sz="2000" dirty="0">
                  <a:latin typeface="標楷體" panose="03000509000000000000" pitchFamily="65" charset="-120"/>
                  <a:ea typeface="標楷體" panose="03000509000000000000" pitchFamily="65" charset="-120"/>
                </a:endParaRPr>
              </a:p>
            </p:txBody>
          </p:sp>
        </p:grpSp>
        <p:sp>
          <p:nvSpPr>
            <p:cNvPr id="16" name="文字方塊 15"/>
            <p:cNvSpPr txBox="1"/>
            <p:nvPr/>
          </p:nvSpPr>
          <p:spPr>
            <a:xfrm>
              <a:off x="7049497" y="1253951"/>
              <a:ext cx="1107996" cy="461665"/>
            </a:xfrm>
            <a:prstGeom prst="rect">
              <a:avLst/>
            </a:prstGeom>
            <a:noFill/>
          </p:spPr>
          <p:txBody>
            <a:bodyPr wrap="none" rtlCol="0">
              <a:spAutoFit/>
            </a:bodyPr>
            <a:lstStyle/>
            <a:p>
              <a:r>
                <a:rPr lang="zh-TW" altLang="en-US" sz="2400" dirty="0" smtClean="0">
                  <a:solidFill>
                    <a:srgbClr val="0000FF"/>
                  </a:solidFill>
                  <a:latin typeface="標楷體" panose="03000509000000000000" pitchFamily="65" charset="-120"/>
                  <a:ea typeface="標楷體" panose="03000509000000000000" pitchFamily="65" charset="-120"/>
                </a:rPr>
                <a:t>東北側</a:t>
              </a:r>
              <a:endParaRPr lang="zh-TW" altLang="en-US" sz="2400" dirty="0">
                <a:solidFill>
                  <a:srgbClr val="0000FF"/>
                </a:solidFill>
                <a:latin typeface="標楷體" panose="03000509000000000000" pitchFamily="65" charset="-120"/>
                <a:ea typeface="標楷體" panose="03000509000000000000" pitchFamily="65" charset="-120"/>
              </a:endParaRPr>
            </a:p>
          </p:txBody>
        </p:sp>
        <p:sp>
          <p:nvSpPr>
            <p:cNvPr id="20" name="文字方塊 19"/>
            <p:cNvSpPr txBox="1"/>
            <p:nvPr/>
          </p:nvSpPr>
          <p:spPr>
            <a:xfrm>
              <a:off x="3181199" y="3068960"/>
              <a:ext cx="389850" cy="369332"/>
            </a:xfrm>
            <a:prstGeom prst="rect">
              <a:avLst/>
            </a:prstGeom>
            <a:noFill/>
          </p:spPr>
          <p:txBody>
            <a:bodyPr wrap="none" rtlCol="0">
              <a:spAutoFit/>
            </a:bodyPr>
            <a:lstStyle/>
            <a:p>
              <a:r>
                <a:rPr lang="zh-TW" altLang="en-US" dirty="0" smtClean="0">
                  <a:sym typeface="Wingdings"/>
                </a:rPr>
                <a:t></a:t>
              </a:r>
              <a:endParaRPr lang="zh-TW" altLang="en-US" dirty="0"/>
            </a:p>
          </p:txBody>
        </p:sp>
        <p:sp>
          <p:nvSpPr>
            <p:cNvPr id="21" name="文字方塊 20"/>
            <p:cNvSpPr txBox="1"/>
            <p:nvPr/>
          </p:nvSpPr>
          <p:spPr>
            <a:xfrm>
              <a:off x="3851920" y="2718212"/>
              <a:ext cx="389850" cy="369332"/>
            </a:xfrm>
            <a:prstGeom prst="rect">
              <a:avLst/>
            </a:prstGeom>
            <a:noFill/>
          </p:spPr>
          <p:txBody>
            <a:bodyPr wrap="none" rtlCol="0">
              <a:spAutoFit/>
            </a:bodyPr>
            <a:lstStyle/>
            <a:p>
              <a:r>
                <a:rPr lang="zh-TW" altLang="en-US" dirty="0" smtClean="0">
                  <a:sym typeface="Wingdings"/>
                </a:rPr>
                <a:t></a:t>
              </a:r>
              <a:endParaRPr lang="zh-TW" altLang="en-US" dirty="0"/>
            </a:p>
          </p:txBody>
        </p:sp>
        <p:sp>
          <p:nvSpPr>
            <p:cNvPr id="22" name="文字方塊 21"/>
            <p:cNvSpPr txBox="1"/>
            <p:nvPr/>
          </p:nvSpPr>
          <p:spPr>
            <a:xfrm>
              <a:off x="3549791" y="3253626"/>
              <a:ext cx="389850" cy="369332"/>
            </a:xfrm>
            <a:prstGeom prst="rect">
              <a:avLst/>
            </a:prstGeom>
            <a:noFill/>
          </p:spPr>
          <p:txBody>
            <a:bodyPr wrap="none" rtlCol="0">
              <a:spAutoFit/>
            </a:bodyPr>
            <a:lstStyle/>
            <a:p>
              <a:r>
                <a:rPr lang="zh-TW" altLang="en-US" dirty="0" smtClean="0">
                  <a:sym typeface="Wingdings"/>
                </a:rPr>
                <a:t></a:t>
              </a:r>
              <a:endParaRPr lang="zh-TW" altLang="en-US" dirty="0"/>
            </a:p>
          </p:txBody>
        </p:sp>
        <p:sp>
          <p:nvSpPr>
            <p:cNvPr id="23" name="文字方塊 22"/>
            <p:cNvSpPr txBox="1"/>
            <p:nvPr/>
          </p:nvSpPr>
          <p:spPr>
            <a:xfrm>
              <a:off x="6854572" y="2917239"/>
              <a:ext cx="389850" cy="369332"/>
            </a:xfrm>
            <a:prstGeom prst="rect">
              <a:avLst/>
            </a:prstGeom>
            <a:noFill/>
          </p:spPr>
          <p:txBody>
            <a:bodyPr wrap="none" rtlCol="0">
              <a:spAutoFit/>
            </a:bodyPr>
            <a:lstStyle/>
            <a:p>
              <a:r>
                <a:rPr lang="zh-TW" altLang="en-US" dirty="0" smtClean="0">
                  <a:sym typeface="Wingdings"/>
                </a:rPr>
                <a:t></a:t>
              </a:r>
              <a:endParaRPr lang="zh-TW" altLang="en-US" dirty="0"/>
            </a:p>
          </p:txBody>
        </p:sp>
        <p:sp>
          <p:nvSpPr>
            <p:cNvPr id="24" name="文字方塊 23"/>
            <p:cNvSpPr txBox="1"/>
            <p:nvPr/>
          </p:nvSpPr>
          <p:spPr>
            <a:xfrm>
              <a:off x="5580112" y="3717032"/>
              <a:ext cx="389850" cy="369332"/>
            </a:xfrm>
            <a:prstGeom prst="rect">
              <a:avLst/>
            </a:prstGeom>
            <a:noFill/>
          </p:spPr>
          <p:txBody>
            <a:bodyPr wrap="none" rtlCol="0">
              <a:spAutoFit/>
            </a:bodyPr>
            <a:lstStyle/>
            <a:p>
              <a:r>
                <a:rPr lang="zh-TW" altLang="en-US" dirty="0" smtClean="0">
                  <a:sym typeface="Wingdings"/>
                </a:rPr>
                <a:t></a:t>
              </a:r>
              <a:endParaRPr lang="zh-TW" altLang="en-US" dirty="0"/>
            </a:p>
          </p:txBody>
        </p:sp>
        <p:sp>
          <p:nvSpPr>
            <p:cNvPr id="25" name="文字方塊 24"/>
            <p:cNvSpPr txBox="1"/>
            <p:nvPr/>
          </p:nvSpPr>
          <p:spPr>
            <a:xfrm>
              <a:off x="5004048" y="4221088"/>
              <a:ext cx="389850" cy="369332"/>
            </a:xfrm>
            <a:prstGeom prst="rect">
              <a:avLst/>
            </a:prstGeom>
            <a:noFill/>
          </p:spPr>
          <p:txBody>
            <a:bodyPr wrap="none" rtlCol="0">
              <a:spAutoFit/>
            </a:bodyPr>
            <a:lstStyle/>
            <a:p>
              <a:r>
                <a:rPr lang="zh-TW" altLang="en-US" dirty="0" smtClean="0">
                  <a:sym typeface="Wingdings"/>
                </a:rPr>
                <a:t></a:t>
              </a:r>
              <a:endParaRPr lang="zh-TW" altLang="en-US" dirty="0"/>
            </a:p>
          </p:txBody>
        </p:sp>
        <p:sp>
          <p:nvSpPr>
            <p:cNvPr id="26" name="文字方塊 25"/>
            <p:cNvSpPr txBox="1"/>
            <p:nvPr/>
          </p:nvSpPr>
          <p:spPr>
            <a:xfrm>
              <a:off x="6012160" y="4941168"/>
              <a:ext cx="389850" cy="369332"/>
            </a:xfrm>
            <a:prstGeom prst="rect">
              <a:avLst/>
            </a:prstGeom>
            <a:noFill/>
          </p:spPr>
          <p:txBody>
            <a:bodyPr wrap="none" rtlCol="0">
              <a:spAutoFit/>
            </a:bodyPr>
            <a:lstStyle/>
            <a:p>
              <a:r>
                <a:rPr lang="zh-TW" altLang="en-US" dirty="0" smtClean="0">
                  <a:sym typeface="Wingdings"/>
                </a:rPr>
                <a:t></a:t>
              </a:r>
              <a:endParaRPr lang="zh-TW" altLang="en-US" dirty="0"/>
            </a:p>
          </p:txBody>
        </p:sp>
        <p:sp>
          <p:nvSpPr>
            <p:cNvPr id="27" name="文字方塊 26"/>
            <p:cNvSpPr txBox="1"/>
            <p:nvPr/>
          </p:nvSpPr>
          <p:spPr>
            <a:xfrm>
              <a:off x="6923485" y="4869160"/>
              <a:ext cx="389850" cy="369332"/>
            </a:xfrm>
            <a:prstGeom prst="rect">
              <a:avLst/>
            </a:prstGeom>
            <a:noFill/>
          </p:spPr>
          <p:txBody>
            <a:bodyPr wrap="none" rtlCol="0">
              <a:spAutoFit/>
            </a:bodyPr>
            <a:lstStyle/>
            <a:p>
              <a:r>
                <a:rPr lang="zh-TW" altLang="en-US" dirty="0" smtClean="0">
                  <a:sym typeface="Wingdings"/>
                </a:rPr>
                <a:t></a:t>
              </a:r>
              <a:endParaRPr lang="zh-TW" altLang="en-US" dirty="0"/>
            </a:p>
          </p:txBody>
        </p:sp>
      </p:grpSp>
    </p:spTree>
    <p:extLst>
      <p:ext uri="{BB962C8B-B14F-4D97-AF65-F5344CB8AC3E}">
        <p14:creationId xmlns:p14="http://schemas.microsoft.com/office/powerpoint/2010/main" val="8953299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D:\Ay\副校長\NCYU三五工程\三化教學\image20.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1102588"/>
            <a:ext cx="7632848" cy="493199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33-"/>
          <p:cNvPicPr>
            <a:picLocks noChangeAspect="1" noChangeArrowheads="1"/>
          </p:cNvPicPr>
          <p:nvPr/>
        </p:nvPicPr>
        <p:blipFill>
          <a:blip r:embed="rId3"/>
          <a:srcRect/>
          <a:stretch>
            <a:fillRect/>
          </a:stretch>
        </p:blipFill>
        <p:spPr bwMode="auto">
          <a:xfrm>
            <a:off x="1907704" y="178728"/>
            <a:ext cx="3528392" cy="946906"/>
          </a:xfrm>
          <a:prstGeom prst="rect">
            <a:avLst/>
          </a:prstGeom>
          <a:noFill/>
        </p:spPr>
      </p:pic>
      <p:sp>
        <p:nvSpPr>
          <p:cNvPr id="6" name="TextBox 18"/>
          <p:cNvSpPr txBox="1"/>
          <p:nvPr/>
        </p:nvSpPr>
        <p:spPr>
          <a:xfrm>
            <a:off x="2411760" y="245008"/>
            <a:ext cx="2393173" cy="646331"/>
          </a:xfrm>
          <a:prstGeom prst="rect">
            <a:avLst/>
          </a:prstGeom>
          <a:noFill/>
        </p:spPr>
        <p:txBody>
          <a:bodyPr wrap="square" rtlCol="0">
            <a:spAutoFit/>
          </a:bodyPr>
          <a:lstStyle/>
          <a:p>
            <a:pPr algn="ctr">
              <a:buBlip>
                <a:blip r:embed="rId4"/>
              </a:buBlip>
            </a:pPr>
            <a:r>
              <a:rPr lang="zh-TW" altLang="en-US" sz="3600" b="1" dirty="0" smtClean="0">
                <a:latin typeface="標楷體" panose="03000509000000000000" pitchFamily="65" charset="-120"/>
                <a:ea typeface="標楷體" panose="03000509000000000000" pitchFamily="65" charset="-120"/>
              </a:rPr>
              <a:t>三化教學</a:t>
            </a:r>
            <a:endParaRPr lang="ko-KR" altLang="en-US" sz="3600" b="1" dirty="0">
              <a:latin typeface="標楷體" panose="03000509000000000000" pitchFamily="65" charset="-120"/>
            </a:endParaRPr>
          </a:p>
        </p:txBody>
      </p:sp>
      <p:sp>
        <p:nvSpPr>
          <p:cNvPr id="4" name="投影片編號版面配置區 3"/>
          <p:cNvSpPr>
            <a:spLocks noGrp="1"/>
          </p:cNvSpPr>
          <p:nvPr>
            <p:ph type="sldNum" sz="quarter" idx="12"/>
          </p:nvPr>
        </p:nvSpPr>
        <p:spPr/>
        <p:txBody>
          <a:bodyPr/>
          <a:lstStyle/>
          <a:p>
            <a:fld id="{11F70DB0-1707-4C2E-BA6A-7B2B88A8B1D4}" type="slidenum">
              <a:rPr lang="zh-TW" altLang="en-US" smtClean="0"/>
              <a:t>5</a:t>
            </a:fld>
            <a:endParaRPr lang="zh-TW" altLang="en-US"/>
          </a:p>
        </p:txBody>
      </p:sp>
    </p:spTree>
    <p:extLst>
      <p:ext uri="{BB962C8B-B14F-4D97-AF65-F5344CB8AC3E}">
        <p14:creationId xmlns:p14="http://schemas.microsoft.com/office/powerpoint/2010/main" val="1922175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橢圓 15"/>
          <p:cNvSpPr/>
          <p:nvPr/>
        </p:nvSpPr>
        <p:spPr>
          <a:xfrm>
            <a:off x="4572000" y="4077072"/>
            <a:ext cx="360040" cy="36933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5" name="橢圓 14"/>
          <p:cNvSpPr/>
          <p:nvPr/>
        </p:nvSpPr>
        <p:spPr>
          <a:xfrm>
            <a:off x="4788024" y="3645024"/>
            <a:ext cx="288032" cy="21602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4" name="圖片 3"/>
          <p:cNvPicPr>
            <a:picLocks noChangeAspect="1"/>
          </p:cNvPicPr>
          <p:nvPr/>
        </p:nvPicPr>
        <p:blipFill rotWithShape="1">
          <a:blip r:embed="rId2" cstate="print">
            <a:extLst>
              <a:ext uri="{28A0092B-C50C-407E-A947-70E740481C1C}">
                <a14:useLocalDpi xmlns:a14="http://schemas.microsoft.com/office/drawing/2010/main" val="0"/>
              </a:ext>
            </a:extLst>
          </a:blip>
          <a:srcRect t="44788" b="9420"/>
          <a:stretch/>
        </p:blipFill>
        <p:spPr>
          <a:xfrm>
            <a:off x="0" y="958080"/>
            <a:ext cx="9144000" cy="5920371"/>
          </a:xfrm>
          <a:prstGeom prst="rect">
            <a:avLst/>
          </a:prstGeom>
        </p:spPr>
      </p:pic>
      <p:sp>
        <p:nvSpPr>
          <p:cNvPr id="3" name="投影片編號版面配置區 2"/>
          <p:cNvSpPr>
            <a:spLocks noGrp="1"/>
          </p:cNvSpPr>
          <p:nvPr>
            <p:ph type="sldNum" sz="quarter" idx="12"/>
          </p:nvPr>
        </p:nvSpPr>
        <p:spPr/>
        <p:txBody>
          <a:bodyPr/>
          <a:lstStyle/>
          <a:p>
            <a:fld id="{11F70DB0-1707-4C2E-BA6A-7B2B88A8B1D4}" type="slidenum">
              <a:rPr lang="zh-TW" altLang="en-US" smtClean="0"/>
              <a:t>50</a:t>
            </a:fld>
            <a:endParaRPr lang="zh-TW" altLang="en-US"/>
          </a:p>
        </p:txBody>
      </p:sp>
      <p:sp>
        <p:nvSpPr>
          <p:cNvPr id="5" name="圓角矩形 27"/>
          <p:cNvSpPr/>
          <p:nvPr/>
        </p:nvSpPr>
        <p:spPr>
          <a:xfrm>
            <a:off x="306432" y="260648"/>
            <a:ext cx="5417696" cy="714380"/>
          </a:xfrm>
          <a:prstGeom prst="roundRect">
            <a:avLst>
              <a:gd name="adj" fmla="val 50000"/>
            </a:avLst>
          </a:prstGeom>
          <a:solidFill>
            <a:schemeClr val="tx2"/>
          </a:solidFill>
          <a:ln>
            <a:noFill/>
          </a:ln>
          <a:scene3d>
            <a:camera prst="orthographicFront"/>
            <a:lightRig rig="threePt" dir="t"/>
          </a:scene3d>
          <a:sp3d prstMaterial="metal">
            <a:bevelT/>
          </a:sp3d>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kumimoji="0" lang="zh-TW" altLang="en-US">
              <a:solidFill>
                <a:schemeClr val="dk1"/>
              </a:solidFill>
              <a:latin typeface="微軟正黑體" pitchFamily="34" charset="-120"/>
            </a:endParaRPr>
          </a:p>
        </p:txBody>
      </p:sp>
      <p:sp>
        <p:nvSpPr>
          <p:cNvPr id="6" name="圓角矩形 31"/>
          <p:cNvSpPr/>
          <p:nvPr/>
        </p:nvSpPr>
        <p:spPr>
          <a:xfrm>
            <a:off x="592184" y="332086"/>
            <a:ext cx="5059936" cy="571504"/>
          </a:xfrm>
          <a:prstGeom prst="roundRect">
            <a:avLst>
              <a:gd name="adj" fmla="val 50000"/>
            </a:avLst>
          </a:prstGeom>
          <a:solidFill>
            <a:schemeClr val="bg1">
              <a:lumMod val="9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endParaRPr kumimoji="0" lang="zh-TW" altLang="en-US">
              <a:latin typeface="微軟正黑體" pitchFamily="34" charset="-120"/>
            </a:endParaRPr>
          </a:p>
        </p:txBody>
      </p:sp>
      <p:sp>
        <p:nvSpPr>
          <p:cNvPr id="7" name="TextBox 10"/>
          <p:cNvSpPr txBox="1"/>
          <p:nvPr/>
        </p:nvSpPr>
        <p:spPr>
          <a:xfrm>
            <a:off x="610536" y="263182"/>
            <a:ext cx="5113592" cy="584775"/>
          </a:xfrm>
          <a:prstGeom prst="rect">
            <a:avLst/>
          </a:prstGeom>
          <a:noFill/>
        </p:spPr>
        <p:txBody>
          <a:bodyPr wrap="square">
            <a:spAutoFit/>
            <a:scene3d>
              <a:camera prst="orthographicFront"/>
              <a:lightRig rig="soft" dir="t">
                <a:rot lat="0" lon="0" rev="10800000"/>
              </a:lightRig>
            </a:scene3d>
            <a:sp3d>
              <a:bevelT w="27940" h="12700"/>
              <a:contourClr>
                <a:srgbClr val="DDDDDD"/>
              </a:contourClr>
            </a:sp3d>
          </a:bodyPr>
          <a:lstStyle/>
          <a:p>
            <a:pPr algn="ctr" fontAlgn="auto">
              <a:spcBef>
                <a:spcPts val="0"/>
              </a:spcBef>
              <a:spcAft>
                <a:spcPts val="0"/>
              </a:spcAft>
              <a:defRPr/>
            </a:pPr>
            <a:r>
              <a:rPr kumimoji="0" lang="zh-TW" altLang="en-US" sz="3200" spc="150" dirty="0" smtClean="0">
                <a:ln w="11430"/>
                <a:solidFill>
                  <a:schemeClr val="accent2">
                    <a:lumMod val="50000"/>
                  </a:schemeClr>
                </a:solidFill>
                <a:effectLst>
                  <a:outerShdw blurRad="25400" algn="tl" rotWithShape="0">
                    <a:srgbClr val="000000">
                      <a:alpha val="43000"/>
                    </a:srgbClr>
                  </a:outerShdw>
                </a:effectLst>
                <a:latin typeface="標楷體" panose="03000509000000000000" pitchFamily="65" charset="-120"/>
                <a:ea typeface="標楷體" panose="03000509000000000000" pitchFamily="65" charset="-120"/>
              </a:rPr>
              <a:t>蘭潭校區可增建建築面積</a:t>
            </a:r>
            <a:endParaRPr kumimoji="0" lang="ko-KR" altLang="en-US" sz="3200" spc="150" dirty="0">
              <a:ln w="11430"/>
              <a:solidFill>
                <a:schemeClr val="accent2">
                  <a:lumMod val="50000"/>
                </a:schemeClr>
              </a:solidFill>
              <a:effectLst>
                <a:outerShdw blurRad="25400" algn="tl" rotWithShape="0">
                  <a:srgbClr val="000000">
                    <a:alpha val="43000"/>
                  </a:srgbClr>
                </a:outerShdw>
              </a:effectLst>
              <a:latin typeface="標楷體" panose="03000509000000000000" pitchFamily="65" charset="-120"/>
              <a:ea typeface="HY헤드라인M" pitchFamily="18" charset="-127"/>
            </a:endParaRPr>
          </a:p>
        </p:txBody>
      </p:sp>
      <p:grpSp>
        <p:nvGrpSpPr>
          <p:cNvPr id="8" name="群組 7"/>
          <p:cNvGrpSpPr/>
          <p:nvPr/>
        </p:nvGrpSpPr>
        <p:grpSpPr>
          <a:xfrm>
            <a:off x="6632597" y="1274191"/>
            <a:ext cx="1726739" cy="400110"/>
            <a:chOff x="7236296" y="1326418"/>
            <a:chExt cx="1726739" cy="400110"/>
          </a:xfrm>
        </p:grpSpPr>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6296" y="1412776"/>
              <a:ext cx="288032" cy="227394"/>
            </a:xfrm>
            <a:prstGeom prst="rect">
              <a:avLst/>
            </a:prstGeom>
            <a:noFill/>
            <a:ln w="19050">
              <a:solidFill>
                <a:srgbClr val="0000FF"/>
              </a:solidFill>
              <a:miter lim="800000"/>
              <a:headEnd/>
              <a:tailEnd/>
            </a:ln>
            <a:extLst>
              <a:ext uri="{909E8E84-426E-40DD-AFC4-6F175D3DCCD1}">
                <a14:hiddenFill xmlns:a14="http://schemas.microsoft.com/office/drawing/2010/main">
                  <a:solidFill>
                    <a:schemeClr val="accent1"/>
                  </a:solidFill>
                </a14:hiddenFill>
              </a:ext>
            </a:extLst>
          </p:spPr>
        </p:pic>
        <p:sp>
          <p:nvSpPr>
            <p:cNvPr id="10" name="文字方塊 9"/>
            <p:cNvSpPr txBox="1"/>
            <p:nvPr/>
          </p:nvSpPr>
          <p:spPr>
            <a:xfrm>
              <a:off x="7495967" y="1326418"/>
              <a:ext cx="1467068" cy="400110"/>
            </a:xfrm>
            <a:prstGeom prst="rect">
              <a:avLst/>
            </a:prstGeom>
            <a:noFill/>
          </p:spPr>
          <p:txBody>
            <a:bodyPr wrap="none" rtlCol="0">
              <a:spAutoFit/>
            </a:bodyPr>
            <a:lstStyle/>
            <a:p>
              <a:r>
                <a:rPr lang="zh-TW" altLang="en-US" sz="2000" dirty="0" smtClean="0">
                  <a:latin typeface="標楷體" panose="03000509000000000000" pitchFamily="65" charset="-120"/>
                  <a:ea typeface="標楷體" panose="03000509000000000000" pitchFamily="65" charset="-120"/>
                </a:rPr>
                <a:t>可增建面積</a:t>
              </a:r>
              <a:endParaRPr lang="zh-TW" altLang="en-US" sz="2000" dirty="0">
                <a:latin typeface="標楷體" panose="03000509000000000000" pitchFamily="65" charset="-120"/>
                <a:ea typeface="標楷體" panose="03000509000000000000" pitchFamily="65" charset="-120"/>
              </a:endParaRPr>
            </a:p>
          </p:txBody>
        </p:sp>
      </p:grpSp>
      <p:sp>
        <p:nvSpPr>
          <p:cNvPr id="11" name="文字方塊 10"/>
          <p:cNvSpPr txBox="1"/>
          <p:nvPr/>
        </p:nvSpPr>
        <p:spPr>
          <a:xfrm>
            <a:off x="5004048" y="1587943"/>
            <a:ext cx="1415772" cy="1569660"/>
          </a:xfrm>
          <a:prstGeom prst="rect">
            <a:avLst/>
          </a:prstGeom>
          <a:noFill/>
        </p:spPr>
        <p:txBody>
          <a:bodyPr wrap="none" rtlCol="0">
            <a:spAutoFit/>
          </a:bodyPr>
          <a:lstStyle/>
          <a:p>
            <a:r>
              <a:rPr lang="zh-TW" altLang="en-US" sz="2400" dirty="0" smtClean="0">
                <a:solidFill>
                  <a:srgbClr val="0000FF"/>
                </a:solidFill>
                <a:latin typeface="標楷體" panose="03000509000000000000" pitchFamily="65" charset="-120"/>
                <a:ea typeface="標楷體" panose="03000509000000000000" pitchFamily="65" charset="-120"/>
              </a:rPr>
              <a:t>東南側</a:t>
            </a:r>
            <a:endParaRPr lang="en-US" altLang="zh-TW" sz="2400" dirty="0" smtClean="0">
              <a:solidFill>
                <a:srgbClr val="0000FF"/>
              </a:solidFill>
              <a:latin typeface="標楷體" panose="03000509000000000000" pitchFamily="65" charset="-120"/>
              <a:ea typeface="標楷體" panose="03000509000000000000" pitchFamily="65" charset="-120"/>
            </a:endParaRPr>
          </a:p>
          <a:p>
            <a:r>
              <a:rPr lang="zh-TW" altLang="en-US" sz="2400" dirty="0">
                <a:latin typeface="標楷體" panose="03000509000000000000" pitchFamily="65" charset="-120"/>
                <a:ea typeface="標楷體" panose="03000509000000000000" pitchFamily="65" charset="-120"/>
              </a:rPr>
              <a:t>原畜牧</a:t>
            </a:r>
            <a:r>
              <a:rPr lang="zh-TW" altLang="en-US" sz="2400" dirty="0" smtClean="0">
                <a:latin typeface="標楷體" panose="03000509000000000000" pitchFamily="65" charset="-120"/>
                <a:ea typeface="標楷體" panose="03000509000000000000" pitchFamily="65" charset="-120"/>
              </a:rPr>
              <a:t>場</a:t>
            </a:r>
            <a:endParaRPr lang="en-US" altLang="zh-TW" sz="2400" dirty="0" smtClean="0">
              <a:latin typeface="標楷體" panose="03000509000000000000" pitchFamily="65" charset="-120"/>
              <a:ea typeface="標楷體" panose="03000509000000000000" pitchFamily="65" charset="-120"/>
            </a:endParaRPr>
          </a:p>
          <a:p>
            <a:r>
              <a:rPr lang="zh-TW" altLang="en-US" sz="2400" dirty="0" smtClean="0">
                <a:latin typeface="標楷體" panose="03000509000000000000" pitchFamily="65" charset="-120"/>
                <a:ea typeface="標楷體" panose="03000509000000000000" pitchFamily="65" charset="-120"/>
              </a:rPr>
              <a:t>與動科系</a:t>
            </a:r>
            <a:endParaRPr lang="en-US" altLang="zh-TW" sz="2400" dirty="0" smtClean="0">
              <a:latin typeface="標楷體" panose="03000509000000000000" pitchFamily="65" charset="-120"/>
              <a:ea typeface="標楷體" panose="03000509000000000000" pitchFamily="65" charset="-120"/>
            </a:endParaRPr>
          </a:p>
          <a:p>
            <a:r>
              <a:rPr lang="zh-TW" altLang="en-US" sz="2400" dirty="0" smtClean="0">
                <a:latin typeface="標楷體" panose="03000509000000000000" pitchFamily="65" charset="-120"/>
                <a:ea typeface="標楷體" panose="03000509000000000000" pitchFamily="65" charset="-120"/>
              </a:rPr>
              <a:t>後面</a:t>
            </a:r>
            <a:endParaRPr lang="zh-TW" altLang="en-US" sz="2400" dirty="0">
              <a:latin typeface="標楷體" panose="03000509000000000000" pitchFamily="65" charset="-120"/>
              <a:ea typeface="標楷體" panose="03000509000000000000" pitchFamily="65" charset="-120"/>
            </a:endParaRPr>
          </a:p>
        </p:txBody>
      </p:sp>
      <p:sp>
        <p:nvSpPr>
          <p:cNvPr id="12" name="文字方塊 11"/>
          <p:cNvSpPr txBox="1"/>
          <p:nvPr/>
        </p:nvSpPr>
        <p:spPr>
          <a:xfrm>
            <a:off x="3563888" y="2132856"/>
            <a:ext cx="389850" cy="369332"/>
          </a:xfrm>
          <a:prstGeom prst="rect">
            <a:avLst/>
          </a:prstGeom>
          <a:noFill/>
        </p:spPr>
        <p:txBody>
          <a:bodyPr wrap="none" rtlCol="0">
            <a:spAutoFit/>
          </a:bodyPr>
          <a:lstStyle/>
          <a:p>
            <a:r>
              <a:rPr lang="zh-TW" altLang="en-US" dirty="0" smtClean="0">
                <a:sym typeface="Wingdings"/>
              </a:rPr>
              <a:t></a:t>
            </a:r>
            <a:endParaRPr lang="zh-TW" altLang="en-US" dirty="0"/>
          </a:p>
        </p:txBody>
      </p:sp>
      <p:sp>
        <p:nvSpPr>
          <p:cNvPr id="13" name="文字方塊 12"/>
          <p:cNvSpPr txBox="1"/>
          <p:nvPr/>
        </p:nvSpPr>
        <p:spPr>
          <a:xfrm>
            <a:off x="3851920" y="3157603"/>
            <a:ext cx="389850" cy="369332"/>
          </a:xfrm>
          <a:prstGeom prst="rect">
            <a:avLst/>
          </a:prstGeom>
          <a:noFill/>
        </p:spPr>
        <p:txBody>
          <a:bodyPr wrap="none" rtlCol="0">
            <a:spAutoFit/>
          </a:bodyPr>
          <a:lstStyle/>
          <a:p>
            <a:r>
              <a:rPr lang="zh-TW" altLang="en-US" dirty="0" smtClean="0">
                <a:sym typeface="Wingdings"/>
              </a:rPr>
              <a:t></a:t>
            </a:r>
            <a:endParaRPr lang="zh-TW" altLang="en-US" dirty="0"/>
          </a:p>
        </p:txBody>
      </p:sp>
      <p:sp>
        <p:nvSpPr>
          <p:cNvPr id="18" name="文字方塊 17"/>
          <p:cNvSpPr txBox="1"/>
          <p:nvPr/>
        </p:nvSpPr>
        <p:spPr>
          <a:xfrm>
            <a:off x="3203848" y="4365104"/>
            <a:ext cx="418704" cy="369332"/>
          </a:xfrm>
          <a:prstGeom prst="rect">
            <a:avLst/>
          </a:prstGeom>
          <a:noFill/>
        </p:spPr>
        <p:txBody>
          <a:bodyPr wrap="none" rtlCol="0">
            <a:spAutoFit/>
          </a:bodyPr>
          <a:lstStyle/>
          <a:p>
            <a:r>
              <a:rPr lang="en-US" altLang="zh-TW" dirty="0" smtClean="0"/>
              <a:t>11</a:t>
            </a:r>
            <a:endParaRPr lang="zh-TW" altLang="en-US" dirty="0"/>
          </a:p>
        </p:txBody>
      </p:sp>
    </p:spTree>
    <p:extLst>
      <p:ext uri="{BB962C8B-B14F-4D97-AF65-F5344CB8AC3E}">
        <p14:creationId xmlns:p14="http://schemas.microsoft.com/office/powerpoint/2010/main" val="234112370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4243316210"/>
              </p:ext>
            </p:extLst>
          </p:nvPr>
        </p:nvGraphicFramePr>
        <p:xfrm>
          <a:off x="251580" y="1097280"/>
          <a:ext cx="8640840" cy="4844880"/>
        </p:xfrm>
        <a:graphic>
          <a:graphicData uri="http://schemas.openxmlformats.org/drawingml/2006/table">
            <a:tbl>
              <a:tblPr firstRow="1" firstCol="1" bandRow="1"/>
              <a:tblGrid>
                <a:gridCol w="1080120">
                  <a:extLst>
                    <a:ext uri="{9D8B030D-6E8A-4147-A177-3AD203B41FA5}">
                      <a16:colId xmlns:a16="http://schemas.microsoft.com/office/drawing/2014/main" xmlns="" val="20000"/>
                    </a:ext>
                  </a:extLst>
                </a:gridCol>
                <a:gridCol w="1080000">
                  <a:extLst>
                    <a:ext uri="{9D8B030D-6E8A-4147-A177-3AD203B41FA5}">
                      <a16:colId xmlns:a16="http://schemas.microsoft.com/office/drawing/2014/main" xmlns="" val="20001"/>
                    </a:ext>
                  </a:extLst>
                </a:gridCol>
                <a:gridCol w="2232248">
                  <a:extLst>
                    <a:ext uri="{9D8B030D-6E8A-4147-A177-3AD203B41FA5}">
                      <a16:colId xmlns:a16="http://schemas.microsoft.com/office/drawing/2014/main" xmlns="" val="20002"/>
                    </a:ext>
                  </a:extLst>
                </a:gridCol>
                <a:gridCol w="1584075">
                  <a:extLst>
                    <a:ext uri="{9D8B030D-6E8A-4147-A177-3AD203B41FA5}">
                      <a16:colId xmlns:a16="http://schemas.microsoft.com/office/drawing/2014/main" xmlns="" val="20003"/>
                    </a:ext>
                  </a:extLst>
                </a:gridCol>
                <a:gridCol w="2664397">
                  <a:extLst>
                    <a:ext uri="{9D8B030D-6E8A-4147-A177-3AD203B41FA5}">
                      <a16:colId xmlns:a16="http://schemas.microsoft.com/office/drawing/2014/main" xmlns="" val="20004"/>
                    </a:ext>
                  </a:extLst>
                </a:gridCol>
              </a:tblGrid>
              <a:tr h="360000">
                <a:tc>
                  <a:txBody>
                    <a:bodyPr/>
                    <a:lstStyle/>
                    <a:p>
                      <a:pPr algn="ctr">
                        <a:spcAft>
                          <a:spcPts val="0"/>
                        </a:spcAft>
                      </a:pPr>
                      <a:r>
                        <a:rPr lang="zh-TW" sz="1800" kern="100" dirty="0" smtClean="0">
                          <a:effectLst/>
                          <a:latin typeface="Times New Roman" panose="02020603050405020304" pitchFamily="18" charset="0"/>
                          <a:ea typeface="標楷體" panose="03000509000000000000" pitchFamily="65" charset="-120"/>
                          <a:cs typeface="Times New Roman" panose="02020603050405020304" pitchFamily="18" charset="0"/>
                        </a:rPr>
                        <a:t>基地編號</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spcAft>
                          <a:spcPts val="0"/>
                        </a:spcAft>
                      </a:pPr>
                      <a:r>
                        <a:rPr lang="zh-TW" sz="1800" kern="100" dirty="0" smtClean="0">
                          <a:effectLst/>
                          <a:latin typeface="Times New Roman" panose="02020603050405020304" pitchFamily="18" charset="0"/>
                          <a:ea typeface="標楷體" panose="03000509000000000000" pitchFamily="65" charset="-120"/>
                          <a:cs typeface="Times New Roman" panose="02020603050405020304" pitchFamily="18" charset="0"/>
                        </a:rPr>
                        <a:t>面積</a:t>
                      </a:r>
                      <a:r>
                        <a:rPr lang="zh-TW" altLang="en-US" sz="1800" kern="100" baseline="0" dirty="0">
                          <a:effectLst/>
                          <a:latin typeface="Calibri" panose="020F0502020204030204" pitchFamily="34" charset="0"/>
                          <a:ea typeface="新細明體" panose="02020500000000000000" pitchFamily="18" charset="-120"/>
                          <a:cs typeface="Times New Roman" panose="02020603050405020304" pitchFamily="18" charset="0"/>
                        </a:rPr>
                        <a:t> </a:t>
                      </a:r>
                      <a:r>
                        <a:rPr lang="en-US" sz="1800" kern="100" dirty="0" smtClean="0">
                          <a:effectLst/>
                          <a:latin typeface="Times New Roman" panose="02020603050405020304" pitchFamily="18" charset="0"/>
                          <a:ea typeface="標楷體" panose="03000509000000000000" pitchFamily="65" charset="-120"/>
                          <a:cs typeface="Times New Roman" panose="02020603050405020304" pitchFamily="18" charset="0"/>
                        </a:rPr>
                        <a:t>(</a:t>
                      </a:r>
                      <a:r>
                        <a:rPr lang="en-US" altLang="zh-TW" sz="1800" kern="100" dirty="0" smtClean="0">
                          <a:effectLst/>
                          <a:latin typeface="Times New Roman" panose="02020603050405020304" pitchFamily="18" charset="0"/>
                          <a:ea typeface="標楷體" panose="03000509000000000000" pitchFamily="65" charset="-120"/>
                          <a:cs typeface="Times New Roman" panose="02020603050405020304" pitchFamily="18" charset="0"/>
                        </a:rPr>
                        <a:t>m</a:t>
                      </a:r>
                      <a:r>
                        <a:rPr lang="en-US" altLang="zh-TW" sz="1800" kern="100" baseline="30000" dirty="0" smtClean="0">
                          <a:effectLst/>
                          <a:latin typeface="Times New Roman" panose="02020603050405020304" pitchFamily="18" charset="0"/>
                          <a:ea typeface="標楷體" panose="03000509000000000000" pitchFamily="65" charset="-120"/>
                          <a:cs typeface="Times New Roman" panose="02020603050405020304" pitchFamily="18" charset="0"/>
                        </a:rPr>
                        <a:t>2</a:t>
                      </a:r>
                      <a:r>
                        <a:rPr lang="en-US" sz="1800" kern="100" dirty="0" smtClean="0">
                          <a:effectLst/>
                          <a:latin typeface="Times New Roman" panose="02020603050405020304" pitchFamily="18" charset="0"/>
                          <a:ea typeface="標楷體" panose="03000509000000000000" pitchFamily="65" charset="-120"/>
                          <a:cs typeface="Times New Roman" panose="02020603050405020304" pitchFamily="18" charset="0"/>
                        </a:rPr>
                        <a:t>)</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spcAft>
                          <a:spcPts val="0"/>
                        </a:spcAft>
                      </a:pPr>
                      <a:r>
                        <a:rPr lang="zh-TW" sz="1800" kern="100" dirty="0">
                          <a:effectLst/>
                          <a:latin typeface="Times New Roman" panose="02020603050405020304" pitchFamily="18" charset="0"/>
                          <a:ea typeface="標楷體" panose="03000509000000000000" pitchFamily="65" charset="-120"/>
                          <a:cs typeface="Times New Roman" panose="02020603050405020304" pitchFamily="18" charset="0"/>
                        </a:rPr>
                        <a:t>現況</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spcAft>
                          <a:spcPts val="0"/>
                        </a:spcAft>
                      </a:pPr>
                      <a:r>
                        <a:rPr lang="zh-TW" sz="1800" kern="100" dirty="0">
                          <a:effectLst/>
                          <a:latin typeface="Times New Roman" panose="02020603050405020304" pitchFamily="18" charset="0"/>
                          <a:ea typeface="標楷體" panose="03000509000000000000" pitchFamily="65" charset="-120"/>
                          <a:cs typeface="Times New Roman" panose="02020603050405020304" pitchFamily="18" charset="0"/>
                        </a:rPr>
                        <a:t>預計用途</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spcAft>
                          <a:spcPts val="0"/>
                        </a:spcAft>
                      </a:pPr>
                      <a:r>
                        <a:rPr lang="zh-TW" sz="1800" kern="100" dirty="0">
                          <a:effectLst/>
                          <a:latin typeface="Times New Roman" panose="02020603050405020304" pitchFamily="18" charset="0"/>
                          <a:ea typeface="標楷體" panose="03000509000000000000" pitchFamily="65" charset="-120"/>
                          <a:cs typeface="Times New Roman" panose="02020603050405020304" pitchFamily="18" charset="0"/>
                        </a:rPr>
                        <a:t>備註</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288000">
                <a:tc>
                  <a:txBody>
                    <a:bodyPr/>
                    <a:lstStyle/>
                    <a:p>
                      <a:pPr algn="ctr">
                        <a:spcAft>
                          <a:spcPts val="0"/>
                        </a:spcAft>
                      </a:pPr>
                      <a:r>
                        <a:rPr lang="en-US" sz="1800" kern="100" dirty="0">
                          <a:effectLst/>
                          <a:latin typeface="Times New Roman" panose="02020603050405020304" pitchFamily="18" charset="0"/>
                          <a:ea typeface="標楷體" panose="03000509000000000000" pitchFamily="65" charset="-120"/>
                          <a:cs typeface="Times New Roman" panose="02020603050405020304" pitchFamily="18" charset="0"/>
                        </a:rPr>
                        <a:t>1</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effectLst/>
                          <a:latin typeface="Times New Roman" panose="02020603050405020304" pitchFamily="18" charset="0"/>
                          <a:ea typeface="標楷體" panose="03000509000000000000" pitchFamily="65" charset="-120"/>
                          <a:cs typeface="Times New Roman" panose="02020603050405020304" pitchFamily="18" charset="0"/>
                        </a:rPr>
                        <a:t>5,276</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TW" sz="1800" kern="100" dirty="0">
                          <a:effectLst/>
                          <a:latin typeface="Times New Roman" panose="02020603050405020304" pitchFamily="18" charset="0"/>
                          <a:ea typeface="標楷體" panose="03000509000000000000" pitchFamily="65" charset="-120"/>
                          <a:cs typeface="Times New Roman" panose="02020603050405020304" pitchFamily="18" charset="0"/>
                        </a:rPr>
                        <a:t>林地、總務處苗圃</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effectLst/>
                          <a:latin typeface="Times New Roman" panose="02020603050405020304" pitchFamily="18" charset="0"/>
                          <a:ea typeface="標楷體" panose="03000509000000000000" pitchFamily="65" charset="-120"/>
                          <a:cs typeface="Times New Roman" panose="02020603050405020304" pitchFamily="18" charset="0"/>
                        </a:rPr>
                        <a:t> </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effectLst/>
                          <a:latin typeface="Times New Roman" panose="02020603050405020304" pitchFamily="18" charset="0"/>
                          <a:ea typeface="標楷體" panose="03000509000000000000" pitchFamily="65" charset="-120"/>
                          <a:cs typeface="Times New Roman" panose="02020603050405020304" pitchFamily="18" charset="0"/>
                        </a:rPr>
                        <a:t> </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0">
                <a:tc>
                  <a:txBody>
                    <a:bodyPr/>
                    <a:lstStyle/>
                    <a:p>
                      <a:pPr algn="ctr">
                        <a:spcAft>
                          <a:spcPts val="0"/>
                        </a:spcAft>
                      </a:pPr>
                      <a:r>
                        <a:rPr lang="en-US" sz="1800" kern="100" dirty="0">
                          <a:effectLst/>
                          <a:latin typeface="Times New Roman" panose="02020603050405020304" pitchFamily="18" charset="0"/>
                          <a:ea typeface="標楷體" panose="03000509000000000000" pitchFamily="65" charset="-120"/>
                          <a:cs typeface="Times New Roman" panose="02020603050405020304" pitchFamily="18" charset="0"/>
                        </a:rPr>
                        <a:t>2</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effectLst/>
                          <a:latin typeface="Times New Roman" panose="02020603050405020304" pitchFamily="18" charset="0"/>
                          <a:ea typeface="標楷體" panose="03000509000000000000" pitchFamily="65" charset="-120"/>
                          <a:cs typeface="Times New Roman" panose="02020603050405020304" pitchFamily="18" charset="0"/>
                        </a:rPr>
                        <a:t>3,723</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TW" sz="1800" kern="100" dirty="0">
                          <a:effectLst/>
                          <a:latin typeface="Times New Roman" panose="02020603050405020304" pitchFamily="18" charset="0"/>
                          <a:ea typeface="標楷體" panose="03000509000000000000" pitchFamily="65" charset="-120"/>
                          <a:cs typeface="Times New Roman" panose="02020603050405020304" pitchFamily="18" charset="0"/>
                        </a:rPr>
                        <a:t>汽車第三停車場</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TW" sz="1800" kern="100">
                          <a:effectLst/>
                          <a:latin typeface="Times New Roman" panose="02020603050405020304" pitchFamily="18" charset="0"/>
                          <a:ea typeface="標楷體" panose="03000509000000000000" pitchFamily="65" charset="-120"/>
                          <a:cs typeface="Times New Roman" panose="02020603050405020304" pitchFamily="18" charset="0"/>
                        </a:rPr>
                        <a:t>師範學院大樓</a:t>
                      </a:r>
                      <a:endParaRPr lang="zh-TW" sz="18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TW" sz="1800" kern="100" dirty="0">
                          <a:effectLst/>
                          <a:latin typeface="Times New Roman" panose="02020603050405020304" pitchFamily="18" charset="0"/>
                          <a:ea typeface="標楷體" panose="03000509000000000000" pitchFamily="65" charset="-120"/>
                          <a:cs typeface="Times New Roman" panose="02020603050405020304" pitchFamily="18" charset="0"/>
                        </a:rPr>
                        <a:t>本基地為圖書資訊館法定</a:t>
                      </a:r>
                      <a:r>
                        <a:rPr lang="zh-TW" sz="1800" kern="100" dirty="0" smtClean="0">
                          <a:effectLst/>
                          <a:latin typeface="Times New Roman" panose="02020603050405020304" pitchFamily="18" charset="0"/>
                          <a:ea typeface="標楷體" panose="03000509000000000000" pitchFamily="65" charset="-120"/>
                          <a:cs typeface="Times New Roman" panose="02020603050405020304" pitchFamily="18" charset="0"/>
                        </a:rPr>
                        <a:t>停車場。</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0">
                <a:tc>
                  <a:txBody>
                    <a:bodyPr/>
                    <a:lstStyle/>
                    <a:p>
                      <a:pPr algn="ctr">
                        <a:spcAft>
                          <a:spcPts val="0"/>
                        </a:spcAft>
                      </a:pPr>
                      <a:r>
                        <a:rPr lang="en-US" sz="1800" kern="100" dirty="0">
                          <a:effectLst/>
                          <a:latin typeface="Times New Roman" panose="02020603050405020304" pitchFamily="18" charset="0"/>
                          <a:ea typeface="標楷體" panose="03000509000000000000" pitchFamily="65" charset="-120"/>
                          <a:cs typeface="Times New Roman" panose="02020603050405020304" pitchFamily="18" charset="0"/>
                        </a:rPr>
                        <a:t>3</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effectLst/>
                          <a:latin typeface="Times New Roman" panose="02020603050405020304" pitchFamily="18" charset="0"/>
                          <a:ea typeface="標楷體" panose="03000509000000000000" pitchFamily="65" charset="-120"/>
                          <a:cs typeface="Times New Roman" panose="02020603050405020304" pitchFamily="18" charset="0"/>
                        </a:rPr>
                        <a:t>3,271</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TW" sz="1800" kern="100" dirty="0">
                          <a:effectLst/>
                          <a:latin typeface="Times New Roman" panose="02020603050405020304" pitchFamily="18" charset="0"/>
                          <a:ea typeface="標楷體" panose="03000509000000000000" pitchFamily="65" charset="-120"/>
                          <a:cs typeface="Times New Roman" panose="02020603050405020304" pitchFamily="18" charset="0"/>
                        </a:rPr>
                        <a:t>機車第六停車場</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TW" sz="1800" kern="100">
                          <a:effectLst/>
                          <a:latin typeface="Times New Roman" panose="02020603050405020304" pitchFamily="18" charset="0"/>
                          <a:ea typeface="標楷體" panose="03000509000000000000" pitchFamily="65" charset="-120"/>
                          <a:cs typeface="Times New Roman" panose="02020603050405020304" pitchFamily="18" charset="0"/>
                        </a:rPr>
                        <a:t>農訓大樓</a:t>
                      </a:r>
                      <a:endParaRPr lang="zh-TW" sz="18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TW" sz="1800" kern="100">
                          <a:effectLst/>
                          <a:latin typeface="Times New Roman" panose="02020603050405020304" pitchFamily="18" charset="0"/>
                          <a:ea typeface="標楷體" panose="03000509000000000000" pitchFamily="65" charset="-120"/>
                          <a:cs typeface="Times New Roman" panose="02020603050405020304" pitchFamily="18" charset="0"/>
                        </a:rPr>
                        <a:t>須另覓土地興建適量之機車停車場</a:t>
                      </a:r>
                      <a:endParaRPr lang="zh-TW" sz="18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288000">
                <a:tc>
                  <a:txBody>
                    <a:bodyPr/>
                    <a:lstStyle/>
                    <a:p>
                      <a:pPr algn="ctr">
                        <a:spcAft>
                          <a:spcPts val="0"/>
                        </a:spcAft>
                      </a:pPr>
                      <a:r>
                        <a:rPr lang="en-US" sz="1800" kern="100" dirty="0">
                          <a:effectLst/>
                          <a:latin typeface="Times New Roman" panose="02020603050405020304" pitchFamily="18" charset="0"/>
                          <a:ea typeface="標楷體" panose="03000509000000000000" pitchFamily="65" charset="-120"/>
                          <a:cs typeface="Times New Roman" panose="02020603050405020304" pitchFamily="18" charset="0"/>
                        </a:rPr>
                        <a:t>4</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effectLst/>
                          <a:latin typeface="Times New Roman" panose="02020603050405020304" pitchFamily="18" charset="0"/>
                          <a:ea typeface="標楷體" panose="03000509000000000000" pitchFamily="65" charset="-120"/>
                          <a:cs typeface="Times New Roman" panose="02020603050405020304" pitchFamily="18" charset="0"/>
                        </a:rPr>
                        <a:t>4,989</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TW" sz="1800" kern="100" dirty="0">
                          <a:effectLst/>
                          <a:latin typeface="Times New Roman" panose="02020603050405020304" pitchFamily="18" charset="0"/>
                          <a:ea typeface="標楷體" panose="03000509000000000000" pitchFamily="65" charset="-120"/>
                          <a:cs typeface="Times New Roman" panose="02020603050405020304" pitchFamily="18" charset="0"/>
                        </a:rPr>
                        <a:t>園藝系實習農場</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effectLst/>
                          <a:latin typeface="Times New Roman" panose="02020603050405020304" pitchFamily="18" charset="0"/>
                          <a:ea typeface="標楷體" panose="03000509000000000000" pitchFamily="65" charset="-120"/>
                          <a:cs typeface="Times New Roman" panose="02020603050405020304" pitchFamily="18" charset="0"/>
                        </a:rPr>
                        <a:t> </a:t>
                      </a:r>
                      <a:endParaRPr lang="zh-TW" sz="18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kern="100">
                          <a:effectLst/>
                          <a:latin typeface="Times New Roman" panose="02020603050405020304" pitchFamily="18" charset="0"/>
                          <a:ea typeface="標楷體" panose="03000509000000000000" pitchFamily="65" charset="-120"/>
                          <a:cs typeface="Times New Roman" panose="02020603050405020304" pitchFamily="18" charset="0"/>
                        </a:rPr>
                        <a:t> </a:t>
                      </a:r>
                      <a:endParaRPr lang="zh-TW" sz="18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288000">
                <a:tc>
                  <a:txBody>
                    <a:bodyPr/>
                    <a:lstStyle/>
                    <a:p>
                      <a:pPr algn="ctr">
                        <a:spcAft>
                          <a:spcPts val="0"/>
                        </a:spcAft>
                      </a:pPr>
                      <a:r>
                        <a:rPr lang="en-US" sz="1800" kern="100" dirty="0">
                          <a:effectLst/>
                          <a:latin typeface="Times New Roman" panose="02020603050405020304" pitchFamily="18" charset="0"/>
                          <a:ea typeface="標楷體" panose="03000509000000000000" pitchFamily="65" charset="-120"/>
                          <a:cs typeface="Times New Roman" panose="02020603050405020304" pitchFamily="18" charset="0"/>
                        </a:rPr>
                        <a:t>5</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effectLst/>
                          <a:latin typeface="Times New Roman" panose="02020603050405020304" pitchFamily="18" charset="0"/>
                          <a:ea typeface="標楷體" panose="03000509000000000000" pitchFamily="65" charset="-120"/>
                          <a:cs typeface="Times New Roman" panose="02020603050405020304" pitchFamily="18" charset="0"/>
                        </a:rPr>
                        <a:t>7,315</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TW" sz="1800" kern="100" dirty="0">
                          <a:effectLst/>
                          <a:latin typeface="Times New Roman" panose="02020603050405020304" pitchFamily="18" charset="0"/>
                          <a:ea typeface="標楷體" panose="03000509000000000000" pitchFamily="65" charset="-120"/>
                          <a:cs typeface="Times New Roman" panose="02020603050405020304" pitchFamily="18" charset="0"/>
                        </a:rPr>
                        <a:t>園藝系溫室</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effectLst/>
                          <a:latin typeface="Times New Roman" panose="02020603050405020304" pitchFamily="18" charset="0"/>
                          <a:ea typeface="標楷體" panose="03000509000000000000" pitchFamily="65" charset="-120"/>
                          <a:cs typeface="Times New Roman" panose="02020603050405020304" pitchFamily="18" charset="0"/>
                        </a:rPr>
                        <a:t> </a:t>
                      </a:r>
                      <a:endParaRPr lang="zh-TW" sz="18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kern="100">
                          <a:effectLst/>
                          <a:latin typeface="Times New Roman" panose="02020603050405020304" pitchFamily="18" charset="0"/>
                          <a:ea typeface="標楷體" panose="03000509000000000000" pitchFamily="65" charset="-120"/>
                          <a:cs typeface="Times New Roman" panose="02020603050405020304" pitchFamily="18" charset="0"/>
                        </a:rPr>
                        <a:t> </a:t>
                      </a:r>
                      <a:endParaRPr lang="zh-TW" sz="18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288000">
                <a:tc>
                  <a:txBody>
                    <a:bodyPr/>
                    <a:lstStyle/>
                    <a:p>
                      <a:pPr algn="ctr">
                        <a:spcAft>
                          <a:spcPts val="0"/>
                        </a:spcAft>
                      </a:pPr>
                      <a:r>
                        <a:rPr lang="en-US" sz="1800" kern="100" dirty="0">
                          <a:effectLst/>
                          <a:latin typeface="Times New Roman" panose="02020603050405020304" pitchFamily="18" charset="0"/>
                          <a:ea typeface="標楷體" panose="03000509000000000000" pitchFamily="65" charset="-120"/>
                          <a:cs typeface="Times New Roman" panose="02020603050405020304" pitchFamily="18" charset="0"/>
                        </a:rPr>
                        <a:t>6</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effectLst/>
                          <a:latin typeface="Times New Roman" panose="02020603050405020304" pitchFamily="18" charset="0"/>
                          <a:ea typeface="標楷體" panose="03000509000000000000" pitchFamily="65" charset="-120"/>
                          <a:cs typeface="Times New Roman" panose="02020603050405020304" pitchFamily="18" charset="0"/>
                        </a:rPr>
                        <a:t>3,495</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TW" sz="1800" kern="100" dirty="0">
                          <a:effectLst/>
                          <a:latin typeface="Times New Roman" panose="02020603050405020304" pitchFamily="18" charset="0"/>
                          <a:ea typeface="標楷體" panose="03000509000000000000" pitchFamily="65" charset="-120"/>
                          <a:cs typeface="Times New Roman" panose="02020603050405020304" pitchFamily="18" charset="0"/>
                        </a:rPr>
                        <a:t>園藝場管理室</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effectLst/>
                          <a:latin typeface="Times New Roman" panose="02020603050405020304" pitchFamily="18" charset="0"/>
                          <a:ea typeface="標楷體" panose="03000509000000000000" pitchFamily="65" charset="-120"/>
                          <a:cs typeface="Times New Roman" panose="02020603050405020304" pitchFamily="18" charset="0"/>
                        </a:rPr>
                        <a:t> </a:t>
                      </a:r>
                      <a:endParaRPr lang="zh-TW" sz="18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TW" altLang="en-US" sz="1800" kern="100" dirty="0" smtClean="0">
                          <a:effectLst/>
                          <a:latin typeface="Times New Roman" panose="02020603050405020304" pitchFamily="18" charset="0"/>
                          <a:ea typeface="標楷體" panose="03000509000000000000" pitchFamily="65" charset="-120"/>
                          <a:cs typeface="Times New Roman" panose="02020603050405020304" pitchFamily="18" charset="0"/>
                        </a:rPr>
                        <a:t>預計 </a:t>
                      </a:r>
                      <a:r>
                        <a:rPr lang="en-US" sz="1800" kern="100" dirty="0" smtClean="0">
                          <a:effectLst/>
                          <a:latin typeface="Times New Roman" panose="02020603050405020304" pitchFamily="18" charset="0"/>
                          <a:ea typeface="標楷體" panose="03000509000000000000" pitchFamily="65" charset="-120"/>
                          <a:cs typeface="Times New Roman" panose="02020603050405020304" pitchFamily="18" charset="0"/>
                        </a:rPr>
                        <a:t>106</a:t>
                      </a:r>
                      <a:r>
                        <a:rPr lang="zh-TW" altLang="en-US" sz="1800" kern="100" dirty="0" smtClean="0">
                          <a:effectLst/>
                          <a:latin typeface="Times New Roman" panose="02020603050405020304" pitchFamily="18" charset="0"/>
                          <a:ea typeface="標楷體" panose="03000509000000000000" pitchFamily="65" charset="-120"/>
                          <a:cs typeface="Times New Roman" panose="02020603050405020304" pitchFamily="18" charset="0"/>
                        </a:rPr>
                        <a:t> </a:t>
                      </a:r>
                      <a:r>
                        <a:rPr lang="zh-TW" sz="1800" kern="100" dirty="0" smtClean="0">
                          <a:effectLst/>
                          <a:latin typeface="Times New Roman" panose="02020603050405020304" pitchFamily="18" charset="0"/>
                          <a:ea typeface="標楷體" panose="03000509000000000000" pitchFamily="65" charset="-120"/>
                          <a:cs typeface="Times New Roman" panose="02020603050405020304" pitchFamily="18" charset="0"/>
                        </a:rPr>
                        <a:t>年底騰空</a:t>
                      </a:r>
                      <a:r>
                        <a:rPr lang="zh-TW" sz="1800" kern="100" dirty="0">
                          <a:effectLst/>
                          <a:latin typeface="Times New Roman" panose="02020603050405020304" pitchFamily="18" charset="0"/>
                          <a:ea typeface="標楷體" panose="03000509000000000000" pitchFamily="65" charset="-120"/>
                          <a:cs typeface="Times New Roman" panose="02020603050405020304" pitchFamily="18" charset="0"/>
                        </a:rPr>
                        <a:t>後拆除。</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288000">
                <a:tc>
                  <a:txBody>
                    <a:bodyPr/>
                    <a:lstStyle/>
                    <a:p>
                      <a:pPr algn="ctr">
                        <a:spcAft>
                          <a:spcPts val="0"/>
                        </a:spcAft>
                      </a:pPr>
                      <a:r>
                        <a:rPr lang="en-US" sz="1800" kern="100" dirty="0">
                          <a:effectLst/>
                          <a:latin typeface="Times New Roman" panose="02020603050405020304" pitchFamily="18" charset="0"/>
                          <a:ea typeface="標楷體" panose="03000509000000000000" pitchFamily="65" charset="-120"/>
                          <a:cs typeface="Times New Roman" panose="02020603050405020304" pitchFamily="18" charset="0"/>
                        </a:rPr>
                        <a:t>7</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effectLst/>
                          <a:latin typeface="Times New Roman" panose="02020603050405020304" pitchFamily="18" charset="0"/>
                          <a:ea typeface="標楷體" panose="03000509000000000000" pitchFamily="65" charset="-120"/>
                          <a:cs typeface="Times New Roman" panose="02020603050405020304" pitchFamily="18" charset="0"/>
                        </a:rPr>
                        <a:t>4,866</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TW" sz="1800" kern="100" dirty="0">
                          <a:effectLst/>
                          <a:latin typeface="Times New Roman" panose="02020603050405020304" pitchFamily="18" charset="0"/>
                          <a:ea typeface="標楷體" panose="03000509000000000000" pitchFamily="65" charset="-120"/>
                          <a:cs typeface="Times New Roman" panose="02020603050405020304" pitchFamily="18" charset="0"/>
                        </a:rPr>
                        <a:t>園藝系溫室</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effectLst/>
                          <a:latin typeface="Times New Roman" panose="02020603050405020304" pitchFamily="18" charset="0"/>
                          <a:ea typeface="標楷體" panose="03000509000000000000" pitchFamily="65" charset="-120"/>
                          <a:cs typeface="Times New Roman" panose="02020603050405020304" pitchFamily="18" charset="0"/>
                        </a:rPr>
                        <a:t> </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kern="100" dirty="0">
                          <a:effectLst/>
                          <a:latin typeface="Times New Roman" panose="02020603050405020304" pitchFamily="18" charset="0"/>
                          <a:ea typeface="標楷體" panose="03000509000000000000" pitchFamily="65" charset="-120"/>
                          <a:cs typeface="Times New Roman" panose="02020603050405020304" pitchFamily="18" charset="0"/>
                        </a:rPr>
                        <a:t> </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0">
                <a:tc>
                  <a:txBody>
                    <a:bodyPr/>
                    <a:lstStyle/>
                    <a:p>
                      <a:pPr algn="ctr">
                        <a:spcAft>
                          <a:spcPts val="0"/>
                        </a:spcAft>
                      </a:pPr>
                      <a:r>
                        <a:rPr lang="en-US" sz="1800" kern="100" dirty="0">
                          <a:effectLst/>
                          <a:latin typeface="Times New Roman" panose="02020603050405020304" pitchFamily="18" charset="0"/>
                          <a:ea typeface="標楷體" panose="03000509000000000000" pitchFamily="65" charset="-120"/>
                          <a:cs typeface="Times New Roman" panose="02020603050405020304" pitchFamily="18" charset="0"/>
                        </a:rPr>
                        <a:t>8</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effectLst/>
                          <a:latin typeface="Times New Roman" panose="02020603050405020304" pitchFamily="18" charset="0"/>
                          <a:ea typeface="標楷體" panose="03000509000000000000" pitchFamily="65" charset="-120"/>
                          <a:cs typeface="Times New Roman" panose="02020603050405020304" pitchFamily="18" charset="0"/>
                        </a:rPr>
                        <a:t>11,977</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TW" sz="1800" kern="100" dirty="0">
                          <a:effectLst/>
                          <a:latin typeface="Times New Roman" panose="02020603050405020304" pitchFamily="18" charset="0"/>
                          <a:ea typeface="標楷體" panose="03000509000000000000" pitchFamily="65" charset="-120"/>
                          <a:cs typeface="Times New Roman" panose="02020603050405020304" pitchFamily="18" charset="0"/>
                        </a:rPr>
                        <a:t>農藝系實習農場</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p>
                      <a:pPr algn="just">
                        <a:spcAft>
                          <a:spcPts val="0"/>
                        </a:spcAft>
                      </a:pPr>
                      <a:r>
                        <a:rPr lang="zh-TW" sz="1800" kern="100" dirty="0" smtClean="0">
                          <a:effectLst/>
                          <a:latin typeface="Times New Roman" panose="02020603050405020304" pitchFamily="18" charset="0"/>
                          <a:ea typeface="標楷體" panose="03000509000000000000" pitchFamily="65" charset="-120"/>
                          <a:cs typeface="Times New Roman" panose="02020603050405020304" pitchFamily="18" charset="0"/>
                        </a:rPr>
                        <a:t>枯枝</a:t>
                      </a:r>
                      <a:r>
                        <a:rPr lang="zh-TW" sz="1800" kern="100" dirty="0">
                          <a:effectLst/>
                          <a:latin typeface="Times New Roman" panose="02020603050405020304" pitchFamily="18" charset="0"/>
                          <a:ea typeface="標楷體" panose="03000509000000000000" pitchFamily="65" charset="-120"/>
                          <a:cs typeface="Times New Roman" panose="02020603050405020304" pitchFamily="18" charset="0"/>
                        </a:rPr>
                        <a:t>落葉暫置場</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TW" sz="1800" kern="100" dirty="0">
                          <a:effectLst/>
                          <a:latin typeface="Times New Roman" panose="02020603050405020304" pitchFamily="18" charset="0"/>
                          <a:ea typeface="標楷體" panose="03000509000000000000" pitchFamily="65" charset="-120"/>
                          <a:cs typeface="Times New Roman" panose="02020603050405020304" pitchFamily="18" charset="0"/>
                        </a:rPr>
                        <a:t>動物試驗場</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kern="100">
                          <a:effectLst/>
                          <a:latin typeface="Times New Roman" panose="02020603050405020304" pitchFamily="18" charset="0"/>
                          <a:ea typeface="標楷體" panose="03000509000000000000" pitchFamily="65" charset="-120"/>
                          <a:cs typeface="Times New Roman" panose="02020603050405020304" pitchFamily="18" charset="0"/>
                        </a:rPr>
                        <a:t> </a:t>
                      </a:r>
                      <a:endParaRPr lang="zh-TW" sz="1800" kern="10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r h="288000">
                <a:tc>
                  <a:txBody>
                    <a:bodyPr/>
                    <a:lstStyle/>
                    <a:p>
                      <a:pPr algn="ctr">
                        <a:spcAft>
                          <a:spcPts val="0"/>
                        </a:spcAft>
                      </a:pPr>
                      <a:r>
                        <a:rPr lang="en-US" sz="1800" kern="100" dirty="0">
                          <a:effectLst/>
                          <a:latin typeface="Times New Roman" panose="02020603050405020304" pitchFamily="18" charset="0"/>
                          <a:ea typeface="標楷體" panose="03000509000000000000" pitchFamily="65" charset="-120"/>
                          <a:cs typeface="Times New Roman" panose="02020603050405020304" pitchFamily="18" charset="0"/>
                        </a:rPr>
                        <a:t>9</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effectLst/>
                          <a:latin typeface="Times New Roman" panose="02020603050405020304" pitchFamily="18" charset="0"/>
                          <a:ea typeface="標楷體" panose="03000509000000000000" pitchFamily="65" charset="-120"/>
                          <a:cs typeface="Times New Roman" panose="02020603050405020304" pitchFamily="18" charset="0"/>
                        </a:rPr>
                        <a:t>10,000</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TW" sz="1800" kern="100" dirty="0">
                          <a:effectLst/>
                          <a:latin typeface="Times New Roman" panose="02020603050405020304" pitchFamily="18" charset="0"/>
                          <a:ea typeface="標楷體" panose="03000509000000000000" pitchFamily="65" charset="-120"/>
                          <a:cs typeface="Times New Roman" panose="02020603050405020304" pitchFamily="18" charset="0"/>
                        </a:rPr>
                        <a:t>森林系苗圃</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effectLst/>
                          <a:latin typeface="Times New Roman" panose="02020603050405020304" pitchFamily="18" charset="0"/>
                          <a:ea typeface="標楷體" panose="03000509000000000000" pitchFamily="65" charset="-120"/>
                          <a:cs typeface="Times New Roman" panose="02020603050405020304" pitchFamily="18" charset="0"/>
                        </a:rPr>
                        <a:t> </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kern="100" dirty="0">
                          <a:effectLst/>
                          <a:latin typeface="Times New Roman" panose="02020603050405020304" pitchFamily="18" charset="0"/>
                          <a:ea typeface="標楷體" panose="03000509000000000000" pitchFamily="65" charset="-120"/>
                          <a:cs typeface="Times New Roman" panose="02020603050405020304" pitchFamily="18" charset="0"/>
                        </a:rPr>
                        <a:t> </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9"/>
                  </a:ext>
                </a:extLst>
              </a:tr>
              <a:tr h="288000">
                <a:tc>
                  <a:txBody>
                    <a:bodyPr/>
                    <a:lstStyle/>
                    <a:p>
                      <a:pPr algn="ctr">
                        <a:spcAft>
                          <a:spcPts val="0"/>
                        </a:spcAft>
                      </a:pPr>
                      <a:r>
                        <a:rPr lang="en-US" sz="1800" kern="100" dirty="0">
                          <a:effectLst/>
                          <a:latin typeface="Times New Roman" panose="02020603050405020304" pitchFamily="18" charset="0"/>
                          <a:ea typeface="標楷體" panose="03000509000000000000" pitchFamily="65" charset="-120"/>
                          <a:cs typeface="Times New Roman" panose="02020603050405020304" pitchFamily="18" charset="0"/>
                        </a:rPr>
                        <a:t>10</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effectLst/>
                          <a:latin typeface="Times New Roman" panose="02020603050405020304" pitchFamily="18" charset="0"/>
                          <a:ea typeface="標楷體" panose="03000509000000000000" pitchFamily="65" charset="-120"/>
                          <a:cs typeface="Times New Roman" panose="02020603050405020304" pitchFamily="18" charset="0"/>
                        </a:rPr>
                        <a:t>2,746</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TW" sz="1800" kern="100" dirty="0">
                          <a:effectLst/>
                          <a:latin typeface="Times New Roman" panose="02020603050405020304" pitchFamily="18" charset="0"/>
                          <a:ea typeface="標楷體" panose="03000509000000000000" pitchFamily="65" charset="-120"/>
                          <a:cs typeface="Times New Roman" panose="02020603050405020304" pitchFamily="18" charset="0"/>
                        </a:rPr>
                        <a:t>動物試驗場</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effectLst/>
                          <a:latin typeface="Times New Roman" panose="02020603050405020304" pitchFamily="18" charset="0"/>
                          <a:ea typeface="標楷體" panose="03000509000000000000" pitchFamily="65" charset="-120"/>
                          <a:cs typeface="Times New Roman" panose="02020603050405020304" pitchFamily="18" charset="0"/>
                        </a:rPr>
                        <a:t> </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kern="100" dirty="0">
                          <a:effectLst/>
                          <a:latin typeface="Times New Roman" panose="02020603050405020304" pitchFamily="18" charset="0"/>
                          <a:ea typeface="標楷體" panose="03000509000000000000" pitchFamily="65" charset="-120"/>
                          <a:cs typeface="Times New Roman" panose="02020603050405020304" pitchFamily="18" charset="0"/>
                        </a:rPr>
                        <a:t> </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0"/>
                  </a:ext>
                </a:extLst>
              </a:tr>
              <a:tr h="0">
                <a:tc>
                  <a:txBody>
                    <a:bodyPr/>
                    <a:lstStyle/>
                    <a:p>
                      <a:pPr algn="ctr">
                        <a:spcAft>
                          <a:spcPts val="0"/>
                        </a:spcAft>
                      </a:pPr>
                      <a:r>
                        <a:rPr lang="en-US" sz="1800" kern="100" dirty="0">
                          <a:effectLst/>
                          <a:latin typeface="Times New Roman" panose="02020603050405020304" pitchFamily="18" charset="0"/>
                          <a:ea typeface="標楷體" panose="03000509000000000000" pitchFamily="65" charset="-120"/>
                          <a:cs typeface="Times New Roman" panose="02020603050405020304" pitchFamily="18" charset="0"/>
                        </a:rPr>
                        <a:t>11</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effectLst/>
                          <a:latin typeface="Times New Roman" panose="02020603050405020304" pitchFamily="18" charset="0"/>
                          <a:ea typeface="標楷體" panose="03000509000000000000" pitchFamily="65" charset="-120"/>
                          <a:cs typeface="Times New Roman" panose="02020603050405020304" pitchFamily="18" charset="0"/>
                        </a:rPr>
                        <a:t>24,672</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TW" sz="1800" kern="100" dirty="0">
                          <a:effectLst/>
                          <a:latin typeface="Times New Roman" panose="02020603050405020304" pitchFamily="18" charset="0"/>
                          <a:ea typeface="標楷體" panose="03000509000000000000" pitchFamily="65" charset="-120"/>
                          <a:cs typeface="Times New Roman" panose="02020603050405020304" pitchFamily="18" charset="0"/>
                        </a:rPr>
                        <a:t>動物試驗場</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TW" sz="1800" kern="100" dirty="0">
                          <a:effectLst/>
                          <a:latin typeface="Times New Roman" panose="02020603050405020304" pitchFamily="18" charset="0"/>
                          <a:ea typeface="標楷體" panose="03000509000000000000" pitchFamily="65" charset="-120"/>
                          <a:cs typeface="Times New Roman" panose="02020603050405020304" pitchFamily="18" charset="0"/>
                        </a:rPr>
                        <a:t>新闢道路</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p>
                      <a:pPr algn="just">
                        <a:spcAft>
                          <a:spcPts val="0"/>
                        </a:spcAft>
                      </a:pPr>
                      <a:r>
                        <a:rPr lang="zh-TW" sz="1800" kern="100" dirty="0">
                          <a:effectLst/>
                          <a:latin typeface="Times New Roman" panose="02020603050405020304" pitchFamily="18" charset="0"/>
                          <a:ea typeface="標楷體" panose="03000509000000000000" pitchFamily="65" charset="-120"/>
                          <a:cs typeface="Times New Roman" panose="02020603050405020304" pitchFamily="18" charset="0"/>
                        </a:rPr>
                        <a:t>學生宿舍</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p>
                      <a:pPr algn="just">
                        <a:spcAft>
                          <a:spcPts val="0"/>
                        </a:spcAft>
                      </a:pPr>
                      <a:r>
                        <a:rPr lang="zh-TW" sz="1800" kern="100" dirty="0" smtClean="0">
                          <a:effectLst/>
                          <a:latin typeface="Times New Roman" panose="02020603050405020304" pitchFamily="18" charset="0"/>
                          <a:ea typeface="標楷體" panose="03000509000000000000" pitchFamily="65" charset="-120"/>
                          <a:cs typeface="Times New Roman" panose="02020603050405020304" pitchFamily="18" charset="0"/>
                        </a:rPr>
                        <a:t>人文大樓</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kern="100" dirty="0">
                          <a:effectLst/>
                          <a:latin typeface="Times New Roman" panose="02020603050405020304" pitchFamily="18" charset="0"/>
                          <a:ea typeface="標楷體" panose="03000509000000000000" pitchFamily="65" charset="-120"/>
                          <a:cs typeface="Times New Roman" panose="02020603050405020304" pitchFamily="18" charset="0"/>
                        </a:rPr>
                        <a:t> </a:t>
                      </a:r>
                      <a:endParaRPr lang="zh-TW" sz="18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1"/>
                  </a:ext>
                </a:extLst>
              </a:tr>
            </a:tbl>
          </a:graphicData>
        </a:graphic>
      </p:graphicFrame>
      <p:sp>
        <p:nvSpPr>
          <p:cNvPr id="4" name="投影片編號版面配置區 3"/>
          <p:cNvSpPr>
            <a:spLocks noGrp="1"/>
          </p:cNvSpPr>
          <p:nvPr>
            <p:ph type="sldNum" sz="quarter" idx="12"/>
          </p:nvPr>
        </p:nvSpPr>
        <p:spPr/>
        <p:txBody>
          <a:bodyPr/>
          <a:lstStyle/>
          <a:p>
            <a:fld id="{11F70DB0-1707-4C2E-BA6A-7B2B88A8B1D4}" type="slidenum">
              <a:rPr lang="zh-TW" altLang="en-US" smtClean="0"/>
              <a:t>51</a:t>
            </a:fld>
            <a:endParaRPr lang="zh-TW" altLang="en-US"/>
          </a:p>
        </p:txBody>
      </p:sp>
      <p:sp>
        <p:nvSpPr>
          <p:cNvPr id="5" name="圓角矩形 27"/>
          <p:cNvSpPr/>
          <p:nvPr/>
        </p:nvSpPr>
        <p:spPr>
          <a:xfrm>
            <a:off x="306432" y="260648"/>
            <a:ext cx="5417696" cy="714380"/>
          </a:xfrm>
          <a:prstGeom prst="roundRect">
            <a:avLst>
              <a:gd name="adj" fmla="val 50000"/>
            </a:avLst>
          </a:prstGeom>
          <a:solidFill>
            <a:schemeClr val="tx2"/>
          </a:solidFill>
          <a:ln>
            <a:noFill/>
          </a:ln>
          <a:scene3d>
            <a:camera prst="orthographicFront"/>
            <a:lightRig rig="threePt" dir="t"/>
          </a:scene3d>
          <a:sp3d prstMaterial="metal">
            <a:bevelT/>
          </a:sp3d>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kumimoji="0" lang="zh-TW" altLang="en-US">
              <a:solidFill>
                <a:schemeClr val="dk1"/>
              </a:solidFill>
              <a:latin typeface="微軟正黑體" pitchFamily="34" charset="-120"/>
            </a:endParaRPr>
          </a:p>
        </p:txBody>
      </p:sp>
      <p:sp>
        <p:nvSpPr>
          <p:cNvPr id="6" name="圓角矩形 31"/>
          <p:cNvSpPr/>
          <p:nvPr/>
        </p:nvSpPr>
        <p:spPr>
          <a:xfrm>
            <a:off x="592184" y="332086"/>
            <a:ext cx="5059936" cy="571504"/>
          </a:xfrm>
          <a:prstGeom prst="roundRect">
            <a:avLst>
              <a:gd name="adj" fmla="val 50000"/>
            </a:avLst>
          </a:prstGeom>
          <a:solidFill>
            <a:schemeClr val="bg1">
              <a:lumMod val="9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endParaRPr kumimoji="0" lang="zh-TW" altLang="en-US">
              <a:latin typeface="微軟正黑體" pitchFamily="34" charset="-120"/>
            </a:endParaRPr>
          </a:p>
        </p:txBody>
      </p:sp>
      <p:sp>
        <p:nvSpPr>
          <p:cNvPr id="7" name="TextBox 10"/>
          <p:cNvSpPr txBox="1"/>
          <p:nvPr/>
        </p:nvSpPr>
        <p:spPr>
          <a:xfrm>
            <a:off x="610536" y="263182"/>
            <a:ext cx="5113592" cy="584775"/>
          </a:xfrm>
          <a:prstGeom prst="rect">
            <a:avLst/>
          </a:prstGeom>
          <a:noFill/>
        </p:spPr>
        <p:txBody>
          <a:bodyPr wrap="square">
            <a:spAutoFit/>
            <a:scene3d>
              <a:camera prst="orthographicFront"/>
              <a:lightRig rig="soft" dir="t">
                <a:rot lat="0" lon="0" rev="10800000"/>
              </a:lightRig>
            </a:scene3d>
            <a:sp3d>
              <a:bevelT w="27940" h="12700"/>
              <a:contourClr>
                <a:srgbClr val="DDDDDD"/>
              </a:contourClr>
            </a:sp3d>
          </a:bodyPr>
          <a:lstStyle/>
          <a:p>
            <a:pPr algn="ctr" fontAlgn="auto">
              <a:spcBef>
                <a:spcPts val="0"/>
              </a:spcBef>
              <a:spcAft>
                <a:spcPts val="0"/>
              </a:spcAft>
              <a:defRPr/>
            </a:pPr>
            <a:r>
              <a:rPr kumimoji="0" lang="zh-TW" altLang="en-US" sz="3200" spc="150" dirty="0" smtClean="0">
                <a:ln w="11430"/>
                <a:solidFill>
                  <a:schemeClr val="accent2">
                    <a:lumMod val="50000"/>
                  </a:schemeClr>
                </a:solidFill>
                <a:effectLst>
                  <a:outerShdw blurRad="25400" algn="tl" rotWithShape="0">
                    <a:srgbClr val="000000">
                      <a:alpha val="43000"/>
                    </a:srgbClr>
                  </a:outerShdw>
                </a:effectLst>
                <a:latin typeface="標楷體" panose="03000509000000000000" pitchFamily="65" charset="-120"/>
                <a:ea typeface="標楷體" panose="03000509000000000000" pitchFamily="65" charset="-120"/>
              </a:rPr>
              <a:t>蘭潭校區可增建建築面積</a:t>
            </a:r>
            <a:endParaRPr kumimoji="0" lang="ko-KR" altLang="en-US" sz="3200" spc="150" dirty="0">
              <a:ln w="11430"/>
              <a:solidFill>
                <a:schemeClr val="accent2">
                  <a:lumMod val="50000"/>
                </a:schemeClr>
              </a:solidFill>
              <a:effectLst>
                <a:outerShdw blurRad="25400" algn="tl" rotWithShape="0">
                  <a:srgbClr val="000000">
                    <a:alpha val="43000"/>
                  </a:srgbClr>
                </a:outerShdw>
              </a:effectLst>
              <a:latin typeface="標楷體" panose="03000509000000000000" pitchFamily="65" charset="-120"/>
              <a:ea typeface="HY헤드라인M" pitchFamily="18" charset="-127"/>
            </a:endParaRPr>
          </a:p>
        </p:txBody>
      </p:sp>
      <p:sp>
        <p:nvSpPr>
          <p:cNvPr id="8" name="文字方塊 7"/>
          <p:cNvSpPr txBox="1"/>
          <p:nvPr/>
        </p:nvSpPr>
        <p:spPr>
          <a:xfrm>
            <a:off x="3472865" y="6021288"/>
            <a:ext cx="2396810" cy="523220"/>
          </a:xfrm>
          <a:prstGeom prst="rect">
            <a:avLst/>
          </a:prstGeom>
          <a:noFill/>
        </p:spPr>
        <p:txBody>
          <a:bodyPr wrap="none" rtlCol="0">
            <a:spAutoFit/>
          </a:bodyPr>
          <a:lstStyle/>
          <a:p>
            <a:r>
              <a:rPr lang="zh-TW" altLang="en-US" sz="2800" dirty="0" smtClean="0">
                <a:solidFill>
                  <a:srgbClr val="0000FF"/>
                </a:solidFill>
                <a:latin typeface="標楷體" panose="03000509000000000000" pitchFamily="65" charset="-120"/>
                <a:ea typeface="標楷體" panose="03000509000000000000" pitchFamily="65" charset="-120"/>
              </a:rPr>
              <a:t>合計</a:t>
            </a:r>
            <a:r>
              <a:rPr lang="en-US" altLang="zh-TW" sz="2800" dirty="0" smtClean="0">
                <a:solidFill>
                  <a:srgbClr val="0000FF"/>
                </a:solidFill>
              </a:rPr>
              <a:t>82,330 m</a:t>
            </a:r>
            <a:r>
              <a:rPr lang="en-US" altLang="zh-TW" sz="2800" baseline="30000" dirty="0" smtClean="0">
                <a:solidFill>
                  <a:srgbClr val="0000FF"/>
                </a:solidFill>
              </a:rPr>
              <a:t>2</a:t>
            </a:r>
            <a:endParaRPr lang="zh-TW" altLang="en-US" sz="2800" baseline="30000" dirty="0">
              <a:solidFill>
                <a:srgbClr val="0000FF"/>
              </a:solidFill>
            </a:endParaRPr>
          </a:p>
        </p:txBody>
      </p:sp>
    </p:spTree>
    <p:extLst>
      <p:ext uri="{BB962C8B-B14F-4D97-AF65-F5344CB8AC3E}">
        <p14:creationId xmlns:p14="http://schemas.microsoft.com/office/powerpoint/2010/main" val="283773224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fld id="{11F70DB0-1707-4C2E-BA6A-7B2B88A8B1D4}" type="slidenum">
              <a:rPr lang="zh-TW" altLang="en-US" smtClean="0"/>
              <a:t>52</a:t>
            </a:fld>
            <a:endParaRPr lang="zh-TW" altLang="en-US" dirty="0"/>
          </a:p>
        </p:txBody>
      </p:sp>
      <p:sp>
        <p:nvSpPr>
          <p:cNvPr id="5" name="矩形 4"/>
          <p:cNvSpPr/>
          <p:nvPr/>
        </p:nvSpPr>
        <p:spPr>
          <a:xfrm>
            <a:off x="1763688" y="2132856"/>
            <a:ext cx="5115503" cy="1569660"/>
          </a:xfrm>
          <a:prstGeom prst="rect">
            <a:avLst/>
          </a:prstGeom>
          <a:noFill/>
        </p:spPr>
        <p:txBody>
          <a:bodyPr wrap="none" lIns="91440" tIns="45720" rIns="91440" bIns="45720">
            <a:spAutoFit/>
          </a:bodyPr>
          <a:lstStyle/>
          <a:p>
            <a:pPr algn="ctr"/>
            <a:r>
              <a:rPr lang="zh-TW" altLang="en-US" sz="9600" b="1" cap="none" spc="0"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標楷體" panose="03000509000000000000" pitchFamily="65" charset="-120"/>
                <a:ea typeface="標楷體" panose="03000509000000000000" pitchFamily="65" charset="-120"/>
              </a:rPr>
              <a:t>高教深耕</a:t>
            </a:r>
            <a:endParaRPr lang="zh-TW" altLang="en-US" sz="96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326332758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p:txBody>
          <a:bodyPr/>
          <a:lstStyle/>
          <a:p>
            <a:fld id="{387B30A2-ABEA-48EA-ABF4-A14F673917F1}" type="slidenum">
              <a:rPr lang="zh-TW" altLang="en-US" smtClean="0"/>
              <a:t>53</a:t>
            </a:fld>
            <a:endParaRPr lang="zh-TW" altLang="en-US"/>
          </a:p>
        </p:txBody>
      </p:sp>
      <p:graphicFrame>
        <p:nvGraphicFramePr>
          <p:cNvPr id="4" name="表格 3"/>
          <p:cNvGraphicFramePr>
            <a:graphicFrameLocks noGrp="1"/>
          </p:cNvGraphicFramePr>
          <p:nvPr>
            <p:extLst>
              <p:ext uri="{D42A27DB-BD31-4B8C-83A1-F6EECF244321}">
                <p14:modId xmlns:p14="http://schemas.microsoft.com/office/powerpoint/2010/main" val="475383420"/>
              </p:ext>
            </p:extLst>
          </p:nvPr>
        </p:nvGraphicFramePr>
        <p:xfrm>
          <a:off x="251520" y="1484784"/>
          <a:ext cx="8618462" cy="4846320"/>
        </p:xfrm>
        <a:graphic>
          <a:graphicData uri="http://schemas.openxmlformats.org/drawingml/2006/table">
            <a:tbl>
              <a:tblPr firstRow="1" bandRow="1">
                <a:tableStyleId>{5C22544A-7EE6-4342-B048-85BDC9FD1C3A}</a:tableStyleId>
              </a:tblPr>
              <a:tblGrid>
                <a:gridCol w="1189256">
                  <a:extLst>
                    <a:ext uri="{9D8B030D-6E8A-4147-A177-3AD203B41FA5}">
                      <a16:colId xmlns:a16="http://schemas.microsoft.com/office/drawing/2014/main" xmlns="" val="20000"/>
                    </a:ext>
                  </a:extLst>
                </a:gridCol>
                <a:gridCol w="7429206">
                  <a:extLst>
                    <a:ext uri="{9D8B030D-6E8A-4147-A177-3AD203B41FA5}">
                      <a16:colId xmlns:a16="http://schemas.microsoft.com/office/drawing/2014/main" xmlns="" val="20001"/>
                    </a:ext>
                  </a:extLst>
                </a:gridCol>
              </a:tblGrid>
              <a:tr h="331922">
                <a:tc>
                  <a:txBody>
                    <a:bodyPr/>
                    <a:lstStyle/>
                    <a:p>
                      <a:pPr algn="ctr"/>
                      <a:r>
                        <a:rPr lang="zh-TW" altLang="en-US" sz="2000" dirty="0" smtClean="0">
                          <a:latin typeface="標楷體" panose="03000509000000000000" pitchFamily="65" charset="-120"/>
                          <a:ea typeface="標楷體" panose="03000509000000000000" pitchFamily="65" charset="-120"/>
                        </a:rPr>
                        <a:t>討論主題</a:t>
                      </a:r>
                      <a:endParaRPr lang="zh-TW" altLang="en-US" sz="2000" dirty="0">
                        <a:latin typeface="標楷體" panose="03000509000000000000" pitchFamily="65" charset="-120"/>
                        <a:ea typeface="標楷體" panose="03000509000000000000" pitchFamily="65" charset="-120"/>
                      </a:endParaRPr>
                    </a:p>
                  </a:txBody>
                  <a:tcPr/>
                </a:tc>
                <a:tc>
                  <a:txBody>
                    <a:bodyPr/>
                    <a:lstStyle/>
                    <a:p>
                      <a:pPr algn="ctr"/>
                      <a:r>
                        <a:rPr lang="zh-TW" altLang="en-US" sz="2000" dirty="0" smtClean="0">
                          <a:latin typeface="標楷體" panose="03000509000000000000" pitchFamily="65" charset="-120"/>
                          <a:ea typeface="標楷體" panose="03000509000000000000" pitchFamily="65" charset="-120"/>
                        </a:rPr>
                        <a:t>校長建議事項</a:t>
                      </a:r>
                      <a:endParaRPr lang="zh-TW" altLang="en-US" sz="2000" dirty="0">
                        <a:latin typeface="標楷體" panose="03000509000000000000" pitchFamily="65" charset="-120"/>
                        <a:ea typeface="標楷體" panose="03000509000000000000" pitchFamily="65" charset="-120"/>
                      </a:endParaRPr>
                    </a:p>
                  </a:txBody>
                  <a:tcPr/>
                </a:tc>
                <a:extLst>
                  <a:ext uri="{0D108BD9-81ED-4DB2-BD59-A6C34878D82A}">
                    <a16:rowId xmlns:a16="http://schemas.microsoft.com/office/drawing/2014/main" xmlns="" val="10000"/>
                  </a:ext>
                </a:extLst>
              </a:tr>
              <a:tr h="1056117">
                <a:tc>
                  <a:txBody>
                    <a:bodyPr/>
                    <a:lstStyle/>
                    <a:p>
                      <a:r>
                        <a:rPr lang="zh-TW" altLang="en-US" sz="2000" dirty="0" smtClean="0">
                          <a:latin typeface="標楷體" panose="03000509000000000000" pitchFamily="65" charset="-120"/>
                          <a:ea typeface="標楷體" panose="03000509000000000000" pitchFamily="65" charset="-120"/>
                        </a:rPr>
                        <a:t>以</a:t>
                      </a:r>
                      <a:r>
                        <a:rPr lang="zh-TW" altLang="en-US" sz="2000" dirty="0" smtClean="0">
                          <a:solidFill>
                            <a:srgbClr val="FF0000"/>
                          </a:solidFill>
                          <a:latin typeface="標楷體" panose="03000509000000000000" pitchFamily="65" charset="-120"/>
                          <a:ea typeface="標楷體" panose="03000509000000000000" pitchFamily="65" charset="-120"/>
                        </a:rPr>
                        <a:t>學生為主體</a:t>
                      </a:r>
                      <a:r>
                        <a:rPr lang="zh-TW" altLang="en-US" sz="2000" dirty="0" smtClean="0">
                          <a:latin typeface="標楷體" panose="03000509000000000000" pitchFamily="65" charset="-120"/>
                          <a:ea typeface="標楷體" panose="03000509000000000000" pitchFamily="65" charset="-120"/>
                        </a:rPr>
                        <a:t>的</a:t>
                      </a:r>
                      <a:r>
                        <a:rPr lang="zh-TW" altLang="en-US" sz="2000" dirty="0" smtClean="0">
                          <a:solidFill>
                            <a:srgbClr val="FF0000"/>
                          </a:solidFill>
                          <a:latin typeface="標楷體" panose="03000509000000000000" pitchFamily="65" charset="-120"/>
                          <a:ea typeface="標楷體" panose="03000509000000000000" pitchFamily="65" charset="-120"/>
                        </a:rPr>
                        <a:t>教學創新</a:t>
                      </a:r>
                      <a:endParaRPr lang="zh-TW" altLang="en-US" sz="2000" dirty="0">
                        <a:solidFill>
                          <a:srgbClr val="FF0000"/>
                        </a:solidFill>
                        <a:latin typeface="標楷體" panose="03000509000000000000" pitchFamily="65" charset="-120"/>
                        <a:ea typeface="標楷體" panose="03000509000000000000" pitchFamily="65" charset="-120"/>
                      </a:endParaRPr>
                    </a:p>
                  </a:txBody>
                  <a:tcPr/>
                </a:tc>
                <a:tc>
                  <a:txBody>
                    <a:bodyPr/>
                    <a:lstStyle/>
                    <a:p>
                      <a:r>
                        <a:rPr lang="en-US" altLang="zh-TW" sz="2000" dirty="0" smtClean="0">
                          <a:latin typeface="標楷體" panose="03000509000000000000" pitchFamily="65" charset="-120"/>
                          <a:ea typeface="標楷體" panose="03000509000000000000" pitchFamily="65" charset="-120"/>
                        </a:rPr>
                        <a:t>1. </a:t>
                      </a:r>
                      <a:r>
                        <a:rPr lang="zh-TW" altLang="en-US" sz="2000" dirty="0" smtClean="0">
                          <a:latin typeface="標楷體" panose="03000509000000000000" pitchFamily="65" charset="-120"/>
                          <a:ea typeface="標楷體" panose="03000509000000000000" pitchFamily="65" charset="-120"/>
                        </a:rPr>
                        <a:t>大學需重視給了學生什麼，</a:t>
                      </a:r>
                      <a:r>
                        <a:rPr lang="zh-TW" altLang="en-US" sz="2000" dirty="0" smtClean="0">
                          <a:solidFill>
                            <a:srgbClr val="FF0000"/>
                          </a:solidFill>
                          <a:latin typeface="標楷體" panose="03000509000000000000" pitchFamily="65" charset="-120"/>
                          <a:ea typeface="標楷體" panose="03000509000000000000" pitchFamily="65" charset="-120"/>
                        </a:rPr>
                        <a:t>是否培育出具備解決問題能力的學生。</a:t>
                      </a:r>
                      <a:r>
                        <a:rPr lang="en-US" altLang="zh-TW" sz="2000" dirty="0" smtClean="0">
                          <a:solidFill>
                            <a:srgbClr val="FF0000"/>
                          </a:solidFill>
                          <a:latin typeface="標楷體" panose="03000509000000000000" pitchFamily="65" charset="-120"/>
                          <a:ea typeface="標楷體" panose="03000509000000000000" pitchFamily="65" charset="-120"/>
                        </a:rPr>
                        <a:t/>
                      </a:r>
                      <a:br>
                        <a:rPr lang="en-US" altLang="zh-TW" sz="2000" dirty="0" smtClean="0">
                          <a:solidFill>
                            <a:srgbClr val="FF0000"/>
                          </a:solidFill>
                          <a:latin typeface="標楷體" panose="03000509000000000000" pitchFamily="65" charset="-120"/>
                          <a:ea typeface="標楷體" panose="03000509000000000000" pitchFamily="65" charset="-120"/>
                        </a:rPr>
                      </a:br>
                      <a:r>
                        <a:rPr lang="en-US" altLang="zh-TW" sz="2000" dirty="0" smtClean="0">
                          <a:latin typeface="標楷體" panose="03000509000000000000" pitchFamily="65" charset="-120"/>
                          <a:ea typeface="標楷體" panose="03000509000000000000" pitchFamily="65" charset="-120"/>
                        </a:rPr>
                        <a:t>2. </a:t>
                      </a:r>
                      <a:r>
                        <a:rPr lang="zh-TW" altLang="en-US" sz="2000" dirty="0" smtClean="0">
                          <a:latin typeface="標楷體" panose="03000509000000000000" pitchFamily="65" charset="-120"/>
                          <a:ea typeface="標楷體" panose="03000509000000000000" pitchFamily="65" charset="-120"/>
                        </a:rPr>
                        <a:t>教學成效的關鍵在於老師，</a:t>
                      </a:r>
                      <a:r>
                        <a:rPr lang="zh-TW" altLang="en-US" sz="2000" dirty="0" smtClean="0">
                          <a:solidFill>
                            <a:srgbClr val="FF0000"/>
                          </a:solidFill>
                          <a:latin typeface="標楷體" panose="03000509000000000000" pitchFamily="65" charset="-120"/>
                          <a:ea typeface="標楷體" panose="03000509000000000000" pitchFamily="65" charset="-120"/>
                        </a:rPr>
                        <a:t>教學應該形成社群進行教學方法的改革，才有創新的可能。</a:t>
                      </a:r>
                      <a:r>
                        <a:rPr lang="en-US" altLang="zh-TW" sz="2000" dirty="0" smtClean="0">
                          <a:solidFill>
                            <a:srgbClr val="FF0000"/>
                          </a:solidFill>
                          <a:latin typeface="標楷體" panose="03000509000000000000" pitchFamily="65" charset="-120"/>
                          <a:ea typeface="標楷體" panose="03000509000000000000" pitchFamily="65" charset="-120"/>
                        </a:rPr>
                        <a:t/>
                      </a:r>
                      <a:br>
                        <a:rPr lang="en-US" altLang="zh-TW" sz="2000" dirty="0" smtClean="0">
                          <a:solidFill>
                            <a:srgbClr val="FF0000"/>
                          </a:solidFill>
                          <a:latin typeface="標楷體" panose="03000509000000000000" pitchFamily="65" charset="-120"/>
                          <a:ea typeface="標楷體" panose="03000509000000000000" pitchFamily="65" charset="-120"/>
                        </a:rPr>
                      </a:br>
                      <a:r>
                        <a:rPr lang="en-US" altLang="zh-TW" sz="2000" dirty="0" smtClean="0">
                          <a:latin typeface="標楷體" panose="03000509000000000000" pitchFamily="65" charset="-120"/>
                          <a:ea typeface="標楷體" panose="03000509000000000000" pitchFamily="65" charset="-120"/>
                        </a:rPr>
                        <a:t>3. </a:t>
                      </a:r>
                      <a:r>
                        <a:rPr lang="zh-TW" altLang="en-US" sz="2000" dirty="0" smtClean="0">
                          <a:solidFill>
                            <a:srgbClr val="FF0000"/>
                          </a:solidFill>
                          <a:latin typeface="標楷體" panose="03000509000000000000" pitchFamily="65" charset="-120"/>
                          <a:ea typeface="標楷體" panose="03000509000000000000" pitchFamily="65" charset="-120"/>
                        </a:rPr>
                        <a:t>鬆綁對大學的限制，如畢業學分數、學位授予、進出彈性等</a:t>
                      </a:r>
                      <a:r>
                        <a:rPr lang="zh-TW" altLang="en-US" sz="2000" dirty="0" smtClean="0">
                          <a:latin typeface="標楷體" panose="03000509000000000000" pitchFamily="65" charset="-120"/>
                          <a:ea typeface="標楷體" panose="03000509000000000000" pitchFamily="65" charset="-120"/>
                        </a:rPr>
                        <a:t>，快速因應外界的變動。</a:t>
                      </a:r>
                      <a:r>
                        <a:rPr lang="en-US" altLang="zh-TW" sz="2000" dirty="0" smtClean="0">
                          <a:latin typeface="標楷體" panose="03000509000000000000" pitchFamily="65" charset="-120"/>
                          <a:ea typeface="標楷體" panose="03000509000000000000" pitchFamily="65" charset="-120"/>
                        </a:rPr>
                        <a:t/>
                      </a:r>
                      <a:br>
                        <a:rPr lang="en-US" altLang="zh-TW" sz="2000" dirty="0" smtClean="0">
                          <a:latin typeface="標楷體" panose="03000509000000000000" pitchFamily="65" charset="-120"/>
                          <a:ea typeface="標楷體" panose="03000509000000000000" pitchFamily="65" charset="-120"/>
                        </a:rPr>
                      </a:br>
                      <a:r>
                        <a:rPr lang="en-US" altLang="zh-TW" sz="2000" dirty="0" smtClean="0">
                          <a:latin typeface="標楷體" panose="03000509000000000000" pitchFamily="65" charset="-120"/>
                          <a:ea typeface="標楷體" panose="03000509000000000000" pitchFamily="65" charset="-120"/>
                        </a:rPr>
                        <a:t>4. </a:t>
                      </a:r>
                      <a:r>
                        <a:rPr lang="zh-TW" altLang="en-US" sz="2000" dirty="0" smtClean="0">
                          <a:latin typeface="標楷體" panose="03000509000000000000" pitchFamily="65" charset="-120"/>
                          <a:ea typeface="標楷體" panose="03000509000000000000" pitchFamily="65" charset="-120"/>
                        </a:rPr>
                        <a:t>「專精技術型」人才或藝術表演類人才，仍宜依類科屬性保留其「技術精深度」養成。</a:t>
                      </a:r>
                      <a:endParaRPr lang="zh-TW" altLang="en-US" sz="2000" dirty="0">
                        <a:latin typeface="標楷體" panose="03000509000000000000" pitchFamily="65" charset="-120"/>
                        <a:ea typeface="標楷體" panose="03000509000000000000" pitchFamily="65" charset="-120"/>
                      </a:endParaRPr>
                    </a:p>
                  </a:txBody>
                  <a:tcPr/>
                </a:tc>
                <a:extLst>
                  <a:ext uri="{0D108BD9-81ED-4DB2-BD59-A6C34878D82A}">
                    <a16:rowId xmlns:a16="http://schemas.microsoft.com/office/drawing/2014/main" xmlns="" val="10001"/>
                  </a:ext>
                </a:extLst>
              </a:tr>
              <a:tr h="1056117">
                <a:tc>
                  <a:txBody>
                    <a:bodyPr/>
                    <a:lstStyle/>
                    <a:p>
                      <a:r>
                        <a:rPr lang="zh-TW" altLang="en-US" sz="2000" dirty="0" smtClean="0">
                          <a:latin typeface="標楷體" panose="03000509000000000000" pitchFamily="65" charset="-120"/>
                          <a:ea typeface="標楷體" panose="03000509000000000000" pitchFamily="65" charset="-120"/>
                        </a:rPr>
                        <a:t>營造友善的</a:t>
                      </a:r>
                      <a:r>
                        <a:rPr lang="zh-TW" altLang="en-US" sz="2000" dirty="0" smtClean="0">
                          <a:solidFill>
                            <a:srgbClr val="FF0000"/>
                          </a:solidFill>
                          <a:latin typeface="標楷體" panose="03000509000000000000" pitchFamily="65" charset="-120"/>
                          <a:ea typeface="標楷體" panose="03000509000000000000" pitchFamily="65" charset="-120"/>
                        </a:rPr>
                        <a:t>創新創業生態環境</a:t>
                      </a:r>
                      <a:endParaRPr lang="zh-TW" altLang="en-US" sz="2000" dirty="0">
                        <a:solidFill>
                          <a:srgbClr val="FF0000"/>
                        </a:solidFill>
                        <a:latin typeface="標楷體" panose="03000509000000000000" pitchFamily="65" charset="-120"/>
                        <a:ea typeface="標楷體" panose="03000509000000000000" pitchFamily="65" charset="-120"/>
                      </a:endParaRPr>
                    </a:p>
                  </a:txBody>
                  <a:tcPr/>
                </a:tc>
                <a:tc>
                  <a:txBody>
                    <a:bodyPr/>
                    <a:lstStyle/>
                    <a:p>
                      <a:r>
                        <a:rPr lang="en-US" altLang="zh-TW" sz="2000" dirty="0" smtClean="0">
                          <a:latin typeface="標楷體" panose="03000509000000000000" pitchFamily="65" charset="-120"/>
                          <a:ea typeface="標楷體" panose="03000509000000000000" pitchFamily="65" charset="-120"/>
                        </a:rPr>
                        <a:t>1. </a:t>
                      </a:r>
                      <a:r>
                        <a:rPr lang="zh-TW" altLang="en-US" sz="2000" dirty="0" smtClean="0">
                          <a:latin typeface="標楷體" panose="03000509000000000000" pitchFamily="65" charset="-120"/>
                          <a:ea typeface="標楷體" panose="03000509000000000000" pitchFamily="65" charset="-120"/>
                        </a:rPr>
                        <a:t>可研議大學與中研院合聘制度之可行性。</a:t>
                      </a:r>
                      <a:r>
                        <a:rPr lang="en-US" altLang="zh-TW" sz="2000" dirty="0" smtClean="0">
                          <a:latin typeface="標楷體" panose="03000509000000000000" pitchFamily="65" charset="-120"/>
                          <a:ea typeface="標楷體" panose="03000509000000000000" pitchFamily="65" charset="-120"/>
                        </a:rPr>
                        <a:t/>
                      </a:r>
                      <a:br>
                        <a:rPr lang="en-US" altLang="zh-TW" sz="2000" dirty="0" smtClean="0">
                          <a:latin typeface="標楷體" panose="03000509000000000000" pitchFamily="65" charset="-120"/>
                          <a:ea typeface="標楷體" panose="03000509000000000000" pitchFamily="65" charset="-120"/>
                        </a:rPr>
                      </a:br>
                      <a:r>
                        <a:rPr lang="zh-TW" altLang="en-US" sz="2000" dirty="0" smtClean="0">
                          <a:latin typeface="標楷體" panose="03000509000000000000" pitchFamily="65" charset="-120"/>
                          <a:ea typeface="標楷體" panose="03000509000000000000" pitchFamily="65" charset="-120"/>
                        </a:rPr>
                        <a:t> </a:t>
                      </a:r>
                      <a:r>
                        <a:rPr lang="en-US" altLang="zh-TW" sz="2000" dirty="0" smtClean="0">
                          <a:latin typeface="標楷體" panose="03000509000000000000" pitchFamily="65" charset="-120"/>
                          <a:ea typeface="標楷體" panose="03000509000000000000" pitchFamily="65" charset="-120"/>
                        </a:rPr>
                        <a:t>2. </a:t>
                      </a:r>
                      <a:r>
                        <a:rPr lang="zh-TW" altLang="en-US" sz="2000" dirty="0" smtClean="0">
                          <a:latin typeface="標楷體" panose="03000509000000000000" pitchFamily="65" charset="-120"/>
                          <a:ea typeface="標楷體" panose="03000509000000000000" pitchFamily="65" charset="-120"/>
                        </a:rPr>
                        <a:t>責成法人或研究機構（中研院）提撥一定比例經費投注大學，且必須與大學共同申請，才 能獲得政府補助。</a:t>
                      </a:r>
                      <a:r>
                        <a:rPr lang="en-US" altLang="zh-TW" sz="2000" dirty="0" smtClean="0">
                          <a:latin typeface="標楷體" panose="03000509000000000000" pitchFamily="65" charset="-120"/>
                          <a:ea typeface="標楷體" panose="03000509000000000000" pitchFamily="65" charset="-120"/>
                        </a:rPr>
                        <a:t/>
                      </a:r>
                      <a:br>
                        <a:rPr lang="en-US" altLang="zh-TW" sz="2000" dirty="0" smtClean="0">
                          <a:latin typeface="標楷體" panose="03000509000000000000" pitchFamily="65" charset="-120"/>
                          <a:ea typeface="標楷體" panose="03000509000000000000" pitchFamily="65" charset="-120"/>
                        </a:rPr>
                      </a:br>
                      <a:r>
                        <a:rPr lang="zh-TW" altLang="en-US" sz="2000" dirty="0" smtClean="0">
                          <a:latin typeface="標楷體" panose="03000509000000000000" pitchFamily="65" charset="-120"/>
                          <a:ea typeface="標楷體" panose="03000509000000000000" pitchFamily="65" charset="-120"/>
                        </a:rPr>
                        <a:t> </a:t>
                      </a:r>
                      <a:r>
                        <a:rPr lang="en-US" altLang="zh-TW" sz="2000" dirty="0" smtClean="0">
                          <a:solidFill>
                            <a:srgbClr val="FF0000"/>
                          </a:solidFill>
                          <a:latin typeface="標楷體" panose="03000509000000000000" pitchFamily="65" charset="-120"/>
                          <a:ea typeface="標楷體" panose="03000509000000000000" pitchFamily="65" charset="-120"/>
                        </a:rPr>
                        <a:t>3. </a:t>
                      </a:r>
                      <a:r>
                        <a:rPr lang="zh-TW" altLang="en-US" sz="2000" dirty="0" smtClean="0">
                          <a:solidFill>
                            <a:srgbClr val="FF0000"/>
                          </a:solidFill>
                          <a:latin typeface="標楷體" panose="03000509000000000000" pitchFamily="65" charset="-120"/>
                          <a:ea typeface="標楷體" panose="03000509000000000000" pitchFamily="65" charset="-120"/>
                        </a:rPr>
                        <a:t>教師兼職、教師個人持股緩課稅等，應予鬆綁。</a:t>
                      </a:r>
                      <a:endParaRPr lang="zh-TW" altLang="en-US" sz="2000" dirty="0">
                        <a:solidFill>
                          <a:srgbClr val="FF0000"/>
                        </a:solidFill>
                        <a:latin typeface="標楷體" panose="03000509000000000000" pitchFamily="65" charset="-120"/>
                        <a:ea typeface="標楷體" panose="03000509000000000000" pitchFamily="65" charset="-120"/>
                      </a:endParaRPr>
                    </a:p>
                  </a:txBody>
                  <a:tcPr/>
                </a:tc>
                <a:extLst>
                  <a:ext uri="{0D108BD9-81ED-4DB2-BD59-A6C34878D82A}">
                    <a16:rowId xmlns:a16="http://schemas.microsoft.com/office/drawing/2014/main" xmlns="" val="10002"/>
                  </a:ext>
                </a:extLst>
              </a:tr>
            </a:tbl>
          </a:graphicData>
        </a:graphic>
      </p:graphicFrame>
      <p:sp>
        <p:nvSpPr>
          <p:cNvPr id="5" name="標題 1"/>
          <p:cNvSpPr txBox="1">
            <a:spLocks/>
          </p:cNvSpPr>
          <p:nvPr/>
        </p:nvSpPr>
        <p:spPr>
          <a:xfrm>
            <a:off x="-252536" y="188640"/>
            <a:ext cx="6624736" cy="10668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TW" altLang="en-US" sz="3200" dirty="0" smtClean="0">
                <a:solidFill>
                  <a:srgbClr val="0000FF"/>
                </a:solidFill>
                <a:latin typeface="標楷體" panose="03000509000000000000" pitchFamily="65" charset="-120"/>
                <a:ea typeface="標楷體" panose="03000509000000000000" pitchFamily="65" charset="-120"/>
              </a:rPr>
              <a:t>台灣高教現況及問題</a:t>
            </a:r>
            <a:endParaRPr lang="en-US" altLang="zh-TW" sz="3200" dirty="0">
              <a:solidFill>
                <a:srgbClr val="0000FF"/>
              </a:solidFill>
              <a:latin typeface="標楷體" panose="03000509000000000000" pitchFamily="65" charset="-120"/>
              <a:ea typeface="標楷體" panose="03000509000000000000" pitchFamily="65" charset="-120"/>
            </a:endParaRPr>
          </a:p>
          <a:p>
            <a:r>
              <a:rPr lang="zh-TW" altLang="en-US" sz="3200" b="1" dirty="0" smtClean="0">
                <a:solidFill>
                  <a:srgbClr val="FF0000"/>
                </a:solidFill>
                <a:latin typeface="標楷體" panose="03000509000000000000" pitchFamily="65" charset="-120"/>
                <a:ea typeface="標楷體" panose="03000509000000000000" pitchFamily="65" charset="-120"/>
              </a:rPr>
              <a:t>分區校長會談建議</a:t>
            </a:r>
            <a:endParaRPr lang="zh-TW" altLang="en-US" sz="3200" b="1" dirty="0">
              <a:solidFill>
                <a:srgbClr val="FF0000"/>
              </a:solidFill>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305682336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11F70DB0-1707-4C2E-BA6A-7B2B88A8B1D4}" type="slidenum">
              <a:rPr lang="zh-TW" altLang="en-US" smtClean="0"/>
              <a:t>54</a:t>
            </a:fld>
            <a:endParaRPr lang="zh-TW" altLang="en-US"/>
          </a:p>
        </p:txBody>
      </p:sp>
      <p:graphicFrame>
        <p:nvGraphicFramePr>
          <p:cNvPr id="3" name="表格 2"/>
          <p:cNvGraphicFramePr>
            <a:graphicFrameLocks noGrp="1"/>
          </p:cNvGraphicFramePr>
          <p:nvPr>
            <p:extLst>
              <p:ext uri="{D42A27DB-BD31-4B8C-83A1-F6EECF244321}">
                <p14:modId xmlns:p14="http://schemas.microsoft.com/office/powerpoint/2010/main" val="2271382852"/>
              </p:ext>
            </p:extLst>
          </p:nvPr>
        </p:nvGraphicFramePr>
        <p:xfrm>
          <a:off x="107826" y="1130966"/>
          <a:ext cx="8906493" cy="5597637"/>
        </p:xfrm>
        <a:graphic>
          <a:graphicData uri="http://schemas.openxmlformats.org/drawingml/2006/table">
            <a:tbl>
              <a:tblPr firstRow="1" bandRow="1">
                <a:tableStyleId>{5C22544A-7EE6-4342-B048-85BDC9FD1C3A}</a:tableStyleId>
              </a:tblPr>
              <a:tblGrid>
                <a:gridCol w="1229001">
                  <a:extLst>
                    <a:ext uri="{9D8B030D-6E8A-4147-A177-3AD203B41FA5}">
                      <a16:colId xmlns:a16="http://schemas.microsoft.com/office/drawing/2014/main" xmlns="" val="20000"/>
                    </a:ext>
                  </a:extLst>
                </a:gridCol>
                <a:gridCol w="7677492">
                  <a:extLst>
                    <a:ext uri="{9D8B030D-6E8A-4147-A177-3AD203B41FA5}">
                      <a16:colId xmlns:a16="http://schemas.microsoft.com/office/drawing/2014/main" xmlns="" val="20001"/>
                    </a:ext>
                  </a:extLst>
                </a:gridCol>
              </a:tblGrid>
              <a:tr h="331922">
                <a:tc>
                  <a:txBody>
                    <a:bodyPr/>
                    <a:lstStyle/>
                    <a:p>
                      <a:pPr algn="ctr"/>
                      <a:r>
                        <a:rPr lang="zh-TW" altLang="en-US" sz="2000" dirty="0" smtClean="0">
                          <a:latin typeface="標楷體" panose="03000509000000000000" pitchFamily="65" charset="-120"/>
                          <a:ea typeface="標楷體" panose="03000509000000000000" pitchFamily="65" charset="-120"/>
                        </a:rPr>
                        <a:t>討論主題</a:t>
                      </a:r>
                      <a:endParaRPr lang="zh-TW" altLang="en-US" sz="2000" dirty="0">
                        <a:latin typeface="標楷體" panose="03000509000000000000" pitchFamily="65" charset="-120"/>
                        <a:ea typeface="標楷體" panose="03000509000000000000" pitchFamily="65" charset="-120"/>
                      </a:endParaRPr>
                    </a:p>
                  </a:txBody>
                  <a:tcPr/>
                </a:tc>
                <a:tc>
                  <a:txBody>
                    <a:bodyPr/>
                    <a:lstStyle/>
                    <a:p>
                      <a:pPr algn="ctr"/>
                      <a:r>
                        <a:rPr lang="zh-TW" altLang="en-US" sz="2000" dirty="0" smtClean="0">
                          <a:latin typeface="標楷體" panose="03000509000000000000" pitchFamily="65" charset="-120"/>
                          <a:ea typeface="標楷體" panose="03000509000000000000" pitchFamily="65" charset="-120"/>
                        </a:rPr>
                        <a:t>校長建議事項</a:t>
                      </a:r>
                      <a:endParaRPr lang="zh-TW" altLang="en-US" sz="2000" dirty="0">
                        <a:latin typeface="標楷體" panose="03000509000000000000" pitchFamily="65" charset="-120"/>
                        <a:ea typeface="標楷體" panose="03000509000000000000" pitchFamily="65" charset="-120"/>
                      </a:endParaRPr>
                    </a:p>
                  </a:txBody>
                  <a:tcPr/>
                </a:tc>
                <a:extLst>
                  <a:ext uri="{0D108BD9-81ED-4DB2-BD59-A6C34878D82A}">
                    <a16:rowId xmlns:a16="http://schemas.microsoft.com/office/drawing/2014/main" xmlns="" val="10000"/>
                  </a:ext>
                </a:extLst>
              </a:tr>
              <a:tr h="1297516">
                <a:tc>
                  <a:txBody>
                    <a:bodyPr/>
                    <a:lstStyle/>
                    <a:p>
                      <a:r>
                        <a:rPr lang="zh-TW" altLang="en-US" sz="2000" dirty="0" smtClean="0">
                          <a:latin typeface="標楷體" panose="03000509000000000000" pitchFamily="65" charset="-120"/>
                          <a:ea typeface="標楷體" panose="03000509000000000000" pitchFamily="65" charset="-120"/>
                        </a:rPr>
                        <a:t>強化</a:t>
                      </a:r>
                      <a:r>
                        <a:rPr lang="zh-TW" altLang="en-US" sz="2000" dirty="0" smtClean="0">
                          <a:solidFill>
                            <a:srgbClr val="FF0000"/>
                          </a:solidFill>
                          <a:latin typeface="標楷體" panose="03000509000000000000" pitchFamily="65" charset="-120"/>
                          <a:ea typeface="標楷體" panose="03000509000000000000" pitchFamily="65" charset="-120"/>
                        </a:rPr>
                        <a:t>大學與社會</a:t>
                      </a:r>
                      <a:r>
                        <a:rPr lang="zh-TW" altLang="en-US" sz="2000" dirty="0" smtClean="0">
                          <a:latin typeface="標楷體" panose="03000509000000000000" pitchFamily="65" charset="-120"/>
                          <a:ea typeface="標楷體" panose="03000509000000000000" pitchFamily="65" charset="-120"/>
                        </a:rPr>
                        <a:t>之關連</a:t>
                      </a:r>
                      <a:endParaRPr lang="zh-TW" altLang="en-US" sz="2000" dirty="0">
                        <a:latin typeface="標楷體" panose="03000509000000000000" pitchFamily="65" charset="-120"/>
                        <a:ea typeface="標楷體" panose="03000509000000000000" pitchFamily="65" charset="-120"/>
                      </a:endParaRPr>
                    </a:p>
                  </a:txBody>
                  <a:tcPr/>
                </a:tc>
                <a:tc>
                  <a:txBody>
                    <a:bodyPr/>
                    <a:lstStyle/>
                    <a:p>
                      <a:r>
                        <a:rPr lang="en-US" altLang="zh-TW" sz="2000" dirty="0" smtClean="0">
                          <a:latin typeface="標楷體" panose="03000509000000000000" pitchFamily="65" charset="-120"/>
                          <a:ea typeface="標楷體" panose="03000509000000000000" pitchFamily="65" charset="-120"/>
                        </a:rPr>
                        <a:t>1. </a:t>
                      </a:r>
                      <a:r>
                        <a:rPr lang="zh-TW" altLang="en-US" sz="2000" dirty="0" smtClean="0">
                          <a:latin typeface="標楷體" panose="03000509000000000000" pitchFamily="65" charset="-120"/>
                          <a:ea typeface="標楷體" panose="03000509000000000000" pitchFamily="65" charset="-120"/>
                        </a:rPr>
                        <a:t>學校與產業合作培育現有及未來員工；</a:t>
                      </a:r>
                      <a:r>
                        <a:rPr lang="zh-TW" altLang="en-US" sz="2000" dirty="0" smtClean="0">
                          <a:solidFill>
                            <a:srgbClr val="FF0000"/>
                          </a:solidFill>
                          <a:latin typeface="標楷體" panose="03000509000000000000" pitchFamily="65" charset="-120"/>
                          <a:ea typeface="標楷體" panose="03000509000000000000" pitchFamily="65" charset="-120"/>
                        </a:rPr>
                        <a:t>產業將相關計畫引入學校，解決學用落差。</a:t>
                      </a:r>
                      <a:r>
                        <a:rPr lang="en-US" altLang="zh-TW" sz="2000" dirty="0" smtClean="0">
                          <a:solidFill>
                            <a:srgbClr val="FF0000"/>
                          </a:solidFill>
                          <a:latin typeface="標楷體" panose="03000509000000000000" pitchFamily="65" charset="-120"/>
                          <a:ea typeface="標楷體" panose="03000509000000000000" pitchFamily="65" charset="-120"/>
                        </a:rPr>
                        <a:t/>
                      </a:r>
                      <a:br>
                        <a:rPr lang="en-US" altLang="zh-TW" sz="2000" dirty="0" smtClean="0">
                          <a:solidFill>
                            <a:srgbClr val="FF0000"/>
                          </a:solidFill>
                          <a:latin typeface="標楷體" panose="03000509000000000000" pitchFamily="65" charset="-120"/>
                          <a:ea typeface="標楷體" panose="03000509000000000000" pitchFamily="65" charset="-120"/>
                        </a:rPr>
                      </a:br>
                      <a:r>
                        <a:rPr lang="en-US" altLang="zh-TW" sz="2000" dirty="0" smtClean="0">
                          <a:latin typeface="標楷體" panose="03000509000000000000" pitchFamily="65" charset="-120"/>
                          <a:ea typeface="標楷體" panose="03000509000000000000" pitchFamily="65" charset="-120"/>
                        </a:rPr>
                        <a:t>2. </a:t>
                      </a:r>
                      <a:r>
                        <a:rPr lang="zh-TW" altLang="en-US" sz="2000" dirty="0" smtClean="0">
                          <a:latin typeface="標楷體" panose="03000509000000000000" pitchFamily="65" charset="-120"/>
                          <a:ea typeface="標楷體" panose="03000509000000000000" pitchFamily="65" charset="-120"/>
                        </a:rPr>
                        <a:t>考量地方特色由代表性學校來推動，若以競爭型計畫或評鑑機制來規範，學校為避免多做 多錯的心態，往往僅會依教育部所訂績效指標辦理，導致無法發揮在地化之特色。</a:t>
                      </a:r>
                      <a:r>
                        <a:rPr lang="en-US" altLang="zh-TW" sz="2000" dirty="0" smtClean="0">
                          <a:latin typeface="標楷體" panose="03000509000000000000" pitchFamily="65" charset="-120"/>
                          <a:ea typeface="標楷體" panose="03000509000000000000" pitchFamily="65" charset="-120"/>
                        </a:rPr>
                        <a:t/>
                      </a:r>
                      <a:br>
                        <a:rPr lang="en-US" altLang="zh-TW" sz="2000" dirty="0" smtClean="0">
                          <a:latin typeface="標楷體" panose="03000509000000000000" pitchFamily="65" charset="-120"/>
                          <a:ea typeface="標楷體" panose="03000509000000000000" pitchFamily="65" charset="-120"/>
                        </a:rPr>
                      </a:br>
                      <a:r>
                        <a:rPr lang="zh-TW" altLang="en-US" sz="2000" dirty="0" smtClean="0">
                          <a:latin typeface="標楷體" panose="03000509000000000000" pitchFamily="65" charset="-120"/>
                          <a:ea typeface="標楷體" panose="03000509000000000000" pitchFamily="65" charset="-120"/>
                        </a:rPr>
                        <a:t> </a:t>
                      </a:r>
                      <a:r>
                        <a:rPr lang="en-US" altLang="zh-TW" sz="2000" dirty="0" smtClean="0">
                          <a:latin typeface="標楷體" panose="03000509000000000000" pitchFamily="65" charset="-120"/>
                          <a:ea typeface="標楷體" panose="03000509000000000000" pitchFamily="65" charset="-120"/>
                        </a:rPr>
                        <a:t>3. </a:t>
                      </a:r>
                      <a:r>
                        <a:rPr lang="zh-TW" altLang="en-US" sz="2000" dirty="0" smtClean="0">
                          <a:solidFill>
                            <a:srgbClr val="FF0000"/>
                          </a:solidFill>
                          <a:latin typeface="標楷體" panose="03000509000000000000" pitchFamily="65" charset="-120"/>
                          <a:ea typeface="標楷體" panose="03000509000000000000" pitchFamily="65" charset="-120"/>
                        </a:rPr>
                        <a:t>希望縣市政府必須提撥一定金額之經費與學校整合</a:t>
                      </a:r>
                      <a:r>
                        <a:rPr lang="zh-TW" altLang="en-US" sz="2000" dirty="0" smtClean="0">
                          <a:latin typeface="標楷體" panose="03000509000000000000" pitchFamily="65" charset="-120"/>
                          <a:ea typeface="標楷體" panose="03000509000000000000" pitchFamily="65" charset="-120"/>
                        </a:rPr>
                        <a:t>，共提計畫，強化學校與當地政府合作</a:t>
                      </a:r>
                      <a:endParaRPr lang="zh-TW" altLang="en-US" sz="2000" dirty="0">
                        <a:latin typeface="標楷體" panose="03000509000000000000" pitchFamily="65" charset="-120"/>
                        <a:ea typeface="標楷體" panose="03000509000000000000" pitchFamily="65" charset="-120"/>
                      </a:endParaRPr>
                    </a:p>
                  </a:txBody>
                  <a:tcPr/>
                </a:tc>
                <a:extLst>
                  <a:ext uri="{0D108BD9-81ED-4DB2-BD59-A6C34878D82A}">
                    <a16:rowId xmlns:a16="http://schemas.microsoft.com/office/drawing/2014/main" xmlns="" val="10003"/>
                  </a:ext>
                </a:extLst>
              </a:tr>
              <a:tr h="1538913">
                <a:tc>
                  <a:txBody>
                    <a:bodyPr/>
                    <a:lstStyle/>
                    <a:p>
                      <a:r>
                        <a:rPr lang="zh-TW" altLang="en-US" sz="2000" dirty="0" smtClean="0">
                          <a:latin typeface="標楷體" panose="03000509000000000000" pitchFamily="65" charset="-120"/>
                          <a:ea typeface="標楷體" panose="03000509000000000000" pitchFamily="65" charset="-120"/>
                        </a:rPr>
                        <a:t>國際發展應聚焦在</a:t>
                      </a:r>
                      <a:r>
                        <a:rPr lang="zh-TW" altLang="en-US" sz="2000" dirty="0" smtClean="0">
                          <a:solidFill>
                            <a:srgbClr val="FF0000"/>
                          </a:solidFill>
                          <a:latin typeface="標楷體" panose="03000509000000000000" pitchFamily="65" charset="-120"/>
                          <a:ea typeface="標楷體" panose="03000509000000000000" pitchFamily="65" charset="-120"/>
                        </a:rPr>
                        <a:t>提升國際競爭</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zh-TW" sz="2000" dirty="0" smtClean="0">
                          <a:latin typeface="標楷體" panose="03000509000000000000" pitchFamily="65" charset="-120"/>
                          <a:ea typeface="標楷體" panose="03000509000000000000" pitchFamily="65" charset="-120"/>
                        </a:rPr>
                        <a:t>1. </a:t>
                      </a:r>
                      <a:r>
                        <a:rPr lang="zh-TW" altLang="en-US" sz="2000" dirty="0" smtClean="0">
                          <a:latin typeface="標楷體" panose="03000509000000000000" pitchFamily="65" charset="-120"/>
                          <a:ea typeface="標楷體" panose="03000509000000000000" pitchFamily="65" charset="-120"/>
                        </a:rPr>
                        <a:t>招收境外生應該著眼於提升台灣競爭力之人才佈局，並進一步將其留在台灣發展或做為南 向佈局的尖兵。</a:t>
                      </a:r>
                      <a:r>
                        <a:rPr lang="en-US" altLang="zh-TW" sz="2000" dirty="0" smtClean="0">
                          <a:latin typeface="標楷體" panose="03000509000000000000" pitchFamily="65" charset="-120"/>
                          <a:ea typeface="標楷體" panose="03000509000000000000" pitchFamily="65" charset="-120"/>
                        </a:rPr>
                        <a:t/>
                      </a:r>
                      <a:br>
                        <a:rPr lang="en-US" altLang="zh-TW" sz="2000" dirty="0" smtClean="0">
                          <a:latin typeface="標楷體" panose="03000509000000000000" pitchFamily="65" charset="-120"/>
                          <a:ea typeface="標楷體" panose="03000509000000000000" pitchFamily="65" charset="-120"/>
                        </a:rPr>
                      </a:br>
                      <a:r>
                        <a:rPr lang="en-US" altLang="zh-TW" sz="2000" dirty="0" smtClean="0">
                          <a:latin typeface="標楷體" panose="03000509000000000000" pitchFamily="65" charset="-120"/>
                          <a:ea typeface="標楷體" panose="03000509000000000000" pitchFamily="65" charset="-120"/>
                        </a:rPr>
                        <a:t>2. </a:t>
                      </a:r>
                      <a:r>
                        <a:rPr lang="zh-TW" altLang="en-US" sz="2000" dirty="0" smtClean="0">
                          <a:solidFill>
                            <a:srgbClr val="FF0000"/>
                          </a:solidFill>
                          <a:latin typeface="標楷體" panose="03000509000000000000" pitchFamily="65" charset="-120"/>
                          <a:ea typeface="標楷體" panose="03000509000000000000" pitchFamily="65" charset="-120"/>
                        </a:rPr>
                        <a:t>大學排名應強調領域而非全校</a:t>
                      </a:r>
                      <a:r>
                        <a:rPr lang="zh-TW" altLang="en-US" sz="2000" dirty="0" smtClean="0">
                          <a:latin typeface="標楷體" panose="03000509000000000000" pitchFamily="65" charset="-120"/>
                          <a:ea typeface="標楷體" panose="03000509000000000000" pitchFamily="65" charset="-120"/>
                        </a:rPr>
                        <a:t>，以優勢領域吸引優秀人才來臺就學或工作，有助於國際競 爭力之提升。</a:t>
                      </a:r>
                      <a:r>
                        <a:rPr lang="en-US" altLang="zh-TW" sz="2000" dirty="0" smtClean="0">
                          <a:latin typeface="標楷體" panose="03000509000000000000" pitchFamily="65" charset="-120"/>
                          <a:ea typeface="標楷體" panose="03000509000000000000" pitchFamily="65" charset="-120"/>
                        </a:rPr>
                        <a:t/>
                      </a:r>
                      <a:br>
                        <a:rPr lang="en-US" altLang="zh-TW" sz="2000" dirty="0" smtClean="0">
                          <a:latin typeface="標楷體" panose="03000509000000000000" pitchFamily="65" charset="-120"/>
                          <a:ea typeface="標楷體" panose="03000509000000000000" pitchFamily="65" charset="-120"/>
                        </a:rPr>
                      </a:br>
                      <a:r>
                        <a:rPr lang="en-US" altLang="zh-TW" sz="2000" dirty="0" smtClean="0">
                          <a:latin typeface="標楷體" panose="03000509000000000000" pitchFamily="65" charset="-120"/>
                          <a:ea typeface="標楷體" panose="03000509000000000000" pitchFamily="65" charset="-120"/>
                        </a:rPr>
                        <a:t>3. </a:t>
                      </a:r>
                      <a:r>
                        <a:rPr lang="zh-TW" altLang="en-US" sz="2000" dirty="0" smtClean="0">
                          <a:latin typeface="標楷體" panose="03000509000000000000" pitchFamily="65" charset="-120"/>
                          <a:ea typeface="標楷體" panose="03000509000000000000" pitchFamily="65" charset="-120"/>
                        </a:rPr>
                        <a:t>國際化的目標若為追求卓越，則目標應放在學術研究能量較為充沛或較有潛力發展為頂尖 研究中心之學校。 </a:t>
                      </a:r>
                      <a:endParaRPr lang="zh-TW" altLang="en-US" sz="2000" dirty="0">
                        <a:latin typeface="標楷體" panose="03000509000000000000" pitchFamily="65" charset="-120"/>
                        <a:ea typeface="標楷體" panose="03000509000000000000" pitchFamily="65" charset="-120"/>
                      </a:endParaRPr>
                    </a:p>
                  </a:txBody>
                  <a:tcPr/>
                </a:tc>
                <a:extLst>
                  <a:ext uri="{0D108BD9-81ED-4DB2-BD59-A6C34878D82A}">
                    <a16:rowId xmlns:a16="http://schemas.microsoft.com/office/drawing/2014/main" xmlns="" val="10004"/>
                  </a:ext>
                </a:extLst>
              </a:tr>
              <a:tr h="1056117">
                <a:tc>
                  <a:txBody>
                    <a:bodyPr/>
                    <a:lstStyle/>
                    <a:p>
                      <a:r>
                        <a:rPr lang="zh-TW" altLang="en-US" sz="2000" dirty="0" smtClean="0">
                          <a:latin typeface="標楷體" panose="03000509000000000000" pitchFamily="65" charset="-120"/>
                          <a:ea typeface="標楷體" panose="03000509000000000000" pitchFamily="65" charset="-120"/>
                        </a:rPr>
                        <a:t>前瞻研究教育之</a:t>
                      </a:r>
                      <a:r>
                        <a:rPr lang="zh-TW" altLang="en-US" sz="2000" dirty="0" smtClean="0">
                          <a:solidFill>
                            <a:srgbClr val="FF0000"/>
                          </a:solidFill>
                          <a:latin typeface="標楷體" panose="03000509000000000000" pitchFamily="65" charset="-120"/>
                          <a:ea typeface="標楷體" panose="03000509000000000000" pitchFamily="65" charset="-120"/>
                        </a:rPr>
                        <a:t>重要競爭力</a:t>
                      </a:r>
                    </a:p>
                  </a:txBody>
                  <a:tcPr/>
                </a:tc>
                <a:tc>
                  <a:txBody>
                    <a:bodyPr/>
                    <a:lstStyle/>
                    <a:p>
                      <a:pPr marL="342900" indent="-342900">
                        <a:buAutoNum type="arabicPeriod"/>
                      </a:pPr>
                      <a:r>
                        <a:rPr lang="zh-TW" altLang="en-US" sz="2000" dirty="0" smtClean="0">
                          <a:latin typeface="標楷體" panose="03000509000000000000" pitchFamily="65" charset="-120"/>
                          <a:ea typeface="標楷體" panose="03000509000000000000" pitchFamily="65" charset="-120"/>
                        </a:rPr>
                        <a:t>各大學已經卓有績效的研究中心，應該協助其持續發展。</a:t>
                      </a:r>
                      <a:endParaRPr lang="en-US" altLang="zh-TW" sz="2000" dirty="0" smtClean="0">
                        <a:latin typeface="標楷體" panose="03000509000000000000" pitchFamily="65" charset="-120"/>
                        <a:ea typeface="標楷體" panose="03000509000000000000" pitchFamily="65" charset="-120"/>
                      </a:endParaRPr>
                    </a:p>
                    <a:p>
                      <a:pPr marL="342900" indent="-342900">
                        <a:buAutoNum type="arabicPeriod"/>
                      </a:pPr>
                      <a:r>
                        <a:rPr lang="zh-TW" altLang="en-US" sz="2000" dirty="0" smtClean="0">
                          <a:latin typeface="標楷體" panose="03000509000000000000" pitchFamily="65" charset="-120"/>
                          <a:ea typeface="標楷體" panose="03000509000000000000" pitchFamily="65" charset="-120"/>
                        </a:rPr>
                        <a:t>支持建立前瞻基礎研究領域及國家教育政策之跨校、跨領域或跨國之研究中心，創造外部 效益</a:t>
                      </a:r>
                      <a:endParaRPr lang="en-US" altLang="zh-TW" sz="2000" dirty="0" smtClean="0">
                        <a:latin typeface="標楷體" panose="03000509000000000000" pitchFamily="65" charset="-120"/>
                        <a:ea typeface="標楷體" panose="03000509000000000000" pitchFamily="65" charset="-120"/>
                      </a:endParaRPr>
                    </a:p>
                  </a:txBody>
                  <a:tcPr/>
                </a:tc>
                <a:extLst>
                  <a:ext uri="{0D108BD9-81ED-4DB2-BD59-A6C34878D82A}">
                    <a16:rowId xmlns:a16="http://schemas.microsoft.com/office/drawing/2014/main" xmlns="" val="10005"/>
                  </a:ext>
                </a:extLst>
              </a:tr>
            </a:tbl>
          </a:graphicData>
        </a:graphic>
      </p:graphicFrame>
      <p:sp>
        <p:nvSpPr>
          <p:cNvPr id="4" name="標題 1"/>
          <p:cNvSpPr txBox="1">
            <a:spLocks/>
          </p:cNvSpPr>
          <p:nvPr/>
        </p:nvSpPr>
        <p:spPr>
          <a:xfrm>
            <a:off x="-252536" y="25142"/>
            <a:ext cx="6624736" cy="10668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TW" altLang="en-US" sz="3600" dirty="0" smtClean="0">
                <a:solidFill>
                  <a:srgbClr val="0000FF"/>
                </a:solidFill>
                <a:latin typeface="標楷體" panose="03000509000000000000" pitchFamily="65" charset="-120"/>
                <a:ea typeface="標楷體" panose="03000509000000000000" pitchFamily="65" charset="-120"/>
              </a:rPr>
              <a:t>台灣高教現況及問題</a:t>
            </a:r>
            <a:endParaRPr lang="en-US" altLang="zh-TW" sz="3600" dirty="0">
              <a:solidFill>
                <a:srgbClr val="0000FF"/>
              </a:solidFill>
              <a:latin typeface="標楷體" panose="03000509000000000000" pitchFamily="65" charset="-120"/>
              <a:ea typeface="標楷體" panose="03000509000000000000" pitchFamily="65" charset="-120"/>
            </a:endParaRPr>
          </a:p>
          <a:p>
            <a:r>
              <a:rPr lang="zh-TW" altLang="en-US" sz="3600" b="1" dirty="0" smtClean="0">
                <a:solidFill>
                  <a:srgbClr val="FF0000"/>
                </a:solidFill>
                <a:latin typeface="標楷體" panose="03000509000000000000" pitchFamily="65" charset="-120"/>
                <a:ea typeface="標楷體" panose="03000509000000000000" pitchFamily="65" charset="-120"/>
              </a:rPr>
              <a:t>分區校長會談建議</a:t>
            </a:r>
            <a:endParaRPr lang="zh-TW" altLang="en-US" sz="3600" b="1" dirty="0">
              <a:solidFill>
                <a:srgbClr val="FF0000"/>
              </a:solidFill>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23516196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p:txBody>
          <a:bodyPr/>
          <a:lstStyle/>
          <a:p>
            <a:fld id="{387B30A2-ABEA-48EA-ABF4-A14F673917F1}" type="slidenum">
              <a:rPr lang="zh-TW" altLang="en-US" smtClean="0"/>
              <a:t>55</a:t>
            </a:fld>
            <a:endParaRPr lang="zh-TW" altLang="en-US"/>
          </a:p>
        </p:txBody>
      </p:sp>
      <p:sp>
        <p:nvSpPr>
          <p:cNvPr id="7" name="書卷 (水平) 6"/>
          <p:cNvSpPr/>
          <p:nvPr/>
        </p:nvSpPr>
        <p:spPr>
          <a:xfrm>
            <a:off x="-31622" y="80762"/>
            <a:ext cx="6043782" cy="75595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TW" altLang="en-US" sz="3200" b="1" dirty="0">
                <a:solidFill>
                  <a:srgbClr val="FFFF00"/>
                </a:solidFill>
                <a:latin typeface="標楷體" panose="03000509000000000000" pitchFamily="65" charset="-120"/>
                <a:ea typeface="標楷體" panose="03000509000000000000" pitchFamily="65" charset="-120"/>
              </a:rPr>
              <a:t>我國高等教育所處之環境及挑戰</a:t>
            </a:r>
          </a:p>
        </p:txBody>
      </p:sp>
      <p:grpSp>
        <p:nvGrpSpPr>
          <p:cNvPr id="5" name="群組 4"/>
          <p:cNvGrpSpPr/>
          <p:nvPr/>
        </p:nvGrpSpPr>
        <p:grpSpPr>
          <a:xfrm>
            <a:off x="1888980" y="1371892"/>
            <a:ext cx="5175828" cy="4613610"/>
            <a:chOff x="3234443" y="703915"/>
            <a:chExt cx="5586862" cy="5229811"/>
          </a:xfrm>
        </p:grpSpPr>
        <p:sp>
          <p:nvSpPr>
            <p:cNvPr id="16" name="手繪多邊形 15"/>
            <p:cNvSpPr/>
            <p:nvPr/>
          </p:nvSpPr>
          <p:spPr>
            <a:xfrm>
              <a:off x="7076498" y="2601989"/>
              <a:ext cx="1744807" cy="1635124"/>
            </a:xfrm>
            <a:custGeom>
              <a:avLst/>
              <a:gdLst>
                <a:gd name="connsiteX0" fmla="*/ 0 w 1635124"/>
                <a:gd name="connsiteY0" fmla="*/ 817562 h 1635124"/>
                <a:gd name="connsiteX1" fmla="*/ 817562 w 1635124"/>
                <a:gd name="connsiteY1" fmla="*/ 0 h 1635124"/>
                <a:gd name="connsiteX2" fmla="*/ 1635124 w 1635124"/>
                <a:gd name="connsiteY2" fmla="*/ 817562 h 1635124"/>
                <a:gd name="connsiteX3" fmla="*/ 817562 w 1635124"/>
                <a:gd name="connsiteY3" fmla="*/ 1635124 h 1635124"/>
                <a:gd name="connsiteX4" fmla="*/ 0 w 1635124"/>
                <a:gd name="connsiteY4" fmla="*/ 817562 h 1635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124" h="1635124">
                  <a:moveTo>
                    <a:pt x="0" y="817562"/>
                  </a:moveTo>
                  <a:cubicBezTo>
                    <a:pt x="0" y="366035"/>
                    <a:pt x="366035" y="0"/>
                    <a:pt x="817562" y="0"/>
                  </a:cubicBezTo>
                  <a:cubicBezTo>
                    <a:pt x="1269089" y="0"/>
                    <a:pt x="1635124" y="366035"/>
                    <a:pt x="1635124" y="817562"/>
                  </a:cubicBezTo>
                  <a:cubicBezTo>
                    <a:pt x="1635124" y="1269089"/>
                    <a:pt x="1269089" y="1635124"/>
                    <a:pt x="817562" y="1635124"/>
                  </a:cubicBezTo>
                  <a:cubicBezTo>
                    <a:pt x="366035" y="1635124"/>
                    <a:pt x="0" y="1269089"/>
                    <a:pt x="0" y="817562"/>
                  </a:cubicBezTo>
                  <a:close/>
                </a:path>
              </a:pathLst>
            </a:custGeom>
            <a:ln w="76200">
              <a:solidFill>
                <a:schemeClr val="accent4">
                  <a:lumMod val="50000"/>
                </a:schemeClr>
              </a:solidFill>
            </a:ln>
            <a:effectLst>
              <a:glow rad="228600">
                <a:schemeClr val="accent4">
                  <a:lumMod val="75000"/>
                  <a:alpha val="40000"/>
                </a:schemeClr>
              </a:glow>
            </a:effectLst>
          </p:spPr>
          <p:style>
            <a:lnRef idx="2">
              <a:schemeClr val="accent5"/>
            </a:lnRef>
            <a:fillRef idx="1">
              <a:schemeClr val="lt1"/>
            </a:fillRef>
            <a:effectRef idx="0">
              <a:schemeClr val="accent5"/>
            </a:effectRef>
            <a:fontRef idx="minor">
              <a:schemeClr val="dk1"/>
            </a:fontRef>
          </p:style>
          <p:txBody>
            <a:bodyPr spcFirstLastPara="0" vert="horz" wrap="square" lIns="283908" tIns="283908" rIns="283908" bIns="283908" numCol="1" spcCol="1270" anchor="ctr" anchorCtr="0">
              <a:noAutofit/>
            </a:bodyPr>
            <a:lstStyle/>
            <a:p>
              <a:pPr lvl="0" algn="ctr" defTabSz="1555750">
                <a:lnSpc>
                  <a:spcPct val="90000"/>
                </a:lnSpc>
                <a:spcBef>
                  <a:spcPct val="0"/>
                </a:spcBef>
                <a:spcAft>
                  <a:spcPct val="35000"/>
                </a:spcAft>
              </a:pPr>
              <a:r>
                <a:rPr lang="zh-TW" altLang="en-US" sz="2200" b="1" kern="1200" dirty="0" smtClean="0">
                  <a:solidFill>
                    <a:srgbClr val="FF0000"/>
                  </a:solidFill>
                  <a:latin typeface="標楷體" panose="03000509000000000000" pitchFamily="65" charset="-120"/>
                  <a:ea typeface="標楷體" panose="03000509000000000000" pitchFamily="65" charset="-120"/>
                </a:rPr>
                <a:t>教學現場</a:t>
              </a:r>
              <a:r>
                <a:rPr lang="zh-TW" altLang="en-US" sz="2200" b="1" kern="1200" dirty="0" smtClean="0">
                  <a:solidFill>
                    <a:schemeClr val="accent4">
                      <a:lumMod val="50000"/>
                    </a:schemeClr>
                  </a:solidFill>
                  <a:latin typeface="標楷體" panose="03000509000000000000" pitchFamily="65" charset="-120"/>
                  <a:ea typeface="標楷體" panose="03000509000000000000" pitchFamily="65" charset="-120"/>
                </a:rPr>
                <a:t>的翻轉</a:t>
              </a:r>
              <a:endParaRPr lang="zh-TW" altLang="en-US" sz="2200" b="1" kern="1200" dirty="0">
                <a:solidFill>
                  <a:schemeClr val="accent4">
                    <a:lumMod val="50000"/>
                  </a:schemeClr>
                </a:solidFill>
                <a:latin typeface="標楷體" panose="03000509000000000000" pitchFamily="65" charset="-120"/>
                <a:ea typeface="標楷體" panose="03000509000000000000" pitchFamily="65" charset="-120"/>
              </a:endParaRPr>
            </a:p>
          </p:txBody>
        </p:sp>
        <p:sp>
          <p:nvSpPr>
            <p:cNvPr id="17" name="手繪多邊形 16"/>
            <p:cNvSpPr/>
            <p:nvPr/>
          </p:nvSpPr>
          <p:spPr>
            <a:xfrm>
              <a:off x="4102701" y="703915"/>
              <a:ext cx="1635124" cy="1635124"/>
            </a:xfrm>
            <a:custGeom>
              <a:avLst/>
              <a:gdLst>
                <a:gd name="connsiteX0" fmla="*/ 0 w 1635124"/>
                <a:gd name="connsiteY0" fmla="*/ 817562 h 1635124"/>
                <a:gd name="connsiteX1" fmla="*/ 817562 w 1635124"/>
                <a:gd name="connsiteY1" fmla="*/ 0 h 1635124"/>
                <a:gd name="connsiteX2" fmla="*/ 1635124 w 1635124"/>
                <a:gd name="connsiteY2" fmla="*/ 817562 h 1635124"/>
                <a:gd name="connsiteX3" fmla="*/ 817562 w 1635124"/>
                <a:gd name="connsiteY3" fmla="*/ 1635124 h 1635124"/>
                <a:gd name="connsiteX4" fmla="*/ 0 w 1635124"/>
                <a:gd name="connsiteY4" fmla="*/ 817562 h 1635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124" h="1635124">
                  <a:moveTo>
                    <a:pt x="0" y="817562"/>
                  </a:moveTo>
                  <a:cubicBezTo>
                    <a:pt x="0" y="366035"/>
                    <a:pt x="366035" y="0"/>
                    <a:pt x="817562" y="0"/>
                  </a:cubicBezTo>
                  <a:cubicBezTo>
                    <a:pt x="1269089" y="0"/>
                    <a:pt x="1635124" y="366035"/>
                    <a:pt x="1635124" y="817562"/>
                  </a:cubicBezTo>
                  <a:cubicBezTo>
                    <a:pt x="1635124" y="1269089"/>
                    <a:pt x="1269089" y="1635124"/>
                    <a:pt x="817562" y="1635124"/>
                  </a:cubicBezTo>
                  <a:cubicBezTo>
                    <a:pt x="366035" y="1635124"/>
                    <a:pt x="0" y="1269089"/>
                    <a:pt x="0" y="817562"/>
                  </a:cubicBezTo>
                  <a:close/>
                </a:path>
              </a:pathLst>
            </a:custGeom>
            <a:ln w="76200">
              <a:solidFill>
                <a:srgbClr val="FFFF00"/>
              </a:solidFill>
            </a:ln>
            <a:effectLst>
              <a:glow rad="101600">
                <a:srgbClr val="FFFF00">
                  <a:alpha val="40000"/>
                </a:srgbClr>
              </a:glow>
            </a:effectLst>
          </p:spPr>
          <p:style>
            <a:lnRef idx="2">
              <a:schemeClr val="accent4"/>
            </a:lnRef>
            <a:fillRef idx="1">
              <a:schemeClr val="lt1"/>
            </a:fillRef>
            <a:effectRef idx="0">
              <a:schemeClr val="accent4"/>
            </a:effectRef>
            <a:fontRef idx="minor">
              <a:schemeClr val="dk1"/>
            </a:fontRef>
          </p:style>
          <p:txBody>
            <a:bodyPr spcFirstLastPara="0" vert="horz" wrap="square" lIns="283908" tIns="283908" rIns="283908" bIns="283908" numCol="1" spcCol="1270" anchor="ctr" anchorCtr="0">
              <a:noAutofit/>
            </a:bodyPr>
            <a:lstStyle/>
            <a:p>
              <a:pPr lvl="0" algn="ctr" defTabSz="1555750">
                <a:lnSpc>
                  <a:spcPct val="90000"/>
                </a:lnSpc>
                <a:spcBef>
                  <a:spcPct val="0"/>
                </a:spcBef>
                <a:spcAft>
                  <a:spcPct val="35000"/>
                </a:spcAft>
              </a:pPr>
              <a:r>
                <a:rPr lang="zh-TW" altLang="en-US" sz="2200" b="1" kern="1200" dirty="0" smtClean="0">
                  <a:solidFill>
                    <a:srgbClr val="FF0000"/>
                  </a:solidFill>
                  <a:latin typeface="標楷體" panose="03000509000000000000" pitchFamily="65" charset="-120"/>
                  <a:ea typeface="標楷體" panose="03000509000000000000" pitchFamily="65" charset="-120"/>
                </a:rPr>
                <a:t>國際化</a:t>
              </a:r>
              <a:r>
                <a:rPr lang="zh-TW" altLang="en-US" sz="2200" b="1" kern="1200" dirty="0" smtClean="0">
                  <a:solidFill>
                    <a:schemeClr val="accent5">
                      <a:lumMod val="50000"/>
                    </a:schemeClr>
                  </a:solidFill>
                  <a:latin typeface="標楷體" panose="03000509000000000000" pitchFamily="65" charset="-120"/>
                  <a:ea typeface="標楷體" panose="03000509000000000000" pitchFamily="65" charset="-120"/>
                </a:rPr>
                <a:t>的挑戰</a:t>
              </a:r>
              <a:endParaRPr lang="zh-TW" altLang="en-US" sz="2200" b="1" kern="1200" dirty="0">
                <a:solidFill>
                  <a:schemeClr val="accent5">
                    <a:lumMod val="50000"/>
                  </a:schemeClr>
                </a:solidFill>
                <a:latin typeface="標楷體" panose="03000509000000000000" pitchFamily="65" charset="-120"/>
                <a:ea typeface="標楷體" panose="03000509000000000000" pitchFamily="65" charset="-120"/>
              </a:endParaRPr>
            </a:p>
          </p:txBody>
        </p:sp>
        <p:sp>
          <p:nvSpPr>
            <p:cNvPr id="18" name="手繪多邊形 17"/>
            <p:cNvSpPr/>
            <p:nvPr/>
          </p:nvSpPr>
          <p:spPr>
            <a:xfrm>
              <a:off x="6258934" y="4237113"/>
              <a:ext cx="1635124" cy="1635124"/>
            </a:xfrm>
            <a:custGeom>
              <a:avLst/>
              <a:gdLst>
                <a:gd name="connsiteX0" fmla="*/ 0 w 1635124"/>
                <a:gd name="connsiteY0" fmla="*/ 817562 h 1635124"/>
                <a:gd name="connsiteX1" fmla="*/ 817562 w 1635124"/>
                <a:gd name="connsiteY1" fmla="*/ 0 h 1635124"/>
                <a:gd name="connsiteX2" fmla="*/ 1635124 w 1635124"/>
                <a:gd name="connsiteY2" fmla="*/ 817562 h 1635124"/>
                <a:gd name="connsiteX3" fmla="*/ 817562 w 1635124"/>
                <a:gd name="connsiteY3" fmla="*/ 1635124 h 1635124"/>
                <a:gd name="connsiteX4" fmla="*/ 0 w 1635124"/>
                <a:gd name="connsiteY4" fmla="*/ 817562 h 1635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124" h="1635124">
                  <a:moveTo>
                    <a:pt x="0" y="817562"/>
                  </a:moveTo>
                  <a:cubicBezTo>
                    <a:pt x="0" y="366035"/>
                    <a:pt x="366035" y="0"/>
                    <a:pt x="817562" y="0"/>
                  </a:cubicBezTo>
                  <a:cubicBezTo>
                    <a:pt x="1269089" y="0"/>
                    <a:pt x="1635124" y="366035"/>
                    <a:pt x="1635124" y="817562"/>
                  </a:cubicBezTo>
                  <a:cubicBezTo>
                    <a:pt x="1635124" y="1269089"/>
                    <a:pt x="1269089" y="1635124"/>
                    <a:pt x="817562" y="1635124"/>
                  </a:cubicBezTo>
                  <a:cubicBezTo>
                    <a:pt x="366035" y="1635124"/>
                    <a:pt x="0" y="1269089"/>
                    <a:pt x="0" y="817562"/>
                  </a:cubicBezTo>
                  <a:close/>
                </a:path>
              </a:pathLst>
            </a:custGeom>
            <a:ln w="76200">
              <a:solidFill>
                <a:schemeClr val="tx2">
                  <a:lumMod val="75000"/>
                </a:schemeClr>
              </a:solidFill>
            </a:ln>
            <a:effectLst>
              <a:glow rad="101600">
                <a:schemeClr val="tx2">
                  <a:lumMod val="50000"/>
                  <a:alpha val="60000"/>
                </a:schemeClr>
              </a:glow>
            </a:effectLst>
          </p:spPr>
          <p:style>
            <a:lnRef idx="2">
              <a:schemeClr val="accent1"/>
            </a:lnRef>
            <a:fillRef idx="1">
              <a:schemeClr val="lt1"/>
            </a:fillRef>
            <a:effectRef idx="0">
              <a:schemeClr val="accent1"/>
            </a:effectRef>
            <a:fontRef idx="minor">
              <a:schemeClr val="dk1"/>
            </a:fontRef>
          </p:style>
          <p:txBody>
            <a:bodyPr spcFirstLastPara="0" vert="horz" wrap="square" lIns="283908" tIns="283908" rIns="283908" bIns="283908" numCol="1" spcCol="1270" anchor="ctr" anchorCtr="0">
              <a:noAutofit/>
            </a:bodyPr>
            <a:lstStyle/>
            <a:p>
              <a:pPr lvl="0" algn="ctr" defTabSz="1555750">
                <a:lnSpc>
                  <a:spcPct val="90000"/>
                </a:lnSpc>
                <a:spcBef>
                  <a:spcPct val="0"/>
                </a:spcBef>
                <a:spcAft>
                  <a:spcPct val="35000"/>
                </a:spcAft>
              </a:pPr>
              <a:r>
                <a:rPr lang="zh-TW" altLang="en-US" sz="2200" b="1" kern="1200" dirty="0" smtClean="0">
                  <a:solidFill>
                    <a:srgbClr val="FF0000"/>
                  </a:solidFill>
                  <a:latin typeface="標楷體" panose="03000509000000000000" pitchFamily="65" charset="-120"/>
                  <a:ea typeface="標楷體" panose="03000509000000000000" pitchFamily="65" charset="-120"/>
                </a:rPr>
                <a:t>產業創新</a:t>
              </a:r>
              <a:r>
                <a:rPr lang="zh-TW" altLang="en-US" sz="2200" b="1" kern="1200" dirty="0" smtClean="0">
                  <a:solidFill>
                    <a:schemeClr val="tx2">
                      <a:lumMod val="75000"/>
                    </a:schemeClr>
                  </a:solidFill>
                  <a:latin typeface="標楷體" panose="03000509000000000000" pitchFamily="65" charset="-120"/>
                  <a:ea typeface="標楷體" panose="03000509000000000000" pitchFamily="65" charset="-120"/>
                </a:rPr>
                <a:t>的需求</a:t>
              </a:r>
              <a:endParaRPr lang="zh-TW" altLang="en-US" sz="2200" b="1" kern="1200" dirty="0">
                <a:solidFill>
                  <a:schemeClr val="tx2">
                    <a:lumMod val="75000"/>
                  </a:schemeClr>
                </a:solidFill>
                <a:latin typeface="標楷體" panose="03000509000000000000" pitchFamily="65" charset="-120"/>
                <a:ea typeface="標楷體" panose="03000509000000000000" pitchFamily="65" charset="-120"/>
              </a:endParaRPr>
            </a:p>
          </p:txBody>
        </p:sp>
        <p:sp>
          <p:nvSpPr>
            <p:cNvPr id="19" name="手繪多邊形 18"/>
            <p:cNvSpPr/>
            <p:nvPr/>
          </p:nvSpPr>
          <p:spPr>
            <a:xfrm>
              <a:off x="4070227" y="4298602"/>
              <a:ext cx="1657988" cy="1635124"/>
            </a:xfrm>
            <a:custGeom>
              <a:avLst/>
              <a:gdLst>
                <a:gd name="connsiteX0" fmla="*/ 0 w 1635124"/>
                <a:gd name="connsiteY0" fmla="*/ 817562 h 1635124"/>
                <a:gd name="connsiteX1" fmla="*/ 817562 w 1635124"/>
                <a:gd name="connsiteY1" fmla="*/ 0 h 1635124"/>
                <a:gd name="connsiteX2" fmla="*/ 1635124 w 1635124"/>
                <a:gd name="connsiteY2" fmla="*/ 817562 h 1635124"/>
                <a:gd name="connsiteX3" fmla="*/ 817562 w 1635124"/>
                <a:gd name="connsiteY3" fmla="*/ 1635124 h 1635124"/>
                <a:gd name="connsiteX4" fmla="*/ 0 w 1635124"/>
                <a:gd name="connsiteY4" fmla="*/ 817562 h 1635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124" h="1635124">
                  <a:moveTo>
                    <a:pt x="0" y="817562"/>
                  </a:moveTo>
                  <a:cubicBezTo>
                    <a:pt x="0" y="366035"/>
                    <a:pt x="366035" y="0"/>
                    <a:pt x="817562" y="0"/>
                  </a:cubicBezTo>
                  <a:cubicBezTo>
                    <a:pt x="1269089" y="0"/>
                    <a:pt x="1635124" y="366035"/>
                    <a:pt x="1635124" y="817562"/>
                  </a:cubicBezTo>
                  <a:cubicBezTo>
                    <a:pt x="1635124" y="1269089"/>
                    <a:pt x="1269089" y="1635124"/>
                    <a:pt x="817562" y="1635124"/>
                  </a:cubicBezTo>
                  <a:cubicBezTo>
                    <a:pt x="366035" y="1635124"/>
                    <a:pt x="0" y="1269089"/>
                    <a:pt x="0" y="817562"/>
                  </a:cubicBezTo>
                  <a:close/>
                </a:path>
              </a:pathLst>
            </a:custGeom>
            <a:ln w="76200">
              <a:solidFill>
                <a:schemeClr val="accent6">
                  <a:lumMod val="60000"/>
                  <a:lumOff val="40000"/>
                </a:schemeClr>
              </a:solidFill>
            </a:ln>
            <a:effectLst>
              <a:glow rad="228600">
                <a:schemeClr val="accent2">
                  <a:satMod val="175000"/>
                  <a:alpha val="40000"/>
                </a:schemeClr>
              </a:glow>
            </a:effectLst>
          </p:spPr>
          <p:style>
            <a:lnRef idx="2">
              <a:schemeClr val="accent6"/>
            </a:lnRef>
            <a:fillRef idx="1">
              <a:schemeClr val="lt1"/>
            </a:fillRef>
            <a:effectRef idx="0">
              <a:schemeClr val="accent6"/>
            </a:effectRef>
            <a:fontRef idx="minor">
              <a:schemeClr val="dk1"/>
            </a:fontRef>
          </p:style>
          <p:txBody>
            <a:bodyPr spcFirstLastPara="0" vert="horz" wrap="square" lIns="283908" tIns="283908" rIns="283908" bIns="283908" numCol="1" spcCol="1270" anchor="ctr" anchorCtr="0">
              <a:noAutofit/>
            </a:bodyPr>
            <a:lstStyle/>
            <a:p>
              <a:pPr lvl="0" algn="ctr" defTabSz="1555750">
                <a:lnSpc>
                  <a:spcPct val="90000"/>
                </a:lnSpc>
                <a:spcBef>
                  <a:spcPct val="0"/>
                </a:spcBef>
                <a:spcAft>
                  <a:spcPct val="35000"/>
                </a:spcAft>
              </a:pPr>
              <a:r>
                <a:rPr lang="zh-TW" altLang="en-US" sz="2200" b="1" kern="1200" dirty="0" smtClean="0">
                  <a:solidFill>
                    <a:srgbClr val="FF0000"/>
                  </a:solidFill>
                  <a:latin typeface="標楷體" panose="03000509000000000000" pitchFamily="65" charset="-120"/>
                  <a:ea typeface="標楷體" panose="03000509000000000000" pitchFamily="65" charset="-120"/>
                </a:rPr>
                <a:t>在地連結</a:t>
              </a:r>
              <a:r>
                <a:rPr lang="zh-TW" altLang="en-US" sz="2200" b="1" kern="1200" dirty="0" smtClean="0">
                  <a:solidFill>
                    <a:srgbClr val="0000FF"/>
                  </a:solidFill>
                  <a:latin typeface="標楷體" panose="03000509000000000000" pitchFamily="65" charset="-120"/>
                  <a:ea typeface="標楷體" panose="03000509000000000000" pitchFamily="65" charset="-120"/>
                </a:rPr>
                <a:t>的期待</a:t>
              </a:r>
              <a:endParaRPr lang="zh-TW" altLang="en-US" sz="2200" b="1" kern="1200" dirty="0">
                <a:solidFill>
                  <a:srgbClr val="0000FF"/>
                </a:solidFill>
                <a:latin typeface="標楷體" panose="03000509000000000000" pitchFamily="65" charset="-120"/>
                <a:ea typeface="標楷體" panose="03000509000000000000" pitchFamily="65" charset="-120"/>
              </a:endParaRPr>
            </a:p>
          </p:txBody>
        </p:sp>
        <p:sp>
          <p:nvSpPr>
            <p:cNvPr id="20" name="手繪多邊形 19"/>
            <p:cNvSpPr/>
            <p:nvPr/>
          </p:nvSpPr>
          <p:spPr>
            <a:xfrm>
              <a:off x="3234443" y="2443769"/>
              <a:ext cx="1635124" cy="1635124"/>
            </a:xfrm>
            <a:custGeom>
              <a:avLst/>
              <a:gdLst>
                <a:gd name="connsiteX0" fmla="*/ 0 w 1635124"/>
                <a:gd name="connsiteY0" fmla="*/ 817562 h 1635124"/>
                <a:gd name="connsiteX1" fmla="*/ 817562 w 1635124"/>
                <a:gd name="connsiteY1" fmla="*/ 0 h 1635124"/>
                <a:gd name="connsiteX2" fmla="*/ 1635124 w 1635124"/>
                <a:gd name="connsiteY2" fmla="*/ 817562 h 1635124"/>
                <a:gd name="connsiteX3" fmla="*/ 817562 w 1635124"/>
                <a:gd name="connsiteY3" fmla="*/ 1635124 h 1635124"/>
                <a:gd name="connsiteX4" fmla="*/ 0 w 1635124"/>
                <a:gd name="connsiteY4" fmla="*/ 817562 h 1635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124" h="1635124">
                  <a:moveTo>
                    <a:pt x="0" y="817562"/>
                  </a:moveTo>
                  <a:cubicBezTo>
                    <a:pt x="0" y="366035"/>
                    <a:pt x="366035" y="0"/>
                    <a:pt x="817562" y="0"/>
                  </a:cubicBezTo>
                  <a:cubicBezTo>
                    <a:pt x="1269089" y="0"/>
                    <a:pt x="1635124" y="366035"/>
                    <a:pt x="1635124" y="817562"/>
                  </a:cubicBezTo>
                  <a:cubicBezTo>
                    <a:pt x="1635124" y="1269089"/>
                    <a:pt x="1269089" y="1635124"/>
                    <a:pt x="817562" y="1635124"/>
                  </a:cubicBezTo>
                  <a:cubicBezTo>
                    <a:pt x="366035" y="1635124"/>
                    <a:pt x="0" y="1269089"/>
                    <a:pt x="0" y="817562"/>
                  </a:cubicBezTo>
                  <a:close/>
                </a:path>
              </a:pathLst>
            </a:custGeom>
            <a:ln w="76200"/>
            <a:effectLst>
              <a:glow rad="228600">
                <a:schemeClr val="accent6">
                  <a:satMod val="175000"/>
                  <a:alpha val="40000"/>
                </a:schemeClr>
              </a:glow>
            </a:effectLst>
          </p:spPr>
          <p:style>
            <a:lnRef idx="2">
              <a:schemeClr val="accent6"/>
            </a:lnRef>
            <a:fillRef idx="1">
              <a:schemeClr val="lt1"/>
            </a:fillRef>
            <a:effectRef idx="0">
              <a:schemeClr val="accent6"/>
            </a:effectRef>
            <a:fontRef idx="minor">
              <a:schemeClr val="dk1"/>
            </a:fontRef>
          </p:style>
          <p:txBody>
            <a:bodyPr spcFirstLastPara="0" vert="horz" wrap="square" lIns="283908" tIns="283908" rIns="283908" bIns="283908" numCol="1" spcCol="1270" anchor="ctr" anchorCtr="0">
              <a:noAutofit/>
            </a:bodyPr>
            <a:lstStyle/>
            <a:p>
              <a:pPr lvl="0" algn="ctr" defTabSz="1555750">
                <a:lnSpc>
                  <a:spcPct val="90000"/>
                </a:lnSpc>
                <a:spcBef>
                  <a:spcPct val="0"/>
                </a:spcBef>
                <a:spcAft>
                  <a:spcPct val="35000"/>
                </a:spcAft>
              </a:pPr>
              <a:endParaRPr lang="zh-TW" altLang="en-US" sz="3500" kern="1200">
                <a:latin typeface="標楷體" panose="03000509000000000000" pitchFamily="65" charset="-120"/>
                <a:ea typeface="標楷體" panose="03000509000000000000" pitchFamily="65" charset="-120"/>
              </a:endParaRPr>
            </a:p>
          </p:txBody>
        </p:sp>
      </p:grpSp>
      <p:sp>
        <p:nvSpPr>
          <p:cNvPr id="6" name="手繪多邊形 5"/>
          <p:cNvSpPr/>
          <p:nvPr/>
        </p:nvSpPr>
        <p:spPr>
          <a:xfrm>
            <a:off x="4565171" y="1340768"/>
            <a:ext cx="1559681" cy="1442466"/>
          </a:xfrm>
          <a:custGeom>
            <a:avLst/>
            <a:gdLst>
              <a:gd name="connsiteX0" fmla="*/ 0 w 1635124"/>
              <a:gd name="connsiteY0" fmla="*/ 817562 h 1635124"/>
              <a:gd name="connsiteX1" fmla="*/ 817562 w 1635124"/>
              <a:gd name="connsiteY1" fmla="*/ 0 h 1635124"/>
              <a:gd name="connsiteX2" fmla="*/ 1635124 w 1635124"/>
              <a:gd name="connsiteY2" fmla="*/ 817562 h 1635124"/>
              <a:gd name="connsiteX3" fmla="*/ 817562 w 1635124"/>
              <a:gd name="connsiteY3" fmla="*/ 1635124 h 1635124"/>
              <a:gd name="connsiteX4" fmla="*/ 0 w 1635124"/>
              <a:gd name="connsiteY4" fmla="*/ 817562 h 1635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124" h="1635124">
                <a:moveTo>
                  <a:pt x="0" y="817562"/>
                </a:moveTo>
                <a:cubicBezTo>
                  <a:pt x="0" y="366035"/>
                  <a:pt x="366035" y="0"/>
                  <a:pt x="817562" y="0"/>
                </a:cubicBezTo>
                <a:cubicBezTo>
                  <a:pt x="1269089" y="0"/>
                  <a:pt x="1635124" y="366035"/>
                  <a:pt x="1635124" y="817562"/>
                </a:cubicBezTo>
                <a:cubicBezTo>
                  <a:pt x="1635124" y="1269089"/>
                  <a:pt x="1269089" y="1635124"/>
                  <a:pt x="817562" y="1635124"/>
                </a:cubicBezTo>
                <a:cubicBezTo>
                  <a:pt x="366035" y="1635124"/>
                  <a:pt x="0" y="1269089"/>
                  <a:pt x="0" y="817562"/>
                </a:cubicBezTo>
                <a:close/>
              </a:path>
            </a:pathLst>
          </a:custGeom>
          <a:ln w="76200"/>
          <a:effectLst>
            <a:glow rad="228600">
              <a:schemeClr val="accent4">
                <a:satMod val="175000"/>
                <a:alpha val="40000"/>
              </a:schemeClr>
            </a:glow>
          </a:effectLst>
        </p:spPr>
        <p:style>
          <a:lnRef idx="2">
            <a:schemeClr val="accent4"/>
          </a:lnRef>
          <a:fillRef idx="1">
            <a:schemeClr val="lt1"/>
          </a:fillRef>
          <a:effectRef idx="0">
            <a:schemeClr val="accent4"/>
          </a:effectRef>
          <a:fontRef idx="minor">
            <a:schemeClr val="dk1"/>
          </a:fontRef>
        </p:style>
        <p:txBody>
          <a:bodyPr spcFirstLastPara="0" vert="horz" wrap="square" lIns="283908" tIns="283908" rIns="283908" bIns="283908" numCol="1" spcCol="1270" anchor="ctr" anchorCtr="0">
            <a:noAutofit/>
          </a:bodyPr>
          <a:lstStyle/>
          <a:p>
            <a:pPr lvl="0" algn="ctr" defTabSz="1555750">
              <a:lnSpc>
                <a:spcPct val="90000"/>
              </a:lnSpc>
              <a:spcBef>
                <a:spcPct val="0"/>
              </a:spcBef>
              <a:spcAft>
                <a:spcPct val="35000"/>
              </a:spcAft>
            </a:pPr>
            <a:r>
              <a:rPr lang="zh-TW" altLang="en-US" sz="2200" b="1" dirty="0">
                <a:solidFill>
                  <a:srgbClr val="FF0000"/>
                </a:solidFill>
                <a:latin typeface="標楷體" panose="03000509000000000000" pitchFamily="65" charset="-120"/>
                <a:ea typeface="標楷體" panose="03000509000000000000" pitchFamily="65" charset="-120"/>
              </a:rPr>
              <a:t>公共</a:t>
            </a:r>
            <a:r>
              <a:rPr lang="zh-TW" altLang="en-US" sz="2200" b="1" dirty="0" smtClean="0">
                <a:solidFill>
                  <a:srgbClr val="FF0000"/>
                </a:solidFill>
                <a:latin typeface="標楷體" panose="03000509000000000000" pitchFamily="65" charset="-120"/>
                <a:ea typeface="標楷體" panose="03000509000000000000" pitchFamily="65" charset="-120"/>
              </a:rPr>
              <a:t>化</a:t>
            </a:r>
            <a:r>
              <a:rPr lang="zh-TW" altLang="en-US" sz="2200" b="1" dirty="0" smtClean="0">
                <a:solidFill>
                  <a:schemeClr val="accent4">
                    <a:lumMod val="50000"/>
                  </a:schemeClr>
                </a:solidFill>
                <a:latin typeface="標楷體" panose="03000509000000000000" pitchFamily="65" charset="-120"/>
                <a:ea typeface="標楷體" panose="03000509000000000000" pitchFamily="65" charset="-120"/>
              </a:rPr>
              <a:t>的</a:t>
            </a:r>
            <a:r>
              <a:rPr lang="zh-TW" altLang="en-US" sz="2200" b="1" dirty="0">
                <a:solidFill>
                  <a:schemeClr val="accent4">
                    <a:lumMod val="50000"/>
                  </a:schemeClr>
                </a:solidFill>
                <a:latin typeface="標楷體" panose="03000509000000000000" pitchFamily="65" charset="-120"/>
                <a:ea typeface="標楷體" panose="03000509000000000000" pitchFamily="65" charset="-120"/>
              </a:rPr>
              <a:t>訴求</a:t>
            </a:r>
          </a:p>
        </p:txBody>
      </p:sp>
      <p:sp>
        <p:nvSpPr>
          <p:cNvPr id="8" name="矩形 7"/>
          <p:cNvSpPr/>
          <p:nvPr/>
        </p:nvSpPr>
        <p:spPr>
          <a:xfrm>
            <a:off x="1949302" y="3267650"/>
            <a:ext cx="1335382" cy="701731"/>
          </a:xfrm>
          <a:prstGeom prst="rect">
            <a:avLst/>
          </a:prstGeom>
        </p:spPr>
        <p:txBody>
          <a:bodyPr wrap="square">
            <a:spAutoFit/>
          </a:bodyPr>
          <a:lstStyle/>
          <a:p>
            <a:pPr lvl="0" algn="ctr" defTabSz="1555750">
              <a:lnSpc>
                <a:spcPct val="90000"/>
              </a:lnSpc>
              <a:spcBef>
                <a:spcPct val="0"/>
              </a:spcBef>
              <a:spcAft>
                <a:spcPct val="35000"/>
              </a:spcAft>
            </a:pPr>
            <a:r>
              <a:rPr lang="zh-TW" altLang="en-US" sz="2200" b="1" dirty="0" smtClean="0">
                <a:solidFill>
                  <a:schemeClr val="accent6">
                    <a:lumMod val="75000"/>
                  </a:schemeClr>
                </a:solidFill>
                <a:latin typeface="標楷體" panose="03000509000000000000" pitchFamily="65" charset="-120"/>
                <a:ea typeface="標楷體" panose="03000509000000000000" pitchFamily="65" charset="-120"/>
              </a:rPr>
              <a:t>大學</a:t>
            </a:r>
            <a:r>
              <a:rPr lang="zh-TW" altLang="en-US" sz="2200" b="1" dirty="0" smtClean="0">
                <a:solidFill>
                  <a:srgbClr val="0000FF"/>
                </a:solidFill>
                <a:latin typeface="標楷體" panose="03000509000000000000" pitchFamily="65" charset="-120"/>
                <a:ea typeface="標楷體" panose="03000509000000000000" pitchFamily="65" charset="-120"/>
              </a:rPr>
              <a:t>同質化</a:t>
            </a:r>
            <a:r>
              <a:rPr lang="zh-TW" altLang="en-US" sz="2200" b="1" dirty="0" smtClean="0">
                <a:solidFill>
                  <a:schemeClr val="accent6">
                    <a:lumMod val="75000"/>
                  </a:schemeClr>
                </a:solidFill>
                <a:latin typeface="標楷體" panose="03000509000000000000" pitchFamily="65" charset="-120"/>
                <a:ea typeface="標楷體" panose="03000509000000000000" pitchFamily="65" charset="-120"/>
              </a:rPr>
              <a:t>的隱憂</a:t>
            </a:r>
            <a:endParaRPr lang="zh-TW" altLang="en-US" sz="2200" b="1" dirty="0">
              <a:solidFill>
                <a:schemeClr val="accent6">
                  <a:lumMod val="75000"/>
                </a:schemeClr>
              </a:solidFill>
              <a:latin typeface="標楷體" panose="03000509000000000000" pitchFamily="65" charset="-120"/>
              <a:ea typeface="標楷體" panose="03000509000000000000" pitchFamily="65" charset="-120"/>
            </a:endParaRPr>
          </a:p>
        </p:txBody>
      </p:sp>
      <p:pic>
        <p:nvPicPr>
          <p:cNvPr id="9" name="Picture 3" descr="C:\Users\USER\AppData\Local\Microsoft\Windows\INetCache\IE\UKKSMQVP\200px-Sciences_humaines.svg[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72142" y="3066304"/>
            <a:ext cx="1579363" cy="1579363"/>
          </a:xfrm>
          <a:prstGeom prst="rect">
            <a:avLst/>
          </a:prstGeom>
          <a:noFill/>
          <a:extLst>
            <a:ext uri="{909E8E84-426E-40DD-AFC4-6F175D3DCCD1}">
              <a14:hiddenFill xmlns:a14="http://schemas.microsoft.com/office/drawing/2010/main">
                <a:solidFill>
                  <a:srgbClr val="FFFFFF"/>
                </a:solidFill>
              </a14:hiddenFill>
            </a:ext>
          </a:extLst>
        </p:spPr>
      </p:pic>
      <p:sp>
        <p:nvSpPr>
          <p:cNvPr id="10" name="圓角矩形 9"/>
          <p:cNvSpPr/>
          <p:nvPr/>
        </p:nvSpPr>
        <p:spPr>
          <a:xfrm>
            <a:off x="6256586" y="2250702"/>
            <a:ext cx="2635894" cy="519193"/>
          </a:xfrm>
          <a:prstGeom prst="round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TW" altLang="en-US" sz="2000" b="1" dirty="0" smtClean="0">
                <a:latin typeface="標楷體" panose="03000509000000000000" pitchFamily="65" charset="-120"/>
                <a:ea typeface="標楷體" panose="03000509000000000000" pitchFamily="65" charset="-120"/>
              </a:rPr>
              <a:t>大學辦學成效及社會流動功能待展現</a:t>
            </a:r>
            <a:endParaRPr lang="zh-TW" altLang="en-US" sz="2000" b="1" dirty="0">
              <a:latin typeface="標楷體" panose="03000509000000000000" pitchFamily="65" charset="-120"/>
              <a:ea typeface="標楷體" panose="03000509000000000000" pitchFamily="65" charset="-120"/>
            </a:endParaRPr>
          </a:p>
        </p:txBody>
      </p:sp>
      <p:sp>
        <p:nvSpPr>
          <p:cNvPr id="11" name="圓角矩形 10"/>
          <p:cNvSpPr/>
          <p:nvPr/>
        </p:nvSpPr>
        <p:spPr>
          <a:xfrm>
            <a:off x="6847830" y="4414602"/>
            <a:ext cx="2296170" cy="563656"/>
          </a:xfrm>
          <a:prstGeom prst="round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000" b="1" dirty="0" smtClean="0">
                <a:latin typeface="標楷體" panose="03000509000000000000" pitchFamily="65" charset="-120"/>
                <a:ea typeface="標楷體" panose="03000509000000000000" pitchFamily="65" charset="-120"/>
              </a:rPr>
              <a:t>學生學習動機與教師教學效能待強化</a:t>
            </a:r>
            <a:endParaRPr lang="zh-TW" altLang="en-US" sz="2000" b="1" dirty="0">
              <a:latin typeface="標楷體" panose="03000509000000000000" pitchFamily="65" charset="-120"/>
              <a:ea typeface="標楷體" panose="03000509000000000000" pitchFamily="65" charset="-120"/>
            </a:endParaRPr>
          </a:p>
        </p:txBody>
      </p:sp>
      <p:sp>
        <p:nvSpPr>
          <p:cNvPr id="12" name="圓角矩形 11"/>
          <p:cNvSpPr/>
          <p:nvPr/>
        </p:nvSpPr>
        <p:spPr>
          <a:xfrm>
            <a:off x="6232900" y="5861838"/>
            <a:ext cx="2587571" cy="563656"/>
          </a:xfrm>
          <a:prstGeom prst="round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000" b="1" dirty="0" smtClean="0">
                <a:latin typeface="標楷體" panose="03000509000000000000" pitchFamily="65" charset="-120"/>
                <a:ea typeface="標楷體" panose="03000509000000000000" pitchFamily="65" charset="-120"/>
              </a:rPr>
              <a:t>產業關鍵人才及產學合作能量待提升</a:t>
            </a:r>
            <a:endParaRPr lang="zh-TW" altLang="en-US" sz="2000" b="1" dirty="0">
              <a:latin typeface="標楷體" panose="03000509000000000000" pitchFamily="65" charset="-120"/>
              <a:ea typeface="標楷體" panose="03000509000000000000" pitchFamily="65" charset="-120"/>
            </a:endParaRPr>
          </a:p>
        </p:txBody>
      </p:sp>
      <p:sp>
        <p:nvSpPr>
          <p:cNvPr id="13" name="圓角矩形 12"/>
          <p:cNvSpPr/>
          <p:nvPr/>
        </p:nvSpPr>
        <p:spPr>
          <a:xfrm>
            <a:off x="107504" y="5861838"/>
            <a:ext cx="2512746" cy="563656"/>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000" b="1" dirty="0" smtClean="0">
                <a:solidFill>
                  <a:srgbClr val="0000FF"/>
                </a:solidFill>
                <a:latin typeface="標楷體" panose="03000509000000000000" pitchFamily="65" charset="-120"/>
                <a:ea typeface="標楷體" panose="03000509000000000000" pitchFamily="65" charset="-120"/>
              </a:rPr>
              <a:t>大學區域創新及地方連結動能待啟動</a:t>
            </a:r>
            <a:endParaRPr lang="zh-TW" altLang="en-US" sz="2000" b="1" dirty="0">
              <a:solidFill>
                <a:srgbClr val="0000FF"/>
              </a:solidFill>
              <a:latin typeface="標楷體" panose="03000509000000000000" pitchFamily="65" charset="-120"/>
              <a:ea typeface="標楷體" panose="03000509000000000000" pitchFamily="65" charset="-120"/>
            </a:endParaRPr>
          </a:p>
        </p:txBody>
      </p:sp>
      <p:sp>
        <p:nvSpPr>
          <p:cNvPr id="14" name="圓角矩形 13"/>
          <p:cNvSpPr/>
          <p:nvPr/>
        </p:nvSpPr>
        <p:spPr>
          <a:xfrm>
            <a:off x="0" y="4136753"/>
            <a:ext cx="2267744" cy="563656"/>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000" b="1" dirty="0" smtClean="0">
                <a:solidFill>
                  <a:srgbClr val="0000FF"/>
                </a:solidFill>
                <a:latin typeface="標楷體" panose="03000509000000000000" pitchFamily="65" charset="-120"/>
                <a:ea typeface="標楷體" panose="03000509000000000000" pitchFamily="65" charset="-120"/>
              </a:rPr>
              <a:t>大學自我定位及多元特色待突顯</a:t>
            </a:r>
            <a:endParaRPr lang="zh-TW" altLang="en-US" sz="2000" b="1" dirty="0">
              <a:solidFill>
                <a:srgbClr val="0000FF"/>
              </a:solidFill>
              <a:latin typeface="標楷體" panose="03000509000000000000" pitchFamily="65" charset="-120"/>
              <a:ea typeface="標楷體" panose="03000509000000000000" pitchFamily="65" charset="-120"/>
            </a:endParaRPr>
          </a:p>
        </p:txBody>
      </p:sp>
      <p:sp>
        <p:nvSpPr>
          <p:cNvPr id="15" name="圓角矩形 14"/>
          <p:cNvSpPr/>
          <p:nvPr/>
        </p:nvSpPr>
        <p:spPr>
          <a:xfrm>
            <a:off x="-31623" y="2228470"/>
            <a:ext cx="2724981" cy="563656"/>
          </a:xfrm>
          <a:prstGeom prst="roundRect">
            <a:avLst/>
          </a:prstGeom>
          <a:solidFill>
            <a:srgbClr val="E0C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400" b="1" dirty="0" smtClean="0">
                <a:solidFill>
                  <a:srgbClr val="9900FF"/>
                </a:solidFill>
                <a:latin typeface="標楷體" panose="03000509000000000000" pitchFamily="65" charset="-120"/>
                <a:ea typeface="標楷體" panose="03000509000000000000" pitchFamily="65" charset="-120"/>
              </a:rPr>
              <a:t>大學優勢發展及國際競爭特色待形塑</a:t>
            </a:r>
            <a:endParaRPr lang="zh-TW" altLang="en-US" sz="2400" b="1" dirty="0">
              <a:solidFill>
                <a:srgbClr val="9900FF"/>
              </a:solidFill>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109559472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387B30A2-ABEA-48EA-ABF4-A14F673917F1}" type="slidenum">
              <a:rPr lang="zh-TW" altLang="en-US" smtClean="0">
                <a:solidFill>
                  <a:schemeClr val="tx1"/>
                </a:solidFill>
                <a:latin typeface="標楷體" panose="03000509000000000000" pitchFamily="65" charset="-120"/>
                <a:ea typeface="標楷體" panose="03000509000000000000" pitchFamily="65" charset="-120"/>
              </a:rPr>
              <a:t>56</a:t>
            </a:fld>
            <a:endParaRPr lang="zh-TW" altLang="en-US">
              <a:solidFill>
                <a:schemeClr val="tx1"/>
              </a:solidFill>
              <a:latin typeface="標楷體" panose="03000509000000000000" pitchFamily="65" charset="-120"/>
              <a:ea typeface="標楷體" panose="03000509000000000000" pitchFamily="65" charset="-120"/>
            </a:endParaRPr>
          </a:p>
        </p:txBody>
      </p:sp>
      <p:sp>
        <p:nvSpPr>
          <p:cNvPr id="11" name="文字方塊 10"/>
          <p:cNvSpPr txBox="1"/>
          <p:nvPr/>
        </p:nvSpPr>
        <p:spPr>
          <a:xfrm>
            <a:off x="395536" y="1240048"/>
            <a:ext cx="800219" cy="461665"/>
          </a:xfrm>
          <a:prstGeom prst="rect">
            <a:avLst/>
          </a:prstGeom>
          <a:noFill/>
        </p:spPr>
        <p:txBody>
          <a:bodyPr wrap="none" rtlCol="0">
            <a:spAutoFit/>
          </a:bodyPr>
          <a:lstStyle/>
          <a:p>
            <a:r>
              <a:rPr lang="zh-TW" altLang="en-US" sz="2400" b="1" dirty="0" smtClean="0">
                <a:solidFill>
                  <a:srgbClr val="FF0000"/>
                </a:solidFill>
                <a:latin typeface="標楷體" panose="03000509000000000000" pitchFamily="65" charset="-120"/>
                <a:ea typeface="標楷體" panose="03000509000000000000" pitchFamily="65" charset="-120"/>
              </a:rPr>
              <a:t>願景</a:t>
            </a:r>
            <a:endParaRPr lang="zh-TW" altLang="en-US" sz="2400" b="1" dirty="0">
              <a:solidFill>
                <a:srgbClr val="FF0000"/>
              </a:solidFill>
              <a:latin typeface="標楷體" panose="03000509000000000000" pitchFamily="65" charset="-120"/>
              <a:ea typeface="標楷體" panose="03000509000000000000" pitchFamily="65" charset="-120"/>
            </a:endParaRPr>
          </a:p>
        </p:txBody>
      </p:sp>
      <p:cxnSp>
        <p:nvCxnSpPr>
          <p:cNvPr id="12" name="直線接點 11"/>
          <p:cNvCxnSpPr/>
          <p:nvPr/>
        </p:nvCxnSpPr>
        <p:spPr>
          <a:xfrm flipV="1">
            <a:off x="-474549" y="1240048"/>
            <a:ext cx="10697371" cy="2"/>
          </a:xfrm>
          <a:prstGeom prst="line">
            <a:avLst/>
          </a:prstGeom>
          <a:ln w="9525">
            <a:solidFill>
              <a:srgbClr val="0070C0"/>
            </a:solidFill>
            <a:prstDash val="dash"/>
          </a:ln>
        </p:spPr>
        <p:style>
          <a:lnRef idx="1">
            <a:schemeClr val="accent1"/>
          </a:lnRef>
          <a:fillRef idx="0">
            <a:schemeClr val="accent1"/>
          </a:fillRef>
          <a:effectRef idx="0">
            <a:schemeClr val="accent1"/>
          </a:effectRef>
          <a:fontRef idx="minor">
            <a:schemeClr val="tx1"/>
          </a:fontRef>
        </p:style>
      </p:cxnSp>
      <p:sp>
        <p:nvSpPr>
          <p:cNvPr id="13" name="圓角矩形 12"/>
          <p:cNvSpPr/>
          <p:nvPr/>
        </p:nvSpPr>
        <p:spPr>
          <a:xfrm>
            <a:off x="179512" y="1853524"/>
            <a:ext cx="2688957" cy="1022888"/>
          </a:xfrm>
          <a:prstGeom prst="roundRect">
            <a:avLst/>
          </a:prstGeom>
          <a:gradFill>
            <a:gsLst>
              <a:gs pos="37000">
                <a:srgbClr val="D3E0EF"/>
              </a:gs>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1">
            <a:schemeClr val="accent1"/>
          </a:lnRef>
          <a:fillRef idx="2">
            <a:schemeClr val="accent1"/>
          </a:fillRef>
          <a:effectRef idx="1">
            <a:schemeClr val="accent1"/>
          </a:effectRef>
          <a:fontRef idx="minor">
            <a:schemeClr val="dk1"/>
          </a:fontRef>
        </p:style>
        <p:txBody>
          <a:bodyPr rtlCol="0" anchor="ctr"/>
          <a:lstStyle/>
          <a:p>
            <a:pPr algn="ctr"/>
            <a:r>
              <a:rPr lang="zh-TW" altLang="en-US" sz="2400" dirty="0">
                <a:latin typeface="標楷體" panose="03000509000000000000" pitchFamily="65" charset="-120"/>
                <a:ea typeface="標楷體" panose="03000509000000000000" pitchFamily="65" charset="-120"/>
              </a:rPr>
              <a:t>發展大學多元</a:t>
            </a:r>
            <a:r>
              <a:rPr lang="zh-TW" altLang="en-US" sz="2400" dirty="0" smtClean="0">
                <a:latin typeface="標楷體" panose="03000509000000000000" pitchFamily="65" charset="-120"/>
                <a:ea typeface="標楷體" panose="03000509000000000000" pitchFamily="65" charset="-120"/>
              </a:rPr>
              <a:t>特色培育</a:t>
            </a:r>
            <a:r>
              <a:rPr lang="zh-TW" altLang="en-US" sz="2400" dirty="0">
                <a:latin typeface="標楷體" panose="03000509000000000000" pitchFamily="65" charset="-120"/>
                <a:ea typeface="標楷體" panose="03000509000000000000" pitchFamily="65" charset="-120"/>
              </a:rPr>
              <a:t>新世代優質人才</a:t>
            </a:r>
          </a:p>
        </p:txBody>
      </p:sp>
      <p:graphicFrame>
        <p:nvGraphicFramePr>
          <p:cNvPr id="14" name="資料庫圖表 13"/>
          <p:cNvGraphicFramePr/>
          <p:nvPr>
            <p:extLst>
              <p:ext uri="{D42A27DB-BD31-4B8C-83A1-F6EECF244321}">
                <p14:modId xmlns:p14="http://schemas.microsoft.com/office/powerpoint/2010/main" val="755259606"/>
              </p:ext>
            </p:extLst>
          </p:nvPr>
        </p:nvGraphicFramePr>
        <p:xfrm>
          <a:off x="1016000" y="1124744"/>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5" name="矩形 14"/>
          <p:cNvSpPr/>
          <p:nvPr/>
        </p:nvSpPr>
        <p:spPr>
          <a:xfrm>
            <a:off x="899592" y="4077073"/>
            <a:ext cx="1761675"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rgbClr val="FF0000"/>
                </a:solidFill>
                <a:latin typeface="標楷體" panose="03000509000000000000" pitchFamily="65" charset="-120"/>
                <a:ea typeface="標楷體" panose="03000509000000000000" pitchFamily="65" charset="-120"/>
              </a:rPr>
              <a:t>迎向未來</a:t>
            </a:r>
            <a:endParaRPr lang="zh-TW" altLang="en-US" sz="2800" b="1" dirty="0">
              <a:solidFill>
                <a:srgbClr val="FF0000"/>
              </a:solidFill>
              <a:latin typeface="標楷體" panose="03000509000000000000" pitchFamily="65" charset="-120"/>
              <a:ea typeface="標楷體" panose="03000509000000000000" pitchFamily="65" charset="-120"/>
            </a:endParaRPr>
          </a:p>
        </p:txBody>
      </p:sp>
      <p:sp>
        <p:nvSpPr>
          <p:cNvPr id="16" name="矩形 15"/>
          <p:cNvSpPr/>
          <p:nvPr/>
        </p:nvSpPr>
        <p:spPr>
          <a:xfrm>
            <a:off x="2813941" y="2756187"/>
            <a:ext cx="1782032" cy="5287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rgbClr val="FF0000"/>
                </a:solidFill>
                <a:latin typeface="標楷體" panose="03000509000000000000" pitchFamily="65" charset="-120"/>
                <a:ea typeface="標楷體" panose="03000509000000000000" pitchFamily="65" charset="-120"/>
              </a:rPr>
              <a:t>連結在地</a:t>
            </a:r>
            <a:endParaRPr lang="zh-TW" altLang="en-US" sz="2800" b="1" dirty="0">
              <a:solidFill>
                <a:srgbClr val="FF0000"/>
              </a:solidFill>
              <a:latin typeface="標楷體" panose="03000509000000000000" pitchFamily="65" charset="-120"/>
              <a:ea typeface="標楷體" panose="03000509000000000000" pitchFamily="65" charset="-120"/>
            </a:endParaRPr>
          </a:p>
        </p:txBody>
      </p:sp>
      <p:sp>
        <p:nvSpPr>
          <p:cNvPr id="17" name="矩形 16"/>
          <p:cNvSpPr/>
          <p:nvPr/>
        </p:nvSpPr>
        <p:spPr>
          <a:xfrm>
            <a:off x="5292080" y="1853524"/>
            <a:ext cx="1617495" cy="4953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a:solidFill>
                  <a:srgbClr val="FF0000"/>
                </a:solidFill>
                <a:latin typeface="標楷體" panose="03000509000000000000" pitchFamily="65" charset="-120"/>
                <a:ea typeface="標楷體" panose="03000509000000000000" pitchFamily="65" charset="-120"/>
              </a:rPr>
              <a:t>接軌國際</a:t>
            </a:r>
          </a:p>
        </p:txBody>
      </p:sp>
      <p:sp>
        <p:nvSpPr>
          <p:cNvPr id="18" name="標題 1"/>
          <p:cNvSpPr txBox="1">
            <a:spLocks/>
          </p:cNvSpPr>
          <p:nvPr/>
        </p:nvSpPr>
        <p:spPr>
          <a:xfrm>
            <a:off x="-482663" y="428520"/>
            <a:ext cx="6748950" cy="805911"/>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TW" altLang="en-US" sz="3200" b="1" dirty="0" smtClean="0">
                <a:solidFill>
                  <a:srgbClr val="0000FF"/>
                </a:solidFill>
                <a:latin typeface="標楷體" panose="03000509000000000000" pitchFamily="65" charset="-120"/>
                <a:ea typeface="標楷體" panose="03000509000000000000" pitchFamily="65" charset="-120"/>
              </a:rPr>
              <a:t>高教深耕計畫願景及未來圖像</a:t>
            </a:r>
            <a:endParaRPr lang="zh-TW" altLang="en-US" sz="3200" b="1" dirty="0">
              <a:solidFill>
                <a:srgbClr val="0000FF"/>
              </a:solidFill>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357713316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387B30A2-ABEA-48EA-ABF4-A14F673917F1}" type="slidenum">
              <a:rPr lang="zh-TW" altLang="en-US" smtClean="0"/>
              <a:t>57</a:t>
            </a:fld>
            <a:endParaRPr lang="zh-TW" altLang="en-US"/>
          </a:p>
        </p:txBody>
      </p:sp>
      <p:sp>
        <p:nvSpPr>
          <p:cNvPr id="14" name="標題 1"/>
          <p:cNvSpPr txBox="1">
            <a:spLocks/>
          </p:cNvSpPr>
          <p:nvPr/>
        </p:nvSpPr>
        <p:spPr>
          <a:xfrm>
            <a:off x="639403" y="116238"/>
            <a:ext cx="5228742" cy="805911"/>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TW" altLang="en-US" sz="3200" b="1" smtClean="0">
                <a:solidFill>
                  <a:srgbClr val="0000FF"/>
                </a:solidFill>
                <a:latin typeface="標楷體" panose="03000509000000000000" pitchFamily="65" charset="-120"/>
                <a:ea typeface="標楷體" panose="03000509000000000000" pitchFamily="65" charset="-120"/>
              </a:rPr>
              <a:t>高教未來發展規劃理念</a:t>
            </a:r>
            <a:endParaRPr lang="zh-TW" altLang="en-US" sz="3200" b="1" dirty="0">
              <a:solidFill>
                <a:srgbClr val="0000FF"/>
              </a:solidFill>
              <a:latin typeface="標楷體" panose="03000509000000000000" pitchFamily="65" charset="-120"/>
              <a:ea typeface="標楷體" panose="03000509000000000000" pitchFamily="65" charset="-120"/>
            </a:endParaRPr>
          </a:p>
        </p:txBody>
      </p:sp>
      <p:sp>
        <p:nvSpPr>
          <p:cNvPr id="15" name="矩形 14"/>
          <p:cNvSpPr/>
          <p:nvPr/>
        </p:nvSpPr>
        <p:spPr>
          <a:xfrm>
            <a:off x="251520" y="764704"/>
            <a:ext cx="8758336" cy="5678478"/>
          </a:xfrm>
          <a:prstGeom prst="rect">
            <a:avLst/>
          </a:prstGeom>
        </p:spPr>
        <p:txBody>
          <a:bodyPr wrap="square">
            <a:spAutoFit/>
          </a:bodyPr>
          <a:lstStyle/>
          <a:p>
            <a:pPr>
              <a:spcBef>
                <a:spcPts val="600"/>
              </a:spcBef>
              <a:spcAft>
                <a:spcPts val="600"/>
              </a:spcAft>
            </a:pPr>
            <a:r>
              <a:rPr lang="zh-TW" altLang="en-US" sz="2000" dirty="0" smtClean="0">
                <a:latin typeface="標楷體" panose="03000509000000000000" pitchFamily="65" charset="-120"/>
                <a:ea typeface="標楷體" panose="03000509000000000000" pitchFamily="65" charset="-120"/>
              </a:rPr>
              <a:t>●</a:t>
            </a:r>
            <a:r>
              <a:rPr lang="zh-TW" altLang="en-US" sz="2400" b="1" dirty="0" smtClean="0">
                <a:latin typeface="標楷體" panose="03000509000000000000" pitchFamily="65" charset="-120"/>
                <a:ea typeface="標楷體" panose="03000509000000000000" pitchFamily="65" charset="-120"/>
              </a:rPr>
              <a:t>盤點</a:t>
            </a:r>
            <a:r>
              <a:rPr lang="zh-TW" altLang="en-US" sz="2400" b="1" dirty="0">
                <a:solidFill>
                  <a:srgbClr val="FF0000"/>
                </a:solidFill>
                <a:latin typeface="標楷體" panose="03000509000000000000" pitchFamily="65" charset="-120"/>
                <a:ea typeface="標楷體" panose="03000509000000000000" pitchFamily="65" charset="-120"/>
              </a:rPr>
              <a:t>檢討整體高教經費</a:t>
            </a:r>
            <a:r>
              <a:rPr lang="zh-TW" altLang="en-US" sz="2400" b="1" dirty="0">
                <a:latin typeface="標楷體" panose="03000509000000000000" pitchFamily="65" charset="-120"/>
                <a:ea typeface="標楷體" panose="03000509000000000000" pitchFamily="65" charset="-120"/>
              </a:rPr>
              <a:t>，在提供學生適足教育資源之基礎上，</a:t>
            </a:r>
            <a:r>
              <a:rPr lang="zh-TW" altLang="en-US" sz="2400" b="1" dirty="0" smtClean="0">
                <a:latin typeface="標楷體" panose="03000509000000000000" pitchFamily="65" charset="-120"/>
                <a:ea typeface="標楷體" panose="03000509000000000000" pitchFamily="65" charset="-120"/>
              </a:rPr>
              <a:t>考量大學</a:t>
            </a:r>
            <a:r>
              <a:rPr lang="zh-TW" altLang="en-US" sz="2400" b="1" dirty="0">
                <a:latin typeface="標楷體" panose="03000509000000000000" pitchFamily="65" charset="-120"/>
                <a:ea typeface="標楷體" panose="03000509000000000000" pitchFamily="65" charset="-120"/>
              </a:rPr>
              <a:t>任務及定位之差異性</a:t>
            </a:r>
            <a:r>
              <a:rPr lang="zh-TW" altLang="en-US" sz="2400" b="1" dirty="0" smtClean="0">
                <a:latin typeface="標楷體" panose="03000509000000000000" pitchFamily="65" charset="-120"/>
                <a:ea typeface="標楷體" panose="03000509000000000000" pitchFamily="65" charset="-120"/>
              </a:rPr>
              <a:t>，提供合理</a:t>
            </a:r>
            <a:r>
              <a:rPr lang="zh-TW" altLang="en-US" sz="2400" b="1" dirty="0">
                <a:latin typeface="標楷體" panose="03000509000000000000" pitchFamily="65" charset="-120"/>
                <a:ea typeface="標楷體" panose="03000509000000000000" pitchFamily="65" charset="-120"/>
              </a:rPr>
              <a:t>經費協助各大學發展特色</a:t>
            </a:r>
          </a:p>
          <a:p>
            <a:pPr>
              <a:spcBef>
                <a:spcPts val="600"/>
              </a:spcBef>
              <a:spcAft>
                <a:spcPts val="600"/>
              </a:spcAft>
            </a:pPr>
            <a:r>
              <a:rPr lang="zh-TW" altLang="en-US" sz="2000" dirty="0" smtClean="0">
                <a:latin typeface="標楷體" panose="03000509000000000000" pitchFamily="65" charset="-120"/>
                <a:ea typeface="標楷體" panose="03000509000000000000" pitchFamily="65" charset="-120"/>
              </a:rPr>
              <a:t>☆</a:t>
            </a:r>
            <a:r>
              <a:rPr lang="zh-TW" altLang="en-US" sz="2000" dirty="0">
                <a:latin typeface="標楷體" panose="03000509000000000000" pitchFamily="65" charset="-120"/>
                <a:ea typeface="標楷體" panose="03000509000000000000" pitchFamily="65" charset="-120"/>
              </a:rPr>
              <a:t>適度調整國立大專校院基本需求經費及私立大專校院獎補助經費，提供每位學生</a:t>
            </a:r>
            <a:r>
              <a:rPr lang="zh-TW" altLang="en-US" sz="2000" dirty="0" smtClean="0">
                <a:latin typeface="標楷體" panose="03000509000000000000" pitchFamily="65" charset="-120"/>
                <a:ea typeface="標楷體" panose="03000509000000000000" pitchFamily="65" charset="-120"/>
              </a:rPr>
              <a:t>適足</a:t>
            </a:r>
            <a:r>
              <a:rPr lang="zh-TW" altLang="en-US" sz="2000" dirty="0">
                <a:latin typeface="標楷體" panose="03000509000000000000" pitchFamily="65" charset="-120"/>
                <a:ea typeface="標楷體" panose="03000509000000000000" pitchFamily="65" charset="-120"/>
              </a:rPr>
              <a:t>的教育資源，確保學生平等的受教權益。</a:t>
            </a:r>
          </a:p>
          <a:p>
            <a:pPr>
              <a:spcBef>
                <a:spcPts val="600"/>
              </a:spcBef>
              <a:spcAft>
                <a:spcPts val="600"/>
              </a:spcAft>
            </a:pPr>
            <a:r>
              <a:rPr lang="zh-TW" altLang="en-US" sz="2000" dirty="0" smtClean="0">
                <a:latin typeface="標楷體" panose="03000509000000000000" pitchFamily="65" charset="-120"/>
                <a:ea typeface="標楷體" panose="03000509000000000000" pitchFamily="65" charset="-120"/>
              </a:rPr>
              <a:t>☆</a:t>
            </a:r>
            <a:r>
              <a:rPr lang="zh-TW" altLang="en-US" sz="2000" dirty="0">
                <a:latin typeface="標楷體" panose="03000509000000000000" pitchFamily="65" charset="-120"/>
                <a:ea typeface="標楷體" panose="03000509000000000000" pitchFamily="65" charset="-120"/>
              </a:rPr>
              <a:t>考量各大學</a:t>
            </a:r>
            <a:r>
              <a:rPr lang="zh-TW" altLang="en-US" sz="2000" dirty="0">
                <a:solidFill>
                  <a:srgbClr val="0000FF"/>
                </a:solidFill>
                <a:latin typeface="標楷體" panose="03000509000000000000" pitchFamily="65" charset="-120"/>
                <a:ea typeface="標楷體" panose="03000509000000000000" pitchFamily="65" charset="-120"/>
              </a:rPr>
              <a:t>不同的發展基礎提供合理之經費資源</a:t>
            </a:r>
            <a:r>
              <a:rPr lang="zh-TW" altLang="en-US" sz="2000" dirty="0">
                <a:latin typeface="標楷體" panose="03000509000000000000" pitchFamily="65" charset="-120"/>
                <a:ea typeface="標楷體" panose="03000509000000000000" pitchFamily="65" charset="-120"/>
              </a:rPr>
              <a:t>，協助各大學</a:t>
            </a:r>
            <a:r>
              <a:rPr lang="zh-TW" altLang="en-US" sz="2000" dirty="0">
                <a:solidFill>
                  <a:srgbClr val="FF0000"/>
                </a:solidFill>
                <a:latin typeface="標楷體" panose="03000509000000000000" pitchFamily="65" charset="-120"/>
                <a:ea typeface="標楷體" panose="03000509000000000000" pitchFamily="65" charset="-120"/>
              </a:rPr>
              <a:t>以校務發展計畫</a:t>
            </a:r>
            <a:r>
              <a:rPr lang="zh-TW" altLang="en-US" sz="2000" dirty="0" smtClean="0">
                <a:solidFill>
                  <a:srgbClr val="FF0000"/>
                </a:solidFill>
                <a:latin typeface="標楷體" panose="03000509000000000000" pitchFamily="65" charset="-120"/>
                <a:ea typeface="標楷體" panose="03000509000000000000" pitchFamily="65" charset="-120"/>
              </a:rPr>
              <a:t>為主軸</a:t>
            </a:r>
            <a:r>
              <a:rPr lang="zh-TW" altLang="en-US" sz="2000" dirty="0">
                <a:solidFill>
                  <a:srgbClr val="FF0000"/>
                </a:solidFill>
                <a:latin typeface="標楷體" panose="03000509000000000000" pitchFamily="65" charset="-120"/>
                <a:ea typeface="標楷體" panose="03000509000000000000" pitchFamily="65" charset="-120"/>
              </a:rPr>
              <a:t>邁向多元特色</a:t>
            </a:r>
          </a:p>
          <a:p>
            <a:pPr>
              <a:spcBef>
                <a:spcPts val="600"/>
              </a:spcBef>
              <a:spcAft>
                <a:spcPts val="600"/>
              </a:spcAft>
            </a:pPr>
            <a:r>
              <a:rPr lang="zh-TW" altLang="en-US" sz="2000" dirty="0" smtClean="0">
                <a:latin typeface="標楷體" panose="03000509000000000000" pitchFamily="65" charset="-120"/>
                <a:ea typeface="標楷體" panose="03000509000000000000" pitchFamily="65" charset="-120"/>
              </a:rPr>
              <a:t>●</a:t>
            </a:r>
            <a:r>
              <a:rPr lang="zh-TW" altLang="en-US" sz="2400" b="1" dirty="0" smtClean="0">
                <a:latin typeface="標楷體" panose="03000509000000000000" pitchFamily="65" charset="-120"/>
                <a:ea typeface="標楷體" panose="03000509000000000000" pitchFamily="65" charset="-120"/>
              </a:rPr>
              <a:t>引導</a:t>
            </a:r>
            <a:r>
              <a:rPr lang="zh-TW" altLang="en-US" sz="2400" b="1" dirty="0">
                <a:latin typeface="標楷體" panose="03000509000000000000" pitchFamily="65" charset="-120"/>
                <a:ea typeface="標楷體" panose="03000509000000000000" pitchFamily="65" charset="-120"/>
              </a:rPr>
              <a:t>各大學將經費落實於</a:t>
            </a:r>
            <a:r>
              <a:rPr lang="zh-TW" altLang="en-US" sz="2400" b="1" dirty="0">
                <a:solidFill>
                  <a:srgbClr val="FF0000"/>
                </a:solidFill>
                <a:latin typeface="標楷體" panose="03000509000000000000" pitchFamily="65" charset="-120"/>
                <a:ea typeface="標楷體" panose="03000509000000000000" pitchFamily="65" charset="-120"/>
              </a:rPr>
              <a:t>教學現場</a:t>
            </a:r>
            <a:r>
              <a:rPr lang="zh-TW" altLang="en-US" sz="2400" b="1" dirty="0">
                <a:latin typeface="標楷體" panose="03000509000000000000" pitchFamily="65" charset="-120"/>
                <a:ea typeface="標楷體" panose="03000509000000000000" pitchFamily="65" charset="-120"/>
              </a:rPr>
              <a:t>，以</a:t>
            </a:r>
            <a:r>
              <a:rPr lang="zh-TW" altLang="en-US" sz="2400" b="1" dirty="0">
                <a:solidFill>
                  <a:srgbClr val="FF0000"/>
                </a:solidFill>
                <a:latin typeface="標楷體" panose="03000509000000000000" pitchFamily="65" charset="-120"/>
                <a:ea typeface="標楷體" panose="03000509000000000000" pitchFamily="65" charset="-120"/>
              </a:rPr>
              <a:t>學生學習成效為主體，</a:t>
            </a:r>
            <a:r>
              <a:rPr lang="zh-TW" altLang="en-US" sz="2400" b="1" dirty="0" smtClean="0">
                <a:solidFill>
                  <a:srgbClr val="FF0000"/>
                </a:solidFill>
                <a:latin typeface="標楷體" panose="03000509000000000000" pitchFamily="65" charset="-120"/>
                <a:ea typeface="標楷體" panose="03000509000000000000" pitchFamily="65" charset="-120"/>
              </a:rPr>
              <a:t>培養學生關鍵基礎能力及就業能力</a:t>
            </a:r>
            <a:r>
              <a:rPr lang="zh-TW" altLang="en-US" sz="2400" b="1" dirty="0" smtClean="0">
                <a:latin typeface="標楷體" panose="03000509000000000000" pitchFamily="65" charset="-120"/>
                <a:ea typeface="標楷體" panose="03000509000000000000" pitchFamily="65" charset="-120"/>
              </a:rPr>
              <a:t>，成就每位學生創造高教價值</a:t>
            </a:r>
          </a:p>
          <a:p>
            <a:pPr>
              <a:spcBef>
                <a:spcPts val="600"/>
              </a:spcBef>
              <a:spcAft>
                <a:spcPts val="600"/>
              </a:spcAft>
            </a:pPr>
            <a:r>
              <a:rPr lang="zh-TW" altLang="en-US" sz="2000" dirty="0" smtClean="0">
                <a:latin typeface="標楷體" panose="03000509000000000000" pitchFamily="65" charset="-120"/>
                <a:ea typeface="標楷體" panose="03000509000000000000" pitchFamily="65" charset="-120"/>
              </a:rPr>
              <a:t>☆</a:t>
            </a:r>
            <a:r>
              <a:rPr lang="zh-TW" altLang="en-US" sz="2400" b="1" dirty="0">
                <a:solidFill>
                  <a:srgbClr val="FF0000"/>
                </a:solidFill>
                <a:latin typeface="標楷體" panose="03000509000000000000" pitchFamily="65" charset="-120"/>
                <a:ea typeface="標楷體" panose="03000509000000000000" pitchFamily="65" charset="-120"/>
              </a:rPr>
              <a:t>關鍵基礎能力</a:t>
            </a:r>
            <a:r>
              <a:rPr lang="zh-TW" altLang="en-US" sz="2000" dirty="0">
                <a:latin typeface="標楷體" panose="03000509000000000000" pitchFamily="65" charset="-120"/>
                <a:ea typeface="標楷體" panose="03000509000000000000" pitchFamily="65" charset="-120"/>
              </a:rPr>
              <a:t>：透過教學內容及方法之翻轉，提升學生學習動機，具備多元語文</a:t>
            </a:r>
            <a:r>
              <a:rPr lang="zh-TW" altLang="en-US" sz="2000" dirty="0" smtClean="0">
                <a:latin typeface="標楷體" panose="03000509000000000000" pitchFamily="65" charset="-120"/>
                <a:ea typeface="標楷體" panose="03000509000000000000" pitchFamily="65" charset="-120"/>
              </a:rPr>
              <a:t>溝通</a:t>
            </a:r>
            <a:r>
              <a:rPr lang="zh-TW" altLang="en-US" sz="2000" dirty="0">
                <a:latin typeface="標楷體" panose="03000509000000000000" pitchFamily="65" charset="-120"/>
                <a:ea typeface="標楷體" panose="03000509000000000000" pitchFamily="65" charset="-120"/>
              </a:rPr>
              <a:t>能力、國際與多元文化視野、理性思辨、創新實踐、自主學習之行動力及使用</a:t>
            </a:r>
            <a:r>
              <a:rPr lang="zh-TW" altLang="en-US" sz="2000" dirty="0" smtClean="0">
                <a:latin typeface="標楷體" panose="03000509000000000000" pitchFamily="65" charset="-120"/>
                <a:ea typeface="標楷體" panose="03000509000000000000" pitchFamily="65" charset="-120"/>
              </a:rPr>
              <a:t>資訊</a:t>
            </a:r>
            <a:r>
              <a:rPr lang="zh-TW" altLang="en-US" sz="2000" dirty="0">
                <a:latin typeface="標楷體" panose="03000509000000000000" pitchFamily="65" charset="-120"/>
                <a:ea typeface="標楷體" panose="03000509000000000000" pitchFamily="65" charset="-120"/>
              </a:rPr>
              <a:t>工具及行動學習之邏輯運算能力。</a:t>
            </a:r>
          </a:p>
          <a:p>
            <a:pPr>
              <a:spcBef>
                <a:spcPts val="600"/>
              </a:spcBef>
            </a:pPr>
            <a:r>
              <a:rPr lang="zh-TW" altLang="en-US" sz="2000" dirty="0" smtClean="0">
                <a:latin typeface="標楷體" panose="03000509000000000000" pitchFamily="65" charset="-120"/>
                <a:ea typeface="標楷體" panose="03000509000000000000" pitchFamily="65" charset="-120"/>
              </a:rPr>
              <a:t>       ☆</a:t>
            </a:r>
            <a:r>
              <a:rPr lang="zh-TW" altLang="en-US" sz="2400" b="1" dirty="0">
                <a:solidFill>
                  <a:srgbClr val="FF0000"/>
                </a:solidFill>
                <a:latin typeface="標楷體" panose="03000509000000000000" pitchFamily="65" charset="-120"/>
                <a:ea typeface="標楷體" panose="03000509000000000000" pitchFamily="65" charset="-120"/>
              </a:rPr>
              <a:t>形塑就業能力</a:t>
            </a:r>
            <a:r>
              <a:rPr lang="zh-TW" altLang="en-US" sz="2000" dirty="0">
                <a:latin typeface="標楷體" panose="03000509000000000000" pitchFamily="65" charset="-120"/>
                <a:ea typeface="標楷體" panose="03000509000000000000" pitchFamily="65" charset="-120"/>
              </a:rPr>
              <a:t>：提供跨域學習及問題導向之課程模組，使學生</a:t>
            </a:r>
            <a:r>
              <a:rPr lang="zh-TW" altLang="en-US" sz="2000" dirty="0" smtClean="0">
                <a:latin typeface="標楷體" panose="03000509000000000000" pitchFamily="65" charset="-120"/>
                <a:ea typeface="標楷體" panose="03000509000000000000" pitchFamily="65" charset="-120"/>
              </a:rPr>
              <a:t>具</a:t>
            </a:r>
            <a:endParaRPr lang="en-US" altLang="zh-TW" sz="2000" dirty="0" smtClean="0">
              <a:latin typeface="標楷體" panose="03000509000000000000" pitchFamily="65" charset="-120"/>
              <a:ea typeface="標楷體" panose="03000509000000000000" pitchFamily="65" charset="-120"/>
            </a:endParaRPr>
          </a:p>
          <a:p>
            <a:pPr>
              <a:spcBef>
                <a:spcPts val="600"/>
              </a:spcBef>
            </a:pPr>
            <a:r>
              <a:rPr lang="en-US" altLang="zh-TW" sz="2000" dirty="0">
                <a:latin typeface="標楷體" panose="03000509000000000000" pitchFamily="65" charset="-120"/>
                <a:ea typeface="標楷體" panose="03000509000000000000" pitchFamily="65" charset="-120"/>
              </a:rPr>
              <a:t> </a:t>
            </a:r>
            <a:r>
              <a:rPr lang="en-US" altLang="zh-TW" sz="2000" dirty="0" smtClean="0">
                <a:latin typeface="標楷體" panose="03000509000000000000" pitchFamily="65" charset="-120"/>
                <a:ea typeface="標楷體" panose="03000509000000000000" pitchFamily="65" charset="-120"/>
              </a:rPr>
              <a:t>              </a:t>
            </a:r>
            <a:r>
              <a:rPr lang="zh-TW" altLang="en-US" sz="2000" dirty="0" smtClean="0">
                <a:latin typeface="標楷體" panose="03000509000000000000" pitchFamily="65" charset="-120"/>
                <a:ea typeface="標楷體" panose="03000509000000000000" pitchFamily="65" charset="-120"/>
              </a:rPr>
              <a:t>備對</a:t>
            </a:r>
            <a:r>
              <a:rPr lang="zh-TW" altLang="en-US" sz="2000" dirty="0">
                <a:latin typeface="標楷體" panose="03000509000000000000" pitchFamily="65" charset="-120"/>
                <a:ea typeface="標楷體" panose="03000509000000000000" pitchFamily="65" charset="-120"/>
              </a:rPr>
              <a:t>未來劇烈</a:t>
            </a:r>
            <a:r>
              <a:rPr lang="zh-TW" altLang="en-US" sz="2000" dirty="0" smtClean="0">
                <a:latin typeface="標楷體" panose="03000509000000000000" pitchFamily="65" charset="-120"/>
                <a:ea typeface="標楷體" panose="03000509000000000000" pitchFamily="65" charset="-120"/>
              </a:rPr>
              <a:t>競爭</a:t>
            </a:r>
            <a:r>
              <a:rPr lang="zh-TW" altLang="en-US" sz="2000" dirty="0">
                <a:latin typeface="標楷體" panose="03000509000000000000" pitchFamily="65" charset="-120"/>
                <a:ea typeface="標楷體" panose="03000509000000000000" pitchFamily="65" charset="-120"/>
              </a:rPr>
              <a:t>的數位世界之即就業力及應變力。</a:t>
            </a:r>
          </a:p>
        </p:txBody>
      </p:sp>
    </p:spTree>
    <p:extLst>
      <p:ext uri="{BB962C8B-B14F-4D97-AF65-F5344CB8AC3E}">
        <p14:creationId xmlns:p14="http://schemas.microsoft.com/office/powerpoint/2010/main" val="96590102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387B30A2-ABEA-48EA-ABF4-A14F673917F1}" type="slidenum">
              <a:rPr lang="zh-TW" altLang="en-US" smtClean="0"/>
              <a:t>58</a:t>
            </a:fld>
            <a:endParaRPr lang="zh-TW" altLang="en-US"/>
          </a:p>
        </p:txBody>
      </p:sp>
      <p:cxnSp>
        <p:nvCxnSpPr>
          <p:cNvPr id="9" name="直線接點 8"/>
          <p:cNvCxnSpPr/>
          <p:nvPr/>
        </p:nvCxnSpPr>
        <p:spPr>
          <a:xfrm>
            <a:off x="1528295" y="3672804"/>
            <a:ext cx="6451327" cy="2714"/>
          </a:xfrm>
          <a:prstGeom prst="line">
            <a:avLst/>
          </a:prstGeom>
          <a:ln w="762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 name="直線接點 9"/>
          <p:cNvCxnSpPr/>
          <p:nvPr/>
        </p:nvCxnSpPr>
        <p:spPr>
          <a:xfrm>
            <a:off x="4376107" y="1836254"/>
            <a:ext cx="76298" cy="4076110"/>
          </a:xfrm>
          <a:prstGeom prst="line">
            <a:avLst/>
          </a:prstGeom>
          <a:ln w="762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 name="圓角矩形 10"/>
          <p:cNvSpPr/>
          <p:nvPr/>
        </p:nvSpPr>
        <p:spPr>
          <a:xfrm>
            <a:off x="1510856" y="2099722"/>
            <a:ext cx="2865251" cy="1487841"/>
          </a:xfrm>
          <a:prstGeom prst="roundRect">
            <a:avLst/>
          </a:prstGeom>
          <a:solidFill>
            <a:srgbClr val="FF9999"/>
          </a:solidFill>
          <a:ln>
            <a:solidFill>
              <a:schemeClr val="accent1">
                <a:lumMod val="60000"/>
                <a:lumOff val="40000"/>
                <a:alpha val="60000"/>
              </a:schemeClr>
            </a:solidFill>
          </a:ln>
          <a:effectLst>
            <a:glow rad="63500">
              <a:schemeClr val="accent1">
                <a:satMod val="175000"/>
                <a:alpha val="40000"/>
              </a:schemeClr>
            </a:glow>
            <a:innerShdw blurRad="25400" dist="12700" dir="13500000">
              <a:srgbClr val="000000">
                <a:alpha val="45000"/>
              </a:srgbClr>
            </a:inn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zh-TW" altLang="en-US" sz="2800" b="1" dirty="0" smtClean="0">
                <a:solidFill>
                  <a:schemeClr val="tx1"/>
                </a:solidFill>
                <a:latin typeface="標楷體" panose="03000509000000000000" pitchFamily="65" charset="-120"/>
                <a:ea typeface="標楷體" panose="03000509000000000000" pitchFamily="65" charset="-120"/>
              </a:rPr>
              <a:t>落實教學創新</a:t>
            </a:r>
            <a:endParaRPr lang="zh-TW" altLang="en-US" sz="2800" b="1" dirty="0">
              <a:solidFill>
                <a:schemeClr val="tx1"/>
              </a:solidFill>
              <a:latin typeface="標楷體" panose="03000509000000000000" pitchFamily="65" charset="-120"/>
              <a:ea typeface="標楷體" panose="03000509000000000000" pitchFamily="65" charset="-120"/>
            </a:endParaRPr>
          </a:p>
        </p:txBody>
      </p:sp>
      <p:sp>
        <p:nvSpPr>
          <p:cNvPr id="12" name="圓角矩形 11"/>
          <p:cNvSpPr/>
          <p:nvPr/>
        </p:nvSpPr>
        <p:spPr>
          <a:xfrm>
            <a:off x="4441976" y="2091974"/>
            <a:ext cx="3027979" cy="1495589"/>
          </a:xfrm>
          <a:prstGeom prst="roundRect">
            <a:avLst/>
          </a:prstGeom>
          <a:solidFill>
            <a:srgbClr val="E0CD5E"/>
          </a:solidFill>
          <a:ln>
            <a:noFill/>
          </a:ln>
          <a:effectLst>
            <a:glow rad="635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標楷體" panose="03000509000000000000" pitchFamily="65" charset="-120"/>
                <a:ea typeface="標楷體" panose="03000509000000000000" pitchFamily="65" charset="-120"/>
              </a:rPr>
              <a:t>提升高教公共性</a:t>
            </a:r>
            <a:endParaRPr lang="zh-TW" altLang="en-US" sz="2800" b="1" dirty="0">
              <a:solidFill>
                <a:schemeClr val="tx1"/>
              </a:solidFill>
              <a:latin typeface="標楷體" panose="03000509000000000000" pitchFamily="65" charset="-120"/>
              <a:ea typeface="標楷體" panose="03000509000000000000" pitchFamily="65" charset="-120"/>
            </a:endParaRPr>
          </a:p>
        </p:txBody>
      </p:sp>
      <p:sp>
        <p:nvSpPr>
          <p:cNvPr id="13" name="圓角矩形 12"/>
          <p:cNvSpPr/>
          <p:nvPr/>
        </p:nvSpPr>
        <p:spPr>
          <a:xfrm>
            <a:off x="1471366" y="3789040"/>
            <a:ext cx="2904741" cy="1573588"/>
          </a:xfrm>
          <a:prstGeom prst="roundRect">
            <a:avLst/>
          </a:prstGeom>
          <a:solidFill>
            <a:schemeClr val="accent5">
              <a:lumMod val="40000"/>
              <a:lumOff val="60000"/>
            </a:schemeClr>
          </a:solidFill>
          <a:ln>
            <a:noFill/>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標楷體" panose="03000509000000000000" pitchFamily="65" charset="-120"/>
                <a:ea typeface="標楷體" panose="03000509000000000000" pitchFamily="65" charset="-120"/>
              </a:rPr>
              <a:t>發展學校特色</a:t>
            </a:r>
            <a:endParaRPr lang="zh-TW" altLang="en-US" sz="2800" b="1" dirty="0">
              <a:solidFill>
                <a:schemeClr val="tx1"/>
              </a:solidFill>
              <a:latin typeface="標楷體" panose="03000509000000000000" pitchFamily="65" charset="-120"/>
              <a:ea typeface="標楷體" panose="03000509000000000000" pitchFamily="65" charset="-120"/>
            </a:endParaRPr>
          </a:p>
        </p:txBody>
      </p:sp>
      <p:sp>
        <p:nvSpPr>
          <p:cNvPr id="14" name="圓角矩形 13"/>
          <p:cNvSpPr/>
          <p:nvPr/>
        </p:nvSpPr>
        <p:spPr>
          <a:xfrm>
            <a:off x="4452405" y="3767359"/>
            <a:ext cx="3017550" cy="1580827"/>
          </a:xfrm>
          <a:prstGeom prst="roundRect">
            <a:avLst/>
          </a:prstGeom>
          <a:solidFill>
            <a:schemeClr val="accent6">
              <a:lumMod val="40000"/>
              <a:lumOff val="60000"/>
            </a:schemeClr>
          </a:solidFill>
          <a:ln>
            <a:noFill/>
          </a:ln>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標楷體" panose="03000509000000000000" pitchFamily="65" charset="-120"/>
                <a:ea typeface="標楷體" panose="03000509000000000000" pitchFamily="65" charset="-120"/>
              </a:rPr>
              <a:t>盡善社會責任</a:t>
            </a:r>
            <a:endParaRPr lang="zh-TW" altLang="en-US" sz="2800" b="1" dirty="0">
              <a:solidFill>
                <a:schemeClr val="tx1"/>
              </a:solidFill>
              <a:latin typeface="標楷體" panose="03000509000000000000" pitchFamily="65" charset="-120"/>
              <a:ea typeface="標楷體" panose="03000509000000000000" pitchFamily="65" charset="-120"/>
            </a:endParaRPr>
          </a:p>
        </p:txBody>
      </p:sp>
      <p:sp>
        <p:nvSpPr>
          <p:cNvPr id="15" name="標題 1"/>
          <p:cNvSpPr txBox="1">
            <a:spLocks/>
          </p:cNvSpPr>
          <p:nvPr/>
        </p:nvSpPr>
        <p:spPr>
          <a:xfrm>
            <a:off x="639403" y="116238"/>
            <a:ext cx="5267622" cy="805911"/>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TW" altLang="en-US" sz="3600" b="1" dirty="0" smtClean="0">
                <a:solidFill>
                  <a:srgbClr val="0000FF"/>
                </a:solidFill>
                <a:latin typeface="標楷體" panose="03000509000000000000" pitchFamily="65" charset="-120"/>
                <a:ea typeface="標楷體" panose="03000509000000000000" pitchFamily="65" charset="-120"/>
              </a:rPr>
              <a:t>高教深耕計畫四大目標</a:t>
            </a:r>
            <a:endParaRPr lang="zh-TW" altLang="en-US" sz="3600" b="1" dirty="0">
              <a:solidFill>
                <a:srgbClr val="0000FF"/>
              </a:solidFill>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235507104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387B30A2-ABEA-48EA-ABF4-A14F673917F1}" type="slidenum">
              <a:rPr lang="zh-TW" altLang="en-US" smtClean="0"/>
              <a:t>59</a:t>
            </a:fld>
            <a:endParaRPr lang="zh-TW" altLang="en-US"/>
          </a:p>
        </p:txBody>
      </p:sp>
      <p:sp>
        <p:nvSpPr>
          <p:cNvPr id="5" name="手繪多邊形 4"/>
          <p:cNvSpPr/>
          <p:nvPr/>
        </p:nvSpPr>
        <p:spPr>
          <a:xfrm>
            <a:off x="5555260" y="3651779"/>
            <a:ext cx="3268900" cy="1937461"/>
          </a:xfrm>
          <a:custGeom>
            <a:avLst/>
            <a:gdLst>
              <a:gd name="connsiteX0" fmla="*/ 0 w 2670276"/>
              <a:gd name="connsiteY0" fmla="*/ 203197 h 2031969"/>
              <a:gd name="connsiteX1" fmla="*/ 203197 w 2670276"/>
              <a:gd name="connsiteY1" fmla="*/ 0 h 2031969"/>
              <a:gd name="connsiteX2" fmla="*/ 2467079 w 2670276"/>
              <a:gd name="connsiteY2" fmla="*/ 0 h 2031969"/>
              <a:gd name="connsiteX3" fmla="*/ 2670276 w 2670276"/>
              <a:gd name="connsiteY3" fmla="*/ 203197 h 2031969"/>
              <a:gd name="connsiteX4" fmla="*/ 2670276 w 2670276"/>
              <a:gd name="connsiteY4" fmla="*/ 1828772 h 2031969"/>
              <a:gd name="connsiteX5" fmla="*/ 2467079 w 2670276"/>
              <a:gd name="connsiteY5" fmla="*/ 2031969 h 2031969"/>
              <a:gd name="connsiteX6" fmla="*/ 203197 w 2670276"/>
              <a:gd name="connsiteY6" fmla="*/ 2031969 h 2031969"/>
              <a:gd name="connsiteX7" fmla="*/ 0 w 2670276"/>
              <a:gd name="connsiteY7" fmla="*/ 1828772 h 2031969"/>
              <a:gd name="connsiteX8" fmla="*/ 0 w 2670276"/>
              <a:gd name="connsiteY8" fmla="*/ 203197 h 2031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0276" h="2031969">
                <a:moveTo>
                  <a:pt x="0" y="203197"/>
                </a:moveTo>
                <a:cubicBezTo>
                  <a:pt x="0" y="90974"/>
                  <a:pt x="90974" y="0"/>
                  <a:pt x="203197" y="0"/>
                </a:cubicBezTo>
                <a:lnTo>
                  <a:pt x="2467079" y="0"/>
                </a:lnTo>
                <a:cubicBezTo>
                  <a:pt x="2579302" y="0"/>
                  <a:pt x="2670276" y="90974"/>
                  <a:pt x="2670276" y="203197"/>
                </a:cubicBezTo>
                <a:lnTo>
                  <a:pt x="2670276" y="1828772"/>
                </a:lnTo>
                <a:cubicBezTo>
                  <a:pt x="2670276" y="1940995"/>
                  <a:pt x="2579302" y="2031969"/>
                  <a:pt x="2467079" y="2031969"/>
                </a:cubicBezTo>
                <a:lnTo>
                  <a:pt x="203197" y="2031969"/>
                </a:lnTo>
                <a:cubicBezTo>
                  <a:pt x="90974" y="2031969"/>
                  <a:pt x="0" y="1940995"/>
                  <a:pt x="0" y="1828772"/>
                </a:cubicBezTo>
                <a:lnTo>
                  <a:pt x="0" y="203197"/>
                </a:lnTo>
                <a:close/>
              </a:path>
            </a:pathLst>
          </a:custGeom>
          <a:noFill/>
          <a:ln>
            <a:solidFill>
              <a:schemeClr val="accent5">
                <a:lumMod val="60000"/>
                <a:lumOff val="40000"/>
              </a:schemeClr>
            </a:solidFill>
          </a:ln>
        </p:spPr>
        <p:style>
          <a:lnRef idx="2">
            <a:scrgbClr r="0" g="0" b="0"/>
          </a:lnRef>
          <a:fillRef idx="1">
            <a:scrgbClr r="0" g="0" b="0"/>
          </a:fillRef>
          <a:effectRef idx="0">
            <a:schemeClr val="dk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910489" tIns="617399" rIns="109406" bIns="109405" numCol="1" spcCol="1270" anchor="t" anchorCtr="0">
            <a:noAutofit/>
          </a:bodyPr>
          <a:lstStyle/>
          <a:p>
            <a:pPr marL="0" lvl="1" algn="l" defTabSz="577850">
              <a:lnSpc>
                <a:spcPct val="90000"/>
              </a:lnSpc>
              <a:spcBef>
                <a:spcPct val="0"/>
              </a:spcBef>
              <a:spcAft>
                <a:spcPct val="15000"/>
              </a:spcAft>
            </a:pPr>
            <a:r>
              <a:rPr lang="zh-TW" altLang="en-US" b="1" kern="1200" dirty="0" smtClean="0">
                <a:solidFill>
                  <a:schemeClr val="tx1"/>
                </a:solidFill>
                <a:latin typeface="標楷體" panose="03000509000000000000" pitchFamily="65" charset="-120"/>
                <a:ea typeface="標楷體" panose="03000509000000000000" pitchFamily="65" charset="-120"/>
              </a:rPr>
              <a:t>審查委員需先對</a:t>
            </a:r>
            <a:r>
              <a:rPr lang="zh-TW" altLang="en-US" b="1" kern="1200" dirty="0" smtClean="0">
                <a:solidFill>
                  <a:srgbClr val="FF0000"/>
                </a:solidFill>
                <a:latin typeface="標楷體" panose="03000509000000000000" pitchFamily="65" charset="-120"/>
                <a:ea typeface="標楷體" panose="03000509000000000000" pitchFamily="65" charset="-120"/>
              </a:rPr>
              <a:t>學校現況、定位與辦學成效</a:t>
            </a:r>
            <a:r>
              <a:rPr lang="zh-TW" altLang="en-US" b="1" kern="1200" dirty="0" smtClean="0">
                <a:solidFill>
                  <a:schemeClr val="tx1"/>
                </a:solidFill>
                <a:latin typeface="標楷體" panose="03000509000000000000" pitchFamily="65" charset="-120"/>
                <a:ea typeface="標楷體" panose="03000509000000000000" pitchFamily="65" charset="-120"/>
              </a:rPr>
              <a:t>有所了解，並形成共識，提供學校妥適之審查意見</a:t>
            </a:r>
            <a:endParaRPr lang="zh-TW" altLang="en-US" b="1" kern="1200" dirty="0">
              <a:solidFill>
                <a:schemeClr val="tx1"/>
              </a:solidFill>
              <a:latin typeface="標楷體" panose="03000509000000000000" pitchFamily="65" charset="-120"/>
              <a:ea typeface="標楷體" panose="03000509000000000000" pitchFamily="65" charset="-120"/>
            </a:endParaRPr>
          </a:p>
        </p:txBody>
      </p:sp>
      <p:sp>
        <p:nvSpPr>
          <p:cNvPr id="6" name="手繪多邊形 5"/>
          <p:cNvSpPr/>
          <p:nvPr/>
        </p:nvSpPr>
        <p:spPr>
          <a:xfrm>
            <a:off x="107504" y="3638897"/>
            <a:ext cx="2691137" cy="2382391"/>
          </a:xfrm>
          <a:custGeom>
            <a:avLst/>
            <a:gdLst>
              <a:gd name="connsiteX0" fmla="*/ 0 w 2331097"/>
              <a:gd name="connsiteY0" fmla="*/ 209749 h 2097492"/>
              <a:gd name="connsiteX1" fmla="*/ 209749 w 2331097"/>
              <a:gd name="connsiteY1" fmla="*/ 0 h 2097492"/>
              <a:gd name="connsiteX2" fmla="*/ 2121348 w 2331097"/>
              <a:gd name="connsiteY2" fmla="*/ 0 h 2097492"/>
              <a:gd name="connsiteX3" fmla="*/ 2331097 w 2331097"/>
              <a:gd name="connsiteY3" fmla="*/ 209749 h 2097492"/>
              <a:gd name="connsiteX4" fmla="*/ 2331097 w 2331097"/>
              <a:gd name="connsiteY4" fmla="*/ 1887743 h 2097492"/>
              <a:gd name="connsiteX5" fmla="*/ 2121348 w 2331097"/>
              <a:gd name="connsiteY5" fmla="*/ 2097492 h 2097492"/>
              <a:gd name="connsiteX6" fmla="*/ 209749 w 2331097"/>
              <a:gd name="connsiteY6" fmla="*/ 2097492 h 2097492"/>
              <a:gd name="connsiteX7" fmla="*/ 0 w 2331097"/>
              <a:gd name="connsiteY7" fmla="*/ 1887743 h 2097492"/>
              <a:gd name="connsiteX8" fmla="*/ 0 w 2331097"/>
              <a:gd name="connsiteY8" fmla="*/ 209749 h 2097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31097" h="2097492">
                <a:moveTo>
                  <a:pt x="0" y="209749"/>
                </a:moveTo>
                <a:cubicBezTo>
                  <a:pt x="0" y="93908"/>
                  <a:pt x="93908" y="0"/>
                  <a:pt x="209749" y="0"/>
                </a:cubicBezTo>
                <a:lnTo>
                  <a:pt x="2121348" y="0"/>
                </a:lnTo>
                <a:cubicBezTo>
                  <a:pt x="2237189" y="0"/>
                  <a:pt x="2331097" y="93908"/>
                  <a:pt x="2331097" y="209749"/>
                </a:cubicBezTo>
                <a:lnTo>
                  <a:pt x="2331097" y="1887743"/>
                </a:lnTo>
                <a:cubicBezTo>
                  <a:pt x="2331097" y="2003584"/>
                  <a:pt x="2237189" y="2097492"/>
                  <a:pt x="2121348" y="2097492"/>
                </a:cubicBezTo>
                <a:lnTo>
                  <a:pt x="209749" y="2097492"/>
                </a:lnTo>
                <a:cubicBezTo>
                  <a:pt x="93908" y="2097492"/>
                  <a:pt x="0" y="2003584"/>
                  <a:pt x="0" y="1887743"/>
                </a:cubicBezTo>
                <a:lnTo>
                  <a:pt x="0" y="209749"/>
                </a:lnTo>
                <a:close/>
              </a:path>
            </a:pathLst>
          </a:custGeom>
          <a:noFill/>
          <a:ln>
            <a:solidFill>
              <a:srgbClr val="7030A0"/>
            </a:solidFill>
          </a:ln>
        </p:spPr>
        <p:style>
          <a:lnRef idx="2">
            <a:scrgbClr r="0" g="0" b="0"/>
          </a:lnRef>
          <a:fillRef idx="1">
            <a:scrgbClr r="0" g="0" b="0"/>
          </a:fillRef>
          <a:effectRef idx="0">
            <a:schemeClr val="dk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91795" tIns="616169" rIns="791124" bIns="91794" numCol="1" spcCol="1270" anchor="t" anchorCtr="0">
            <a:noAutofit/>
          </a:bodyPr>
          <a:lstStyle/>
          <a:p>
            <a:pPr marL="0" lvl="1" defTabSz="533400">
              <a:lnSpc>
                <a:spcPct val="90000"/>
              </a:lnSpc>
              <a:spcBef>
                <a:spcPct val="0"/>
              </a:spcBef>
              <a:spcAft>
                <a:spcPct val="15000"/>
              </a:spcAft>
            </a:pPr>
            <a:r>
              <a:rPr lang="zh-TW" altLang="en-US" b="1" dirty="0">
                <a:solidFill>
                  <a:schemeClr val="tx1"/>
                </a:solidFill>
                <a:latin typeface="標楷體" panose="03000509000000000000" pitchFamily="65" charset="-120"/>
                <a:ea typeface="標楷體" panose="03000509000000000000" pitchFamily="65" charset="-120"/>
              </a:rPr>
              <a:t>各校可以</a:t>
            </a:r>
            <a:r>
              <a:rPr lang="zh-TW" altLang="en-US" b="1" dirty="0">
                <a:solidFill>
                  <a:srgbClr val="FF0000"/>
                </a:solidFill>
                <a:latin typeface="標楷體" panose="03000509000000000000" pitchFamily="65" charset="-120"/>
                <a:ea typeface="標楷體" panose="03000509000000000000" pitchFamily="65" charset="-120"/>
              </a:rPr>
              <a:t>依自己優勢資源各自發展特色</a:t>
            </a:r>
            <a:r>
              <a:rPr lang="zh-TW" altLang="en-US" b="1" dirty="0">
                <a:solidFill>
                  <a:schemeClr val="tx1"/>
                </a:solidFill>
                <a:latin typeface="標楷體" panose="03000509000000000000" pitchFamily="65" charset="-120"/>
                <a:ea typeface="標楷體" panose="03000509000000000000" pitchFamily="65" charset="-120"/>
              </a:rPr>
              <a:t>，並以培育學生成為</a:t>
            </a:r>
            <a:r>
              <a:rPr lang="zh-TW" altLang="en-US" b="1" dirty="0">
                <a:solidFill>
                  <a:srgbClr val="FF0000"/>
                </a:solidFill>
                <a:latin typeface="標楷體" panose="03000509000000000000" pitchFamily="65" charset="-120"/>
                <a:ea typeface="標楷體" panose="03000509000000000000" pitchFamily="65" charset="-120"/>
              </a:rPr>
              <a:t>專才專業、有創新力</a:t>
            </a:r>
            <a:r>
              <a:rPr lang="zh-TW" altLang="en-US" b="1" dirty="0">
                <a:solidFill>
                  <a:schemeClr val="tx1"/>
                </a:solidFill>
                <a:latin typeface="標楷體" panose="03000509000000000000" pitchFamily="65" charset="-120"/>
                <a:ea typeface="標楷體" panose="03000509000000000000" pitchFamily="65" charset="-120"/>
              </a:rPr>
              <a:t>的高強素質人才而努力</a:t>
            </a:r>
          </a:p>
          <a:p>
            <a:pPr marL="0" lvl="1" algn="l" defTabSz="533400">
              <a:lnSpc>
                <a:spcPct val="90000"/>
              </a:lnSpc>
              <a:spcBef>
                <a:spcPct val="0"/>
              </a:spcBef>
              <a:spcAft>
                <a:spcPct val="15000"/>
              </a:spcAft>
            </a:pPr>
            <a:endParaRPr lang="zh-TW" altLang="en-US" b="1" kern="1200" dirty="0">
              <a:solidFill>
                <a:schemeClr val="tx1"/>
              </a:solidFill>
              <a:latin typeface="標楷體" panose="03000509000000000000" pitchFamily="65" charset="-120"/>
              <a:ea typeface="標楷體" panose="03000509000000000000" pitchFamily="65" charset="-120"/>
            </a:endParaRPr>
          </a:p>
        </p:txBody>
      </p:sp>
      <p:sp>
        <p:nvSpPr>
          <p:cNvPr id="7" name="手繪多邊形 6"/>
          <p:cNvSpPr/>
          <p:nvPr/>
        </p:nvSpPr>
        <p:spPr>
          <a:xfrm>
            <a:off x="5606126" y="1286720"/>
            <a:ext cx="3218034" cy="2150491"/>
          </a:xfrm>
          <a:custGeom>
            <a:avLst/>
            <a:gdLst>
              <a:gd name="connsiteX0" fmla="*/ 0 w 2657058"/>
              <a:gd name="connsiteY0" fmla="*/ 215049 h 2150491"/>
              <a:gd name="connsiteX1" fmla="*/ 215049 w 2657058"/>
              <a:gd name="connsiteY1" fmla="*/ 0 h 2150491"/>
              <a:gd name="connsiteX2" fmla="*/ 2442009 w 2657058"/>
              <a:gd name="connsiteY2" fmla="*/ 0 h 2150491"/>
              <a:gd name="connsiteX3" fmla="*/ 2657058 w 2657058"/>
              <a:gd name="connsiteY3" fmla="*/ 215049 h 2150491"/>
              <a:gd name="connsiteX4" fmla="*/ 2657058 w 2657058"/>
              <a:gd name="connsiteY4" fmla="*/ 1935442 h 2150491"/>
              <a:gd name="connsiteX5" fmla="*/ 2442009 w 2657058"/>
              <a:gd name="connsiteY5" fmla="*/ 2150491 h 2150491"/>
              <a:gd name="connsiteX6" fmla="*/ 215049 w 2657058"/>
              <a:gd name="connsiteY6" fmla="*/ 2150491 h 2150491"/>
              <a:gd name="connsiteX7" fmla="*/ 0 w 2657058"/>
              <a:gd name="connsiteY7" fmla="*/ 1935442 h 2150491"/>
              <a:gd name="connsiteX8" fmla="*/ 0 w 2657058"/>
              <a:gd name="connsiteY8" fmla="*/ 215049 h 2150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57058" h="2150491">
                <a:moveTo>
                  <a:pt x="0" y="215049"/>
                </a:moveTo>
                <a:cubicBezTo>
                  <a:pt x="0" y="96281"/>
                  <a:pt x="96281" y="0"/>
                  <a:pt x="215049" y="0"/>
                </a:cubicBezTo>
                <a:lnTo>
                  <a:pt x="2442009" y="0"/>
                </a:lnTo>
                <a:cubicBezTo>
                  <a:pt x="2560777" y="0"/>
                  <a:pt x="2657058" y="96281"/>
                  <a:pt x="2657058" y="215049"/>
                </a:cubicBezTo>
                <a:lnTo>
                  <a:pt x="2657058" y="1935442"/>
                </a:lnTo>
                <a:cubicBezTo>
                  <a:pt x="2657058" y="2054210"/>
                  <a:pt x="2560777" y="2150491"/>
                  <a:pt x="2442009" y="2150491"/>
                </a:cubicBezTo>
                <a:lnTo>
                  <a:pt x="215049" y="2150491"/>
                </a:lnTo>
                <a:cubicBezTo>
                  <a:pt x="96281" y="2150491"/>
                  <a:pt x="0" y="2054210"/>
                  <a:pt x="0" y="1935442"/>
                </a:cubicBezTo>
                <a:lnTo>
                  <a:pt x="0" y="215049"/>
                </a:lnTo>
                <a:close/>
              </a:path>
            </a:pathLst>
          </a:custGeom>
          <a:noFill/>
          <a:ln>
            <a:solidFill>
              <a:srgbClr val="92D050"/>
            </a:solidFill>
          </a:ln>
        </p:spPr>
        <p:style>
          <a:lnRef idx="2">
            <a:scrgbClr r="0" g="0" b="0"/>
          </a:lnRef>
          <a:fillRef idx="1">
            <a:scrgbClr r="0" g="0" b="0"/>
          </a:fillRef>
          <a:effectRef idx="0">
            <a:schemeClr val="dk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886267" tIns="89149" rIns="89149" bIns="626772" numCol="1" spcCol="1270" anchor="t" anchorCtr="0">
            <a:noAutofit/>
          </a:bodyPr>
          <a:lstStyle/>
          <a:p>
            <a:pPr marL="57150" lvl="1" indent="-57150" algn="l" defTabSz="466725">
              <a:lnSpc>
                <a:spcPct val="90000"/>
              </a:lnSpc>
              <a:spcBef>
                <a:spcPct val="0"/>
              </a:spcBef>
              <a:spcAft>
                <a:spcPct val="15000"/>
              </a:spcAft>
              <a:buChar char="••"/>
            </a:pPr>
            <a:r>
              <a:rPr lang="zh-TW" altLang="en-US" b="1" kern="1200" dirty="0" smtClean="0">
                <a:solidFill>
                  <a:schemeClr val="tx1"/>
                </a:solidFill>
                <a:latin typeface="標楷體" panose="03000509000000000000" pitchFamily="65" charset="-120"/>
                <a:ea typeface="標楷體" panose="03000509000000000000" pitchFamily="65" charset="-120"/>
              </a:rPr>
              <a:t>以學校為本位，引導各</a:t>
            </a:r>
            <a:r>
              <a:rPr lang="zh-TW" altLang="en-US" b="1" kern="1200" dirty="0" smtClean="0">
                <a:solidFill>
                  <a:srgbClr val="FF0000"/>
                </a:solidFill>
                <a:latin typeface="標楷體" panose="03000509000000000000" pitchFamily="65" charset="-120"/>
                <a:ea typeface="標楷體" panose="03000509000000000000" pitchFamily="65" charset="-120"/>
              </a:rPr>
              <a:t>大學以本身之中長程校務發展基本重點為規劃原則</a:t>
            </a:r>
            <a:r>
              <a:rPr lang="zh-TW" altLang="en-US" b="1" kern="1200" dirty="0" smtClean="0">
                <a:solidFill>
                  <a:schemeClr val="tx1"/>
                </a:solidFill>
                <a:latin typeface="標楷體" panose="03000509000000000000" pitchFamily="65" charset="-120"/>
                <a:ea typeface="標楷體" panose="03000509000000000000" pitchFamily="65" charset="-120"/>
              </a:rPr>
              <a:t>，非配合個別競爭型計畫調整，以利大學長期穩定發展。</a:t>
            </a:r>
            <a:endParaRPr lang="zh-TW" altLang="en-US" b="1" kern="1200" dirty="0">
              <a:solidFill>
                <a:schemeClr val="tx1"/>
              </a:solidFill>
              <a:latin typeface="標楷體" panose="03000509000000000000" pitchFamily="65" charset="-120"/>
              <a:ea typeface="標楷體" panose="03000509000000000000" pitchFamily="65" charset="-120"/>
            </a:endParaRPr>
          </a:p>
        </p:txBody>
      </p:sp>
      <p:sp>
        <p:nvSpPr>
          <p:cNvPr id="8" name="手繪多邊形 7"/>
          <p:cNvSpPr/>
          <p:nvPr/>
        </p:nvSpPr>
        <p:spPr>
          <a:xfrm>
            <a:off x="0" y="1333718"/>
            <a:ext cx="3005135" cy="2056497"/>
          </a:xfrm>
          <a:custGeom>
            <a:avLst/>
            <a:gdLst>
              <a:gd name="connsiteX0" fmla="*/ 0 w 2537590"/>
              <a:gd name="connsiteY0" fmla="*/ 205650 h 2056497"/>
              <a:gd name="connsiteX1" fmla="*/ 205650 w 2537590"/>
              <a:gd name="connsiteY1" fmla="*/ 0 h 2056497"/>
              <a:gd name="connsiteX2" fmla="*/ 2331940 w 2537590"/>
              <a:gd name="connsiteY2" fmla="*/ 0 h 2056497"/>
              <a:gd name="connsiteX3" fmla="*/ 2537590 w 2537590"/>
              <a:gd name="connsiteY3" fmla="*/ 205650 h 2056497"/>
              <a:gd name="connsiteX4" fmla="*/ 2537590 w 2537590"/>
              <a:gd name="connsiteY4" fmla="*/ 1850847 h 2056497"/>
              <a:gd name="connsiteX5" fmla="*/ 2331940 w 2537590"/>
              <a:gd name="connsiteY5" fmla="*/ 2056497 h 2056497"/>
              <a:gd name="connsiteX6" fmla="*/ 205650 w 2537590"/>
              <a:gd name="connsiteY6" fmla="*/ 2056497 h 2056497"/>
              <a:gd name="connsiteX7" fmla="*/ 0 w 2537590"/>
              <a:gd name="connsiteY7" fmla="*/ 1850847 h 2056497"/>
              <a:gd name="connsiteX8" fmla="*/ 0 w 2537590"/>
              <a:gd name="connsiteY8" fmla="*/ 205650 h 2056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37590" h="2056497">
                <a:moveTo>
                  <a:pt x="0" y="205650"/>
                </a:moveTo>
                <a:cubicBezTo>
                  <a:pt x="0" y="92073"/>
                  <a:pt x="92073" y="0"/>
                  <a:pt x="205650" y="0"/>
                </a:cubicBezTo>
                <a:lnTo>
                  <a:pt x="2331940" y="0"/>
                </a:lnTo>
                <a:cubicBezTo>
                  <a:pt x="2445517" y="0"/>
                  <a:pt x="2537590" y="92073"/>
                  <a:pt x="2537590" y="205650"/>
                </a:cubicBezTo>
                <a:lnTo>
                  <a:pt x="2537590" y="1850847"/>
                </a:lnTo>
                <a:cubicBezTo>
                  <a:pt x="2537590" y="1964424"/>
                  <a:pt x="2445517" y="2056497"/>
                  <a:pt x="2331940" y="2056497"/>
                </a:cubicBezTo>
                <a:lnTo>
                  <a:pt x="205650" y="2056497"/>
                </a:lnTo>
                <a:cubicBezTo>
                  <a:pt x="92073" y="2056497"/>
                  <a:pt x="0" y="1964424"/>
                  <a:pt x="0" y="1850847"/>
                </a:cubicBezTo>
                <a:lnTo>
                  <a:pt x="0" y="205650"/>
                </a:lnTo>
                <a:close/>
              </a:path>
            </a:pathLst>
          </a:custGeom>
          <a:noFill/>
          <a:ln>
            <a:solidFill>
              <a:srgbClr val="00B0F0"/>
            </a:solidFill>
          </a:ln>
        </p:spPr>
        <p:style>
          <a:lnRef idx="2">
            <a:scrgbClr r="0" g="0" b="0"/>
          </a:lnRef>
          <a:fillRef idx="1">
            <a:scrgbClr r="0" g="0" b="0"/>
          </a:fillRef>
          <a:effectRef idx="0">
            <a:schemeClr val="dk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90895" tIns="90895" rIns="852172" bIns="605019" numCol="1" spcCol="1270" anchor="t" anchorCtr="0">
            <a:noAutofit/>
          </a:bodyPr>
          <a:lstStyle/>
          <a:p>
            <a:pPr marL="114300" lvl="1" indent="-114300" algn="l" defTabSz="533400">
              <a:lnSpc>
                <a:spcPct val="90000"/>
              </a:lnSpc>
              <a:spcBef>
                <a:spcPct val="0"/>
              </a:spcBef>
              <a:spcAft>
                <a:spcPct val="15000"/>
              </a:spcAft>
              <a:buChar char="••"/>
            </a:pPr>
            <a:r>
              <a:rPr lang="en-US" altLang="en-US" kern="1200" dirty="0" smtClean="0">
                <a:solidFill>
                  <a:schemeClr val="tx1"/>
                </a:solidFill>
                <a:latin typeface="標楷體" panose="03000509000000000000" pitchFamily="65" charset="-120"/>
                <a:ea typeface="標楷體" panose="03000509000000000000" pitchFamily="65" charset="-120"/>
              </a:rPr>
              <a:t> </a:t>
            </a:r>
            <a:r>
              <a:rPr lang="zh-TW" altLang="en-US" b="1" kern="1200" dirty="0" smtClean="0">
                <a:solidFill>
                  <a:schemeClr val="tx1"/>
                </a:solidFill>
                <a:latin typeface="標楷體" panose="03000509000000000000" pitchFamily="65" charset="-120"/>
                <a:ea typeface="標楷體" panose="03000509000000000000" pitchFamily="65" charset="-120"/>
              </a:rPr>
              <a:t>檢討現行經費分配之衡平性，並以零基預算精神整合各類競爭型計畫經費，減少各大學繁複申請各類計畫之行政作業，使經</a:t>
            </a:r>
            <a:endParaRPr lang="en-US" altLang="zh-TW" b="1" kern="1200" dirty="0" smtClean="0">
              <a:solidFill>
                <a:schemeClr val="tx1"/>
              </a:solidFill>
              <a:latin typeface="標楷體" panose="03000509000000000000" pitchFamily="65" charset="-120"/>
              <a:ea typeface="標楷體" panose="03000509000000000000" pitchFamily="65" charset="-120"/>
            </a:endParaRPr>
          </a:p>
          <a:p>
            <a:pPr marL="0" lvl="1" algn="l" defTabSz="533400">
              <a:lnSpc>
                <a:spcPct val="90000"/>
              </a:lnSpc>
              <a:spcBef>
                <a:spcPct val="0"/>
              </a:spcBef>
              <a:spcAft>
                <a:spcPct val="15000"/>
              </a:spcAft>
            </a:pPr>
            <a:r>
              <a:rPr lang="zh-TW" altLang="en-US" b="1" dirty="0">
                <a:solidFill>
                  <a:schemeClr val="tx1"/>
                </a:solidFill>
                <a:latin typeface="標楷體" panose="03000509000000000000" pitchFamily="65" charset="-120"/>
                <a:ea typeface="標楷體" panose="03000509000000000000" pitchFamily="65" charset="-120"/>
              </a:rPr>
              <a:t> </a:t>
            </a:r>
            <a:r>
              <a:rPr lang="zh-TW" altLang="en-US" b="1" kern="1200" dirty="0" smtClean="0">
                <a:solidFill>
                  <a:schemeClr val="tx1"/>
                </a:solidFill>
                <a:latin typeface="標楷體" panose="03000509000000000000" pitchFamily="65" charset="-120"/>
                <a:ea typeface="標楷體" panose="03000509000000000000" pitchFamily="65" charset="-120"/>
              </a:rPr>
              <a:t>費得以產生綜效。</a:t>
            </a:r>
            <a:endParaRPr lang="zh-TW" altLang="en-US" b="1" kern="1200" dirty="0">
              <a:solidFill>
                <a:schemeClr val="tx1"/>
              </a:solidFill>
              <a:latin typeface="標楷體" panose="03000509000000000000" pitchFamily="65" charset="-120"/>
              <a:ea typeface="標楷體" panose="03000509000000000000" pitchFamily="65" charset="-120"/>
            </a:endParaRPr>
          </a:p>
        </p:txBody>
      </p:sp>
      <p:sp>
        <p:nvSpPr>
          <p:cNvPr id="9" name="手繪多邊形 8"/>
          <p:cNvSpPr/>
          <p:nvPr/>
        </p:nvSpPr>
        <p:spPr>
          <a:xfrm>
            <a:off x="1844339" y="1359926"/>
            <a:ext cx="2315501" cy="2038076"/>
          </a:xfrm>
          <a:custGeom>
            <a:avLst/>
            <a:gdLst>
              <a:gd name="connsiteX0" fmla="*/ 0 w 2315501"/>
              <a:gd name="connsiteY0" fmla="*/ 2038076 h 2038076"/>
              <a:gd name="connsiteX1" fmla="*/ 2315501 w 2315501"/>
              <a:gd name="connsiteY1" fmla="*/ 0 h 2038076"/>
              <a:gd name="connsiteX2" fmla="*/ 2315501 w 2315501"/>
              <a:gd name="connsiteY2" fmla="*/ 2038076 h 2038076"/>
              <a:gd name="connsiteX3" fmla="*/ 0 w 2315501"/>
              <a:gd name="connsiteY3" fmla="*/ 2038076 h 2038076"/>
            </a:gdLst>
            <a:ahLst/>
            <a:cxnLst>
              <a:cxn ang="0">
                <a:pos x="connsiteX0" y="connsiteY0"/>
              </a:cxn>
              <a:cxn ang="0">
                <a:pos x="connsiteX1" y="connsiteY1"/>
              </a:cxn>
              <a:cxn ang="0">
                <a:pos x="connsiteX2" y="connsiteY2"/>
              </a:cxn>
              <a:cxn ang="0">
                <a:pos x="connsiteX3" y="connsiteY3"/>
              </a:cxn>
            </a:cxnLst>
            <a:rect l="l" t="t" r="r" b="b"/>
            <a:pathLst>
              <a:path w="2315501" h="2038076">
                <a:moveTo>
                  <a:pt x="0" y="2038076"/>
                </a:moveTo>
                <a:cubicBezTo>
                  <a:pt x="0" y="912478"/>
                  <a:pt x="1036685" y="0"/>
                  <a:pt x="2315501" y="0"/>
                </a:cubicBezTo>
                <a:lnTo>
                  <a:pt x="2315501" y="2038076"/>
                </a:lnTo>
                <a:lnTo>
                  <a:pt x="0" y="2038076"/>
                </a:lnTo>
                <a:close/>
              </a:path>
            </a:pathLst>
          </a:custGeom>
          <a:solidFill>
            <a:srgbClr val="99CC00"/>
          </a:solidFill>
          <a:ln>
            <a:no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820435" tIns="739179" rIns="142240" bIns="142240" numCol="1" spcCol="1270" anchor="ctr" anchorCtr="0">
            <a:noAutofit/>
          </a:bodyPr>
          <a:lstStyle/>
          <a:p>
            <a:pPr lvl="0" algn="ctr" defTabSz="889000">
              <a:lnSpc>
                <a:spcPct val="90000"/>
              </a:lnSpc>
              <a:spcBef>
                <a:spcPct val="0"/>
              </a:spcBef>
              <a:spcAft>
                <a:spcPct val="35000"/>
              </a:spcAft>
            </a:pPr>
            <a:endParaRPr lang="zh-TW" altLang="en-US" sz="2000" b="1" kern="1200" dirty="0">
              <a:solidFill>
                <a:schemeClr val="tx1"/>
              </a:solidFill>
              <a:latin typeface="標楷體" panose="03000509000000000000" pitchFamily="65" charset="-120"/>
              <a:ea typeface="標楷體" panose="03000509000000000000" pitchFamily="65" charset="-120"/>
            </a:endParaRPr>
          </a:p>
        </p:txBody>
      </p:sp>
      <p:sp>
        <p:nvSpPr>
          <p:cNvPr id="10" name="手繪多邊形 9"/>
          <p:cNvSpPr/>
          <p:nvPr/>
        </p:nvSpPr>
        <p:spPr>
          <a:xfrm>
            <a:off x="4292407" y="1376181"/>
            <a:ext cx="2332026" cy="2052892"/>
          </a:xfrm>
          <a:custGeom>
            <a:avLst/>
            <a:gdLst>
              <a:gd name="connsiteX0" fmla="*/ 0 w 2052892"/>
              <a:gd name="connsiteY0" fmla="*/ 2332026 h 2332026"/>
              <a:gd name="connsiteX1" fmla="*/ 2052892 w 2052892"/>
              <a:gd name="connsiteY1" fmla="*/ 0 h 2332026"/>
              <a:gd name="connsiteX2" fmla="*/ 2052892 w 2052892"/>
              <a:gd name="connsiteY2" fmla="*/ 2332026 h 2332026"/>
              <a:gd name="connsiteX3" fmla="*/ 0 w 2052892"/>
              <a:gd name="connsiteY3" fmla="*/ 2332026 h 2332026"/>
            </a:gdLst>
            <a:ahLst/>
            <a:cxnLst>
              <a:cxn ang="0">
                <a:pos x="connsiteX0" y="connsiteY0"/>
              </a:cxn>
              <a:cxn ang="0">
                <a:pos x="connsiteX1" y="connsiteY1"/>
              </a:cxn>
              <a:cxn ang="0">
                <a:pos x="connsiteX2" y="connsiteY2"/>
              </a:cxn>
              <a:cxn ang="0">
                <a:pos x="connsiteX3" y="connsiteY3"/>
              </a:cxn>
            </a:cxnLst>
            <a:rect l="l" t="t" r="r" b="b"/>
            <a:pathLst>
              <a:path w="2052892" h="2332026">
                <a:moveTo>
                  <a:pt x="0" y="1"/>
                </a:moveTo>
                <a:cubicBezTo>
                  <a:pt x="1133781" y="1"/>
                  <a:pt x="2052892" y="1044084"/>
                  <a:pt x="2052892" y="2332025"/>
                </a:cubicBezTo>
                <a:lnTo>
                  <a:pt x="0" y="2332025"/>
                </a:lnTo>
                <a:lnTo>
                  <a:pt x="0" y="1"/>
                </a:lnTo>
                <a:close/>
              </a:path>
            </a:pathLst>
          </a:custGeom>
          <a:solidFill>
            <a:srgbClr val="E0CD5E"/>
          </a:solidFill>
          <a:ln>
            <a:no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362713" tIns="963990" rIns="1045746" bIns="362712" numCol="1" spcCol="1270" anchor="ctr" anchorCtr="0">
            <a:noAutofit/>
          </a:bodyPr>
          <a:lstStyle/>
          <a:p>
            <a:pPr lvl="0" algn="ctr" defTabSz="2266950">
              <a:lnSpc>
                <a:spcPct val="90000"/>
              </a:lnSpc>
              <a:spcBef>
                <a:spcPct val="0"/>
              </a:spcBef>
              <a:spcAft>
                <a:spcPct val="35000"/>
              </a:spcAft>
            </a:pPr>
            <a:endParaRPr lang="zh-TW" altLang="en-US" sz="5100" kern="1200" dirty="0">
              <a:solidFill>
                <a:schemeClr val="tx1"/>
              </a:solidFill>
              <a:latin typeface="標楷體" panose="03000509000000000000" pitchFamily="65" charset="-120"/>
              <a:ea typeface="標楷體" panose="03000509000000000000" pitchFamily="65" charset="-120"/>
            </a:endParaRPr>
          </a:p>
        </p:txBody>
      </p:sp>
      <p:sp>
        <p:nvSpPr>
          <p:cNvPr id="11" name="手繪多邊形 10"/>
          <p:cNvSpPr/>
          <p:nvPr/>
        </p:nvSpPr>
        <p:spPr>
          <a:xfrm>
            <a:off x="4248136" y="3646625"/>
            <a:ext cx="2283506" cy="2255069"/>
          </a:xfrm>
          <a:custGeom>
            <a:avLst/>
            <a:gdLst>
              <a:gd name="connsiteX0" fmla="*/ 0 w 2283506"/>
              <a:gd name="connsiteY0" fmla="*/ 2255068 h 2255068"/>
              <a:gd name="connsiteX1" fmla="*/ 2283506 w 2283506"/>
              <a:gd name="connsiteY1" fmla="*/ 0 h 2255068"/>
              <a:gd name="connsiteX2" fmla="*/ 2283506 w 2283506"/>
              <a:gd name="connsiteY2" fmla="*/ 2255068 h 2255068"/>
              <a:gd name="connsiteX3" fmla="*/ 0 w 2283506"/>
              <a:gd name="connsiteY3" fmla="*/ 2255068 h 2255068"/>
            </a:gdLst>
            <a:ahLst/>
            <a:cxnLst>
              <a:cxn ang="0">
                <a:pos x="connsiteX0" y="connsiteY0"/>
              </a:cxn>
              <a:cxn ang="0">
                <a:pos x="connsiteX1" y="connsiteY1"/>
              </a:cxn>
              <a:cxn ang="0">
                <a:pos x="connsiteX2" y="connsiteY2"/>
              </a:cxn>
              <a:cxn ang="0">
                <a:pos x="connsiteX3" y="connsiteY3"/>
              </a:cxn>
            </a:cxnLst>
            <a:rect l="l" t="t" r="r" b="b"/>
            <a:pathLst>
              <a:path w="2283506" h="2255068">
                <a:moveTo>
                  <a:pt x="2283506" y="0"/>
                </a:moveTo>
                <a:cubicBezTo>
                  <a:pt x="2283506" y="1245440"/>
                  <a:pt x="1261146" y="2255068"/>
                  <a:pt x="0" y="2255068"/>
                </a:cubicBezTo>
                <a:lnTo>
                  <a:pt x="0" y="0"/>
                </a:lnTo>
                <a:lnTo>
                  <a:pt x="2283506" y="0"/>
                </a:lnTo>
                <a:close/>
              </a:path>
            </a:pathLst>
          </a:custGeom>
          <a:solidFill>
            <a:schemeClr val="accent5">
              <a:lumMod val="60000"/>
              <a:lumOff val="40000"/>
            </a:schemeClr>
          </a:solidFill>
          <a:ln>
            <a:solidFill>
              <a:schemeClr val="accent5">
                <a:lumMod val="40000"/>
                <a:lumOff val="60000"/>
              </a:schemeClr>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398272" tIns="398273" rIns="1067095" bIns="1058766" numCol="1" spcCol="1270" anchor="ctr" anchorCtr="0">
            <a:noAutofit/>
          </a:bodyPr>
          <a:lstStyle/>
          <a:p>
            <a:pPr lvl="0" algn="ctr" defTabSz="2489200">
              <a:lnSpc>
                <a:spcPct val="90000"/>
              </a:lnSpc>
              <a:spcBef>
                <a:spcPct val="0"/>
              </a:spcBef>
              <a:spcAft>
                <a:spcPct val="35000"/>
              </a:spcAft>
            </a:pPr>
            <a:endParaRPr lang="zh-TW" altLang="en-US" sz="5600" kern="1200" dirty="0">
              <a:solidFill>
                <a:schemeClr val="tx1"/>
              </a:solidFill>
              <a:latin typeface="標楷體" panose="03000509000000000000" pitchFamily="65" charset="-120"/>
              <a:ea typeface="標楷體" panose="03000509000000000000" pitchFamily="65" charset="-120"/>
            </a:endParaRPr>
          </a:p>
        </p:txBody>
      </p:sp>
      <p:sp>
        <p:nvSpPr>
          <p:cNvPr id="12" name="手繪多邊形 11"/>
          <p:cNvSpPr/>
          <p:nvPr/>
        </p:nvSpPr>
        <p:spPr>
          <a:xfrm>
            <a:off x="1920910" y="3646684"/>
            <a:ext cx="2186748" cy="2223916"/>
          </a:xfrm>
          <a:custGeom>
            <a:avLst/>
            <a:gdLst>
              <a:gd name="connsiteX0" fmla="*/ 0 w 2223916"/>
              <a:gd name="connsiteY0" fmla="*/ 2186748 h 2186748"/>
              <a:gd name="connsiteX1" fmla="*/ 2223916 w 2223916"/>
              <a:gd name="connsiteY1" fmla="*/ 0 h 2186748"/>
              <a:gd name="connsiteX2" fmla="*/ 2223916 w 2223916"/>
              <a:gd name="connsiteY2" fmla="*/ 2186748 h 2186748"/>
              <a:gd name="connsiteX3" fmla="*/ 0 w 2223916"/>
              <a:gd name="connsiteY3" fmla="*/ 2186748 h 2186748"/>
            </a:gdLst>
            <a:ahLst/>
            <a:cxnLst>
              <a:cxn ang="0">
                <a:pos x="connsiteX0" y="connsiteY0"/>
              </a:cxn>
              <a:cxn ang="0">
                <a:pos x="connsiteX1" y="connsiteY1"/>
              </a:cxn>
              <a:cxn ang="0">
                <a:pos x="connsiteX2" y="connsiteY2"/>
              </a:cxn>
              <a:cxn ang="0">
                <a:pos x="connsiteX3" y="connsiteY3"/>
              </a:cxn>
            </a:cxnLst>
            <a:rect l="l" t="t" r="r" b="b"/>
            <a:pathLst>
              <a:path w="2223916" h="2186748">
                <a:moveTo>
                  <a:pt x="2223916" y="2186748"/>
                </a:moveTo>
                <a:cubicBezTo>
                  <a:pt x="995681" y="2186748"/>
                  <a:pt x="0" y="1207708"/>
                  <a:pt x="0" y="0"/>
                </a:cubicBezTo>
                <a:lnTo>
                  <a:pt x="2223916" y="0"/>
                </a:lnTo>
                <a:lnTo>
                  <a:pt x="2223916" y="2186748"/>
                </a:lnTo>
                <a:close/>
              </a:path>
            </a:pathLst>
          </a:custGeom>
          <a:solidFill>
            <a:schemeClr val="accent6">
              <a:lumMod val="40000"/>
              <a:lumOff val="60000"/>
            </a:schemeClr>
          </a:solidFill>
          <a:ln>
            <a:no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031644" tIns="391160" rIns="391160" bIns="1042530" numCol="1" spcCol="1270" anchor="ctr" anchorCtr="0">
            <a:noAutofit/>
          </a:bodyPr>
          <a:lstStyle/>
          <a:p>
            <a:pPr lvl="0" algn="ctr" defTabSz="2444750">
              <a:lnSpc>
                <a:spcPct val="90000"/>
              </a:lnSpc>
              <a:spcBef>
                <a:spcPct val="0"/>
              </a:spcBef>
              <a:spcAft>
                <a:spcPct val="35000"/>
              </a:spcAft>
            </a:pPr>
            <a:endParaRPr lang="zh-TW" altLang="en-US" sz="5500" kern="1200" dirty="0">
              <a:solidFill>
                <a:schemeClr val="tx1"/>
              </a:solidFill>
              <a:latin typeface="標楷體" panose="03000509000000000000" pitchFamily="65" charset="-120"/>
              <a:ea typeface="標楷體" panose="03000509000000000000" pitchFamily="65" charset="-120"/>
            </a:endParaRPr>
          </a:p>
        </p:txBody>
      </p:sp>
      <p:sp>
        <p:nvSpPr>
          <p:cNvPr id="13" name="文字方塊 12"/>
          <p:cNvSpPr txBox="1"/>
          <p:nvPr/>
        </p:nvSpPr>
        <p:spPr>
          <a:xfrm>
            <a:off x="2858558" y="1931495"/>
            <a:ext cx="937646" cy="1292662"/>
          </a:xfrm>
          <a:prstGeom prst="rect">
            <a:avLst/>
          </a:prstGeom>
          <a:noFill/>
        </p:spPr>
        <p:txBody>
          <a:bodyPr wrap="square" rtlCol="0">
            <a:spAutoFit/>
          </a:bodyPr>
          <a:lstStyle/>
          <a:p>
            <a:r>
              <a:rPr lang="zh-TW" altLang="en-US" sz="2600" b="1" dirty="0" smtClean="0">
                <a:latin typeface="標楷體" panose="03000509000000000000" pitchFamily="65" charset="-120"/>
                <a:ea typeface="標楷體" panose="03000509000000000000" pitchFamily="65" charset="-120"/>
              </a:rPr>
              <a:t>經費</a:t>
            </a:r>
            <a:endParaRPr lang="zh-TW" altLang="en-US" sz="2600" b="1" dirty="0">
              <a:latin typeface="標楷體" panose="03000509000000000000" pitchFamily="65" charset="-120"/>
              <a:ea typeface="標楷體" panose="03000509000000000000" pitchFamily="65" charset="-120"/>
            </a:endParaRPr>
          </a:p>
          <a:p>
            <a:r>
              <a:rPr lang="zh-TW" altLang="en-US" sz="2600" b="1" dirty="0" smtClean="0">
                <a:latin typeface="標楷體" panose="03000509000000000000" pitchFamily="65" charset="-120"/>
                <a:ea typeface="標楷體" panose="03000509000000000000" pitchFamily="65" charset="-120"/>
              </a:rPr>
              <a:t>合理</a:t>
            </a:r>
            <a:endParaRPr lang="zh-TW" altLang="en-US" sz="2600" b="1" dirty="0">
              <a:latin typeface="標楷體" panose="03000509000000000000" pitchFamily="65" charset="-120"/>
              <a:ea typeface="標楷體" panose="03000509000000000000" pitchFamily="65" charset="-120"/>
            </a:endParaRPr>
          </a:p>
          <a:p>
            <a:r>
              <a:rPr lang="zh-TW" altLang="en-US" sz="2600" b="1" dirty="0">
                <a:latin typeface="標楷體" panose="03000509000000000000" pitchFamily="65" charset="-120"/>
                <a:ea typeface="標楷體" panose="03000509000000000000" pitchFamily="65" charset="-120"/>
              </a:rPr>
              <a:t>配置</a:t>
            </a:r>
          </a:p>
        </p:txBody>
      </p:sp>
      <p:sp>
        <p:nvSpPr>
          <p:cNvPr id="14" name="文字方塊 13"/>
          <p:cNvSpPr txBox="1"/>
          <p:nvPr/>
        </p:nvSpPr>
        <p:spPr>
          <a:xfrm>
            <a:off x="4555620" y="1885328"/>
            <a:ext cx="902811" cy="1384995"/>
          </a:xfrm>
          <a:prstGeom prst="rect">
            <a:avLst/>
          </a:prstGeom>
          <a:noFill/>
        </p:spPr>
        <p:txBody>
          <a:bodyPr wrap="none" rtlCol="0">
            <a:spAutoFit/>
          </a:bodyPr>
          <a:lstStyle/>
          <a:p>
            <a:pPr lvl="0"/>
            <a:r>
              <a:rPr lang="zh-TW" altLang="en-US" sz="2800" b="1" dirty="0" smtClean="0">
                <a:latin typeface="標楷體" panose="03000509000000000000" pitchFamily="65" charset="-120"/>
                <a:ea typeface="標楷體" panose="03000509000000000000" pitchFamily="65" charset="-120"/>
              </a:rPr>
              <a:t>校務</a:t>
            </a:r>
            <a:endParaRPr lang="en-US" altLang="zh-TW" sz="2800" b="1" dirty="0" smtClean="0">
              <a:latin typeface="標楷體" panose="03000509000000000000" pitchFamily="65" charset="-120"/>
              <a:ea typeface="標楷體" panose="03000509000000000000" pitchFamily="65" charset="-120"/>
            </a:endParaRPr>
          </a:p>
          <a:p>
            <a:pPr lvl="0"/>
            <a:r>
              <a:rPr lang="zh-TW" altLang="en-US" sz="2800" b="1" dirty="0" smtClean="0">
                <a:latin typeface="標楷體" panose="03000509000000000000" pitchFamily="65" charset="-120"/>
                <a:ea typeface="標楷體" panose="03000509000000000000" pitchFamily="65" charset="-120"/>
              </a:rPr>
              <a:t>整體</a:t>
            </a:r>
            <a:endParaRPr lang="en-US" altLang="zh-TW" sz="2800" b="1" dirty="0" smtClean="0">
              <a:latin typeface="標楷體" panose="03000509000000000000" pitchFamily="65" charset="-120"/>
              <a:ea typeface="標楷體" panose="03000509000000000000" pitchFamily="65" charset="-120"/>
            </a:endParaRPr>
          </a:p>
          <a:p>
            <a:pPr lvl="0"/>
            <a:r>
              <a:rPr lang="zh-TW" altLang="en-US" sz="2800" b="1" dirty="0" smtClean="0">
                <a:latin typeface="標楷體" panose="03000509000000000000" pitchFamily="65" charset="-120"/>
                <a:ea typeface="標楷體" panose="03000509000000000000" pitchFamily="65" charset="-120"/>
              </a:rPr>
              <a:t>規劃</a:t>
            </a:r>
            <a:endParaRPr lang="zh-TW" altLang="en-US" sz="2800" b="1" dirty="0">
              <a:latin typeface="標楷體" panose="03000509000000000000" pitchFamily="65" charset="-120"/>
              <a:ea typeface="標楷體" panose="03000509000000000000" pitchFamily="65" charset="-120"/>
            </a:endParaRPr>
          </a:p>
        </p:txBody>
      </p:sp>
      <p:sp>
        <p:nvSpPr>
          <p:cNvPr id="15" name="文字方塊 14"/>
          <p:cNvSpPr txBox="1"/>
          <p:nvPr/>
        </p:nvSpPr>
        <p:spPr>
          <a:xfrm>
            <a:off x="2858558" y="3848163"/>
            <a:ext cx="937646" cy="1384995"/>
          </a:xfrm>
          <a:prstGeom prst="rect">
            <a:avLst/>
          </a:prstGeom>
          <a:noFill/>
        </p:spPr>
        <p:txBody>
          <a:bodyPr wrap="square" rtlCol="0">
            <a:spAutoFit/>
          </a:bodyPr>
          <a:lstStyle/>
          <a:p>
            <a:r>
              <a:rPr lang="zh-TW" altLang="en-US" sz="2800" b="1" dirty="0" smtClean="0">
                <a:latin typeface="標楷體" panose="03000509000000000000" pitchFamily="65" charset="-120"/>
                <a:ea typeface="標楷體" panose="03000509000000000000" pitchFamily="65" charset="-120"/>
              </a:rPr>
              <a:t>鼓勵</a:t>
            </a:r>
            <a:endParaRPr lang="en-US" altLang="zh-TW" sz="2800" b="1" dirty="0" smtClean="0">
              <a:latin typeface="標楷體" panose="03000509000000000000" pitchFamily="65" charset="-120"/>
              <a:ea typeface="標楷體" panose="03000509000000000000" pitchFamily="65" charset="-120"/>
            </a:endParaRPr>
          </a:p>
          <a:p>
            <a:r>
              <a:rPr lang="zh-TW" altLang="en-US" sz="2800" b="1" dirty="0" smtClean="0">
                <a:latin typeface="標楷體" panose="03000509000000000000" pitchFamily="65" charset="-120"/>
                <a:ea typeface="標楷體" panose="03000509000000000000" pitchFamily="65" charset="-120"/>
              </a:rPr>
              <a:t>發展特色</a:t>
            </a:r>
            <a:endParaRPr lang="zh-TW" altLang="en-US" sz="2800" b="1" dirty="0">
              <a:latin typeface="標楷體" panose="03000509000000000000" pitchFamily="65" charset="-120"/>
              <a:ea typeface="標楷體" panose="03000509000000000000" pitchFamily="65" charset="-120"/>
            </a:endParaRPr>
          </a:p>
        </p:txBody>
      </p:sp>
      <p:sp>
        <p:nvSpPr>
          <p:cNvPr id="16" name="文字方塊 15"/>
          <p:cNvSpPr txBox="1"/>
          <p:nvPr/>
        </p:nvSpPr>
        <p:spPr>
          <a:xfrm>
            <a:off x="4615693" y="3770672"/>
            <a:ext cx="939569" cy="1692771"/>
          </a:xfrm>
          <a:prstGeom prst="rect">
            <a:avLst/>
          </a:prstGeom>
          <a:noFill/>
        </p:spPr>
        <p:txBody>
          <a:bodyPr wrap="square" rtlCol="0">
            <a:spAutoFit/>
          </a:bodyPr>
          <a:lstStyle/>
          <a:p>
            <a:r>
              <a:rPr lang="zh-TW" altLang="en-US" sz="2600" b="1" dirty="0" smtClean="0">
                <a:latin typeface="標楷體" panose="03000509000000000000" pitchFamily="65" charset="-120"/>
                <a:ea typeface="標楷體" panose="03000509000000000000" pitchFamily="65" charset="-120"/>
              </a:rPr>
              <a:t>完善審查前置作業</a:t>
            </a:r>
            <a:endParaRPr lang="zh-TW" altLang="en-US" sz="2600" b="1" dirty="0">
              <a:latin typeface="標楷體" panose="03000509000000000000" pitchFamily="65" charset="-120"/>
              <a:ea typeface="標楷體" panose="03000509000000000000" pitchFamily="65" charset="-120"/>
            </a:endParaRPr>
          </a:p>
        </p:txBody>
      </p:sp>
      <p:sp>
        <p:nvSpPr>
          <p:cNvPr id="17" name="標題 1"/>
          <p:cNvSpPr txBox="1">
            <a:spLocks/>
          </p:cNvSpPr>
          <p:nvPr/>
        </p:nvSpPr>
        <p:spPr>
          <a:xfrm>
            <a:off x="-264876" y="293320"/>
            <a:ext cx="6558320" cy="805911"/>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TW" altLang="en-US" sz="3600" b="1" dirty="0" smtClean="0">
                <a:solidFill>
                  <a:srgbClr val="0000FF"/>
                </a:solidFill>
                <a:latin typeface="標楷體" panose="03000509000000000000" pitchFamily="65" charset="-120"/>
                <a:ea typeface="標楷體" panose="03000509000000000000" pitchFamily="65" charset="-120"/>
              </a:rPr>
              <a:t>高教深耕計畫推動方式之改變</a:t>
            </a:r>
            <a:endParaRPr lang="zh-TW" altLang="en-US" sz="3600" b="1" dirty="0">
              <a:solidFill>
                <a:srgbClr val="0000FF"/>
              </a:solidFill>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13234140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內容版面配置區 4"/>
          <p:cNvGraphicFramePr>
            <a:graphicFrameLocks noGrp="1"/>
          </p:cNvGraphicFramePr>
          <p:nvPr>
            <p:ph idx="1"/>
            <p:extLst>
              <p:ext uri="{D42A27DB-BD31-4B8C-83A1-F6EECF244321}">
                <p14:modId xmlns:p14="http://schemas.microsoft.com/office/powerpoint/2010/main" val="300656633"/>
              </p:ext>
            </p:extLst>
          </p:nvPr>
        </p:nvGraphicFramePr>
        <p:xfrm>
          <a:off x="323528" y="1600200"/>
          <a:ext cx="8496944"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Picture 2" descr="33-"/>
          <p:cNvPicPr>
            <a:picLocks noChangeAspect="1" noChangeArrowheads="1"/>
          </p:cNvPicPr>
          <p:nvPr/>
        </p:nvPicPr>
        <p:blipFill>
          <a:blip r:embed="rId7"/>
          <a:srcRect/>
          <a:stretch>
            <a:fillRect/>
          </a:stretch>
        </p:blipFill>
        <p:spPr bwMode="auto">
          <a:xfrm>
            <a:off x="1187624" y="245008"/>
            <a:ext cx="3528392" cy="946906"/>
          </a:xfrm>
          <a:prstGeom prst="rect">
            <a:avLst/>
          </a:prstGeom>
          <a:noFill/>
        </p:spPr>
      </p:pic>
      <p:sp>
        <p:nvSpPr>
          <p:cNvPr id="8" name="TextBox 18"/>
          <p:cNvSpPr txBox="1"/>
          <p:nvPr/>
        </p:nvSpPr>
        <p:spPr>
          <a:xfrm>
            <a:off x="1691680" y="311288"/>
            <a:ext cx="2393173" cy="646331"/>
          </a:xfrm>
          <a:prstGeom prst="rect">
            <a:avLst/>
          </a:prstGeom>
          <a:noFill/>
        </p:spPr>
        <p:txBody>
          <a:bodyPr wrap="square" rtlCol="0">
            <a:spAutoFit/>
          </a:bodyPr>
          <a:lstStyle/>
          <a:p>
            <a:pPr algn="ctr">
              <a:buBlip>
                <a:blip r:embed="rId8"/>
              </a:buBlip>
            </a:pPr>
            <a:r>
              <a:rPr lang="zh-TW" altLang="en-US" sz="3600" b="1" dirty="0" smtClean="0">
                <a:latin typeface="標楷體" panose="03000509000000000000" pitchFamily="65" charset="-120"/>
                <a:ea typeface="標楷體" panose="03000509000000000000" pitchFamily="65" charset="-120"/>
              </a:rPr>
              <a:t>三化教學</a:t>
            </a:r>
            <a:endParaRPr lang="ko-KR" altLang="en-US" sz="3600" b="1" dirty="0">
              <a:latin typeface="標楷體" panose="03000509000000000000" pitchFamily="65" charset="-120"/>
            </a:endParaRPr>
          </a:p>
        </p:txBody>
      </p:sp>
      <p:sp>
        <p:nvSpPr>
          <p:cNvPr id="9" name="投影片編號版面配置區 8"/>
          <p:cNvSpPr>
            <a:spLocks noGrp="1"/>
          </p:cNvSpPr>
          <p:nvPr>
            <p:ph type="sldNum" sz="quarter" idx="12"/>
          </p:nvPr>
        </p:nvSpPr>
        <p:spPr/>
        <p:txBody>
          <a:bodyPr/>
          <a:lstStyle/>
          <a:p>
            <a:fld id="{11F70DB0-1707-4C2E-BA6A-7B2B88A8B1D4}" type="slidenum">
              <a:rPr lang="zh-TW" altLang="en-US" smtClean="0"/>
              <a:t>6</a:t>
            </a:fld>
            <a:endParaRPr lang="zh-TW" altLang="en-US"/>
          </a:p>
        </p:txBody>
      </p:sp>
    </p:spTree>
    <p:extLst>
      <p:ext uri="{BB962C8B-B14F-4D97-AF65-F5344CB8AC3E}">
        <p14:creationId xmlns:p14="http://schemas.microsoft.com/office/powerpoint/2010/main" val="38093909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p:cNvPicPr>
            <a:picLocks noChangeAspect="1"/>
          </p:cNvPicPr>
          <p:nvPr/>
        </p:nvPicPr>
        <p:blipFill>
          <a:blip r:embed="rId2"/>
          <a:stretch>
            <a:fillRect/>
          </a:stretch>
        </p:blipFill>
        <p:spPr>
          <a:xfrm>
            <a:off x="0" y="764704"/>
            <a:ext cx="9128803" cy="6093457"/>
          </a:xfrm>
          <a:prstGeom prst="rect">
            <a:avLst/>
          </a:prstGeom>
        </p:spPr>
      </p:pic>
      <p:sp>
        <p:nvSpPr>
          <p:cNvPr id="2" name="投影片編號版面配置區 1"/>
          <p:cNvSpPr>
            <a:spLocks noGrp="1"/>
          </p:cNvSpPr>
          <p:nvPr>
            <p:ph type="sldNum" sz="quarter" idx="12"/>
          </p:nvPr>
        </p:nvSpPr>
        <p:spPr/>
        <p:txBody>
          <a:bodyPr/>
          <a:lstStyle/>
          <a:p>
            <a:fld id="{387B30A2-ABEA-48EA-ABF4-A14F673917F1}" type="slidenum">
              <a:rPr lang="zh-TW" altLang="en-US" smtClean="0"/>
              <a:t>60</a:t>
            </a:fld>
            <a:endParaRPr lang="zh-TW" altLang="en-US"/>
          </a:p>
        </p:txBody>
      </p:sp>
    </p:spTree>
    <p:extLst>
      <p:ext uri="{BB962C8B-B14F-4D97-AF65-F5344CB8AC3E}">
        <p14:creationId xmlns:p14="http://schemas.microsoft.com/office/powerpoint/2010/main" val="263753591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387B30A2-ABEA-48EA-ABF4-A14F673917F1}" type="slidenum">
              <a:rPr lang="zh-TW" altLang="en-US" smtClean="0"/>
              <a:t>61</a:t>
            </a:fld>
            <a:endParaRPr lang="zh-TW" altLang="en-US"/>
          </a:p>
        </p:txBody>
      </p:sp>
      <p:sp>
        <p:nvSpPr>
          <p:cNvPr id="3" name="矩形 2"/>
          <p:cNvSpPr/>
          <p:nvPr/>
        </p:nvSpPr>
        <p:spPr>
          <a:xfrm>
            <a:off x="2267744" y="1484784"/>
            <a:ext cx="4572000" cy="3508653"/>
          </a:xfrm>
          <a:prstGeom prst="rect">
            <a:avLst/>
          </a:prstGeom>
        </p:spPr>
        <p:txBody>
          <a:bodyPr>
            <a:spAutoFit/>
          </a:bodyPr>
          <a:lstStyle/>
          <a:p>
            <a:pPr algn="ctr">
              <a:spcBef>
                <a:spcPts val="1200"/>
              </a:spcBef>
            </a:pPr>
            <a:r>
              <a:rPr lang="zh-TW" altLang="en-US" sz="6000" b="1" dirty="0" smtClean="0">
                <a:solidFill>
                  <a:srgbClr val="FF0000"/>
                </a:solidFill>
                <a:latin typeface="標楷體" panose="03000509000000000000" pitchFamily="65" charset="-120"/>
                <a:ea typeface="標楷體" panose="03000509000000000000" pitchFamily="65" charset="-120"/>
              </a:rPr>
              <a:t>計畫架構</a:t>
            </a:r>
            <a:endParaRPr lang="en-US" altLang="zh-TW" sz="6000" b="1" dirty="0" smtClean="0">
              <a:solidFill>
                <a:srgbClr val="FF0000"/>
              </a:solidFill>
              <a:latin typeface="標楷體" panose="03000509000000000000" pitchFamily="65" charset="-120"/>
              <a:ea typeface="標楷體" panose="03000509000000000000" pitchFamily="65" charset="-120"/>
            </a:endParaRPr>
          </a:p>
          <a:p>
            <a:pPr algn="ctr">
              <a:spcBef>
                <a:spcPts val="1200"/>
              </a:spcBef>
            </a:pPr>
            <a:r>
              <a:rPr lang="zh-TW" altLang="en-US" sz="4400" b="1" dirty="0" smtClean="0">
                <a:latin typeface="標楷體" panose="03000509000000000000" pitchFamily="65" charset="-120"/>
                <a:ea typeface="標楷體" panose="03000509000000000000" pitchFamily="65" charset="-120"/>
              </a:rPr>
              <a:t>提報方式</a:t>
            </a:r>
            <a:endParaRPr lang="en-US" altLang="zh-TW" sz="4400" b="1" dirty="0" smtClean="0">
              <a:latin typeface="標楷體" panose="03000509000000000000" pitchFamily="65" charset="-120"/>
              <a:ea typeface="標楷體" panose="03000509000000000000" pitchFamily="65" charset="-120"/>
            </a:endParaRPr>
          </a:p>
          <a:p>
            <a:pPr algn="ctr">
              <a:spcBef>
                <a:spcPts val="1200"/>
              </a:spcBef>
            </a:pPr>
            <a:r>
              <a:rPr lang="zh-TW" altLang="en-US" sz="4400" b="1" dirty="0" smtClean="0">
                <a:latin typeface="標楷體" panose="03000509000000000000" pitchFamily="65" charset="-120"/>
                <a:ea typeface="標楷體" panose="03000509000000000000" pitchFamily="65" charset="-120"/>
              </a:rPr>
              <a:t>及</a:t>
            </a:r>
            <a:endParaRPr lang="en-US" altLang="zh-TW" sz="4400" b="1" dirty="0" smtClean="0">
              <a:latin typeface="標楷體" panose="03000509000000000000" pitchFamily="65" charset="-120"/>
              <a:ea typeface="標楷體" panose="03000509000000000000" pitchFamily="65" charset="-120"/>
            </a:endParaRPr>
          </a:p>
          <a:p>
            <a:pPr algn="ctr">
              <a:spcBef>
                <a:spcPts val="1200"/>
              </a:spcBef>
            </a:pPr>
            <a:r>
              <a:rPr lang="zh-TW" altLang="en-US" sz="4400" b="1" dirty="0" smtClean="0">
                <a:latin typeface="標楷體" panose="03000509000000000000" pitchFamily="65" charset="-120"/>
                <a:ea typeface="標楷體" panose="03000509000000000000" pitchFamily="65" charset="-120"/>
              </a:rPr>
              <a:t>作業</a:t>
            </a:r>
            <a:r>
              <a:rPr lang="zh-TW" altLang="en-US" sz="4400" b="1" dirty="0">
                <a:latin typeface="標楷體" panose="03000509000000000000" pitchFamily="65" charset="-120"/>
                <a:ea typeface="標楷體" panose="03000509000000000000" pitchFamily="65" charset="-120"/>
              </a:rPr>
              <a:t>期程 </a:t>
            </a:r>
            <a:endParaRPr lang="zh-TW" altLang="en-US" sz="4400" dirty="0">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356435675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387B30A2-ABEA-48EA-ABF4-A14F673917F1}" type="slidenum">
              <a:rPr lang="zh-TW" altLang="en-US" smtClean="0"/>
              <a:t>62</a:t>
            </a:fld>
            <a:endParaRPr lang="zh-TW" altLang="en-US"/>
          </a:p>
        </p:txBody>
      </p:sp>
      <p:sp>
        <p:nvSpPr>
          <p:cNvPr id="9" name="圓角矩形 8"/>
          <p:cNvSpPr/>
          <p:nvPr/>
        </p:nvSpPr>
        <p:spPr>
          <a:xfrm>
            <a:off x="524172" y="1434255"/>
            <a:ext cx="5082540" cy="4641742"/>
          </a:xfrm>
          <a:prstGeom prst="round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solidFill>
                <a:schemeClr val="tx1"/>
              </a:solidFill>
              <a:latin typeface="標楷體" panose="03000509000000000000" pitchFamily="65" charset="-120"/>
              <a:ea typeface="標楷體" panose="03000509000000000000" pitchFamily="65" charset="-120"/>
            </a:endParaRPr>
          </a:p>
        </p:txBody>
      </p:sp>
      <p:sp>
        <p:nvSpPr>
          <p:cNvPr id="10" name="矩形 9"/>
          <p:cNvSpPr/>
          <p:nvPr/>
        </p:nvSpPr>
        <p:spPr>
          <a:xfrm>
            <a:off x="2433042" y="996612"/>
            <a:ext cx="1415772" cy="461665"/>
          </a:xfrm>
          <a:prstGeom prst="rect">
            <a:avLst/>
          </a:prstGeom>
        </p:spPr>
        <p:txBody>
          <a:bodyPr wrap="none">
            <a:spAutoFit/>
          </a:bodyPr>
          <a:lstStyle/>
          <a:p>
            <a:r>
              <a:rPr lang="zh-TW" altLang="en-US" sz="2400" b="1" dirty="0">
                <a:latin typeface="標楷體" panose="03000509000000000000" pitchFamily="65" charset="-120"/>
                <a:ea typeface="標楷體" panose="03000509000000000000" pitchFamily="65" charset="-120"/>
              </a:rPr>
              <a:t>第一</a:t>
            </a:r>
            <a:r>
              <a:rPr lang="zh-TW" altLang="en-US" sz="2400" b="1" dirty="0" smtClean="0">
                <a:latin typeface="標楷體" panose="03000509000000000000" pitchFamily="65" charset="-120"/>
                <a:ea typeface="標楷體" panose="03000509000000000000" pitchFamily="65" charset="-120"/>
              </a:rPr>
              <a:t>部分</a:t>
            </a:r>
            <a:endParaRPr lang="zh-TW" altLang="en-US" sz="2000" b="1" dirty="0">
              <a:latin typeface="標楷體" panose="03000509000000000000" pitchFamily="65" charset="-120"/>
              <a:ea typeface="標楷體" panose="03000509000000000000" pitchFamily="65" charset="-120"/>
            </a:endParaRPr>
          </a:p>
        </p:txBody>
      </p:sp>
      <p:sp>
        <p:nvSpPr>
          <p:cNvPr id="11" name="矩形 10"/>
          <p:cNvSpPr/>
          <p:nvPr/>
        </p:nvSpPr>
        <p:spPr>
          <a:xfrm>
            <a:off x="615746" y="1549717"/>
            <a:ext cx="2637994" cy="646331"/>
          </a:xfrm>
          <a:prstGeom prst="rect">
            <a:avLst/>
          </a:prstGeom>
        </p:spPr>
        <p:txBody>
          <a:bodyPr wrap="square">
            <a:spAutoFit/>
          </a:bodyPr>
          <a:lstStyle/>
          <a:p>
            <a:r>
              <a:rPr lang="zh-TW" altLang="en-US" b="1" dirty="0">
                <a:latin typeface="標楷體" panose="03000509000000000000" pitchFamily="65" charset="-120"/>
                <a:ea typeface="標楷體" panose="03000509000000000000" pitchFamily="65" charset="-120"/>
              </a:rPr>
              <a:t>協助大學</a:t>
            </a:r>
            <a:r>
              <a:rPr lang="zh-TW" altLang="en-US" b="1" dirty="0">
                <a:solidFill>
                  <a:srgbClr val="FF0000"/>
                </a:solidFill>
                <a:latin typeface="標楷體" panose="03000509000000000000" pitchFamily="65" charset="-120"/>
                <a:ea typeface="標楷體" panose="03000509000000000000" pitchFamily="65" charset="-120"/>
              </a:rPr>
              <a:t>發展學校特色</a:t>
            </a:r>
          </a:p>
          <a:p>
            <a:r>
              <a:rPr lang="zh-TW" altLang="en-US" b="1" dirty="0">
                <a:latin typeface="標楷體" panose="03000509000000000000" pitchFamily="65" charset="-120"/>
                <a:ea typeface="標楷體" panose="03000509000000000000" pitchFamily="65" charset="-120"/>
              </a:rPr>
              <a:t>（學校自訂發展內容）</a:t>
            </a:r>
          </a:p>
        </p:txBody>
      </p:sp>
      <p:sp>
        <p:nvSpPr>
          <p:cNvPr id="12" name="剪去同側角落矩形 11"/>
          <p:cNvSpPr/>
          <p:nvPr/>
        </p:nvSpPr>
        <p:spPr>
          <a:xfrm>
            <a:off x="1080135" y="2156076"/>
            <a:ext cx="342900" cy="1234440"/>
          </a:xfrm>
          <a:prstGeom prst="snip2Same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b="1" dirty="0" smtClean="0">
                <a:solidFill>
                  <a:schemeClr val="tx1"/>
                </a:solidFill>
                <a:latin typeface="標楷體" panose="03000509000000000000" pitchFamily="65" charset="-120"/>
                <a:ea typeface="標楷體" panose="03000509000000000000" pitchFamily="65" charset="-120"/>
              </a:rPr>
              <a:t>產學合作</a:t>
            </a:r>
            <a:endParaRPr lang="zh-TW" altLang="en-US" b="1" dirty="0">
              <a:solidFill>
                <a:schemeClr val="tx1"/>
              </a:solidFill>
              <a:latin typeface="標楷體" panose="03000509000000000000" pitchFamily="65" charset="-120"/>
              <a:ea typeface="標楷體" panose="03000509000000000000" pitchFamily="65" charset="-120"/>
            </a:endParaRPr>
          </a:p>
        </p:txBody>
      </p:sp>
      <p:sp>
        <p:nvSpPr>
          <p:cNvPr id="13" name="剪去同側角落矩形 12"/>
          <p:cNvSpPr/>
          <p:nvPr/>
        </p:nvSpPr>
        <p:spPr>
          <a:xfrm>
            <a:off x="1529713" y="2156078"/>
            <a:ext cx="350520" cy="1234440"/>
          </a:xfrm>
          <a:prstGeom prst="snip2Same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zh-TW" altLang="en-US" b="1" dirty="0" smtClean="0">
                <a:solidFill>
                  <a:schemeClr val="tx1"/>
                </a:solidFill>
                <a:latin typeface="標楷體" panose="03000509000000000000" pitchFamily="65" charset="-120"/>
                <a:ea typeface="標楷體" panose="03000509000000000000" pitchFamily="65" charset="-120"/>
              </a:rPr>
              <a:t>國際化</a:t>
            </a:r>
            <a:endParaRPr lang="zh-TW" altLang="en-US" b="1" dirty="0">
              <a:solidFill>
                <a:schemeClr val="tx1"/>
              </a:solidFill>
              <a:latin typeface="標楷體" panose="03000509000000000000" pitchFamily="65" charset="-120"/>
              <a:ea typeface="標楷體" panose="03000509000000000000" pitchFamily="65" charset="-120"/>
            </a:endParaRPr>
          </a:p>
        </p:txBody>
      </p:sp>
      <p:sp>
        <p:nvSpPr>
          <p:cNvPr id="14" name="剪去同側角落矩形 13"/>
          <p:cNvSpPr/>
          <p:nvPr/>
        </p:nvSpPr>
        <p:spPr>
          <a:xfrm>
            <a:off x="1983459" y="2156077"/>
            <a:ext cx="346355" cy="1234440"/>
          </a:xfrm>
          <a:prstGeom prst="snip2Same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b="1" dirty="0" smtClean="0">
                <a:solidFill>
                  <a:schemeClr val="tx1"/>
                </a:solidFill>
                <a:latin typeface="標楷體" panose="03000509000000000000" pitchFamily="65" charset="-120"/>
                <a:ea typeface="標楷體" panose="03000509000000000000" pitchFamily="65" charset="-120"/>
              </a:rPr>
              <a:t>研究能量</a:t>
            </a:r>
            <a:endParaRPr lang="zh-TW" altLang="en-US" b="1" dirty="0">
              <a:solidFill>
                <a:schemeClr val="tx1"/>
              </a:solidFill>
              <a:latin typeface="標楷體" panose="03000509000000000000" pitchFamily="65" charset="-120"/>
              <a:ea typeface="標楷體" panose="03000509000000000000" pitchFamily="65" charset="-120"/>
            </a:endParaRPr>
          </a:p>
        </p:txBody>
      </p:sp>
      <p:sp>
        <p:nvSpPr>
          <p:cNvPr id="15" name="剪去同側角落矩形 14"/>
          <p:cNvSpPr/>
          <p:nvPr/>
        </p:nvSpPr>
        <p:spPr>
          <a:xfrm>
            <a:off x="2433042" y="2156078"/>
            <a:ext cx="355878" cy="1234440"/>
          </a:xfrm>
          <a:prstGeom prst="snip2Same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b="1" dirty="0" smtClean="0">
                <a:solidFill>
                  <a:schemeClr val="bg1"/>
                </a:solidFill>
                <a:latin typeface="標楷體" panose="03000509000000000000" pitchFamily="65" charset="-120"/>
                <a:ea typeface="標楷體" panose="03000509000000000000" pitchFamily="65" charset="-120"/>
              </a:rPr>
              <a:t>優勢特色</a:t>
            </a:r>
            <a:endParaRPr lang="zh-TW" altLang="en-US" b="1" dirty="0">
              <a:solidFill>
                <a:schemeClr val="bg1"/>
              </a:solidFill>
              <a:latin typeface="標楷體" panose="03000509000000000000" pitchFamily="65" charset="-120"/>
              <a:ea typeface="標楷體" panose="03000509000000000000" pitchFamily="65" charset="-120"/>
            </a:endParaRPr>
          </a:p>
        </p:txBody>
      </p:sp>
      <p:sp>
        <p:nvSpPr>
          <p:cNvPr id="16" name="文字方塊 15"/>
          <p:cNvSpPr txBox="1"/>
          <p:nvPr/>
        </p:nvSpPr>
        <p:spPr>
          <a:xfrm>
            <a:off x="1298166" y="3059061"/>
            <a:ext cx="813613" cy="261610"/>
          </a:xfrm>
          <a:prstGeom prst="rect">
            <a:avLst/>
          </a:prstGeom>
          <a:noFill/>
        </p:spPr>
        <p:txBody>
          <a:bodyPr wrap="square" rtlCol="0">
            <a:spAutoFit/>
          </a:bodyPr>
          <a:lstStyle/>
          <a:p>
            <a:r>
              <a:rPr lang="en-US" altLang="zh-TW" sz="1100" b="1" dirty="0" smtClean="0">
                <a:latin typeface="標楷體" panose="03000509000000000000" pitchFamily="65" charset="-120"/>
                <a:ea typeface="標楷體" panose="03000509000000000000" pitchFamily="65" charset="-120"/>
              </a:rPr>
              <a:t>(</a:t>
            </a:r>
            <a:r>
              <a:rPr lang="zh-TW" altLang="en-US" sz="1100"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國際交流</a:t>
            </a:r>
            <a:r>
              <a:rPr lang="en-US" altLang="zh-TW" sz="1100" b="1" dirty="0" smtClean="0">
                <a:latin typeface="標楷體" panose="03000509000000000000" pitchFamily="65" charset="-120"/>
                <a:ea typeface="標楷體" panose="03000509000000000000" pitchFamily="65" charset="-120"/>
              </a:rPr>
              <a:t>)</a:t>
            </a:r>
            <a:endParaRPr lang="zh-TW" altLang="en-US" sz="1100" b="1" dirty="0">
              <a:latin typeface="標楷體" panose="03000509000000000000" pitchFamily="65" charset="-120"/>
              <a:ea typeface="標楷體" panose="03000509000000000000" pitchFamily="65" charset="-120"/>
            </a:endParaRPr>
          </a:p>
        </p:txBody>
      </p:sp>
      <p:sp>
        <p:nvSpPr>
          <p:cNvPr id="17" name="矩形 16"/>
          <p:cNvSpPr/>
          <p:nvPr/>
        </p:nvSpPr>
        <p:spPr>
          <a:xfrm>
            <a:off x="3453348" y="1642050"/>
            <a:ext cx="1569660" cy="369332"/>
          </a:xfrm>
          <a:prstGeom prst="rect">
            <a:avLst/>
          </a:prstGeom>
        </p:spPr>
        <p:txBody>
          <a:bodyPr wrap="none">
            <a:spAutoFit/>
          </a:bodyPr>
          <a:lstStyle/>
          <a:p>
            <a:r>
              <a:rPr lang="zh-TW" altLang="en-US" b="1" dirty="0">
                <a:latin typeface="標楷體" panose="03000509000000000000" pitchFamily="65" charset="-120"/>
                <a:ea typeface="標楷體" panose="03000509000000000000" pitchFamily="65" charset="-120"/>
              </a:rPr>
              <a:t>善盡</a:t>
            </a:r>
            <a:r>
              <a:rPr lang="zh-TW" altLang="en-US" b="1" dirty="0">
                <a:solidFill>
                  <a:srgbClr val="FF0000"/>
                </a:solidFill>
                <a:latin typeface="標楷體" panose="03000509000000000000" pitchFamily="65" charset="-120"/>
                <a:ea typeface="標楷體" panose="03000509000000000000" pitchFamily="65" charset="-120"/>
              </a:rPr>
              <a:t>社會責任</a:t>
            </a:r>
          </a:p>
        </p:txBody>
      </p:sp>
      <p:sp>
        <p:nvSpPr>
          <p:cNvPr id="18" name="圓角矩形 17"/>
          <p:cNvSpPr/>
          <p:nvPr/>
        </p:nvSpPr>
        <p:spPr>
          <a:xfrm>
            <a:off x="3140928" y="2072937"/>
            <a:ext cx="2465784" cy="1333500"/>
          </a:xfrm>
          <a:prstGeom prst="roundRect">
            <a:avLst/>
          </a:prstGeom>
          <a:gradFill flip="none" rotWithShape="1">
            <a:gsLst>
              <a:gs pos="0">
                <a:srgbClr val="E0CD5E">
                  <a:tint val="66000"/>
                  <a:satMod val="160000"/>
                </a:srgbClr>
              </a:gs>
              <a:gs pos="50000">
                <a:srgbClr val="E0CD5E">
                  <a:tint val="44500"/>
                  <a:satMod val="160000"/>
                </a:srgbClr>
              </a:gs>
              <a:gs pos="100000">
                <a:srgbClr val="E0CD5E">
                  <a:tint val="23500"/>
                  <a:satMod val="160000"/>
                </a:srgbClr>
              </a:gs>
            </a:gsLst>
            <a:lin ang="18900000" scaled="1"/>
            <a:tileRect/>
          </a:gradFill>
        </p:spPr>
        <p:style>
          <a:lnRef idx="1">
            <a:schemeClr val="accent4"/>
          </a:lnRef>
          <a:fillRef idx="2">
            <a:schemeClr val="accent4"/>
          </a:fillRef>
          <a:effectRef idx="1">
            <a:schemeClr val="accent4"/>
          </a:effectRef>
          <a:fontRef idx="minor">
            <a:schemeClr val="dk1"/>
          </a:fontRef>
        </p:style>
        <p:txBody>
          <a:bodyPr rtlCol="0" anchor="ctr"/>
          <a:lstStyle/>
          <a:p>
            <a:r>
              <a:rPr lang="zh-TW" altLang="en-US" sz="1400" b="1" dirty="0">
                <a:solidFill>
                  <a:schemeClr val="tx1"/>
                </a:solidFill>
                <a:latin typeface="標楷體" panose="03000509000000000000" pitchFamily="65" charset="-120"/>
                <a:ea typeface="標楷體" panose="03000509000000000000" pitchFamily="65" charset="-120"/>
              </a:rPr>
              <a:t>一、落實大學社會責任，</a:t>
            </a:r>
            <a:r>
              <a:rPr lang="zh-TW" altLang="en-US" sz="1400" b="1" dirty="0" smtClean="0">
                <a:solidFill>
                  <a:schemeClr val="tx1"/>
                </a:solidFill>
                <a:latin typeface="標楷體" panose="03000509000000000000" pitchFamily="65" charset="-120"/>
                <a:ea typeface="標楷體" panose="03000509000000000000" pitchFamily="65" charset="-120"/>
              </a:rPr>
              <a:t>推動</a:t>
            </a:r>
            <a:r>
              <a:rPr lang="zh-TW" altLang="en-US" sz="1400" b="1" dirty="0">
                <a:solidFill>
                  <a:srgbClr val="FF0000"/>
                </a:solidFill>
                <a:latin typeface="標楷體" panose="03000509000000000000" pitchFamily="65" charset="-120"/>
                <a:ea typeface="標楷體" panose="03000509000000000000" pitchFamily="65" charset="-120"/>
              </a:rPr>
              <a:t>師生社會創新</a:t>
            </a:r>
          </a:p>
          <a:p>
            <a:r>
              <a:rPr lang="zh-TW" altLang="en-US" sz="1400" b="1" dirty="0">
                <a:solidFill>
                  <a:schemeClr val="tx1"/>
                </a:solidFill>
                <a:latin typeface="標楷體" panose="03000509000000000000" pitchFamily="65" charset="-120"/>
                <a:ea typeface="標楷體" panose="03000509000000000000" pitchFamily="65" charset="-120"/>
              </a:rPr>
              <a:t>二、強化</a:t>
            </a:r>
            <a:r>
              <a:rPr lang="zh-TW" altLang="en-US" sz="1400" b="1" dirty="0">
                <a:solidFill>
                  <a:srgbClr val="FF0000"/>
                </a:solidFill>
                <a:latin typeface="標楷體" panose="03000509000000000000" pitchFamily="65" charset="-120"/>
                <a:ea typeface="標楷體" panose="03000509000000000000" pitchFamily="65" charset="-120"/>
              </a:rPr>
              <a:t>區域產學鏈結</a:t>
            </a:r>
            <a:r>
              <a:rPr lang="zh-TW" altLang="en-US" sz="1400" b="1" dirty="0">
                <a:solidFill>
                  <a:schemeClr val="tx1"/>
                </a:solidFill>
                <a:latin typeface="標楷體" panose="03000509000000000000" pitchFamily="65" charset="-120"/>
                <a:ea typeface="標楷體" panose="03000509000000000000" pitchFamily="65" charset="-120"/>
              </a:rPr>
              <a:t>，</a:t>
            </a:r>
            <a:r>
              <a:rPr lang="zh-TW" altLang="en-US" sz="1400" b="1" dirty="0" smtClean="0">
                <a:solidFill>
                  <a:schemeClr val="tx1"/>
                </a:solidFill>
                <a:latin typeface="標楷體" panose="03000509000000000000" pitchFamily="65" charset="-120"/>
                <a:ea typeface="標楷體" panose="03000509000000000000" pitchFamily="65" charset="-120"/>
              </a:rPr>
              <a:t>協助</a:t>
            </a:r>
            <a:r>
              <a:rPr lang="zh-TW" altLang="en-US" sz="1400" b="1" dirty="0">
                <a:solidFill>
                  <a:schemeClr val="tx1"/>
                </a:solidFill>
                <a:latin typeface="標楷體" panose="03000509000000000000" pitchFamily="65" charset="-120"/>
                <a:ea typeface="標楷體" panose="03000509000000000000" pitchFamily="65" charset="-120"/>
              </a:rPr>
              <a:t>在地產業發展與</a:t>
            </a:r>
            <a:r>
              <a:rPr lang="zh-TW" altLang="en-US" sz="1400" b="1" dirty="0" smtClean="0">
                <a:solidFill>
                  <a:schemeClr val="tx1"/>
                </a:solidFill>
                <a:latin typeface="標楷體" panose="03000509000000000000" pitchFamily="65" charset="-120"/>
                <a:ea typeface="標楷體" panose="03000509000000000000" pitchFamily="65" charset="-120"/>
              </a:rPr>
              <a:t>升級</a:t>
            </a:r>
            <a:endParaRPr lang="zh-TW" altLang="en-US" sz="1400" b="1" dirty="0">
              <a:solidFill>
                <a:schemeClr val="tx1"/>
              </a:solidFill>
              <a:latin typeface="標楷體" panose="03000509000000000000" pitchFamily="65" charset="-120"/>
              <a:ea typeface="標楷體" panose="03000509000000000000" pitchFamily="65" charset="-120"/>
            </a:endParaRPr>
          </a:p>
          <a:p>
            <a:r>
              <a:rPr lang="zh-TW" altLang="en-US" sz="1400" dirty="0">
                <a:solidFill>
                  <a:schemeClr val="tx1"/>
                </a:solidFill>
                <a:latin typeface="標楷體" panose="03000509000000000000" pitchFamily="65" charset="-120"/>
                <a:ea typeface="標楷體" panose="03000509000000000000" pitchFamily="65" charset="-120"/>
              </a:rPr>
              <a:t>*可另提附冊</a:t>
            </a:r>
            <a:r>
              <a:rPr lang="en-US" altLang="zh-TW" sz="1400" dirty="0">
                <a:solidFill>
                  <a:schemeClr val="tx1"/>
                </a:solidFill>
                <a:latin typeface="標楷體" panose="03000509000000000000" pitchFamily="65" charset="-120"/>
                <a:ea typeface="標楷體" panose="03000509000000000000" pitchFamily="65" charset="-120"/>
              </a:rPr>
              <a:t>-</a:t>
            </a:r>
            <a:r>
              <a:rPr lang="zh-TW" altLang="en-US" sz="1400" dirty="0">
                <a:solidFill>
                  <a:schemeClr val="tx1"/>
                </a:solidFill>
                <a:latin typeface="標楷體" panose="03000509000000000000" pitchFamily="65" charset="-120"/>
                <a:ea typeface="標楷體" panose="03000509000000000000" pitchFamily="65" charset="-120"/>
              </a:rPr>
              <a:t>大學社會責任</a:t>
            </a:r>
          </a:p>
          <a:p>
            <a:r>
              <a:rPr lang="zh-TW" altLang="en-US" sz="1400" dirty="0">
                <a:solidFill>
                  <a:schemeClr val="tx1"/>
                </a:solidFill>
                <a:latin typeface="標楷體" panose="03000509000000000000" pitchFamily="65" charset="-120"/>
                <a:ea typeface="標楷體" panose="03000509000000000000" pitchFamily="65" charset="-120"/>
              </a:rPr>
              <a:t>實踐計畫（</a:t>
            </a:r>
            <a:r>
              <a:rPr lang="en-US" altLang="zh-TW" sz="1400" dirty="0">
                <a:solidFill>
                  <a:schemeClr val="tx1"/>
                </a:solidFill>
                <a:latin typeface="標楷體" panose="03000509000000000000" pitchFamily="65" charset="-120"/>
                <a:ea typeface="標楷體" panose="03000509000000000000" pitchFamily="65" charset="-120"/>
              </a:rPr>
              <a:t>USR</a:t>
            </a:r>
            <a:r>
              <a:rPr lang="zh-TW" altLang="en-US" sz="1400" dirty="0">
                <a:solidFill>
                  <a:schemeClr val="tx1"/>
                </a:solidFill>
                <a:latin typeface="標楷體" panose="03000509000000000000" pitchFamily="65" charset="-120"/>
                <a:ea typeface="標楷體" panose="03000509000000000000" pitchFamily="65" charset="-120"/>
              </a:rPr>
              <a:t>計畫）</a:t>
            </a:r>
          </a:p>
        </p:txBody>
      </p:sp>
      <p:sp>
        <p:nvSpPr>
          <p:cNvPr id="19" name="矩形 18"/>
          <p:cNvSpPr/>
          <p:nvPr/>
        </p:nvSpPr>
        <p:spPr>
          <a:xfrm>
            <a:off x="708416" y="3638133"/>
            <a:ext cx="2492990" cy="369332"/>
          </a:xfrm>
          <a:prstGeom prst="rect">
            <a:avLst/>
          </a:prstGeom>
        </p:spPr>
        <p:txBody>
          <a:bodyPr wrap="none">
            <a:spAutoFit/>
          </a:bodyPr>
          <a:lstStyle/>
          <a:p>
            <a:r>
              <a:rPr lang="zh-TW" altLang="en-US" b="1" dirty="0">
                <a:latin typeface="標楷體" panose="03000509000000000000" pitchFamily="65" charset="-120"/>
                <a:ea typeface="標楷體" panose="03000509000000000000" pitchFamily="65" charset="-120"/>
              </a:rPr>
              <a:t>以落實</a:t>
            </a:r>
            <a:r>
              <a:rPr lang="zh-TW" altLang="en-US" b="1" dirty="0">
                <a:solidFill>
                  <a:srgbClr val="FF0000"/>
                </a:solidFill>
                <a:latin typeface="標楷體" panose="03000509000000000000" pitchFamily="65" charset="-120"/>
                <a:ea typeface="標楷體" panose="03000509000000000000" pitchFamily="65" charset="-120"/>
              </a:rPr>
              <a:t>教學創新</a:t>
            </a:r>
            <a:r>
              <a:rPr lang="zh-TW" altLang="en-US" b="1" dirty="0">
                <a:latin typeface="標楷體" panose="03000509000000000000" pitchFamily="65" charset="-120"/>
                <a:ea typeface="標楷體" panose="03000509000000000000" pitchFamily="65" charset="-120"/>
              </a:rPr>
              <a:t>為基礎</a:t>
            </a:r>
          </a:p>
        </p:txBody>
      </p:sp>
      <p:sp>
        <p:nvSpPr>
          <p:cNvPr id="20" name="圓角矩形 19"/>
          <p:cNvSpPr/>
          <p:nvPr/>
        </p:nvSpPr>
        <p:spPr>
          <a:xfrm>
            <a:off x="641310" y="4076996"/>
            <a:ext cx="2516771" cy="1728267"/>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rtlCol="0" anchor="ctr"/>
          <a:lstStyle/>
          <a:p>
            <a:r>
              <a:rPr lang="zh-TW" altLang="en-US" sz="1400" b="1" dirty="0">
                <a:solidFill>
                  <a:schemeClr val="tx1"/>
                </a:solidFill>
                <a:latin typeface="標楷體" panose="03000509000000000000" pitchFamily="65" charset="-120"/>
                <a:ea typeface="標楷體" panose="03000509000000000000" pitchFamily="65" charset="-120"/>
              </a:rPr>
              <a:t>一、厚植學生</a:t>
            </a:r>
            <a:r>
              <a:rPr lang="zh-TW" altLang="en-US" sz="1400" b="1" dirty="0">
                <a:solidFill>
                  <a:srgbClr val="FF0000"/>
                </a:solidFill>
                <a:latin typeface="標楷體" panose="03000509000000000000" pitchFamily="65" charset="-120"/>
                <a:ea typeface="標楷體" panose="03000509000000000000" pitchFamily="65" charset="-120"/>
              </a:rPr>
              <a:t>基礎能力</a:t>
            </a:r>
          </a:p>
          <a:p>
            <a:r>
              <a:rPr lang="zh-TW" altLang="en-US" sz="1400" b="1" dirty="0">
                <a:solidFill>
                  <a:schemeClr val="tx1"/>
                </a:solidFill>
                <a:latin typeface="標楷體" panose="03000509000000000000" pitchFamily="65" charset="-120"/>
                <a:ea typeface="標楷體" panose="03000509000000000000" pitchFamily="65" charset="-120"/>
              </a:rPr>
              <a:t>二、培養學生</a:t>
            </a:r>
            <a:r>
              <a:rPr lang="zh-TW" altLang="en-US" sz="1400" b="1" dirty="0">
                <a:solidFill>
                  <a:srgbClr val="FF0000"/>
                </a:solidFill>
                <a:latin typeface="標楷體" panose="03000509000000000000" pitchFamily="65" charset="-120"/>
                <a:ea typeface="標楷體" panose="03000509000000000000" pitchFamily="65" charset="-120"/>
              </a:rPr>
              <a:t>就業能力</a:t>
            </a:r>
          </a:p>
          <a:p>
            <a:r>
              <a:rPr lang="zh-TW" altLang="en-US" sz="1400" b="1" dirty="0">
                <a:solidFill>
                  <a:schemeClr val="tx1"/>
                </a:solidFill>
                <a:latin typeface="標楷體" panose="03000509000000000000" pitchFamily="65" charset="-120"/>
                <a:ea typeface="標楷體" panose="03000509000000000000" pitchFamily="65" charset="-120"/>
              </a:rPr>
              <a:t>三、建構</a:t>
            </a:r>
            <a:r>
              <a:rPr lang="zh-TW" altLang="en-US" sz="1400" b="1" dirty="0">
                <a:solidFill>
                  <a:srgbClr val="FF0000"/>
                </a:solidFill>
                <a:latin typeface="標楷體" panose="03000509000000000000" pitchFamily="65" charset="-120"/>
                <a:ea typeface="標楷體" panose="03000509000000000000" pitchFamily="65" charset="-120"/>
              </a:rPr>
              <a:t>跨域學習環</a:t>
            </a:r>
            <a:r>
              <a:rPr lang="zh-TW" altLang="en-US" sz="1400" b="1" dirty="0">
                <a:solidFill>
                  <a:schemeClr val="tx1"/>
                </a:solidFill>
                <a:latin typeface="標楷體" panose="03000509000000000000" pitchFamily="65" charset="-120"/>
                <a:ea typeface="標楷體" panose="03000509000000000000" pitchFamily="65" charset="-120"/>
              </a:rPr>
              <a:t>境</a:t>
            </a:r>
          </a:p>
          <a:p>
            <a:r>
              <a:rPr lang="zh-TW" altLang="en-US" sz="1400" b="1" dirty="0">
                <a:solidFill>
                  <a:schemeClr val="tx1"/>
                </a:solidFill>
                <a:latin typeface="標楷體" panose="03000509000000000000" pitchFamily="65" charset="-120"/>
                <a:ea typeface="標楷體" panose="03000509000000000000" pitchFamily="65" charset="-120"/>
              </a:rPr>
              <a:t>四、發展</a:t>
            </a:r>
            <a:r>
              <a:rPr lang="zh-TW" altLang="en-US" sz="1400" b="1" dirty="0">
                <a:solidFill>
                  <a:srgbClr val="FF0000"/>
                </a:solidFill>
                <a:latin typeface="標楷體" panose="03000509000000000000" pitchFamily="65" charset="-120"/>
                <a:ea typeface="標楷體" panose="03000509000000000000" pitchFamily="65" charset="-120"/>
              </a:rPr>
              <a:t>創新教學模式</a:t>
            </a:r>
          </a:p>
          <a:p>
            <a:r>
              <a:rPr lang="zh-TW" altLang="en-US" sz="1400" b="1" dirty="0">
                <a:solidFill>
                  <a:schemeClr val="tx1"/>
                </a:solidFill>
                <a:latin typeface="標楷體" panose="03000509000000000000" pitchFamily="65" charset="-120"/>
                <a:ea typeface="標楷體" panose="03000509000000000000" pitchFamily="65" charset="-120"/>
              </a:rPr>
              <a:t>五、建構</a:t>
            </a:r>
            <a:r>
              <a:rPr lang="zh-TW" altLang="en-US" sz="1400" b="1" dirty="0">
                <a:solidFill>
                  <a:srgbClr val="FF0000"/>
                </a:solidFill>
                <a:latin typeface="標楷體" panose="03000509000000000000" pitchFamily="65" charset="-120"/>
                <a:ea typeface="標楷體" panose="03000509000000000000" pitchFamily="65" charset="-120"/>
              </a:rPr>
              <a:t>創新創業生態環境</a:t>
            </a:r>
          </a:p>
          <a:p>
            <a:r>
              <a:rPr lang="zh-TW" altLang="en-US" sz="1400" b="1" dirty="0">
                <a:solidFill>
                  <a:schemeClr val="tx1"/>
                </a:solidFill>
                <a:latin typeface="標楷體" panose="03000509000000000000" pitchFamily="65" charset="-120"/>
                <a:ea typeface="標楷體" panose="03000509000000000000" pitchFamily="65" charset="-120"/>
              </a:rPr>
              <a:t>六、強化核心（</a:t>
            </a:r>
            <a:r>
              <a:rPr lang="en-US" altLang="zh-TW" sz="1400" b="1" dirty="0">
                <a:solidFill>
                  <a:schemeClr val="tx1"/>
                </a:solidFill>
                <a:latin typeface="標楷體" panose="03000509000000000000" pitchFamily="65" charset="-120"/>
                <a:ea typeface="標楷體" panose="03000509000000000000" pitchFamily="65" charset="-120"/>
              </a:rPr>
              <a:t>5+2</a:t>
            </a:r>
            <a:r>
              <a:rPr lang="zh-TW" altLang="en-US" sz="1400" b="1" dirty="0">
                <a:solidFill>
                  <a:schemeClr val="tx1"/>
                </a:solidFill>
                <a:latin typeface="標楷體" panose="03000509000000000000" pitchFamily="65" charset="-120"/>
                <a:ea typeface="標楷體" panose="03000509000000000000" pitchFamily="65" charset="-120"/>
              </a:rPr>
              <a:t>）產業</a:t>
            </a:r>
          </a:p>
          <a:p>
            <a:r>
              <a:rPr lang="zh-TW" altLang="en-US" sz="1400" b="1" dirty="0">
                <a:solidFill>
                  <a:schemeClr val="tx1"/>
                </a:solidFill>
                <a:latin typeface="標楷體" panose="03000509000000000000" pitchFamily="65" charset="-120"/>
                <a:ea typeface="標楷體" panose="03000509000000000000" pitchFamily="65" charset="-120"/>
              </a:rPr>
              <a:t>人才培育</a:t>
            </a:r>
            <a:endParaRPr lang="zh-TW" altLang="en-US" sz="1400" dirty="0">
              <a:solidFill>
                <a:schemeClr val="tx1"/>
              </a:solidFill>
              <a:latin typeface="標楷體" panose="03000509000000000000" pitchFamily="65" charset="-120"/>
              <a:ea typeface="標楷體" panose="03000509000000000000" pitchFamily="65" charset="-120"/>
            </a:endParaRPr>
          </a:p>
        </p:txBody>
      </p:sp>
      <p:sp>
        <p:nvSpPr>
          <p:cNvPr id="21" name="矩形 20"/>
          <p:cNvSpPr/>
          <p:nvPr/>
        </p:nvSpPr>
        <p:spPr>
          <a:xfrm>
            <a:off x="3453348" y="3641526"/>
            <a:ext cx="1800493" cy="369332"/>
          </a:xfrm>
          <a:prstGeom prst="rect">
            <a:avLst/>
          </a:prstGeom>
        </p:spPr>
        <p:txBody>
          <a:bodyPr wrap="none">
            <a:spAutoFit/>
          </a:bodyPr>
          <a:lstStyle/>
          <a:p>
            <a:r>
              <a:rPr lang="zh-TW" altLang="en-US" b="1" dirty="0">
                <a:latin typeface="標楷體" panose="03000509000000000000" pitchFamily="65" charset="-120"/>
                <a:ea typeface="標楷體" panose="03000509000000000000" pitchFamily="65" charset="-120"/>
              </a:rPr>
              <a:t>提升</a:t>
            </a:r>
            <a:r>
              <a:rPr lang="zh-TW" altLang="en-US" b="1" dirty="0">
                <a:solidFill>
                  <a:srgbClr val="FF0000"/>
                </a:solidFill>
                <a:latin typeface="標楷體" panose="03000509000000000000" pitchFamily="65" charset="-120"/>
                <a:ea typeface="標楷體" panose="03000509000000000000" pitchFamily="65" charset="-120"/>
              </a:rPr>
              <a:t>高教公共性</a:t>
            </a:r>
          </a:p>
        </p:txBody>
      </p:sp>
      <p:sp>
        <p:nvSpPr>
          <p:cNvPr id="22" name="圓角矩形 21"/>
          <p:cNvSpPr/>
          <p:nvPr/>
        </p:nvSpPr>
        <p:spPr>
          <a:xfrm>
            <a:off x="3253740" y="4076997"/>
            <a:ext cx="2352972" cy="1728266"/>
          </a:xfrm>
          <a:prstGeom prst="roundRect">
            <a:avLst/>
          </a:prstGeom>
          <a:gradFill flip="none" rotWithShape="1">
            <a:gsLst>
              <a:gs pos="0">
                <a:schemeClr val="accent4">
                  <a:tint val="62000"/>
                  <a:hueMod val="94000"/>
                  <a:satMod val="140000"/>
                  <a:lumMod val="110000"/>
                </a:schemeClr>
              </a:gs>
              <a:gs pos="100000">
                <a:schemeClr val="accent4">
                  <a:tint val="84000"/>
                  <a:satMod val="160000"/>
                </a:schemeClr>
              </a:gs>
            </a:gsLst>
            <a:lin ang="2700000" scaled="1"/>
            <a:tileRect/>
          </a:gradFill>
        </p:spPr>
        <p:style>
          <a:lnRef idx="1">
            <a:schemeClr val="accent4"/>
          </a:lnRef>
          <a:fillRef idx="2">
            <a:schemeClr val="accent4"/>
          </a:fillRef>
          <a:effectRef idx="1">
            <a:schemeClr val="accent4"/>
          </a:effectRef>
          <a:fontRef idx="minor">
            <a:schemeClr val="dk1"/>
          </a:fontRef>
        </p:style>
        <p:txBody>
          <a:bodyPr rtlCol="0" anchor="ctr"/>
          <a:lstStyle/>
          <a:p>
            <a:r>
              <a:rPr lang="zh-TW" altLang="en-US" sz="1400" b="1" dirty="0">
                <a:solidFill>
                  <a:schemeClr val="tx1"/>
                </a:solidFill>
                <a:latin typeface="標楷體" panose="03000509000000000000" pitchFamily="65" charset="-120"/>
                <a:ea typeface="標楷體" panose="03000509000000000000" pitchFamily="65" charset="-120"/>
              </a:rPr>
              <a:t>一、學生面：協助</a:t>
            </a:r>
            <a:r>
              <a:rPr lang="zh-TW" altLang="en-US" sz="1400" b="1" dirty="0">
                <a:solidFill>
                  <a:srgbClr val="FF0000"/>
                </a:solidFill>
                <a:latin typeface="標楷體" panose="03000509000000000000" pitchFamily="65" charset="-120"/>
                <a:ea typeface="標楷體" panose="03000509000000000000" pitchFamily="65" charset="-120"/>
              </a:rPr>
              <a:t>弱勢</a:t>
            </a:r>
            <a:r>
              <a:rPr lang="zh-TW" altLang="en-US" sz="1400" b="1" dirty="0" smtClean="0">
                <a:solidFill>
                  <a:srgbClr val="FF0000"/>
                </a:solidFill>
                <a:latin typeface="標楷體" panose="03000509000000000000" pitchFamily="65" charset="-120"/>
                <a:ea typeface="標楷體" panose="03000509000000000000" pitchFamily="65" charset="-120"/>
              </a:rPr>
              <a:t>學生</a:t>
            </a:r>
            <a:r>
              <a:rPr lang="zh-TW" altLang="en-US" sz="1400" b="1" dirty="0" smtClean="0">
                <a:solidFill>
                  <a:schemeClr val="tx1"/>
                </a:solidFill>
                <a:latin typeface="標楷體" panose="03000509000000000000" pitchFamily="65" charset="-120"/>
                <a:ea typeface="標楷體" panose="03000509000000000000" pitchFamily="65" charset="-120"/>
              </a:rPr>
              <a:t>就學</a:t>
            </a:r>
            <a:r>
              <a:rPr lang="zh-TW" altLang="en-US" sz="1400" b="1" dirty="0">
                <a:solidFill>
                  <a:schemeClr val="tx1"/>
                </a:solidFill>
                <a:latin typeface="標楷體" panose="03000509000000000000" pitchFamily="65" charset="-120"/>
                <a:ea typeface="標楷體" panose="03000509000000000000" pitchFamily="65" charset="-120"/>
              </a:rPr>
              <a:t>促進社會流動</a:t>
            </a:r>
          </a:p>
          <a:p>
            <a:r>
              <a:rPr lang="zh-TW" altLang="en-US" sz="1400" b="1" dirty="0">
                <a:solidFill>
                  <a:schemeClr val="tx1"/>
                </a:solidFill>
                <a:latin typeface="標楷體" panose="03000509000000000000" pitchFamily="65" charset="-120"/>
                <a:ea typeface="標楷體" panose="03000509000000000000" pitchFamily="65" charset="-120"/>
              </a:rPr>
              <a:t>二、教師面：調降</a:t>
            </a:r>
            <a:r>
              <a:rPr lang="zh-TW" altLang="en-US" sz="1400" b="1" dirty="0">
                <a:solidFill>
                  <a:srgbClr val="FF0000"/>
                </a:solidFill>
                <a:latin typeface="標楷體" panose="03000509000000000000" pitchFamily="65" charset="-120"/>
                <a:ea typeface="標楷體" panose="03000509000000000000" pitchFamily="65" charset="-120"/>
              </a:rPr>
              <a:t>生師比</a:t>
            </a:r>
            <a:r>
              <a:rPr lang="zh-TW" altLang="en-US" sz="1400" b="1" dirty="0" smtClean="0">
                <a:solidFill>
                  <a:schemeClr val="tx1"/>
                </a:solidFill>
                <a:latin typeface="標楷體" panose="03000509000000000000" pitchFamily="65" charset="-120"/>
                <a:ea typeface="標楷體" panose="03000509000000000000" pitchFamily="65" charset="-120"/>
              </a:rPr>
              <a:t>及改善</a:t>
            </a:r>
            <a:r>
              <a:rPr lang="zh-TW" altLang="en-US" sz="1400" b="1" dirty="0">
                <a:solidFill>
                  <a:schemeClr val="tx1"/>
                </a:solidFill>
                <a:latin typeface="標楷體" panose="03000509000000000000" pitchFamily="65" charset="-120"/>
                <a:ea typeface="標楷體" panose="03000509000000000000" pitchFamily="65" charset="-120"/>
              </a:rPr>
              <a:t>專兼任教師比例</a:t>
            </a:r>
          </a:p>
          <a:p>
            <a:r>
              <a:rPr lang="zh-TW" altLang="en-US" sz="1400" b="1" dirty="0">
                <a:solidFill>
                  <a:schemeClr val="tx1"/>
                </a:solidFill>
                <a:latin typeface="標楷體" panose="03000509000000000000" pitchFamily="65" charset="-120"/>
                <a:ea typeface="標楷體" panose="03000509000000000000" pitchFamily="65" charset="-120"/>
              </a:rPr>
              <a:t>三、制度面：辦學資訊</a:t>
            </a:r>
            <a:r>
              <a:rPr lang="zh-TW" altLang="en-US" sz="1400" b="1" dirty="0" smtClean="0">
                <a:solidFill>
                  <a:schemeClr val="tx1"/>
                </a:solidFill>
                <a:latin typeface="標楷體" panose="03000509000000000000" pitchFamily="65" charset="-120"/>
                <a:ea typeface="標楷體" panose="03000509000000000000" pitchFamily="65" charset="-120"/>
              </a:rPr>
              <a:t>公開及</a:t>
            </a:r>
            <a:r>
              <a:rPr lang="zh-TW" altLang="en-US" sz="1400" b="1" dirty="0">
                <a:solidFill>
                  <a:schemeClr val="tx1"/>
                </a:solidFill>
                <a:latin typeface="標楷體" panose="03000509000000000000" pitchFamily="65" charset="-120"/>
                <a:ea typeface="標楷體" panose="03000509000000000000" pitchFamily="65" charset="-120"/>
              </a:rPr>
              <a:t>私校董事會投入教學</a:t>
            </a:r>
          </a:p>
          <a:p>
            <a:r>
              <a:rPr lang="zh-TW" altLang="en-US" sz="1400" b="1" dirty="0">
                <a:solidFill>
                  <a:schemeClr val="tx1"/>
                </a:solidFill>
                <a:latin typeface="標楷體" panose="03000509000000000000" pitchFamily="65" charset="-120"/>
                <a:ea typeface="標楷體" panose="03000509000000000000" pitchFamily="65" charset="-120"/>
              </a:rPr>
              <a:t>資源及增加公益董事</a:t>
            </a:r>
            <a:endParaRPr lang="zh-TW" altLang="en-US" sz="1400" dirty="0">
              <a:solidFill>
                <a:schemeClr val="tx1"/>
              </a:solidFill>
              <a:latin typeface="標楷體" panose="03000509000000000000" pitchFamily="65" charset="-120"/>
              <a:ea typeface="標楷體" panose="03000509000000000000" pitchFamily="65" charset="-120"/>
            </a:endParaRPr>
          </a:p>
        </p:txBody>
      </p:sp>
      <p:sp>
        <p:nvSpPr>
          <p:cNvPr id="23" name="文字方塊 22"/>
          <p:cNvSpPr txBox="1"/>
          <p:nvPr/>
        </p:nvSpPr>
        <p:spPr>
          <a:xfrm>
            <a:off x="1366620" y="5710921"/>
            <a:ext cx="4090318" cy="1200329"/>
          </a:xfrm>
          <a:prstGeom prst="rect">
            <a:avLst/>
          </a:prstGeom>
          <a:noFill/>
          <a:ln>
            <a:solidFill>
              <a:schemeClr val="bg1"/>
            </a:solidFill>
            <a:prstDash val="dash"/>
          </a:ln>
        </p:spPr>
        <p:txBody>
          <a:bodyPr wrap="square" rtlCol="0">
            <a:spAutoFit/>
          </a:bodyPr>
          <a:lstStyle/>
          <a:p>
            <a:r>
              <a:rPr lang="zh-TW" altLang="en-US" b="1" dirty="0">
                <a:latin typeface="標楷體" panose="03000509000000000000" pitchFamily="65" charset="-120"/>
                <a:ea typeface="標楷體" panose="03000509000000000000" pitchFamily="65" charset="-120"/>
              </a:rPr>
              <a:t>學校應將本部核定第一部分計畫經費之</a:t>
            </a:r>
          </a:p>
          <a:p>
            <a:r>
              <a:rPr lang="zh-TW" altLang="en-US" b="1" dirty="0">
                <a:solidFill>
                  <a:srgbClr val="FF0000"/>
                </a:solidFill>
                <a:latin typeface="標楷體" panose="03000509000000000000" pitchFamily="65" charset="-120"/>
                <a:ea typeface="標楷體" panose="03000509000000000000" pitchFamily="65" charset="-120"/>
              </a:rPr>
              <a:t>五成</a:t>
            </a:r>
            <a:r>
              <a:rPr lang="zh-TW" altLang="en-US" b="1" dirty="0">
                <a:latin typeface="標楷體" panose="03000509000000000000" pitchFamily="65" charset="-120"/>
                <a:ea typeface="標楷體" panose="03000509000000000000" pitchFamily="65" charset="-120"/>
              </a:rPr>
              <a:t>（不含</a:t>
            </a:r>
            <a:r>
              <a:rPr lang="en-US" altLang="zh-TW" b="1" dirty="0">
                <a:latin typeface="標楷體" panose="03000509000000000000" pitchFamily="65" charset="-120"/>
                <a:ea typeface="標楷體" panose="03000509000000000000" pitchFamily="65" charset="-120"/>
              </a:rPr>
              <a:t>USR</a:t>
            </a:r>
            <a:r>
              <a:rPr lang="zh-TW" altLang="en-US" b="1" dirty="0">
                <a:latin typeface="標楷體" panose="03000509000000000000" pitchFamily="65" charset="-120"/>
                <a:ea typeface="標楷體" panose="03000509000000000000" pitchFamily="65" charset="-120"/>
              </a:rPr>
              <a:t>計畫與支持及協助學生</a:t>
            </a:r>
          </a:p>
          <a:p>
            <a:r>
              <a:rPr lang="zh-TW" altLang="en-US" b="1" dirty="0">
                <a:latin typeface="標楷體" panose="03000509000000000000" pitchFamily="65" charset="-120"/>
                <a:ea typeface="標楷體" panose="03000509000000000000" pitchFamily="65" charset="-120"/>
              </a:rPr>
              <a:t>發展部分經費）</a:t>
            </a:r>
            <a:r>
              <a:rPr lang="zh-TW" altLang="en-US" b="1" dirty="0">
                <a:solidFill>
                  <a:srgbClr val="FF0000"/>
                </a:solidFill>
                <a:latin typeface="標楷體" panose="03000509000000000000" pitchFamily="65" charset="-120"/>
                <a:ea typeface="標楷體" panose="03000509000000000000" pitchFamily="65" charset="-120"/>
              </a:rPr>
              <a:t>投注於直接與教師及學</a:t>
            </a:r>
          </a:p>
          <a:p>
            <a:r>
              <a:rPr lang="zh-TW" altLang="en-US" b="1" dirty="0">
                <a:solidFill>
                  <a:srgbClr val="FF0000"/>
                </a:solidFill>
                <a:latin typeface="標楷體" panose="03000509000000000000" pitchFamily="65" charset="-120"/>
                <a:ea typeface="標楷體" panose="03000509000000000000" pitchFamily="65" charset="-120"/>
              </a:rPr>
              <a:t>生教學活動相關之面向</a:t>
            </a:r>
          </a:p>
        </p:txBody>
      </p:sp>
      <p:sp>
        <p:nvSpPr>
          <p:cNvPr id="24" name="矩形 23"/>
          <p:cNvSpPr/>
          <p:nvPr/>
        </p:nvSpPr>
        <p:spPr>
          <a:xfrm>
            <a:off x="6294875" y="953290"/>
            <a:ext cx="2441694" cy="461665"/>
          </a:xfrm>
          <a:prstGeom prst="rect">
            <a:avLst/>
          </a:prstGeom>
        </p:spPr>
        <p:txBody>
          <a:bodyPr wrap="none">
            <a:spAutoFit/>
          </a:bodyPr>
          <a:lstStyle/>
          <a:p>
            <a:r>
              <a:rPr lang="zh-TW" altLang="en-US" sz="2400" b="1" dirty="0" smtClean="0">
                <a:latin typeface="標楷體" panose="03000509000000000000" pitchFamily="65" charset="-120"/>
                <a:ea typeface="標楷體" panose="03000509000000000000" pitchFamily="65" charset="-120"/>
              </a:rPr>
              <a:t>第二部分</a:t>
            </a:r>
            <a:r>
              <a:rPr lang="en-US" altLang="zh-TW" sz="1600" b="1" dirty="0" smtClean="0">
                <a:latin typeface="標楷體" panose="03000509000000000000" pitchFamily="65" charset="-120"/>
                <a:ea typeface="標楷體" panose="03000509000000000000" pitchFamily="65" charset="-120"/>
              </a:rPr>
              <a:t>(</a:t>
            </a:r>
            <a:r>
              <a:rPr lang="zh-TW" altLang="en-US" sz="1600" b="1" dirty="0" smtClean="0">
                <a:latin typeface="標楷體" panose="03000509000000000000" pitchFamily="65" charset="-120"/>
                <a:ea typeface="標楷體" panose="03000509000000000000" pitchFamily="65" charset="-120"/>
              </a:rPr>
              <a:t>內容暫定</a:t>
            </a:r>
            <a:r>
              <a:rPr lang="en-US" altLang="zh-TW" sz="1600" b="1" dirty="0" smtClean="0">
                <a:latin typeface="標楷體" panose="03000509000000000000" pitchFamily="65" charset="-120"/>
                <a:ea typeface="標楷體" panose="03000509000000000000" pitchFamily="65" charset="-120"/>
              </a:rPr>
              <a:t>)</a:t>
            </a:r>
            <a:endParaRPr lang="zh-TW" altLang="en-US" sz="1400" b="1" dirty="0">
              <a:latin typeface="標楷體" panose="03000509000000000000" pitchFamily="65" charset="-120"/>
              <a:ea typeface="標楷體" panose="03000509000000000000" pitchFamily="65" charset="-120"/>
            </a:endParaRPr>
          </a:p>
        </p:txBody>
      </p:sp>
      <p:sp>
        <p:nvSpPr>
          <p:cNvPr id="25" name="圓角矩形 24"/>
          <p:cNvSpPr/>
          <p:nvPr/>
        </p:nvSpPr>
        <p:spPr>
          <a:xfrm>
            <a:off x="5582727" y="1488007"/>
            <a:ext cx="4054554" cy="2183249"/>
          </a:xfrm>
          <a:prstGeom prst="round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solidFill>
                <a:schemeClr val="tx1"/>
              </a:solidFill>
              <a:latin typeface="標楷體" panose="03000509000000000000" pitchFamily="65" charset="-120"/>
              <a:ea typeface="標楷體" panose="03000509000000000000" pitchFamily="65" charset="-120"/>
            </a:endParaRPr>
          </a:p>
        </p:txBody>
      </p:sp>
      <p:sp>
        <p:nvSpPr>
          <p:cNvPr id="26" name="矩形 25"/>
          <p:cNvSpPr/>
          <p:nvPr/>
        </p:nvSpPr>
        <p:spPr>
          <a:xfrm>
            <a:off x="6915799" y="1474582"/>
            <a:ext cx="1107996" cy="369332"/>
          </a:xfrm>
          <a:prstGeom prst="rect">
            <a:avLst/>
          </a:prstGeom>
        </p:spPr>
        <p:txBody>
          <a:bodyPr wrap="none">
            <a:spAutoFit/>
          </a:bodyPr>
          <a:lstStyle/>
          <a:p>
            <a:r>
              <a:rPr lang="zh-TW" altLang="en-US" b="1" dirty="0">
                <a:latin typeface="標楷體" panose="03000509000000000000" pitchFamily="65" charset="-120"/>
                <a:ea typeface="標楷體" panose="03000509000000000000" pitchFamily="65" charset="-120"/>
              </a:rPr>
              <a:t>國際競爭</a:t>
            </a:r>
          </a:p>
        </p:txBody>
      </p:sp>
      <p:sp>
        <p:nvSpPr>
          <p:cNvPr id="27" name="矩形 26"/>
          <p:cNvSpPr/>
          <p:nvPr/>
        </p:nvSpPr>
        <p:spPr>
          <a:xfrm>
            <a:off x="5778923" y="1757108"/>
            <a:ext cx="3365077" cy="1938992"/>
          </a:xfrm>
          <a:prstGeom prst="rect">
            <a:avLst/>
          </a:prstGeom>
        </p:spPr>
        <p:txBody>
          <a:bodyPr wrap="square">
            <a:spAutoFit/>
          </a:bodyPr>
          <a:lstStyle/>
          <a:p>
            <a:r>
              <a:rPr lang="zh-TW" altLang="en-US" sz="1200" dirty="0">
                <a:latin typeface="標楷體" panose="03000509000000000000" pitchFamily="65" charset="-120"/>
                <a:ea typeface="標楷體" panose="03000509000000000000" pitchFamily="65" charset="-120"/>
              </a:rPr>
              <a:t>符合申請門檻學校，經衡酌學校定位及</a:t>
            </a:r>
            <a:r>
              <a:rPr lang="zh-TW" altLang="en-US" sz="1200" dirty="0" smtClean="0">
                <a:latin typeface="標楷體" panose="03000509000000000000" pitchFamily="65" charset="-120"/>
                <a:ea typeface="標楷體" panose="03000509000000000000" pitchFamily="65" charset="-120"/>
              </a:rPr>
              <a:t>整體</a:t>
            </a:r>
            <a:r>
              <a:rPr lang="zh-TW" altLang="en-US" sz="1200" dirty="0">
                <a:latin typeface="標楷體" panose="03000509000000000000" pitchFamily="65" charset="-120"/>
                <a:ea typeface="標楷體" panose="03000509000000000000" pitchFamily="65" charset="-120"/>
              </a:rPr>
              <a:t>校務發展方向，另提出「國際競爭</a:t>
            </a:r>
            <a:r>
              <a:rPr lang="zh-TW" altLang="en-US" sz="1200" dirty="0" smtClean="0">
                <a:latin typeface="標楷體" panose="03000509000000000000" pitchFamily="65" charset="-120"/>
                <a:ea typeface="標楷體" panose="03000509000000000000" pitchFamily="65" charset="-120"/>
              </a:rPr>
              <a:t>計畫書</a:t>
            </a:r>
            <a:r>
              <a:rPr lang="zh-TW" altLang="en-US" sz="1200" dirty="0">
                <a:latin typeface="標楷體" panose="03000509000000000000" pitchFamily="65" charset="-120"/>
                <a:ea typeface="標楷體" panose="03000509000000000000" pitchFamily="65" charset="-120"/>
              </a:rPr>
              <a:t>」，計畫內容應含學校如何在「相關</a:t>
            </a:r>
            <a:r>
              <a:rPr lang="zh-TW" altLang="en-US" sz="1200" dirty="0" smtClean="0">
                <a:latin typeface="標楷體" panose="03000509000000000000" pitchFamily="65" charset="-120"/>
                <a:ea typeface="標楷體" panose="03000509000000000000" pitchFamily="65" charset="-120"/>
              </a:rPr>
              <a:t>領域</a:t>
            </a:r>
            <a:r>
              <a:rPr lang="zh-TW" altLang="en-US" sz="1200" dirty="0">
                <a:latin typeface="標楷體" panose="03000509000000000000" pitchFamily="65" charset="-120"/>
                <a:ea typeface="標楷體" panose="03000509000000000000" pitchFamily="65" charset="-120"/>
              </a:rPr>
              <a:t>之學術研究追求世界領先」、「吸引</a:t>
            </a:r>
            <a:r>
              <a:rPr lang="zh-TW" altLang="en-US" sz="1200" dirty="0" smtClean="0">
                <a:latin typeface="標楷體" panose="03000509000000000000" pitchFamily="65" charset="-120"/>
                <a:ea typeface="標楷體" panose="03000509000000000000" pitchFamily="65" charset="-120"/>
              </a:rPr>
              <a:t>國外</a:t>
            </a:r>
            <a:r>
              <a:rPr lang="zh-TW" altLang="en-US" sz="1200" dirty="0">
                <a:latin typeface="標楷體" panose="03000509000000000000" pitchFamily="65" charset="-120"/>
                <a:ea typeface="標楷體" panose="03000509000000000000" pitchFamily="65" charset="-120"/>
              </a:rPr>
              <a:t>名校、研究機構與國際知名企業與</a:t>
            </a:r>
            <a:r>
              <a:rPr lang="zh-TW" altLang="en-US" sz="1200" dirty="0" smtClean="0">
                <a:latin typeface="標楷體" panose="03000509000000000000" pitchFamily="65" charset="-120"/>
                <a:ea typeface="標楷體" panose="03000509000000000000" pitchFamily="65" charset="-120"/>
              </a:rPr>
              <a:t>學校進行</a:t>
            </a:r>
            <a:r>
              <a:rPr lang="zh-TW" altLang="en-US" sz="1200" dirty="0">
                <a:latin typeface="標楷體" panose="03000509000000000000" pitchFamily="65" charset="-120"/>
                <a:ea typeface="標楷體" panose="03000509000000000000" pitchFamily="65" charset="-120"/>
              </a:rPr>
              <a:t>大型研究合作或技術開發」、「</a:t>
            </a:r>
            <a:r>
              <a:rPr lang="zh-TW" altLang="en-US" sz="1200" dirty="0" smtClean="0">
                <a:latin typeface="標楷體" panose="03000509000000000000" pitchFamily="65" charset="-120"/>
                <a:ea typeface="標楷體" panose="03000509000000000000" pitchFamily="65" charset="-120"/>
              </a:rPr>
              <a:t>吸引國際</a:t>
            </a:r>
            <a:r>
              <a:rPr lang="zh-TW" altLang="en-US" sz="1200" dirty="0">
                <a:latin typeface="標楷體" panose="03000509000000000000" pitchFamily="65" charset="-120"/>
                <a:ea typeface="標楷體" panose="03000509000000000000" pitchFamily="65" charset="-120"/>
              </a:rPr>
              <a:t>一流學者及國際優秀學生進行學術</a:t>
            </a:r>
            <a:r>
              <a:rPr lang="zh-TW" altLang="en-US" sz="1200" dirty="0" smtClean="0">
                <a:latin typeface="標楷體" panose="03000509000000000000" pitchFamily="65" charset="-120"/>
                <a:ea typeface="標楷體" panose="03000509000000000000" pitchFamily="65" charset="-120"/>
              </a:rPr>
              <a:t>交流</a:t>
            </a:r>
            <a:r>
              <a:rPr lang="zh-TW" altLang="en-US" sz="1200" dirty="0">
                <a:latin typeface="標楷體" panose="03000509000000000000" pitchFamily="65" charset="-120"/>
                <a:ea typeface="標楷體" panose="03000509000000000000" pitchFamily="65" charset="-120"/>
              </a:rPr>
              <a:t>」、「延攬國際研究團隊及優秀人才</a:t>
            </a:r>
            <a:r>
              <a:rPr lang="zh-TW" altLang="en-US" sz="1200" dirty="0" smtClean="0">
                <a:latin typeface="標楷體" panose="03000509000000000000" pitchFamily="65" charset="-120"/>
                <a:ea typeface="標楷體" panose="03000509000000000000" pitchFamily="65" charset="-120"/>
              </a:rPr>
              <a:t>至學校</a:t>
            </a:r>
            <a:r>
              <a:rPr lang="zh-TW" altLang="en-US" sz="1200" dirty="0">
                <a:latin typeface="標楷體" panose="03000509000000000000" pitchFamily="65" charset="-120"/>
                <a:ea typeface="標楷體" panose="03000509000000000000" pitchFamily="65" charset="-120"/>
              </a:rPr>
              <a:t>任教」及「大學畢業生在國際一流</a:t>
            </a:r>
            <a:r>
              <a:rPr lang="zh-TW" altLang="en-US" sz="1200" dirty="0" smtClean="0">
                <a:latin typeface="標楷體" panose="03000509000000000000" pitchFamily="65" charset="-120"/>
                <a:ea typeface="標楷體" panose="03000509000000000000" pitchFamily="65" charset="-120"/>
              </a:rPr>
              <a:t>大學</a:t>
            </a:r>
            <a:r>
              <a:rPr lang="zh-TW" altLang="en-US" sz="1200" dirty="0">
                <a:latin typeface="標楷體" panose="03000509000000000000" pitchFamily="65" charset="-120"/>
                <a:ea typeface="標楷體" panose="03000509000000000000" pitchFamily="65" charset="-120"/>
              </a:rPr>
              <a:t>任教或知名企業就職」等提出具國際競</a:t>
            </a:r>
          </a:p>
          <a:p>
            <a:r>
              <a:rPr lang="zh-TW" altLang="en-US" sz="1200" dirty="0">
                <a:latin typeface="標楷體" panose="03000509000000000000" pitchFamily="65" charset="-120"/>
                <a:ea typeface="標楷體" panose="03000509000000000000" pitchFamily="65" charset="-120"/>
              </a:rPr>
              <a:t>爭挑戰性（並設定標竿學校）之策略</a:t>
            </a:r>
          </a:p>
        </p:txBody>
      </p:sp>
      <p:sp>
        <p:nvSpPr>
          <p:cNvPr id="28" name="圓角矩形 27"/>
          <p:cNvSpPr/>
          <p:nvPr/>
        </p:nvSpPr>
        <p:spPr>
          <a:xfrm>
            <a:off x="5632276" y="3951107"/>
            <a:ext cx="3764260" cy="2509608"/>
          </a:xfrm>
          <a:prstGeom prst="round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solidFill>
                <a:schemeClr val="tx1"/>
              </a:solidFill>
              <a:latin typeface="標楷體" panose="03000509000000000000" pitchFamily="65" charset="-120"/>
              <a:ea typeface="標楷體" panose="03000509000000000000" pitchFamily="65" charset="-120"/>
            </a:endParaRPr>
          </a:p>
        </p:txBody>
      </p:sp>
      <p:sp>
        <p:nvSpPr>
          <p:cNvPr id="29" name="矩形 28"/>
          <p:cNvSpPr/>
          <p:nvPr/>
        </p:nvSpPr>
        <p:spPr>
          <a:xfrm>
            <a:off x="6803911" y="3892330"/>
            <a:ext cx="1107996" cy="369332"/>
          </a:xfrm>
          <a:prstGeom prst="rect">
            <a:avLst/>
          </a:prstGeom>
        </p:spPr>
        <p:txBody>
          <a:bodyPr wrap="none">
            <a:spAutoFit/>
          </a:bodyPr>
          <a:lstStyle/>
          <a:p>
            <a:r>
              <a:rPr lang="zh-TW" altLang="en-US" b="1" dirty="0">
                <a:latin typeface="標楷體" panose="03000509000000000000" pitchFamily="65" charset="-120"/>
                <a:ea typeface="標楷體" panose="03000509000000000000" pitchFamily="65" charset="-120"/>
              </a:rPr>
              <a:t>研究中心</a:t>
            </a:r>
          </a:p>
        </p:txBody>
      </p:sp>
      <p:sp>
        <p:nvSpPr>
          <p:cNvPr id="30" name="矩形 29"/>
          <p:cNvSpPr/>
          <p:nvPr/>
        </p:nvSpPr>
        <p:spPr>
          <a:xfrm>
            <a:off x="5728628" y="4190876"/>
            <a:ext cx="3523894" cy="2123658"/>
          </a:xfrm>
          <a:prstGeom prst="rect">
            <a:avLst/>
          </a:prstGeom>
        </p:spPr>
        <p:txBody>
          <a:bodyPr wrap="square">
            <a:spAutoFit/>
          </a:bodyPr>
          <a:lstStyle/>
          <a:p>
            <a:r>
              <a:rPr lang="en-US" altLang="zh-TW" sz="1200" dirty="0">
                <a:latin typeface="標楷體" panose="03000509000000000000" pitchFamily="65" charset="-120"/>
                <a:ea typeface="標楷體" panose="03000509000000000000" pitchFamily="65" charset="-120"/>
              </a:rPr>
              <a:t>• </a:t>
            </a:r>
            <a:r>
              <a:rPr lang="zh-TW" altLang="en-US" sz="1200" dirty="0">
                <a:latin typeface="標楷體" panose="03000509000000000000" pitchFamily="65" charset="-120"/>
                <a:ea typeface="標楷體" panose="03000509000000000000" pitchFamily="65" charset="-120"/>
              </a:rPr>
              <a:t>任務或議題導向：各大學應依本身教學、 研發能量及發展重點，並配合國內外重 要議題，結合相關部會資源，回應社會 及產業需求，提出研究中心計畫</a:t>
            </a:r>
            <a:r>
              <a:rPr lang="zh-TW" altLang="en-US" sz="1200" dirty="0" smtClean="0">
                <a:latin typeface="標楷體" panose="03000509000000000000" pitchFamily="65" charset="-120"/>
                <a:ea typeface="標楷體" panose="03000509000000000000" pitchFamily="65" charset="-120"/>
              </a:rPr>
              <a:t>。</a:t>
            </a:r>
            <a:r>
              <a:rPr lang="en-US" altLang="zh-TW" sz="1200" dirty="0" smtClean="0">
                <a:latin typeface="標楷體" panose="03000509000000000000" pitchFamily="65" charset="-120"/>
                <a:ea typeface="標楷體" panose="03000509000000000000" pitchFamily="65" charset="-120"/>
              </a:rPr>
              <a:t/>
            </a:r>
            <a:br>
              <a:rPr lang="en-US" altLang="zh-TW" sz="1200" dirty="0" smtClean="0">
                <a:latin typeface="標楷體" panose="03000509000000000000" pitchFamily="65" charset="-120"/>
                <a:ea typeface="標楷體" panose="03000509000000000000" pitchFamily="65" charset="-120"/>
              </a:rPr>
            </a:br>
            <a:r>
              <a:rPr lang="zh-TW" altLang="en-US" sz="1200" dirty="0" smtClean="0">
                <a:latin typeface="標楷體" panose="03000509000000000000" pitchFamily="65" charset="-120"/>
                <a:ea typeface="標楷體" panose="03000509000000000000" pitchFamily="65" charset="-120"/>
              </a:rPr>
              <a:t> </a:t>
            </a:r>
            <a:r>
              <a:rPr lang="en-US" altLang="zh-TW" sz="1200" dirty="0">
                <a:latin typeface="標楷體" panose="03000509000000000000" pitchFamily="65" charset="-120"/>
                <a:ea typeface="標楷體" panose="03000509000000000000" pitchFamily="65" charset="-120"/>
              </a:rPr>
              <a:t>• </a:t>
            </a:r>
            <a:r>
              <a:rPr lang="zh-TW" altLang="en-US" sz="1200" dirty="0">
                <a:latin typeface="標楷體" panose="03000509000000000000" pitchFamily="65" charset="-120"/>
                <a:ea typeface="標楷體" panose="03000509000000000000" pitchFamily="65" charset="-120"/>
              </a:rPr>
              <a:t>資源聚焦：初期擇定少數學校辦理，視 執行成效再逐步增加研究中心數量。本 部並將逐年評估研究中心成效，保留較 具發展潛力者，以集中資源補助。 </a:t>
            </a:r>
            <a:r>
              <a:rPr lang="en-US" altLang="zh-TW" sz="1200" dirty="0" smtClean="0">
                <a:latin typeface="標楷體" panose="03000509000000000000" pitchFamily="65" charset="-120"/>
                <a:ea typeface="標楷體" panose="03000509000000000000" pitchFamily="65" charset="-120"/>
              </a:rPr>
              <a:t/>
            </a:r>
            <a:br>
              <a:rPr lang="en-US" altLang="zh-TW" sz="1200" dirty="0" smtClean="0">
                <a:latin typeface="標楷體" panose="03000509000000000000" pitchFamily="65" charset="-120"/>
                <a:ea typeface="標楷體" panose="03000509000000000000" pitchFamily="65" charset="-120"/>
              </a:rPr>
            </a:br>
            <a:r>
              <a:rPr lang="en-US" altLang="zh-TW" sz="1200" dirty="0" smtClean="0">
                <a:latin typeface="標楷體" panose="03000509000000000000" pitchFamily="65" charset="-120"/>
                <a:ea typeface="標楷體" panose="03000509000000000000" pitchFamily="65" charset="-120"/>
              </a:rPr>
              <a:t>• </a:t>
            </a:r>
            <a:r>
              <a:rPr lang="zh-TW" altLang="en-US" sz="1200" dirty="0">
                <a:latin typeface="標楷體" panose="03000509000000000000" pitchFamily="65" charset="-120"/>
                <a:ea typeface="標楷體" panose="03000509000000000000" pitchFamily="65" charset="-120"/>
              </a:rPr>
              <a:t>攬才育才：研究中心應有較長程之攬才 育才規劃，吸引優秀青年學者留在國內 發展，方能永續長期經營，發揮影響力。</a:t>
            </a:r>
          </a:p>
        </p:txBody>
      </p:sp>
      <p:sp>
        <p:nvSpPr>
          <p:cNvPr id="32" name="向上箭號 31"/>
          <p:cNvSpPr/>
          <p:nvPr/>
        </p:nvSpPr>
        <p:spPr>
          <a:xfrm>
            <a:off x="171450" y="857250"/>
            <a:ext cx="444296" cy="5603465"/>
          </a:xfrm>
          <a:prstGeom prst="upArrow">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solidFill>
                <a:schemeClr val="tx1"/>
              </a:solidFill>
              <a:latin typeface="標楷體" panose="03000509000000000000" pitchFamily="65" charset="-120"/>
              <a:ea typeface="標楷體" panose="03000509000000000000" pitchFamily="65" charset="-120"/>
            </a:endParaRPr>
          </a:p>
        </p:txBody>
      </p:sp>
      <p:sp>
        <p:nvSpPr>
          <p:cNvPr id="33" name="標題 1"/>
          <p:cNvSpPr txBox="1">
            <a:spLocks/>
          </p:cNvSpPr>
          <p:nvPr/>
        </p:nvSpPr>
        <p:spPr>
          <a:xfrm>
            <a:off x="639403" y="116238"/>
            <a:ext cx="4725078" cy="805911"/>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TW" altLang="en-US" sz="3200" b="1" smtClean="0">
                <a:solidFill>
                  <a:srgbClr val="0000FF"/>
                </a:solidFill>
                <a:latin typeface="標楷體" panose="03000509000000000000" pitchFamily="65" charset="-120"/>
                <a:ea typeface="標楷體" panose="03000509000000000000" pitchFamily="65" charset="-120"/>
              </a:rPr>
              <a:t>一、高教深耕計畫架構</a:t>
            </a:r>
            <a:endParaRPr lang="zh-TW" altLang="en-US" sz="3200" b="1" dirty="0">
              <a:solidFill>
                <a:srgbClr val="0000FF"/>
              </a:solidFill>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12720113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80529" y="227949"/>
            <a:ext cx="6032595" cy="604433"/>
          </a:xfrm>
        </p:spPr>
        <p:txBody>
          <a:bodyPr>
            <a:noAutofit/>
          </a:bodyPr>
          <a:lstStyle/>
          <a:p>
            <a:r>
              <a:rPr lang="zh-TW" altLang="en-US" sz="3200" b="1" dirty="0">
                <a:solidFill>
                  <a:srgbClr val="0000FF"/>
                </a:solidFill>
                <a:latin typeface="標楷體" panose="03000509000000000000" pitchFamily="65" charset="-120"/>
                <a:ea typeface="標楷體" panose="03000509000000000000" pitchFamily="65" charset="-120"/>
              </a:rPr>
              <a:t>二、高等教育深耕計畫申請</a:t>
            </a:r>
            <a:r>
              <a:rPr lang="zh-TW" altLang="en-US" sz="3200" b="1" dirty="0" smtClean="0">
                <a:solidFill>
                  <a:srgbClr val="0000FF"/>
                </a:solidFill>
                <a:latin typeface="標楷體" panose="03000509000000000000" pitchFamily="65" charset="-120"/>
                <a:ea typeface="標楷體" panose="03000509000000000000" pitchFamily="65" charset="-120"/>
              </a:rPr>
              <a:t>方式</a:t>
            </a:r>
            <a:r>
              <a:rPr lang="en-US" altLang="zh-TW" sz="3200" b="1" dirty="0" smtClean="0">
                <a:latin typeface="標楷體" panose="03000509000000000000" pitchFamily="65" charset="-120"/>
                <a:ea typeface="標楷體" panose="03000509000000000000" pitchFamily="65" charset="-120"/>
              </a:rPr>
              <a:t/>
            </a:r>
            <a:br>
              <a:rPr lang="en-US" altLang="zh-TW" sz="3200" b="1" dirty="0" smtClean="0">
                <a:latin typeface="標楷體" panose="03000509000000000000" pitchFamily="65" charset="-120"/>
                <a:ea typeface="標楷體" panose="03000509000000000000" pitchFamily="65" charset="-120"/>
              </a:rPr>
            </a:br>
            <a:r>
              <a:rPr lang="zh-TW" altLang="en-US" sz="3200" b="1" dirty="0" smtClean="0">
                <a:latin typeface="標楷體" panose="03000509000000000000" pitchFamily="65" charset="-120"/>
                <a:ea typeface="標楷體" panose="03000509000000000000" pitchFamily="65" charset="-120"/>
              </a:rPr>
              <a:t>（</a:t>
            </a:r>
            <a:r>
              <a:rPr lang="zh-TW" altLang="en-US" sz="3200" b="1" dirty="0">
                <a:latin typeface="標楷體" panose="03000509000000000000" pitchFamily="65" charset="-120"/>
                <a:ea typeface="標楷體" panose="03000509000000000000" pitchFamily="65" charset="-120"/>
              </a:rPr>
              <a:t>第一部分</a:t>
            </a:r>
            <a:r>
              <a:rPr lang="en-US" altLang="zh-TW" sz="3200" b="1" dirty="0">
                <a:latin typeface="標楷體" panose="03000509000000000000" pitchFamily="65" charset="-120"/>
                <a:ea typeface="標楷體" panose="03000509000000000000" pitchFamily="65" charset="-120"/>
              </a:rPr>
              <a:t>-</a:t>
            </a:r>
            <a:r>
              <a:rPr lang="zh-TW" altLang="en-US" sz="3200" b="1" dirty="0">
                <a:solidFill>
                  <a:srgbClr val="FF0000"/>
                </a:solidFill>
                <a:latin typeface="標楷體" panose="03000509000000000000" pitchFamily="65" charset="-120"/>
                <a:ea typeface="標楷體" panose="03000509000000000000" pitchFamily="65" charset="-120"/>
              </a:rPr>
              <a:t>主冊</a:t>
            </a:r>
            <a:r>
              <a:rPr lang="zh-TW" altLang="en-US" sz="3200" b="1" dirty="0">
                <a:latin typeface="標楷體" panose="03000509000000000000" pitchFamily="65" charset="-120"/>
                <a:ea typeface="標楷體" panose="03000509000000000000" pitchFamily="65" charset="-120"/>
              </a:rPr>
              <a:t>）</a:t>
            </a:r>
          </a:p>
        </p:txBody>
      </p:sp>
      <p:sp>
        <p:nvSpPr>
          <p:cNvPr id="7" name="手繪多邊形 6"/>
          <p:cNvSpPr/>
          <p:nvPr/>
        </p:nvSpPr>
        <p:spPr>
          <a:xfrm>
            <a:off x="513124" y="3002975"/>
            <a:ext cx="1546452" cy="1631929"/>
          </a:xfrm>
          <a:custGeom>
            <a:avLst/>
            <a:gdLst>
              <a:gd name="connsiteX0" fmla="*/ 0 w 1546452"/>
              <a:gd name="connsiteY0" fmla="*/ 154645 h 1631929"/>
              <a:gd name="connsiteX1" fmla="*/ 154645 w 1546452"/>
              <a:gd name="connsiteY1" fmla="*/ 0 h 1631929"/>
              <a:gd name="connsiteX2" fmla="*/ 1391807 w 1546452"/>
              <a:gd name="connsiteY2" fmla="*/ 0 h 1631929"/>
              <a:gd name="connsiteX3" fmla="*/ 1546452 w 1546452"/>
              <a:gd name="connsiteY3" fmla="*/ 154645 h 1631929"/>
              <a:gd name="connsiteX4" fmla="*/ 1546452 w 1546452"/>
              <a:gd name="connsiteY4" fmla="*/ 1477284 h 1631929"/>
              <a:gd name="connsiteX5" fmla="*/ 1391807 w 1546452"/>
              <a:gd name="connsiteY5" fmla="*/ 1631929 h 1631929"/>
              <a:gd name="connsiteX6" fmla="*/ 154645 w 1546452"/>
              <a:gd name="connsiteY6" fmla="*/ 1631929 h 1631929"/>
              <a:gd name="connsiteX7" fmla="*/ 0 w 1546452"/>
              <a:gd name="connsiteY7" fmla="*/ 1477284 h 1631929"/>
              <a:gd name="connsiteX8" fmla="*/ 0 w 1546452"/>
              <a:gd name="connsiteY8" fmla="*/ 154645 h 163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46452" h="1631929">
                <a:moveTo>
                  <a:pt x="0" y="154645"/>
                </a:moveTo>
                <a:cubicBezTo>
                  <a:pt x="0" y="69237"/>
                  <a:pt x="69237" y="0"/>
                  <a:pt x="154645" y="0"/>
                </a:cubicBezTo>
                <a:lnTo>
                  <a:pt x="1391807" y="0"/>
                </a:lnTo>
                <a:cubicBezTo>
                  <a:pt x="1477215" y="0"/>
                  <a:pt x="1546452" y="69237"/>
                  <a:pt x="1546452" y="154645"/>
                </a:cubicBezTo>
                <a:lnTo>
                  <a:pt x="1546452" y="1477284"/>
                </a:lnTo>
                <a:cubicBezTo>
                  <a:pt x="1546452" y="1562692"/>
                  <a:pt x="1477215" y="1631929"/>
                  <a:pt x="1391807" y="1631929"/>
                </a:cubicBezTo>
                <a:lnTo>
                  <a:pt x="154645" y="1631929"/>
                </a:lnTo>
                <a:cubicBezTo>
                  <a:pt x="69237" y="1631929"/>
                  <a:pt x="0" y="1562692"/>
                  <a:pt x="0" y="1477284"/>
                </a:cubicBezTo>
                <a:lnTo>
                  <a:pt x="0" y="154645"/>
                </a:lnTo>
                <a:close/>
              </a:path>
            </a:pathLst>
          </a:custGeom>
          <a:solidFill>
            <a:srgbClr val="CCECFF"/>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6254" tIns="106254" rIns="106254" bIns="106254" numCol="1" spcCol="1270" anchor="ctr" anchorCtr="0">
            <a:noAutofit/>
          </a:bodyPr>
          <a:lstStyle/>
          <a:p>
            <a:pPr lvl="0" algn="ctr" defTabSz="711200">
              <a:lnSpc>
                <a:spcPct val="90000"/>
              </a:lnSpc>
              <a:spcBef>
                <a:spcPct val="0"/>
              </a:spcBef>
              <a:spcAft>
                <a:spcPct val="35000"/>
              </a:spcAft>
            </a:pPr>
            <a:r>
              <a:rPr lang="en-US" altLang="en-US" sz="2000" kern="1200" dirty="0" smtClean="0">
                <a:solidFill>
                  <a:srgbClr val="FF0000"/>
                </a:solidFill>
                <a:latin typeface="Arial" panose="020B0604020202020204" pitchFamily="34" charset="0"/>
                <a:ea typeface="標楷體" panose="03000509000000000000" pitchFamily="65" charset="-120"/>
                <a:cs typeface="Arial" panose="020B0604020202020204" pitchFamily="34" charset="0"/>
              </a:rPr>
              <a:t>106.08.31.</a:t>
            </a:r>
          </a:p>
          <a:p>
            <a:pPr lvl="0" algn="ctr" defTabSz="711200">
              <a:lnSpc>
                <a:spcPct val="90000"/>
              </a:lnSpc>
              <a:spcBef>
                <a:spcPct val="0"/>
              </a:spcBef>
              <a:spcAft>
                <a:spcPct val="35000"/>
              </a:spcAft>
            </a:pPr>
            <a:r>
              <a:rPr lang="en-US" altLang="en-US" sz="2000" kern="1200" dirty="0" smtClean="0">
                <a:solidFill>
                  <a:schemeClr val="tx1"/>
                </a:solidFill>
                <a:latin typeface="標楷體" panose="03000509000000000000" pitchFamily="65" charset="-120"/>
                <a:ea typeface="標楷體" panose="03000509000000000000" pitchFamily="65" charset="-120"/>
              </a:rPr>
              <a:t/>
            </a:r>
            <a:br>
              <a:rPr lang="en-US" altLang="en-US" sz="2000" kern="1200" dirty="0" smtClean="0">
                <a:solidFill>
                  <a:schemeClr val="tx1"/>
                </a:solidFill>
                <a:latin typeface="標楷體" panose="03000509000000000000" pitchFamily="65" charset="-120"/>
                <a:ea typeface="標楷體" panose="03000509000000000000" pitchFamily="65" charset="-120"/>
              </a:rPr>
            </a:br>
            <a:r>
              <a:rPr lang="zh-TW" altLang="en-US" sz="2000" kern="1200" dirty="0" smtClean="0">
                <a:solidFill>
                  <a:schemeClr val="tx1"/>
                </a:solidFill>
                <a:latin typeface="標楷體" panose="03000509000000000000" pitchFamily="65" charset="-120"/>
                <a:ea typeface="標楷體" panose="03000509000000000000" pitchFamily="65" charset="-120"/>
              </a:rPr>
              <a:t>學校提交計畫書初步構想規劃</a:t>
            </a:r>
            <a:endParaRPr lang="zh-TW" altLang="en-US" sz="2000" kern="1200" dirty="0">
              <a:solidFill>
                <a:schemeClr val="tx1"/>
              </a:solidFill>
              <a:latin typeface="標楷體" panose="03000509000000000000" pitchFamily="65" charset="-120"/>
              <a:ea typeface="標楷體" panose="03000509000000000000" pitchFamily="65" charset="-120"/>
            </a:endParaRPr>
          </a:p>
        </p:txBody>
      </p:sp>
      <p:sp>
        <p:nvSpPr>
          <p:cNvPr id="9" name="手繪多邊形 8"/>
          <p:cNvSpPr/>
          <p:nvPr/>
        </p:nvSpPr>
        <p:spPr>
          <a:xfrm>
            <a:off x="2214222" y="3645024"/>
            <a:ext cx="327847" cy="383520"/>
          </a:xfrm>
          <a:custGeom>
            <a:avLst/>
            <a:gdLst>
              <a:gd name="connsiteX0" fmla="*/ 0 w 327847"/>
              <a:gd name="connsiteY0" fmla="*/ 76704 h 383520"/>
              <a:gd name="connsiteX1" fmla="*/ 163924 w 327847"/>
              <a:gd name="connsiteY1" fmla="*/ 76704 h 383520"/>
              <a:gd name="connsiteX2" fmla="*/ 163924 w 327847"/>
              <a:gd name="connsiteY2" fmla="*/ 0 h 383520"/>
              <a:gd name="connsiteX3" fmla="*/ 327847 w 327847"/>
              <a:gd name="connsiteY3" fmla="*/ 191760 h 383520"/>
              <a:gd name="connsiteX4" fmla="*/ 163924 w 327847"/>
              <a:gd name="connsiteY4" fmla="*/ 383520 h 383520"/>
              <a:gd name="connsiteX5" fmla="*/ 163924 w 327847"/>
              <a:gd name="connsiteY5" fmla="*/ 306816 h 383520"/>
              <a:gd name="connsiteX6" fmla="*/ 0 w 327847"/>
              <a:gd name="connsiteY6" fmla="*/ 306816 h 383520"/>
              <a:gd name="connsiteX7" fmla="*/ 0 w 327847"/>
              <a:gd name="connsiteY7" fmla="*/ 76704 h 383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47" h="383520">
                <a:moveTo>
                  <a:pt x="0" y="76704"/>
                </a:moveTo>
                <a:lnTo>
                  <a:pt x="163924" y="76704"/>
                </a:lnTo>
                <a:lnTo>
                  <a:pt x="163924" y="0"/>
                </a:lnTo>
                <a:lnTo>
                  <a:pt x="327847" y="191760"/>
                </a:lnTo>
                <a:lnTo>
                  <a:pt x="163924" y="383520"/>
                </a:lnTo>
                <a:lnTo>
                  <a:pt x="163924" y="306816"/>
                </a:lnTo>
                <a:lnTo>
                  <a:pt x="0" y="306816"/>
                </a:lnTo>
                <a:lnTo>
                  <a:pt x="0" y="76704"/>
                </a:lnTo>
                <a:close/>
              </a:path>
            </a:pathLst>
          </a:custGeom>
          <a:solidFill>
            <a:srgbClr val="0000FF"/>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0" tIns="76704" rIns="98354" bIns="76704" numCol="1" spcCol="1270" anchor="ctr" anchorCtr="0">
            <a:noAutofit/>
          </a:bodyPr>
          <a:lstStyle/>
          <a:p>
            <a:pPr lvl="0" algn="ctr" defTabSz="1200150">
              <a:lnSpc>
                <a:spcPct val="90000"/>
              </a:lnSpc>
              <a:spcBef>
                <a:spcPct val="0"/>
              </a:spcBef>
              <a:spcAft>
                <a:spcPct val="35000"/>
              </a:spcAft>
            </a:pPr>
            <a:endParaRPr lang="zh-TW" altLang="en-US" sz="2700" kern="1200"/>
          </a:p>
        </p:txBody>
      </p:sp>
      <p:sp>
        <p:nvSpPr>
          <p:cNvPr id="10" name="手繪多邊形 9"/>
          <p:cNvSpPr/>
          <p:nvPr/>
        </p:nvSpPr>
        <p:spPr>
          <a:xfrm>
            <a:off x="2678157" y="3002975"/>
            <a:ext cx="1682540" cy="1631929"/>
          </a:xfrm>
          <a:custGeom>
            <a:avLst/>
            <a:gdLst>
              <a:gd name="connsiteX0" fmla="*/ 0 w 1546452"/>
              <a:gd name="connsiteY0" fmla="*/ 154645 h 1631929"/>
              <a:gd name="connsiteX1" fmla="*/ 154645 w 1546452"/>
              <a:gd name="connsiteY1" fmla="*/ 0 h 1631929"/>
              <a:gd name="connsiteX2" fmla="*/ 1391807 w 1546452"/>
              <a:gd name="connsiteY2" fmla="*/ 0 h 1631929"/>
              <a:gd name="connsiteX3" fmla="*/ 1546452 w 1546452"/>
              <a:gd name="connsiteY3" fmla="*/ 154645 h 1631929"/>
              <a:gd name="connsiteX4" fmla="*/ 1546452 w 1546452"/>
              <a:gd name="connsiteY4" fmla="*/ 1477284 h 1631929"/>
              <a:gd name="connsiteX5" fmla="*/ 1391807 w 1546452"/>
              <a:gd name="connsiteY5" fmla="*/ 1631929 h 1631929"/>
              <a:gd name="connsiteX6" fmla="*/ 154645 w 1546452"/>
              <a:gd name="connsiteY6" fmla="*/ 1631929 h 1631929"/>
              <a:gd name="connsiteX7" fmla="*/ 0 w 1546452"/>
              <a:gd name="connsiteY7" fmla="*/ 1477284 h 1631929"/>
              <a:gd name="connsiteX8" fmla="*/ 0 w 1546452"/>
              <a:gd name="connsiteY8" fmla="*/ 154645 h 163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46452" h="1631929">
                <a:moveTo>
                  <a:pt x="0" y="154645"/>
                </a:moveTo>
                <a:cubicBezTo>
                  <a:pt x="0" y="69237"/>
                  <a:pt x="69237" y="0"/>
                  <a:pt x="154645" y="0"/>
                </a:cubicBezTo>
                <a:lnTo>
                  <a:pt x="1391807" y="0"/>
                </a:lnTo>
                <a:cubicBezTo>
                  <a:pt x="1477215" y="0"/>
                  <a:pt x="1546452" y="69237"/>
                  <a:pt x="1546452" y="154645"/>
                </a:cubicBezTo>
                <a:lnTo>
                  <a:pt x="1546452" y="1477284"/>
                </a:lnTo>
                <a:cubicBezTo>
                  <a:pt x="1546452" y="1562692"/>
                  <a:pt x="1477215" y="1631929"/>
                  <a:pt x="1391807" y="1631929"/>
                </a:cubicBezTo>
                <a:lnTo>
                  <a:pt x="154645" y="1631929"/>
                </a:lnTo>
                <a:cubicBezTo>
                  <a:pt x="69237" y="1631929"/>
                  <a:pt x="0" y="1562692"/>
                  <a:pt x="0" y="1477284"/>
                </a:cubicBezTo>
                <a:lnTo>
                  <a:pt x="0" y="154645"/>
                </a:lnTo>
                <a:close/>
              </a:path>
            </a:pathLst>
          </a:custGeom>
          <a:solidFill>
            <a:srgbClr val="CCECFF"/>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6254" tIns="106254" rIns="106254" bIns="106254" numCol="1" spcCol="1270" anchor="ctr" anchorCtr="0">
            <a:noAutofit/>
          </a:bodyPr>
          <a:lstStyle/>
          <a:p>
            <a:pPr lvl="0" algn="ctr" defTabSz="711200">
              <a:lnSpc>
                <a:spcPct val="90000"/>
              </a:lnSpc>
              <a:spcBef>
                <a:spcPct val="0"/>
              </a:spcBef>
              <a:spcAft>
                <a:spcPct val="35000"/>
              </a:spcAft>
            </a:pPr>
            <a:r>
              <a:rPr lang="en-US" altLang="en-US" sz="2000" kern="1200" dirty="0" smtClean="0">
                <a:solidFill>
                  <a:srgbClr val="FF0000"/>
                </a:solidFill>
                <a:latin typeface="Arial" panose="020B0604020202020204" pitchFamily="34" charset="0"/>
                <a:ea typeface="標楷體" panose="03000509000000000000" pitchFamily="65" charset="-120"/>
                <a:cs typeface="Arial" panose="020B0604020202020204" pitchFamily="34" charset="0"/>
              </a:rPr>
              <a:t>106. 09.30</a:t>
            </a:r>
            <a:r>
              <a:rPr lang="en-US" altLang="en-US" sz="2000" kern="1200" dirty="0" smtClean="0">
                <a:solidFill>
                  <a:schemeClr val="tx1"/>
                </a:solidFill>
                <a:latin typeface="標楷體" panose="03000509000000000000" pitchFamily="65" charset="-120"/>
                <a:ea typeface="標楷體" panose="03000509000000000000" pitchFamily="65" charset="-120"/>
              </a:rPr>
              <a:t>.</a:t>
            </a:r>
            <a:br>
              <a:rPr lang="en-US" altLang="en-US" sz="2000" kern="1200" dirty="0" smtClean="0">
                <a:solidFill>
                  <a:schemeClr val="tx1"/>
                </a:solidFill>
                <a:latin typeface="標楷體" panose="03000509000000000000" pitchFamily="65" charset="-120"/>
                <a:ea typeface="標楷體" panose="03000509000000000000" pitchFamily="65" charset="-120"/>
              </a:rPr>
            </a:br>
            <a:r>
              <a:rPr lang="zh-TW" altLang="en-US" sz="2000" kern="1200" dirty="0" smtClean="0">
                <a:solidFill>
                  <a:schemeClr val="tx1"/>
                </a:solidFill>
                <a:latin typeface="標楷體" panose="03000509000000000000" pitchFamily="65" charset="-120"/>
                <a:ea typeface="標楷體" panose="03000509000000000000" pitchFamily="65" charset="-120"/>
              </a:rPr>
              <a:t>本部完成初審作業，並提供各校書面審查意見</a:t>
            </a:r>
            <a:endParaRPr lang="zh-TW" altLang="en-US" sz="2000" kern="1200" dirty="0">
              <a:solidFill>
                <a:schemeClr val="tx1"/>
              </a:solidFill>
              <a:latin typeface="標楷體" panose="03000509000000000000" pitchFamily="65" charset="-120"/>
              <a:ea typeface="標楷體" panose="03000509000000000000" pitchFamily="65" charset="-120"/>
            </a:endParaRPr>
          </a:p>
        </p:txBody>
      </p:sp>
      <p:sp>
        <p:nvSpPr>
          <p:cNvPr id="11" name="手繪多邊形 10"/>
          <p:cNvSpPr/>
          <p:nvPr/>
        </p:nvSpPr>
        <p:spPr>
          <a:xfrm>
            <a:off x="4379255" y="3645024"/>
            <a:ext cx="327847" cy="383520"/>
          </a:xfrm>
          <a:custGeom>
            <a:avLst/>
            <a:gdLst>
              <a:gd name="connsiteX0" fmla="*/ 0 w 327847"/>
              <a:gd name="connsiteY0" fmla="*/ 76704 h 383520"/>
              <a:gd name="connsiteX1" fmla="*/ 163924 w 327847"/>
              <a:gd name="connsiteY1" fmla="*/ 76704 h 383520"/>
              <a:gd name="connsiteX2" fmla="*/ 163924 w 327847"/>
              <a:gd name="connsiteY2" fmla="*/ 0 h 383520"/>
              <a:gd name="connsiteX3" fmla="*/ 327847 w 327847"/>
              <a:gd name="connsiteY3" fmla="*/ 191760 h 383520"/>
              <a:gd name="connsiteX4" fmla="*/ 163924 w 327847"/>
              <a:gd name="connsiteY4" fmla="*/ 383520 h 383520"/>
              <a:gd name="connsiteX5" fmla="*/ 163924 w 327847"/>
              <a:gd name="connsiteY5" fmla="*/ 306816 h 383520"/>
              <a:gd name="connsiteX6" fmla="*/ 0 w 327847"/>
              <a:gd name="connsiteY6" fmla="*/ 306816 h 383520"/>
              <a:gd name="connsiteX7" fmla="*/ 0 w 327847"/>
              <a:gd name="connsiteY7" fmla="*/ 76704 h 383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47" h="383520">
                <a:moveTo>
                  <a:pt x="0" y="76704"/>
                </a:moveTo>
                <a:lnTo>
                  <a:pt x="163924" y="76704"/>
                </a:lnTo>
                <a:lnTo>
                  <a:pt x="163924" y="0"/>
                </a:lnTo>
                <a:lnTo>
                  <a:pt x="327847" y="191760"/>
                </a:lnTo>
                <a:lnTo>
                  <a:pt x="163924" y="383520"/>
                </a:lnTo>
                <a:lnTo>
                  <a:pt x="163924" y="306816"/>
                </a:lnTo>
                <a:lnTo>
                  <a:pt x="0" y="306816"/>
                </a:lnTo>
                <a:lnTo>
                  <a:pt x="0" y="76704"/>
                </a:lnTo>
                <a:close/>
              </a:path>
            </a:pathLst>
          </a:custGeom>
          <a:solidFill>
            <a:srgbClr val="0000FF"/>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0" tIns="76704" rIns="98354" bIns="76704" numCol="1" spcCol="1270" anchor="ctr" anchorCtr="0">
            <a:noAutofit/>
          </a:bodyPr>
          <a:lstStyle/>
          <a:p>
            <a:pPr lvl="0" algn="ctr" defTabSz="1200150">
              <a:lnSpc>
                <a:spcPct val="90000"/>
              </a:lnSpc>
              <a:spcBef>
                <a:spcPct val="0"/>
              </a:spcBef>
              <a:spcAft>
                <a:spcPct val="35000"/>
              </a:spcAft>
            </a:pPr>
            <a:endParaRPr lang="zh-TW" altLang="en-US" sz="2700" kern="1200"/>
          </a:p>
        </p:txBody>
      </p:sp>
      <p:sp>
        <p:nvSpPr>
          <p:cNvPr id="13" name="手繪多邊形 12"/>
          <p:cNvSpPr/>
          <p:nvPr/>
        </p:nvSpPr>
        <p:spPr>
          <a:xfrm>
            <a:off x="4843190" y="3002975"/>
            <a:ext cx="1701098" cy="1631929"/>
          </a:xfrm>
          <a:custGeom>
            <a:avLst/>
            <a:gdLst>
              <a:gd name="connsiteX0" fmla="*/ 0 w 1546452"/>
              <a:gd name="connsiteY0" fmla="*/ 154645 h 1631929"/>
              <a:gd name="connsiteX1" fmla="*/ 154645 w 1546452"/>
              <a:gd name="connsiteY1" fmla="*/ 0 h 1631929"/>
              <a:gd name="connsiteX2" fmla="*/ 1391807 w 1546452"/>
              <a:gd name="connsiteY2" fmla="*/ 0 h 1631929"/>
              <a:gd name="connsiteX3" fmla="*/ 1546452 w 1546452"/>
              <a:gd name="connsiteY3" fmla="*/ 154645 h 1631929"/>
              <a:gd name="connsiteX4" fmla="*/ 1546452 w 1546452"/>
              <a:gd name="connsiteY4" fmla="*/ 1477284 h 1631929"/>
              <a:gd name="connsiteX5" fmla="*/ 1391807 w 1546452"/>
              <a:gd name="connsiteY5" fmla="*/ 1631929 h 1631929"/>
              <a:gd name="connsiteX6" fmla="*/ 154645 w 1546452"/>
              <a:gd name="connsiteY6" fmla="*/ 1631929 h 1631929"/>
              <a:gd name="connsiteX7" fmla="*/ 0 w 1546452"/>
              <a:gd name="connsiteY7" fmla="*/ 1477284 h 1631929"/>
              <a:gd name="connsiteX8" fmla="*/ 0 w 1546452"/>
              <a:gd name="connsiteY8" fmla="*/ 154645 h 163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46452" h="1631929">
                <a:moveTo>
                  <a:pt x="0" y="154645"/>
                </a:moveTo>
                <a:cubicBezTo>
                  <a:pt x="0" y="69237"/>
                  <a:pt x="69237" y="0"/>
                  <a:pt x="154645" y="0"/>
                </a:cubicBezTo>
                <a:lnTo>
                  <a:pt x="1391807" y="0"/>
                </a:lnTo>
                <a:cubicBezTo>
                  <a:pt x="1477215" y="0"/>
                  <a:pt x="1546452" y="69237"/>
                  <a:pt x="1546452" y="154645"/>
                </a:cubicBezTo>
                <a:lnTo>
                  <a:pt x="1546452" y="1477284"/>
                </a:lnTo>
                <a:cubicBezTo>
                  <a:pt x="1546452" y="1562692"/>
                  <a:pt x="1477215" y="1631929"/>
                  <a:pt x="1391807" y="1631929"/>
                </a:cubicBezTo>
                <a:lnTo>
                  <a:pt x="154645" y="1631929"/>
                </a:lnTo>
                <a:cubicBezTo>
                  <a:pt x="69237" y="1631929"/>
                  <a:pt x="0" y="1562692"/>
                  <a:pt x="0" y="1477284"/>
                </a:cubicBezTo>
                <a:lnTo>
                  <a:pt x="0" y="154645"/>
                </a:lnTo>
                <a:close/>
              </a:path>
            </a:pathLst>
          </a:custGeom>
          <a:solidFill>
            <a:srgbClr val="CCECFF"/>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13874" tIns="113874" rIns="113874" bIns="113874" numCol="1" spcCol="1270" anchor="ctr" anchorCtr="0">
            <a:noAutofit/>
          </a:bodyPr>
          <a:lstStyle/>
          <a:p>
            <a:pPr lvl="0" algn="ctr" defTabSz="800100">
              <a:lnSpc>
                <a:spcPct val="90000"/>
              </a:lnSpc>
              <a:spcBef>
                <a:spcPct val="0"/>
              </a:spcBef>
              <a:spcAft>
                <a:spcPct val="35000"/>
              </a:spcAft>
            </a:pPr>
            <a:r>
              <a:rPr lang="en-US" altLang="en-US" sz="2000" kern="1200" dirty="0" smtClean="0">
                <a:solidFill>
                  <a:srgbClr val="FF0000"/>
                </a:solidFill>
                <a:latin typeface="Arial" panose="020B0604020202020204" pitchFamily="34" charset="0"/>
                <a:ea typeface="標楷體" panose="03000509000000000000" pitchFamily="65" charset="-120"/>
                <a:cs typeface="Arial" panose="020B0604020202020204" pitchFamily="34" charset="0"/>
              </a:rPr>
              <a:t>106.11.27</a:t>
            </a:r>
            <a:r>
              <a:rPr lang="en-US" altLang="en-US" sz="2000" kern="1200" dirty="0" smtClean="0">
                <a:solidFill>
                  <a:schemeClr val="tx1"/>
                </a:solidFill>
                <a:latin typeface="標楷體" panose="03000509000000000000" pitchFamily="65" charset="-120"/>
                <a:ea typeface="標楷體" panose="03000509000000000000" pitchFamily="65" charset="-120"/>
              </a:rPr>
              <a:t>.</a:t>
            </a:r>
          </a:p>
          <a:p>
            <a:pPr lvl="0" algn="ctr" defTabSz="800100">
              <a:lnSpc>
                <a:spcPct val="90000"/>
              </a:lnSpc>
              <a:spcBef>
                <a:spcPct val="0"/>
              </a:spcBef>
              <a:spcAft>
                <a:spcPct val="35000"/>
              </a:spcAft>
            </a:pPr>
            <a:r>
              <a:rPr lang="en-US" altLang="en-US" sz="2000" kern="1200" dirty="0" smtClean="0">
                <a:solidFill>
                  <a:schemeClr val="tx1"/>
                </a:solidFill>
                <a:latin typeface="標楷體" panose="03000509000000000000" pitchFamily="65" charset="-120"/>
                <a:ea typeface="標楷體" panose="03000509000000000000" pitchFamily="65" charset="-120"/>
              </a:rPr>
              <a:t/>
            </a:r>
            <a:br>
              <a:rPr lang="en-US" altLang="en-US" sz="2000" kern="1200" dirty="0" smtClean="0">
                <a:solidFill>
                  <a:schemeClr val="tx1"/>
                </a:solidFill>
                <a:latin typeface="標楷體" panose="03000509000000000000" pitchFamily="65" charset="-120"/>
                <a:ea typeface="標楷體" panose="03000509000000000000" pitchFamily="65" charset="-120"/>
              </a:rPr>
            </a:br>
            <a:r>
              <a:rPr lang="zh-TW" altLang="en-US" sz="2000" kern="1200" dirty="0" smtClean="0">
                <a:solidFill>
                  <a:schemeClr val="tx1"/>
                </a:solidFill>
                <a:latin typeface="標楷體" panose="03000509000000000000" pitchFamily="65" charset="-120"/>
                <a:ea typeface="標楷體" panose="03000509000000000000" pitchFamily="65" charset="-120"/>
              </a:rPr>
              <a:t>學校提交完整計畫書</a:t>
            </a:r>
            <a:endParaRPr lang="zh-TW" altLang="en-US" sz="2000" kern="1200" dirty="0">
              <a:solidFill>
                <a:schemeClr val="tx1"/>
              </a:solidFill>
              <a:latin typeface="標楷體" panose="03000509000000000000" pitchFamily="65" charset="-120"/>
              <a:ea typeface="標楷體" panose="03000509000000000000" pitchFamily="65" charset="-120"/>
            </a:endParaRPr>
          </a:p>
        </p:txBody>
      </p:sp>
      <p:sp>
        <p:nvSpPr>
          <p:cNvPr id="15" name="手繪多邊形 14"/>
          <p:cNvSpPr/>
          <p:nvPr/>
        </p:nvSpPr>
        <p:spPr>
          <a:xfrm>
            <a:off x="6612332" y="3683411"/>
            <a:ext cx="327847" cy="383520"/>
          </a:xfrm>
          <a:custGeom>
            <a:avLst/>
            <a:gdLst>
              <a:gd name="connsiteX0" fmla="*/ 0 w 327847"/>
              <a:gd name="connsiteY0" fmla="*/ 76704 h 383520"/>
              <a:gd name="connsiteX1" fmla="*/ 163924 w 327847"/>
              <a:gd name="connsiteY1" fmla="*/ 76704 h 383520"/>
              <a:gd name="connsiteX2" fmla="*/ 163924 w 327847"/>
              <a:gd name="connsiteY2" fmla="*/ 0 h 383520"/>
              <a:gd name="connsiteX3" fmla="*/ 327847 w 327847"/>
              <a:gd name="connsiteY3" fmla="*/ 191760 h 383520"/>
              <a:gd name="connsiteX4" fmla="*/ 163924 w 327847"/>
              <a:gd name="connsiteY4" fmla="*/ 383520 h 383520"/>
              <a:gd name="connsiteX5" fmla="*/ 163924 w 327847"/>
              <a:gd name="connsiteY5" fmla="*/ 306816 h 383520"/>
              <a:gd name="connsiteX6" fmla="*/ 0 w 327847"/>
              <a:gd name="connsiteY6" fmla="*/ 306816 h 383520"/>
              <a:gd name="connsiteX7" fmla="*/ 0 w 327847"/>
              <a:gd name="connsiteY7" fmla="*/ 76704 h 383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47" h="383520">
                <a:moveTo>
                  <a:pt x="0" y="76704"/>
                </a:moveTo>
                <a:lnTo>
                  <a:pt x="163924" y="76704"/>
                </a:lnTo>
                <a:lnTo>
                  <a:pt x="163924" y="0"/>
                </a:lnTo>
                <a:lnTo>
                  <a:pt x="327847" y="191760"/>
                </a:lnTo>
                <a:lnTo>
                  <a:pt x="163924" y="383520"/>
                </a:lnTo>
                <a:lnTo>
                  <a:pt x="163924" y="306816"/>
                </a:lnTo>
                <a:lnTo>
                  <a:pt x="0" y="306816"/>
                </a:lnTo>
                <a:lnTo>
                  <a:pt x="0" y="76704"/>
                </a:lnTo>
                <a:close/>
              </a:path>
            </a:pathLst>
          </a:custGeom>
          <a:solidFill>
            <a:srgbClr val="0000FF"/>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0" tIns="76704" rIns="98354" bIns="76704" numCol="1" spcCol="1270" anchor="ctr" anchorCtr="0">
            <a:noAutofit/>
          </a:bodyPr>
          <a:lstStyle/>
          <a:p>
            <a:pPr lvl="0" algn="ctr" defTabSz="1200150">
              <a:lnSpc>
                <a:spcPct val="90000"/>
              </a:lnSpc>
              <a:spcBef>
                <a:spcPct val="0"/>
              </a:spcBef>
              <a:spcAft>
                <a:spcPct val="35000"/>
              </a:spcAft>
            </a:pPr>
            <a:endParaRPr lang="zh-TW" altLang="en-US" sz="2700" kern="1200"/>
          </a:p>
        </p:txBody>
      </p:sp>
      <p:sp>
        <p:nvSpPr>
          <p:cNvPr id="16" name="手繪多邊形 15"/>
          <p:cNvSpPr/>
          <p:nvPr/>
        </p:nvSpPr>
        <p:spPr>
          <a:xfrm>
            <a:off x="7008223" y="3002975"/>
            <a:ext cx="1565010" cy="1631929"/>
          </a:xfrm>
          <a:custGeom>
            <a:avLst/>
            <a:gdLst>
              <a:gd name="connsiteX0" fmla="*/ 0 w 1546452"/>
              <a:gd name="connsiteY0" fmla="*/ 154645 h 1631929"/>
              <a:gd name="connsiteX1" fmla="*/ 154645 w 1546452"/>
              <a:gd name="connsiteY1" fmla="*/ 0 h 1631929"/>
              <a:gd name="connsiteX2" fmla="*/ 1391807 w 1546452"/>
              <a:gd name="connsiteY2" fmla="*/ 0 h 1631929"/>
              <a:gd name="connsiteX3" fmla="*/ 1546452 w 1546452"/>
              <a:gd name="connsiteY3" fmla="*/ 154645 h 1631929"/>
              <a:gd name="connsiteX4" fmla="*/ 1546452 w 1546452"/>
              <a:gd name="connsiteY4" fmla="*/ 1477284 h 1631929"/>
              <a:gd name="connsiteX5" fmla="*/ 1391807 w 1546452"/>
              <a:gd name="connsiteY5" fmla="*/ 1631929 h 1631929"/>
              <a:gd name="connsiteX6" fmla="*/ 154645 w 1546452"/>
              <a:gd name="connsiteY6" fmla="*/ 1631929 h 1631929"/>
              <a:gd name="connsiteX7" fmla="*/ 0 w 1546452"/>
              <a:gd name="connsiteY7" fmla="*/ 1477284 h 1631929"/>
              <a:gd name="connsiteX8" fmla="*/ 0 w 1546452"/>
              <a:gd name="connsiteY8" fmla="*/ 154645 h 163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46452" h="1631929">
                <a:moveTo>
                  <a:pt x="0" y="154645"/>
                </a:moveTo>
                <a:cubicBezTo>
                  <a:pt x="0" y="69237"/>
                  <a:pt x="69237" y="0"/>
                  <a:pt x="154645" y="0"/>
                </a:cubicBezTo>
                <a:lnTo>
                  <a:pt x="1391807" y="0"/>
                </a:lnTo>
                <a:cubicBezTo>
                  <a:pt x="1477215" y="0"/>
                  <a:pt x="1546452" y="69237"/>
                  <a:pt x="1546452" y="154645"/>
                </a:cubicBezTo>
                <a:lnTo>
                  <a:pt x="1546452" y="1477284"/>
                </a:lnTo>
                <a:cubicBezTo>
                  <a:pt x="1546452" y="1562692"/>
                  <a:pt x="1477215" y="1631929"/>
                  <a:pt x="1391807" y="1631929"/>
                </a:cubicBezTo>
                <a:lnTo>
                  <a:pt x="154645" y="1631929"/>
                </a:lnTo>
                <a:cubicBezTo>
                  <a:pt x="69237" y="1631929"/>
                  <a:pt x="0" y="1562692"/>
                  <a:pt x="0" y="1477284"/>
                </a:cubicBezTo>
                <a:lnTo>
                  <a:pt x="0" y="154645"/>
                </a:lnTo>
                <a:close/>
              </a:path>
            </a:pathLst>
          </a:custGeom>
          <a:solidFill>
            <a:srgbClr val="CCECFF"/>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6254" tIns="106254" rIns="106254" bIns="106254" numCol="1" spcCol="1270" anchor="ctr" anchorCtr="0">
            <a:noAutofit/>
          </a:bodyPr>
          <a:lstStyle/>
          <a:p>
            <a:pPr lvl="0" algn="ctr" defTabSz="711200">
              <a:lnSpc>
                <a:spcPct val="90000"/>
              </a:lnSpc>
              <a:spcBef>
                <a:spcPct val="0"/>
              </a:spcBef>
              <a:spcAft>
                <a:spcPct val="35000"/>
              </a:spcAft>
            </a:pPr>
            <a:r>
              <a:rPr lang="en-US" altLang="en-US" sz="2000" kern="1200" dirty="0" smtClean="0">
                <a:solidFill>
                  <a:srgbClr val="FF0000"/>
                </a:solidFill>
                <a:latin typeface="Arial" panose="020B0604020202020204" pitchFamily="34" charset="0"/>
                <a:ea typeface="標楷體" panose="03000509000000000000" pitchFamily="65" charset="-120"/>
                <a:cs typeface="Arial" panose="020B0604020202020204" pitchFamily="34" charset="0"/>
              </a:rPr>
              <a:t>107.01.31.</a:t>
            </a:r>
            <a:endParaRPr lang="zh-TW" altLang="en-US" sz="2000" kern="1200" dirty="0" smtClean="0">
              <a:solidFill>
                <a:srgbClr val="FF0000"/>
              </a:solidFill>
              <a:latin typeface="Arial" panose="020B0604020202020204" pitchFamily="34" charset="0"/>
              <a:ea typeface="標楷體" panose="03000509000000000000" pitchFamily="65" charset="-120"/>
              <a:cs typeface="Arial" panose="020B0604020202020204" pitchFamily="34" charset="0"/>
            </a:endParaRPr>
          </a:p>
          <a:p>
            <a:pPr lvl="0" algn="ctr" defTabSz="711200">
              <a:lnSpc>
                <a:spcPct val="90000"/>
              </a:lnSpc>
              <a:spcBef>
                <a:spcPct val="0"/>
              </a:spcBef>
              <a:spcAft>
                <a:spcPct val="35000"/>
              </a:spcAft>
            </a:pPr>
            <a:r>
              <a:rPr lang="zh-TW" altLang="en-US" sz="2000" kern="1200" dirty="0" smtClean="0">
                <a:solidFill>
                  <a:schemeClr val="tx1"/>
                </a:solidFill>
                <a:latin typeface="標楷體" panose="03000509000000000000" pitchFamily="65" charset="-120"/>
                <a:ea typeface="標楷體" panose="03000509000000000000" pitchFamily="65" charset="-120"/>
              </a:rPr>
              <a:t>本部完成計畫書複審作業，公布審查結果</a:t>
            </a:r>
            <a:endParaRPr lang="zh-TW" altLang="en-US" sz="2000" kern="1200" dirty="0">
              <a:solidFill>
                <a:schemeClr val="tx1"/>
              </a:solidFill>
              <a:latin typeface="標楷體" panose="03000509000000000000" pitchFamily="65" charset="-120"/>
              <a:ea typeface="標楷體" panose="03000509000000000000" pitchFamily="65" charset="-120"/>
            </a:endParaRPr>
          </a:p>
        </p:txBody>
      </p:sp>
      <p:pic>
        <p:nvPicPr>
          <p:cNvPr id="2050" name="Picture 2" descr="C:\Users\USER\AppData\Local\Microsoft\Windows\INetCache\IE\NZBZYMP9\memo-pictogram[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8477" y="1361712"/>
            <a:ext cx="1274889" cy="1231022"/>
          </a:xfrm>
          <a:prstGeom prst="rect">
            <a:avLst/>
          </a:prstGeom>
          <a:noFill/>
          <a:extLst>
            <a:ext uri="{909E8E84-426E-40DD-AFC4-6F175D3DCCD1}">
              <a14:hiddenFill xmlns:a14="http://schemas.microsoft.com/office/drawing/2010/main">
                <a:solidFill>
                  <a:srgbClr val="FFFFFF"/>
                </a:solidFill>
              </a14:hiddenFill>
            </a:ext>
          </a:extLst>
        </p:spPr>
      </p:pic>
      <p:sp>
        <p:nvSpPr>
          <p:cNvPr id="4" name="文字方塊 3"/>
          <p:cNvSpPr txBox="1"/>
          <p:nvPr/>
        </p:nvSpPr>
        <p:spPr>
          <a:xfrm>
            <a:off x="575240" y="1287659"/>
            <a:ext cx="1236429" cy="646331"/>
          </a:xfrm>
          <a:prstGeom prst="rect">
            <a:avLst/>
          </a:prstGeom>
          <a:noFill/>
        </p:spPr>
        <p:txBody>
          <a:bodyPr wrap="square" rtlCol="0">
            <a:spAutoFit/>
          </a:bodyPr>
          <a:lstStyle/>
          <a:p>
            <a:r>
              <a:rPr lang="zh-TW" altLang="en-US" b="1" dirty="0">
                <a:solidFill>
                  <a:srgbClr val="0000FF"/>
                </a:solidFill>
                <a:latin typeface="標楷體" panose="03000509000000000000" pitchFamily="65" charset="-120"/>
                <a:ea typeface="標楷體" panose="03000509000000000000" pitchFamily="65" charset="-120"/>
              </a:rPr>
              <a:t>校務發展</a:t>
            </a:r>
            <a:r>
              <a:rPr lang="en-US" altLang="zh-TW" b="1" dirty="0">
                <a:solidFill>
                  <a:srgbClr val="0000FF"/>
                </a:solidFill>
                <a:latin typeface="標楷體" panose="03000509000000000000" pitchFamily="65" charset="-120"/>
                <a:ea typeface="標楷體" panose="03000509000000000000" pitchFamily="65" charset="-120"/>
              </a:rPr>
              <a:t/>
            </a:r>
            <a:br>
              <a:rPr lang="en-US" altLang="zh-TW" b="1" dirty="0">
                <a:solidFill>
                  <a:srgbClr val="0000FF"/>
                </a:solidFill>
                <a:latin typeface="標楷體" panose="03000509000000000000" pitchFamily="65" charset="-120"/>
                <a:ea typeface="標楷體" panose="03000509000000000000" pitchFamily="65" charset="-120"/>
              </a:rPr>
            </a:br>
            <a:r>
              <a:rPr lang="zh-TW" altLang="en-US" b="1" dirty="0">
                <a:solidFill>
                  <a:srgbClr val="0000FF"/>
                </a:solidFill>
                <a:latin typeface="標楷體" panose="03000509000000000000" pitchFamily="65" charset="-120"/>
                <a:ea typeface="標楷體" panose="03000509000000000000" pitchFamily="65" charset="-120"/>
              </a:rPr>
              <a:t> </a:t>
            </a:r>
            <a:r>
              <a:rPr lang="zh-TW" altLang="en-US" b="1" dirty="0" smtClean="0">
                <a:solidFill>
                  <a:srgbClr val="0000FF"/>
                </a:solidFill>
                <a:latin typeface="標楷體" panose="03000509000000000000" pitchFamily="65" charset="-120"/>
                <a:ea typeface="標楷體" panose="03000509000000000000" pitchFamily="65" charset="-120"/>
              </a:rPr>
              <a:t>計畫</a:t>
            </a:r>
            <a:endParaRPr lang="zh-TW" altLang="en-US" b="1" dirty="0">
              <a:solidFill>
                <a:srgbClr val="0000FF"/>
              </a:solidFill>
              <a:latin typeface="標楷體" panose="03000509000000000000" pitchFamily="65" charset="-120"/>
              <a:ea typeface="標楷體" panose="03000509000000000000" pitchFamily="65" charset="-120"/>
            </a:endParaRPr>
          </a:p>
        </p:txBody>
      </p:sp>
      <p:sp>
        <p:nvSpPr>
          <p:cNvPr id="6" name="矩形 5"/>
          <p:cNvSpPr/>
          <p:nvPr/>
        </p:nvSpPr>
        <p:spPr>
          <a:xfrm>
            <a:off x="1797470" y="1246823"/>
            <a:ext cx="2781839" cy="1508105"/>
          </a:xfrm>
          <a:prstGeom prst="rect">
            <a:avLst/>
          </a:prstGeom>
        </p:spPr>
        <p:txBody>
          <a:bodyPr wrap="square">
            <a:spAutoFit/>
          </a:bodyPr>
          <a:lstStyle/>
          <a:p>
            <a:r>
              <a:rPr lang="en-US" altLang="zh-TW" dirty="0">
                <a:latin typeface="標楷體" panose="03000509000000000000" pitchFamily="65" charset="-120"/>
                <a:ea typeface="標楷體" panose="03000509000000000000" pitchFamily="65" charset="-120"/>
              </a:rPr>
              <a:t>●</a:t>
            </a:r>
            <a:r>
              <a:rPr lang="zh-TW" altLang="en-US" sz="2000" b="1" u="sng" dirty="0">
                <a:solidFill>
                  <a:srgbClr val="FF0000"/>
                </a:solidFill>
                <a:latin typeface="標楷體" panose="03000509000000000000" pitchFamily="65" charset="-120"/>
                <a:ea typeface="標楷體" panose="03000509000000000000" pitchFamily="65" charset="-120"/>
              </a:rPr>
              <a:t>以校務發展計畫為本</a:t>
            </a:r>
            <a:r>
              <a:rPr lang="zh-TW" altLang="en-US" b="1" u="sng" dirty="0">
                <a:latin typeface="標楷體" panose="03000509000000000000" pitchFamily="65" charset="-120"/>
                <a:ea typeface="標楷體" panose="03000509000000000000" pitchFamily="65" charset="-120"/>
              </a:rPr>
              <a:t>：</a:t>
            </a:r>
          </a:p>
          <a:p>
            <a:r>
              <a:rPr lang="zh-TW" altLang="en-US" dirty="0">
                <a:latin typeface="標楷體" panose="03000509000000000000" pitchFamily="65" charset="-120"/>
                <a:ea typeface="標楷體" panose="03000509000000000000" pitchFamily="65" charset="-120"/>
              </a:rPr>
              <a:t>每一所學校應盤點</a:t>
            </a:r>
            <a:r>
              <a:rPr lang="zh-TW" altLang="en-US" dirty="0" smtClean="0">
                <a:latin typeface="標楷體" panose="03000509000000000000" pitchFamily="65" charset="-120"/>
                <a:ea typeface="標楷體" panose="03000509000000000000" pitchFamily="65" charset="-120"/>
              </a:rPr>
              <a:t>學校</a:t>
            </a:r>
            <a:r>
              <a:rPr lang="zh-TW" altLang="en-US" dirty="0">
                <a:latin typeface="標楷體" panose="03000509000000000000" pitchFamily="65" charset="-120"/>
                <a:ea typeface="標楷體" panose="03000509000000000000" pitchFamily="65" charset="-120"/>
              </a:rPr>
              <a:t>資源及條件，</a:t>
            </a:r>
            <a:r>
              <a:rPr lang="zh-TW" altLang="en-US" dirty="0" smtClean="0">
                <a:latin typeface="標楷體" panose="03000509000000000000" pitchFamily="65" charset="-120"/>
                <a:ea typeface="標楷體" panose="03000509000000000000" pitchFamily="65" charset="-120"/>
              </a:rPr>
              <a:t>設定</a:t>
            </a:r>
            <a:r>
              <a:rPr lang="zh-TW" altLang="en-US" dirty="0" smtClean="0">
                <a:solidFill>
                  <a:srgbClr val="FF0000"/>
                </a:solidFill>
                <a:latin typeface="標楷體" panose="03000509000000000000" pitchFamily="65" charset="-120"/>
                <a:ea typeface="標楷體" panose="03000509000000000000" pitchFamily="65" charset="-120"/>
              </a:rPr>
              <a:t>學校</a:t>
            </a:r>
            <a:r>
              <a:rPr lang="zh-TW" altLang="en-US" dirty="0">
                <a:solidFill>
                  <a:srgbClr val="FF0000"/>
                </a:solidFill>
                <a:latin typeface="標楷體" panose="03000509000000000000" pitchFamily="65" charset="-120"/>
                <a:ea typeface="標楷體" panose="03000509000000000000" pitchFamily="65" charset="-120"/>
              </a:rPr>
              <a:t>發展方向</a:t>
            </a:r>
            <a:r>
              <a:rPr lang="zh-TW" altLang="en-US" dirty="0">
                <a:latin typeface="標楷體" panose="03000509000000000000" pitchFamily="65" charset="-120"/>
                <a:ea typeface="標楷體" panose="03000509000000000000" pitchFamily="65" charset="-120"/>
              </a:rPr>
              <a:t>及</a:t>
            </a:r>
            <a:r>
              <a:rPr lang="zh-TW" altLang="en-US" dirty="0" smtClean="0">
                <a:solidFill>
                  <a:srgbClr val="FF0000"/>
                </a:solidFill>
                <a:latin typeface="標楷體" panose="03000509000000000000" pitchFamily="65" charset="-120"/>
                <a:ea typeface="標楷體" panose="03000509000000000000" pitchFamily="65" charset="-120"/>
              </a:rPr>
              <a:t>明確自我</a:t>
            </a:r>
            <a:r>
              <a:rPr lang="zh-TW" altLang="en-US" dirty="0">
                <a:solidFill>
                  <a:srgbClr val="FF0000"/>
                </a:solidFill>
                <a:latin typeface="標楷體" panose="03000509000000000000" pitchFamily="65" charset="-120"/>
                <a:ea typeface="標楷體" panose="03000509000000000000" pitchFamily="65" charset="-120"/>
              </a:rPr>
              <a:t>特色</a:t>
            </a:r>
            <a:r>
              <a:rPr lang="zh-TW" altLang="en-US" dirty="0">
                <a:latin typeface="標楷體" panose="03000509000000000000" pitchFamily="65" charset="-120"/>
                <a:ea typeface="標楷體" panose="03000509000000000000" pitchFamily="65" charset="-120"/>
              </a:rPr>
              <a:t>，再提出</a:t>
            </a:r>
            <a:r>
              <a:rPr lang="zh-TW" altLang="en-US" dirty="0" smtClean="0">
                <a:latin typeface="標楷體" panose="03000509000000000000" pitchFamily="65" charset="-120"/>
                <a:ea typeface="標楷體" panose="03000509000000000000" pitchFamily="65" charset="-120"/>
              </a:rPr>
              <a:t>高教</a:t>
            </a:r>
            <a:r>
              <a:rPr lang="zh-TW" altLang="en-US" dirty="0">
                <a:latin typeface="標楷體" panose="03000509000000000000" pitchFamily="65" charset="-120"/>
                <a:ea typeface="標楷體" panose="03000509000000000000" pitchFamily="65" charset="-120"/>
              </a:rPr>
              <a:t>深耕計畫</a:t>
            </a:r>
          </a:p>
        </p:txBody>
      </p:sp>
      <p:sp>
        <p:nvSpPr>
          <p:cNvPr id="8" name="向右箭號 7"/>
          <p:cNvSpPr/>
          <p:nvPr/>
        </p:nvSpPr>
        <p:spPr>
          <a:xfrm>
            <a:off x="4473401" y="1803221"/>
            <a:ext cx="1400175" cy="357188"/>
          </a:xfrm>
          <a:prstGeom prst="rightArrow">
            <a:avLst/>
          </a:prstGeom>
          <a:solidFill>
            <a:srgbClr val="E0CD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solidFill>
                <a:schemeClr val="tx1"/>
              </a:solidFill>
              <a:latin typeface="標楷體" panose="03000509000000000000" pitchFamily="65" charset="-120"/>
              <a:ea typeface="標楷體" panose="03000509000000000000" pitchFamily="65" charset="-120"/>
            </a:endParaRPr>
          </a:p>
        </p:txBody>
      </p:sp>
      <p:sp>
        <p:nvSpPr>
          <p:cNvPr id="12" name="圓角矩形 11"/>
          <p:cNvSpPr/>
          <p:nvPr/>
        </p:nvSpPr>
        <p:spPr>
          <a:xfrm>
            <a:off x="6365159" y="1790583"/>
            <a:ext cx="1830912" cy="382805"/>
          </a:xfrm>
          <a:prstGeom prst="round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000" b="1" dirty="0">
                <a:solidFill>
                  <a:schemeClr val="tx1"/>
                </a:solidFill>
                <a:latin typeface="標楷體" panose="03000509000000000000" pitchFamily="65" charset="-120"/>
                <a:ea typeface="標楷體" panose="03000509000000000000" pitchFamily="65" charset="-120"/>
              </a:rPr>
              <a:t>高教深耕計畫</a:t>
            </a:r>
          </a:p>
        </p:txBody>
      </p:sp>
      <p:sp>
        <p:nvSpPr>
          <p:cNvPr id="20" name="矩形 19"/>
          <p:cNvSpPr/>
          <p:nvPr/>
        </p:nvSpPr>
        <p:spPr>
          <a:xfrm>
            <a:off x="1043608" y="4600035"/>
            <a:ext cx="7185797" cy="2246769"/>
          </a:xfrm>
          <a:prstGeom prst="rect">
            <a:avLst/>
          </a:prstGeom>
        </p:spPr>
        <p:txBody>
          <a:bodyPr wrap="square">
            <a:spAutoFit/>
          </a:bodyPr>
          <a:lstStyle/>
          <a:p>
            <a:r>
              <a:rPr lang="zh-TW" altLang="en-US" sz="2000" dirty="0">
                <a:latin typeface="標楷體" panose="03000509000000000000" pitchFamily="65" charset="-120"/>
                <a:ea typeface="標楷體" panose="03000509000000000000" pitchFamily="65" charset="-120"/>
              </a:rPr>
              <a:t>●</a:t>
            </a:r>
            <a:r>
              <a:rPr lang="zh-TW" altLang="en-US" sz="2000" b="1" dirty="0">
                <a:latin typeface="標楷體" panose="03000509000000000000" pitchFamily="65" charset="-120"/>
                <a:ea typeface="標楷體" panose="03000509000000000000" pitchFamily="65" charset="-120"/>
              </a:rPr>
              <a:t>主冊（</a:t>
            </a:r>
            <a:r>
              <a:rPr lang="zh-TW" altLang="en-US" sz="2000" b="1" dirty="0">
                <a:solidFill>
                  <a:srgbClr val="FF0000"/>
                </a:solidFill>
                <a:latin typeface="標楷體" panose="03000509000000000000" pitchFamily="65" charset="-120"/>
                <a:ea typeface="標楷體" panose="03000509000000000000" pitchFamily="65" charset="-120"/>
              </a:rPr>
              <a:t>整體發展計畫</a:t>
            </a:r>
            <a:r>
              <a:rPr lang="zh-TW" altLang="en-US" sz="2000" b="1" dirty="0">
                <a:latin typeface="標楷體" panose="03000509000000000000" pitchFamily="65" charset="-120"/>
                <a:ea typeface="標楷體" panose="03000509000000000000" pitchFamily="65" charset="-120"/>
              </a:rPr>
              <a:t>）：以</a:t>
            </a:r>
            <a:r>
              <a:rPr lang="zh-TW" altLang="en-US" sz="2000" b="1" dirty="0">
                <a:solidFill>
                  <a:srgbClr val="FF0000"/>
                </a:solidFill>
                <a:latin typeface="標楷體" panose="03000509000000000000" pitchFamily="65" charset="-120"/>
                <a:ea typeface="標楷體" panose="03000509000000000000" pitchFamily="65" charset="-120"/>
              </a:rPr>
              <a:t>校務發展目標及定位</a:t>
            </a:r>
            <a:r>
              <a:rPr lang="zh-TW" altLang="en-US" sz="2000" b="1" dirty="0">
                <a:latin typeface="標楷體" panose="03000509000000000000" pitchFamily="65" charset="-120"/>
                <a:ea typeface="標楷體" panose="03000509000000000000" pitchFamily="65" charset="-120"/>
              </a:rPr>
              <a:t>為出發點提報一個整體性的深耕計畫。計畫應說明學校如何達成「</a:t>
            </a:r>
            <a:r>
              <a:rPr lang="zh-TW" altLang="en-US" sz="2000" b="1" dirty="0">
                <a:solidFill>
                  <a:srgbClr val="FF0000"/>
                </a:solidFill>
                <a:latin typeface="標楷體" panose="03000509000000000000" pitchFamily="65" charset="-120"/>
                <a:ea typeface="標楷體" panose="03000509000000000000" pitchFamily="65" charset="-120"/>
              </a:rPr>
              <a:t>落實教學創新及提升教學品質</a:t>
            </a:r>
            <a:r>
              <a:rPr lang="zh-TW" altLang="en-US" sz="2000" b="1" dirty="0">
                <a:latin typeface="標楷體" panose="03000509000000000000" pitchFamily="65" charset="-120"/>
                <a:ea typeface="標楷體" panose="03000509000000000000" pitchFamily="65" charset="-120"/>
              </a:rPr>
              <a:t>」、「</a:t>
            </a:r>
            <a:r>
              <a:rPr lang="zh-TW" altLang="en-US" sz="2000" b="1" dirty="0">
                <a:solidFill>
                  <a:srgbClr val="FF0000"/>
                </a:solidFill>
                <a:latin typeface="標楷體" panose="03000509000000000000" pitchFamily="65" charset="-120"/>
                <a:ea typeface="標楷體" panose="03000509000000000000" pitchFamily="65" charset="-120"/>
              </a:rPr>
              <a:t>發展學校特色</a:t>
            </a:r>
            <a:r>
              <a:rPr lang="zh-TW" altLang="en-US" sz="2000" b="1" dirty="0">
                <a:latin typeface="標楷體" panose="03000509000000000000" pitchFamily="65" charset="-120"/>
                <a:ea typeface="標楷體" panose="03000509000000000000" pitchFamily="65" charset="-120"/>
              </a:rPr>
              <a:t>」、「</a:t>
            </a:r>
            <a:r>
              <a:rPr lang="zh-TW" altLang="en-US" sz="2000" b="1" dirty="0">
                <a:solidFill>
                  <a:srgbClr val="FF0000"/>
                </a:solidFill>
                <a:latin typeface="標楷體" panose="03000509000000000000" pitchFamily="65" charset="-120"/>
                <a:ea typeface="標楷體" panose="03000509000000000000" pitchFamily="65" charset="-120"/>
              </a:rPr>
              <a:t>提升高教公共性</a:t>
            </a:r>
            <a:r>
              <a:rPr lang="zh-TW" altLang="en-US" sz="2000" b="1" dirty="0">
                <a:latin typeface="標楷體" panose="03000509000000000000" pitchFamily="65" charset="-120"/>
                <a:ea typeface="標楷體" panose="03000509000000000000" pitchFamily="65" charset="-120"/>
              </a:rPr>
              <a:t>」及「</a:t>
            </a:r>
            <a:r>
              <a:rPr lang="zh-TW" altLang="en-US" sz="2000" b="1" dirty="0">
                <a:solidFill>
                  <a:srgbClr val="FF0000"/>
                </a:solidFill>
                <a:latin typeface="標楷體" panose="03000509000000000000" pitchFamily="65" charset="-120"/>
                <a:ea typeface="標楷體" panose="03000509000000000000" pitchFamily="65" charset="-120"/>
              </a:rPr>
              <a:t>善盡社會責任</a:t>
            </a:r>
            <a:r>
              <a:rPr lang="zh-TW" altLang="en-US" sz="2000" b="1" dirty="0">
                <a:latin typeface="標楷體" panose="03000509000000000000" pitchFamily="65" charset="-120"/>
                <a:ea typeface="標楷體" panose="03000509000000000000" pitchFamily="65" charset="-120"/>
              </a:rPr>
              <a:t>」之目標、相關</a:t>
            </a:r>
            <a:r>
              <a:rPr lang="zh-TW" altLang="en-US" sz="2000" b="1" dirty="0">
                <a:solidFill>
                  <a:srgbClr val="0000FF"/>
                </a:solidFill>
                <a:latin typeface="標楷體" panose="03000509000000000000" pitchFamily="65" charset="-120"/>
                <a:ea typeface="標楷體" panose="03000509000000000000" pitchFamily="65" charset="-120"/>
              </a:rPr>
              <a:t>推動策略、自訂績效指標及所需經費</a:t>
            </a:r>
            <a:r>
              <a:rPr lang="zh-TW" altLang="en-US" sz="2000" b="1" dirty="0">
                <a:latin typeface="標楷體" panose="03000509000000000000" pitchFamily="65" charset="-120"/>
                <a:ea typeface="標楷體" panose="03000509000000000000" pitchFamily="65" charset="-120"/>
              </a:rPr>
              <a:t>，並應扣合中長程校務發展計畫。本部將依學校計畫內容及經費需求，並考量學校規模、性質及定位整體核配。</a:t>
            </a:r>
          </a:p>
        </p:txBody>
      </p:sp>
    </p:spTree>
    <p:extLst>
      <p:ext uri="{BB962C8B-B14F-4D97-AF65-F5344CB8AC3E}">
        <p14:creationId xmlns:p14="http://schemas.microsoft.com/office/powerpoint/2010/main" val="326068372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32454" y="403548"/>
            <a:ext cx="6107688" cy="604433"/>
          </a:xfrm>
        </p:spPr>
        <p:txBody>
          <a:bodyPr>
            <a:noAutofit/>
          </a:bodyPr>
          <a:lstStyle/>
          <a:p>
            <a:r>
              <a:rPr lang="zh-TW" altLang="en-US" sz="3200" b="1" dirty="0">
                <a:solidFill>
                  <a:srgbClr val="0000FF"/>
                </a:solidFill>
                <a:latin typeface="標楷體" panose="03000509000000000000" pitchFamily="65" charset="-120"/>
                <a:ea typeface="標楷體" panose="03000509000000000000" pitchFamily="65" charset="-120"/>
              </a:rPr>
              <a:t>二、高等教育深耕計畫申請</a:t>
            </a:r>
            <a:r>
              <a:rPr lang="zh-TW" altLang="en-US" sz="3200" b="1" dirty="0" smtClean="0">
                <a:solidFill>
                  <a:srgbClr val="0000FF"/>
                </a:solidFill>
                <a:latin typeface="標楷體" panose="03000509000000000000" pitchFamily="65" charset="-120"/>
                <a:ea typeface="標楷體" panose="03000509000000000000" pitchFamily="65" charset="-120"/>
              </a:rPr>
              <a:t>方式</a:t>
            </a:r>
            <a:r>
              <a:rPr lang="en-US" altLang="zh-TW" sz="3200" b="1" dirty="0" smtClean="0">
                <a:latin typeface="標楷體" panose="03000509000000000000" pitchFamily="65" charset="-120"/>
                <a:ea typeface="標楷體" panose="03000509000000000000" pitchFamily="65" charset="-120"/>
              </a:rPr>
              <a:t/>
            </a:r>
            <a:br>
              <a:rPr lang="en-US" altLang="zh-TW" sz="3200" b="1" dirty="0" smtClean="0">
                <a:latin typeface="標楷體" panose="03000509000000000000" pitchFamily="65" charset="-120"/>
                <a:ea typeface="標楷體" panose="03000509000000000000" pitchFamily="65" charset="-120"/>
              </a:rPr>
            </a:br>
            <a:r>
              <a:rPr lang="zh-TW" altLang="en-US" sz="3200" b="1" dirty="0" smtClean="0">
                <a:latin typeface="標楷體" panose="03000509000000000000" pitchFamily="65" charset="-120"/>
                <a:ea typeface="標楷體" panose="03000509000000000000" pitchFamily="65" charset="-120"/>
              </a:rPr>
              <a:t>（</a:t>
            </a:r>
            <a:r>
              <a:rPr lang="zh-TW" altLang="en-US" sz="3200" b="1" dirty="0">
                <a:latin typeface="標楷體" panose="03000509000000000000" pitchFamily="65" charset="-120"/>
                <a:ea typeface="標楷體" panose="03000509000000000000" pitchFamily="65" charset="-120"/>
              </a:rPr>
              <a:t>第一部分</a:t>
            </a:r>
            <a:r>
              <a:rPr lang="en-US" altLang="zh-TW" sz="3200" b="1" dirty="0">
                <a:latin typeface="標楷體" panose="03000509000000000000" pitchFamily="65" charset="-120"/>
                <a:ea typeface="標楷體" panose="03000509000000000000" pitchFamily="65" charset="-120"/>
              </a:rPr>
              <a:t>-</a:t>
            </a:r>
            <a:r>
              <a:rPr lang="zh-TW" altLang="en-US" sz="3200" b="1" dirty="0">
                <a:solidFill>
                  <a:srgbClr val="FF0000"/>
                </a:solidFill>
                <a:latin typeface="標楷體" panose="03000509000000000000" pitchFamily="65" charset="-120"/>
                <a:ea typeface="標楷體" panose="03000509000000000000" pitchFamily="65" charset="-120"/>
              </a:rPr>
              <a:t>附冊</a:t>
            </a:r>
            <a:r>
              <a:rPr lang="zh-TW" altLang="en-US" sz="3200" b="1" dirty="0" smtClean="0">
                <a:latin typeface="標楷體" panose="03000509000000000000" pitchFamily="65" charset="-120"/>
                <a:ea typeface="標楷體" panose="03000509000000000000" pitchFamily="65" charset="-120"/>
              </a:rPr>
              <a:t>）</a:t>
            </a:r>
            <a:r>
              <a:rPr lang="en-US" altLang="zh-TW" sz="3200" b="1" dirty="0" smtClean="0">
                <a:latin typeface="標楷體" panose="03000509000000000000" pitchFamily="65" charset="-120"/>
                <a:ea typeface="標楷體" panose="03000509000000000000" pitchFamily="65" charset="-120"/>
              </a:rPr>
              <a:t/>
            </a:r>
            <a:br>
              <a:rPr lang="en-US" altLang="zh-TW" sz="3200" b="1" dirty="0" smtClean="0">
                <a:latin typeface="標楷體" panose="03000509000000000000" pitchFamily="65" charset="-120"/>
                <a:ea typeface="標楷體" panose="03000509000000000000" pitchFamily="65" charset="-120"/>
              </a:rPr>
            </a:br>
            <a:r>
              <a:rPr lang="zh-TW" altLang="en-US" sz="2400" b="1" dirty="0" smtClean="0">
                <a:latin typeface="標楷體" panose="03000509000000000000" pitchFamily="65" charset="-120"/>
                <a:ea typeface="標楷體" panose="03000509000000000000" pitchFamily="65" charset="-120"/>
              </a:rPr>
              <a:t>附</a:t>
            </a:r>
            <a:r>
              <a:rPr lang="zh-TW" altLang="en-US" sz="2400" b="1" dirty="0">
                <a:latin typeface="標楷體" panose="03000509000000000000" pitchFamily="65" charset="-120"/>
                <a:ea typeface="標楷體" panose="03000509000000000000" pitchFamily="65" charset="-120"/>
              </a:rPr>
              <a:t>冊：</a:t>
            </a:r>
            <a:r>
              <a:rPr lang="zh-TW" altLang="en-US" sz="2400" b="1" dirty="0">
                <a:solidFill>
                  <a:srgbClr val="0000FF"/>
                </a:solidFill>
                <a:latin typeface="標楷體" panose="03000509000000000000" pitchFamily="65" charset="-120"/>
                <a:ea typeface="標楷體" panose="03000509000000000000" pitchFamily="65" charset="-120"/>
              </a:rPr>
              <a:t>大學社會責任實踐計畫（</a:t>
            </a:r>
            <a:r>
              <a:rPr lang="en-US" altLang="zh-TW" sz="2400" b="1" dirty="0">
                <a:solidFill>
                  <a:srgbClr val="0000FF"/>
                </a:solidFill>
                <a:latin typeface="標楷體" panose="03000509000000000000" pitchFamily="65" charset="-120"/>
                <a:ea typeface="標楷體" panose="03000509000000000000" pitchFamily="65" charset="-120"/>
              </a:rPr>
              <a:t>USR</a:t>
            </a:r>
            <a:r>
              <a:rPr lang="zh-TW" altLang="en-US" sz="2400" b="1" dirty="0">
                <a:solidFill>
                  <a:srgbClr val="0000FF"/>
                </a:solidFill>
                <a:latin typeface="標楷體" panose="03000509000000000000" pitchFamily="65" charset="-120"/>
                <a:ea typeface="標楷體" panose="03000509000000000000" pitchFamily="65" charset="-120"/>
              </a:rPr>
              <a:t>計畫）</a:t>
            </a:r>
          </a:p>
        </p:txBody>
      </p:sp>
      <p:cxnSp>
        <p:nvCxnSpPr>
          <p:cNvPr id="46" name="直線接點 45"/>
          <p:cNvCxnSpPr/>
          <p:nvPr/>
        </p:nvCxnSpPr>
        <p:spPr>
          <a:xfrm flipV="1">
            <a:off x="408335" y="1563572"/>
            <a:ext cx="8023028" cy="2"/>
          </a:xfrm>
          <a:prstGeom prst="line">
            <a:avLst/>
          </a:prstGeom>
          <a:ln w="9525">
            <a:solidFill>
              <a:srgbClr val="0070C0"/>
            </a:solidFill>
            <a:prstDash val="dash"/>
          </a:ln>
        </p:spPr>
        <p:style>
          <a:lnRef idx="1">
            <a:schemeClr val="accent1"/>
          </a:lnRef>
          <a:fillRef idx="0">
            <a:schemeClr val="accent1"/>
          </a:fillRef>
          <a:effectRef idx="0">
            <a:schemeClr val="accent1"/>
          </a:effectRef>
          <a:fontRef idx="minor">
            <a:schemeClr val="tx1"/>
          </a:fontRef>
        </p:style>
      </p:cxnSp>
      <p:sp>
        <p:nvSpPr>
          <p:cNvPr id="6" name="手繪多邊形 5"/>
          <p:cNvSpPr/>
          <p:nvPr/>
        </p:nvSpPr>
        <p:spPr>
          <a:xfrm>
            <a:off x="195802" y="3814219"/>
            <a:ext cx="2575998" cy="1104830"/>
          </a:xfrm>
          <a:custGeom>
            <a:avLst/>
            <a:gdLst>
              <a:gd name="connsiteX0" fmla="*/ 0 w 2112271"/>
              <a:gd name="connsiteY0" fmla="*/ 110483 h 1104830"/>
              <a:gd name="connsiteX1" fmla="*/ 110483 w 2112271"/>
              <a:gd name="connsiteY1" fmla="*/ 0 h 1104830"/>
              <a:gd name="connsiteX2" fmla="*/ 2001788 w 2112271"/>
              <a:gd name="connsiteY2" fmla="*/ 0 h 1104830"/>
              <a:gd name="connsiteX3" fmla="*/ 2112271 w 2112271"/>
              <a:gd name="connsiteY3" fmla="*/ 110483 h 1104830"/>
              <a:gd name="connsiteX4" fmla="*/ 2112271 w 2112271"/>
              <a:gd name="connsiteY4" fmla="*/ 994347 h 1104830"/>
              <a:gd name="connsiteX5" fmla="*/ 2001788 w 2112271"/>
              <a:gd name="connsiteY5" fmla="*/ 1104830 h 1104830"/>
              <a:gd name="connsiteX6" fmla="*/ 110483 w 2112271"/>
              <a:gd name="connsiteY6" fmla="*/ 1104830 h 1104830"/>
              <a:gd name="connsiteX7" fmla="*/ 0 w 2112271"/>
              <a:gd name="connsiteY7" fmla="*/ 994347 h 1104830"/>
              <a:gd name="connsiteX8" fmla="*/ 0 w 2112271"/>
              <a:gd name="connsiteY8" fmla="*/ 110483 h 1104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2271" h="1104830">
                <a:moveTo>
                  <a:pt x="0" y="110483"/>
                </a:moveTo>
                <a:cubicBezTo>
                  <a:pt x="0" y="49465"/>
                  <a:pt x="49465" y="0"/>
                  <a:pt x="110483" y="0"/>
                </a:cubicBezTo>
                <a:lnTo>
                  <a:pt x="2001788" y="0"/>
                </a:lnTo>
                <a:cubicBezTo>
                  <a:pt x="2062806" y="0"/>
                  <a:pt x="2112271" y="49465"/>
                  <a:pt x="2112271" y="110483"/>
                </a:cubicBezTo>
                <a:lnTo>
                  <a:pt x="2112271" y="994347"/>
                </a:lnTo>
                <a:cubicBezTo>
                  <a:pt x="2112271" y="1055365"/>
                  <a:pt x="2062806" y="1104830"/>
                  <a:pt x="2001788" y="1104830"/>
                </a:cubicBezTo>
                <a:lnTo>
                  <a:pt x="110483" y="1104830"/>
                </a:lnTo>
                <a:cubicBezTo>
                  <a:pt x="49465" y="1104830"/>
                  <a:pt x="0" y="1055365"/>
                  <a:pt x="0" y="994347"/>
                </a:cubicBezTo>
                <a:lnTo>
                  <a:pt x="0" y="110483"/>
                </a:lnTo>
                <a:close/>
              </a:path>
            </a:pathLst>
          </a:custGeom>
          <a:solidFill>
            <a:srgbClr val="CCECFF"/>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3319" tIns="93319" rIns="93319" bIns="93319" numCol="1" spcCol="1270" anchor="ctr" anchorCtr="0">
            <a:noAutofit/>
          </a:bodyPr>
          <a:lstStyle/>
          <a:p>
            <a:pPr lvl="0" algn="ctr" defTabSz="711200">
              <a:lnSpc>
                <a:spcPct val="90000"/>
              </a:lnSpc>
              <a:spcBef>
                <a:spcPct val="0"/>
              </a:spcBef>
              <a:spcAft>
                <a:spcPct val="35000"/>
              </a:spcAft>
            </a:pPr>
            <a:r>
              <a:rPr lang="en-US" altLang="en-US" sz="2000" kern="1200" dirty="0" smtClean="0">
                <a:solidFill>
                  <a:srgbClr val="FF0000"/>
                </a:solidFill>
                <a:latin typeface="Arial" panose="020B0604020202020204" pitchFamily="34" charset="0"/>
                <a:ea typeface="標楷體" panose="03000509000000000000" pitchFamily="65" charset="-120"/>
                <a:cs typeface="Arial" panose="020B0604020202020204" pitchFamily="34" charset="0"/>
              </a:rPr>
              <a:t>106.11.27.</a:t>
            </a:r>
            <a:endParaRPr lang="zh-TW" altLang="en-US" sz="2000" kern="1200" dirty="0" smtClean="0">
              <a:solidFill>
                <a:srgbClr val="FF0000"/>
              </a:solidFill>
              <a:latin typeface="Arial" panose="020B0604020202020204" pitchFamily="34" charset="0"/>
              <a:ea typeface="標楷體" panose="03000509000000000000" pitchFamily="65" charset="-120"/>
              <a:cs typeface="Arial" panose="020B0604020202020204" pitchFamily="34" charset="0"/>
            </a:endParaRPr>
          </a:p>
          <a:p>
            <a:pPr lvl="0" algn="ctr" defTabSz="711200">
              <a:lnSpc>
                <a:spcPct val="90000"/>
              </a:lnSpc>
              <a:spcBef>
                <a:spcPct val="0"/>
              </a:spcBef>
              <a:spcAft>
                <a:spcPct val="35000"/>
              </a:spcAft>
            </a:pPr>
            <a:r>
              <a:rPr lang="zh-TW" altLang="en-US" sz="2000" kern="1200" dirty="0" smtClean="0">
                <a:solidFill>
                  <a:schemeClr val="tx1"/>
                </a:solidFill>
                <a:latin typeface="標楷體" panose="03000509000000000000" pitchFamily="65" charset="-120"/>
                <a:ea typeface="標楷體" panose="03000509000000000000" pitchFamily="65" charset="-120"/>
              </a:rPr>
              <a:t>併同計畫書主冊，另以附冊方式一起提報</a:t>
            </a:r>
            <a:endParaRPr lang="zh-TW" altLang="en-US" sz="2000" kern="1200" dirty="0">
              <a:solidFill>
                <a:schemeClr val="tx1"/>
              </a:solidFill>
              <a:latin typeface="標楷體" panose="03000509000000000000" pitchFamily="65" charset="-120"/>
              <a:ea typeface="標楷體" panose="03000509000000000000" pitchFamily="65" charset="-120"/>
            </a:endParaRPr>
          </a:p>
        </p:txBody>
      </p:sp>
      <p:sp>
        <p:nvSpPr>
          <p:cNvPr id="7" name="手繪多邊形 6"/>
          <p:cNvSpPr/>
          <p:nvPr/>
        </p:nvSpPr>
        <p:spPr>
          <a:xfrm>
            <a:off x="2831418" y="4104713"/>
            <a:ext cx="447801" cy="523843"/>
          </a:xfrm>
          <a:custGeom>
            <a:avLst/>
            <a:gdLst>
              <a:gd name="connsiteX0" fmla="*/ 0 w 447801"/>
              <a:gd name="connsiteY0" fmla="*/ 104769 h 523843"/>
              <a:gd name="connsiteX1" fmla="*/ 223901 w 447801"/>
              <a:gd name="connsiteY1" fmla="*/ 104769 h 523843"/>
              <a:gd name="connsiteX2" fmla="*/ 223901 w 447801"/>
              <a:gd name="connsiteY2" fmla="*/ 0 h 523843"/>
              <a:gd name="connsiteX3" fmla="*/ 447801 w 447801"/>
              <a:gd name="connsiteY3" fmla="*/ 261922 h 523843"/>
              <a:gd name="connsiteX4" fmla="*/ 223901 w 447801"/>
              <a:gd name="connsiteY4" fmla="*/ 523843 h 523843"/>
              <a:gd name="connsiteX5" fmla="*/ 223901 w 447801"/>
              <a:gd name="connsiteY5" fmla="*/ 419074 h 523843"/>
              <a:gd name="connsiteX6" fmla="*/ 0 w 447801"/>
              <a:gd name="connsiteY6" fmla="*/ 419074 h 523843"/>
              <a:gd name="connsiteX7" fmla="*/ 0 w 447801"/>
              <a:gd name="connsiteY7" fmla="*/ 104769 h 523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7801" h="523843">
                <a:moveTo>
                  <a:pt x="0" y="104769"/>
                </a:moveTo>
                <a:lnTo>
                  <a:pt x="223901" y="104769"/>
                </a:lnTo>
                <a:lnTo>
                  <a:pt x="223901" y="0"/>
                </a:lnTo>
                <a:lnTo>
                  <a:pt x="447801" y="261922"/>
                </a:lnTo>
                <a:lnTo>
                  <a:pt x="223901" y="523843"/>
                </a:lnTo>
                <a:lnTo>
                  <a:pt x="223901" y="419074"/>
                </a:lnTo>
                <a:lnTo>
                  <a:pt x="0" y="419074"/>
                </a:lnTo>
                <a:lnTo>
                  <a:pt x="0" y="104769"/>
                </a:lnTo>
                <a:close/>
              </a:path>
            </a:pathLst>
          </a:custGeom>
          <a:solidFill>
            <a:srgbClr val="0000FF"/>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0" tIns="104769" rIns="134340" bIns="104769" numCol="1" spcCol="1270" anchor="ctr" anchorCtr="0">
            <a:noAutofit/>
          </a:bodyPr>
          <a:lstStyle/>
          <a:p>
            <a:pPr lvl="0" algn="ctr" defTabSz="1644650">
              <a:lnSpc>
                <a:spcPct val="90000"/>
              </a:lnSpc>
              <a:spcBef>
                <a:spcPct val="0"/>
              </a:spcBef>
              <a:spcAft>
                <a:spcPct val="35000"/>
              </a:spcAft>
            </a:pPr>
            <a:endParaRPr lang="zh-TW" altLang="en-US" sz="3700" kern="1200"/>
          </a:p>
        </p:txBody>
      </p:sp>
      <p:sp>
        <p:nvSpPr>
          <p:cNvPr id="8" name="手繪多邊形 7"/>
          <p:cNvSpPr/>
          <p:nvPr/>
        </p:nvSpPr>
        <p:spPr>
          <a:xfrm>
            <a:off x="3279218" y="3814219"/>
            <a:ext cx="2675779" cy="1104830"/>
          </a:xfrm>
          <a:custGeom>
            <a:avLst/>
            <a:gdLst>
              <a:gd name="connsiteX0" fmla="*/ 0 w 2112271"/>
              <a:gd name="connsiteY0" fmla="*/ 110483 h 1104830"/>
              <a:gd name="connsiteX1" fmla="*/ 110483 w 2112271"/>
              <a:gd name="connsiteY1" fmla="*/ 0 h 1104830"/>
              <a:gd name="connsiteX2" fmla="*/ 2001788 w 2112271"/>
              <a:gd name="connsiteY2" fmla="*/ 0 h 1104830"/>
              <a:gd name="connsiteX3" fmla="*/ 2112271 w 2112271"/>
              <a:gd name="connsiteY3" fmla="*/ 110483 h 1104830"/>
              <a:gd name="connsiteX4" fmla="*/ 2112271 w 2112271"/>
              <a:gd name="connsiteY4" fmla="*/ 994347 h 1104830"/>
              <a:gd name="connsiteX5" fmla="*/ 2001788 w 2112271"/>
              <a:gd name="connsiteY5" fmla="*/ 1104830 h 1104830"/>
              <a:gd name="connsiteX6" fmla="*/ 110483 w 2112271"/>
              <a:gd name="connsiteY6" fmla="*/ 1104830 h 1104830"/>
              <a:gd name="connsiteX7" fmla="*/ 0 w 2112271"/>
              <a:gd name="connsiteY7" fmla="*/ 994347 h 1104830"/>
              <a:gd name="connsiteX8" fmla="*/ 0 w 2112271"/>
              <a:gd name="connsiteY8" fmla="*/ 110483 h 1104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2271" h="1104830">
                <a:moveTo>
                  <a:pt x="0" y="110483"/>
                </a:moveTo>
                <a:cubicBezTo>
                  <a:pt x="0" y="49465"/>
                  <a:pt x="49465" y="0"/>
                  <a:pt x="110483" y="0"/>
                </a:cubicBezTo>
                <a:lnTo>
                  <a:pt x="2001788" y="0"/>
                </a:lnTo>
                <a:cubicBezTo>
                  <a:pt x="2062806" y="0"/>
                  <a:pt x="2112271" y="49465"/>
                  <a:pt x="2112271" y="110483"/>
                </a:cubicBezTo>
                <a:lnTo>
                  <a:pt x="2112271" y="994347"/>
                </a:lnTo>
                <a:cubicBezTo>
                  <a:pt x="2112271" y="1055365"/>
                  <a:pt x="2062806" y="1104830"/>
                  <a:pt x="2001788" y="1104830"/>
                </a:cubicBezTo>
                <a:lnTo>
                  <a:pt x="110483" y="1104830"/>
                </a:lnTo>
                <a:cubicBezTo>
                  <a:pt x="49465" y="1104830"/>
                  <a:pt x="0" y="1055365"/>
                  <a:pt x="0" y="994347"/>
                </a:cubicBezTo>
                <a:lnTo>
                  <a:pt x="0" y="110483"/>
                </a:lnTo>
                <a:close/>
              </a:path>
            </a:pathLst>
          </a:custGeom>
          <a:solidFill>
            <a:srgbClr val="CCECFF"/>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3319" tIns="93319" rIns="93319" bIns="93319" numCol="1" spcCol="1270" anchor="ctr" anchorCtr="0">
            <a:noAutofit/>
          </a:bodyPr>
          <a:lstStyle/>
          <a:p>
            <a:pPr lvl="0" algn="ctr" defTabSz="711200">
              <a:lnSpc>
                <a:spcPct val="90000"/>
              </a:lnSpc>
              <a:spcBef>
                <a:spcPct val="0"/>
              </a:spcBef>
              <a:spcAft>
                <a:spcPct val="35000"/>
              </a:spcAft>
            </a:pPr>
            <a:r>
              <a:rPr lang="en-US" altLang="en-US" sz="2000" kern="1200" dirty="0" smtClean="0">
                <a:solidFill>
                  <a:srgbClr val="FF0000"/>
                </a:solidFill>
                <a:latin typeface="Arial" panose="020B0604020202020204" pitchFamily="34" charset="0"/>
                <a:ea typeface="標楷體" panose="03000509000000000000" pitchFamily="65" charset="-120"/>
                <a:cs typeface="Arial" panose="020B0604020202020204" pitchFamily="34" charset="0"/>
              </a:rPr>
              <a:t>106.12.31.</a:t>
            </a:r>
            <a:endParaRPr lang="zh-TW" altLang="en-US" sz="2000" kern="1200" dirty="0" smtClean="0">
              <a:solidFill>
                <a:srgbClr val="FF0000"/>
              </a:solidFill>
              <a:latin typeface="Arial" panose="020B0604020202020204" pitchFamily="34" charset="0"/>
              <a:ea typeface="標楷體" panose="03000509000000000000" pitchFamily="65" charset="-120"/>
              <a:cs typeface="Arial" panose="020B0604020202020204" pitchFamily="34" charset="0"/>
            </a:endParaRPr>
          </a:p>
          <a:p>
            <a:pPr lvl="0" algn="ctr" defTabSz="711200">
              <a:lnSpc>
                <a:spcPct val="90000"/>
              </a:lnSpc>
              <a:spcBef>
                <a:spcPct val="0"/>
              </a:spcBef>
              <a:spcAft>
                <a:spcPct val="35000"/>
              </a:spcAft>
            </a:pPr>
            <a:r>
              <a:rPr lang="zh-TW" altLang="en-US" sz="2000" kern="1200" dirty="0" smtClean="0">
                <a:solidFill>
                  <a:schemeClr val="tx1"/>
                </a:solidFill>
                <a:latin typeface="標楷體" panose="03000509000000000000" pitchFamily="65" charset="-120"/>
                <a:ea typeface="標楷體" panose="03000509000000000000" pitchFamily="65" charset="-120"/>
              </a:rPr>
              <a:t>本部完成大學社會責任實踐計畫（</a:t>
            </a:r>
            <a:r>
              <a:rPr lang="en-US" altLang="en-US" sz="2000" kern="1200" dirty="0" smtClean="0">
                <a:solidFill>
                  <a:schemeClr val="tx1"/>
                </a:solidFill>
                <a:latin typeface="標楷體" panose="03000509000000000000" pitchFamily="65" charset="-120"/>
                <a:ea typeface="標楷體" panose="03000509000000000000" pitchFamily="65" charset="-120"/>
              </a:rPr>
              <a:t>USR</a:t>
            </a:r>
            <a:r>
              <a:rPr lang="zh-TW" altLang="en-US" sz="2000" kern="1200" dirty="0" smtClean="0">
                <a:solidFill>
                  <a:schemeClr val="tx1"/>
                </a:solidFill>
                <a:latin typeface="標楷體" panose="03000509000000000000" pitchFamily="65" charset="-120"/>
                <a:ea typeface="標楷體" panose="03000509000000000000" pitchFamily="65" charset="-120"/>
              </a:rPr>
              <a:t>計畫）審查作業</a:t>
            </a:r>
            <a:endParaRPr lang="zh-TW" altLang="en-US" sz="2000" kern="1200" dirty="0">
              <a:solidFill>
                <a:schemeClr val="tx1"/>
              </a:solidFill>
              <a:latin typeface="標楷體" panose="03000509000000000000" pitchFamily="65" charset="-120"/>
              <a:ea typeface="標楷體" panose="03000509000000000000" pitchFamily="65" charset="-120"/>
            </a:endParaRPr>
          </a:p>
        </p:txBody>
      </p:sp>
      <p:sp>
        <p:nvSpPr>
          <p:cNvPr id="9" name="手繪多邊形 8"/>
          <p:cNvSpPr/>
          <p:nvPr/>
        </p:nvSpPr>
        <p:spPr>
          <a:xfrm>
            <a:off x="6084790" y="4104711"/>
            <a:ext cx="447801" cy="523843"/>
          </a:xfrm>
          <a:custGeom>
            <a:avLst/>
            <a:gdLst>
              <a:gd name="connsiteX0" fmla="*/ 0 w 447801"/>
              <a:gd name="connsiteY0" fmla="*/ 104769 h 523843"/>
              <a:gd name="connsiteX1" fmla="*/ 223901 w 447801"/>
              <a:gd name="connsiteY1" fmla="*/ 104769 h 523843"/>
              <a:gd name="connsiteX2" fmla="*/ 223901 w 447801"/>
              <a:gd name="connsiteY2" fmla="*/ 0 h 523843"/>
              <a:gd name="connsiteX3" fmla="*/ 447801 w 447801"/>
              <a:gd name="connsiteY3" fmla="*/ 261922 h 523843"/>
              <a:gd name="connsiteX4" fmla="*/ 223901 w 447801"/>
              <a:gd name="connsiteY4" fmla="*/ 523843 h 523843"/>
              <a:gd name="connsiteX5" fmla="*/ 223901 w 447801"/>
              <a:gd name="connsiteY5" fmla="*/ 419074 h 523843"/>
              <a:gd name="connsiteX6" fmla="*/ 0 w 447801"/>
              <a:gd name="connsiteY6" fmla="*/ 419074 h 523843"/>
              <a:gd name="connsiteX7" fmla="*/ 0 w 447801"/>
              <a:gd name="connsiteY7" fmla="*/ 104769 h 523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7801" h="523843">
                <a:moveTo>
                  <a:pt x="0" y="104769"/>
                </a:moveTo>
                <a:lnTo>
                  <a:pt x="223901" y="104769"/>
                </a:lnTo>
                <a:lnTo>
                  <a:pt x="223901" y="0"/>
                </a:lnTo>
                <a:lnTo>
                  <a:pt x="447801" y="261922"/>
                </a:lnTo>
                <a:lnTo>
                  <a:pt x="223901" y="523843"/>
                </a:lnTo>
                <a:lnTo>
                  <a:pt x="223901" y="419074"/>
                </a:lnTo>
                <a:lnTo>
                  <a:pt x="0" y="419074"/>
                </a:lnTo>
                <a:lnTo>
                  <a:pt x="0" y="104769"/>
                </a:lnTo>
                <a:close/>
              </a:path>
            </a:pathLst>
          </a:custGeom>
          <a:solidFill>
            <a:srgbClr val="0000FF"/>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0" tIns="104769" rIns="134340" bIns="104769" numCol="1" spcCol="1270" anchor="ctr" anchorCtr="0">
            <a:noAutofit/>
          </a:bodyPr>
          <a:lstStyle/>
          <a:p>
            <a:pPr lvl="0" algn="ctr" defTabSz="1644650">
              <a:lnSpc>
                <a:spcPct val="90000"/>
              </a:lnSpc>
              <a:spcBef>
                <a:spcPct val="0"/>
              </a:spcBef>
              <a:spcAft>
                <a:spcPct val="35000"/>
              </a:spcAft>
            </a:pPr>
            <a:endParaRPr lang="zh-TW" altLang="en-US" sz="3700" kern="1200"/>
          </a:p>
        </p:txBody>
      </p:sp>
      <p:sp>
        <p:nvSpPr>
          <p:cNvPr id="10" name="手繪多邊形 9"/>
          <p:cNvSpPr/>
          <p:nvPr/>
        </p:nvSpPr>
        <p:spPr>
          <a:xfrm>
            <a:off x="6662383" y="3798782"/>
            <a:ext cx="2298152" cy="1135703"/>
          </a:xfrm>
          <a:custGeom>
            <a:avLst/>
            <a:gdLst>
              <a:gd name="connsiteX0" fmla="*/ 0 w 2112271"/>
              <a:gd name="connsiteY0" fmla="*/ 113570 h 1135703"/>
              <a:gd name="connsiteX1" fmla="*/ 113570 w 2112271"/>
              <a:gd name="connsiteY1" fmla="*/ 0 h 1135703"/>
              <a:gd name="connsiteX2" fmla="*/ 1998701 w 2112271"/>
              <a:gd name="connsiteY2" fmla="*/ 0 h 1135703"/>
              <a:gd name="connsiteX3" fmla="*/ 2112271 w 2112271"/>
              <a:gd name="connsiteY3" fmla="*/ 113570 h 1135703"/>
              <a:gd name="connsiteX4" fmla="*/ 2112271 w 2112271"/>
              <a:gd name="connsiteY4" fmla="*/ 1022133 h 1135703"/>
              <a:gd name="connsiteX5" fmla="*/ 1998701 w 2112271"/>
              <a:gd name="connsiteY5" fmla="*/ 1135703 h 1135703"/>
              <a:gd name="connsiteX6" fmla="*/ 113570 w 2112271"/>
              <a:gd name="connsiteY6" fmla="*/ 1135703 h 1135703"/>
              <a:gd name="connsiteX7" fmla="*/ 0 w 2112271"/>
              <a:gd name="connsiteY7" fmla="*/ 1022133 h 1135703"/>
              <a:gd name="connsiteX8" fmla="*/ 0 w 2112271"/>
              <a:gd name="connsiteY8" fmla="*/ 113570 h 1135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2271" h="1135703">
                <a:moveTo>
                  <a:pt x="0" y="113570"/>
                </a:moveTo>
                <a:cubicBezTo>
                  <a:pt x="0" y="50847"/>
                  <a:pt x="50847" y="0"/>
                  <a:pt x="113570" y="0"/>
                </a:cubicBezTo>
                <a:lnTo>
                  <a:pt x="1998701" y="0"/>
                </a:lnTo>
                <a:cubicBezTo>
                  <a:pt x="2061424" y="0"/>
                  <a:pt x="2112271" y="50847"/>
                  <a:pt x="2112271" y="113570"/>
                </a:cubicBezTo>
                <a:lnTo>
                  <a:pt x="2112271" y="1022133"/>
                </a:lnTo>
                <a:cubicBezTo>
                  <a:pt x="2112271" y="1084856"/>
                  <a:pt x="2061424" y="1135703"/>
                  <a:pt x="1998701" y="1135703"/>
                </a:cubicBezTo>
                <a:lnTo>
                  <a:pt x="113570" y="1135703"/>
                </a:lnTo>
                <a:cubicBezTo>
                  <a:pt x="50847" y="1135703"/>
                  <a:pt x="0" y="1084856"/>
                  <a:pt x="0" y="1022133"/>
                </a:cubicBezTo>
                <a:lnTo>
                  <a:pt x="0" y="113570"/>
                </a:lnTo>
                <a:close/>
              </a:path>
            </a:pathLst>
          </a:custGeom>
          <a:solidFill>
            <a:srgbClr val="CCECFF"/>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4224" tIns="94224" rIns="94224" bIns="94224" numCol="1" spcCol="1270" anchor="ctr" anchorCtr="0">
            <a:noAutofit/>
          </a:bodyPr>
          <a:lstStyle/>
          <a:p>
            <a:pPr lvl="0" algn="ctr" defTabSz="711200">
              <a:lnSpc>
                <a:spcPct val="90000"/>
              </a:lnSpc>
              <a:spcBef>
                <a:spcPct val="0"/>
              </a:spcBef>
              <a:spcAft>
                <a:spcPct val="35000"/>
              </a:spcAft>
            </a:pPr>
            <a:r>
              <a:rPr lang="en-US" altLang="en-US" sz="2000" kern="1200" dirty="0" smtClean="0">
                <a:solidFill>
                  <a:srgbClr val="FF0000"/>
                </a:solidFill>
                <a:latin typeface="Arial" panose="020B0604020202020204" pitchFamily="34" charset="0"/>
                <a:ea typeface="標楷體" panose="03000509000000000000" pitchFamily="65" charset="-120"/>
                <a:cs typeface="Arial" panose="020B0604020202020204" pitchFamily="34" charset="0"/>
              </a:rPr>
              <a:t>107.01.31.</a:t>
            </a:r>
            <a:endParaRPr lang="zh-TW" altLang="en-US" sz="2000" kern="1200" dirty="0" smtClean="0">
              <a:solidFill>
                <a:srgbClr val="FF0000"/>
              </a:solidFill>
              <a:latin typeface="Arial" panose="020B0604020202020204" pitchFamily="34" charset="0"/>
              <a:ea typeface="標楷體" panose="03000509000000000000" pitchFamily="65" charset="-120"/>
              <a:cs typeface="Arial" panose="020B0604020202020204" pitchFamily="34" charset="0"/>
            </a:endParaRPr>
          </a:p>
          <a:p>
            <a:pPr lvl="0" algn="ctr" defTabSz="711200">
              <a:lnSpc>
                <a:spcPct val="90000"/>
              </a:lnSpc>
              <a:spcBef>
                <a:spcPct val="0"/>
              </a:spcBef>
              <a:spcAft>
                <a:spcPct val="35000"/>
              </a:spcAft>
            </a:pPr>
            <a:r>
              <a:rPr lang="zh-TW" altLang="en-US" sz="2000" kern="1200" dirty="0" smtClean="0">
                <a:solidFill>
                  <a:schemeClr val="tx1"/>
                </a:solidFill>
                <a:latin typeface="標楷體" panose="03000509000000000000" pitchFamily="65" charset="-120"/>
                <a:ea typeface="標楷體" panose="03000509000000000000" pitchFamily="65" charset="-120"/>
              </a:rPr>
              <a:t>併深耕計畫（主冊）一起公布審查結果</a:t>
            </a:r>
            <a:endParaRPr lang="zh-TW" altLang="en-US" sz="2000" kern="1200" dirty="0">
              <a:solidFill>
                <a:schemeClr val="tx1"/>
              </a:solidFill>
              <a:latin typeface="標楷體" panose="03000509000000000000" pitchFamily="65" charset="-120"/>
              <a:ea typeface="標楷體" panose="03000509000000000000" pitchFamily="65" charset="-120"/>
            </a:endParaRPr>
          </a:p>
        </p:txBody>
      </p:sp>
      <p:sp>
        <p:nvSpPr>
          <p:cNvPr id="5" name="矩形 4"/>
          <p:cNvSpPr/>
          <p:nvPr/>
        </p:nvSpPr>
        <p:spPr>
          <a:xfrm>
            <a:off x="507920" y="1610158"/>
            <a:ext cx="8457888" cy="2308324"/>
          </a:xfrm>
          <a:prstGeom prst="rect">
            <a:avLst/>
          </a:prstGeom>
        </p:spPr>
        <p:txBody>
          <a:bodyPr wrap="square">
            <a:spAutoFit/>
          </a:bodyPr>
          <a:lstStyle/>
          <a:p>
            <a:pPr>
              <a:spcAft>
                <a:spcPts val="600"/>
              </a:spcAft>
            </a:pPr>
            <a:r>
              <a:rPr lang="zh-TW" altLang="en-US" sz="2000" b="1" dirty="0" smtClean="0">
                <a:solidFill>
                  <a:srgbClr val="FF0000"/>
                </a:solidFill>
                <a:latin typeface="標楷體" panose="03000509000000000000" pitchFamily="65" charset="-120"/>
                <a:ea typeface="標楷體" panose="03000509000000000000" pitchFamily="65" charset="-120"/>
              </a:rPr>
              <a:t>大學</a:t>
            </a:r>
            <a:r>
              <a:rPr lang="zh-TW" altLang="en-US" sz="2000" b="1" dirty="0">
                <a:solidFill>
                  <a:srgbClr val="FF0000"/>
                </a:solidFill>
                <a:latin typeface="標楷體" panose="03000509000000000000" pitchFamily="65" charset="-120"/>
                <a:ea typeface="標楷體" panose="03000509000000000000" pitchFamily="65" charset="-120"/>
              </a:rPr>
              <a:t>社會責任實踐計畫</a:t>
            </a:r>
            <a:r>
              <a:rPr lang="en-US" altLang="zh-TW" sz="2000" b="1" dirty="0">
                <a:solidFill>
                  <a:srgbClr val="FF0000"/>
                </a:solidFill>
                <a:latin typeface="標楷體" panose="03000509000000000000" pitchFamily="65" charset="-120"/>
                <a:ea typeface="標楷體" panose="03000509000000000000" pitchFamily="65" charset="-120"/>
              </a:rPr>
              <a:t>-USR</a:t>
            </a:r>
            <a:r>
              <a:rPr lang="zh-TW" altLang="en-US" sz="2000" b="1" dirty="0">
                <a:solidFill>
                  <a:srgbClr val="FF0000"/>
                </a:solidFill>
                <a:latin typeface="標楷體" panose="03000509000000000000" pitchFamily="65" charset="-120"/>
                <a:ea typeface="標楷體" panose="03000509000000000000" pitchFamily="65" charset="-120"/>
              </a:rPr>
              <a:t>計畫</a:t>
            </a:r>
            <a:r>
              <a:rPr lang="zh-TW" altLang="en-US" b="1" dirty="0">
                <a:latin typeface="標楷體" panose="03000509000000000000" pitchFamily="65" charset="-120"/>
                <a:ea typeface="標楷體" panose="03000509000000000000" pitchFamily="65" charset="-120"/>
              </a:rPr>
              <a:t>：所有學校均得於主冊另提「大學社會責任實踐計畫</a:t>
            </a:r>
            <a:r>
              <a:rPr lang="en-US" altLang="zh-TW" b="1" dirty="0">
                <a:latin typeface="標楷體" panose="03000509000000000000" pitchFamily="65" charset="-120"/>
                <a:ea typeface="標楷體" panose="03000509000000000000" pitchFamily="65" charset="-120"/>
              </a:rPr>
              <a:t>-USR</a:t>
            </a:r>
            <a:r>
              <a:rPr lang="zh-TW" altLang="en-US" b="1" dirty="0">
                <a:latin typeface="標楷體" panose="03000509000000000000" pitchFamily="65" charset="-120"/>
                <a:ea typeface="標楷體" panose="03000509000000000000" pitchFamily="65" charset="-120"/>
              </a:rPr>
              <a:t>計畫」，</a:t>
            </a:r>
            <a:r>
              <a:rPr lang="zh-TW" altLang="en-US" b="1" dirty="0" smtClean="0">
                <a:latin typeface="標楷體" panose="03000509000000000000" pitchFamily="65" charset="-120"/>
                <a:ea typeface="標楷體" panose="03000509000000000000" pitchFamily="65" charset="-120"/>
              </a:rPr>
              <a:t>針對</a:t>
            </a:r>
            <a:r>
              <a:rPr lang="zh-TW" altLang="en-US" b="1" dirty="0" smtClean="0">
                <a:solidFill>
                  <a:srgbClr val="0000FF"/>
                </a:solidFill>
                <a:latin typeface="標楷體" panose="03000509000000000000" pitchFamily="65" charset="-120"/>
                <a:ea typeface="標楷體" panose="03000509000000000000" pitchFamily="65" charset="-120"/>
              </a:rPr>
              <a:t>當地</a:t>
            </a:r>
            <a:r>
              <a:rPr lang="zh-TW" altLang="en-US" b="1" dirty="0">
                <a:solidFill>
                  <a:srgbClr val="0000FF"/>
                </a:solidFill>
                <a:latin typeface="標楷體" panose="03000509000000000000" pitchFamily="65" charset="-120"/>
                <a:ea typeface="標楷體" panose="03000509000000000000" pitchFamily="65" charset="-120"/>
              </a:rPr>
              <a:t>困境與遭遇問題進行盤點，並具體形成跨院系所推動團隊</a:t>
            </a:r>
            <a:r>
              <a:rPr lang="zh-TW" altLang="en-US" b="1" dirty="0">
                <a:latin typeface="標楷體" panose="03000509000000000000" pitchFamily="65" charset="-120"/>
                <a:ea typeface="標楷體" panose="03000509000000000000" pitchFamily="65" charset="-120"/>
              </a:rPr>
              <a:t>，本部將另行審查後核給個案計畫推動</a:t>
            </a:r>
            <a:r>
              <a:rPr lang="zh-TW" altLang="en-US" b="1" dirty="0" smtClean="0">
                <a:latin typeface="標楷體" panose="03000509000000000000" pitchFamily="65" charset="-120"/>
                <a:ea typeface="標楷體" panose="03000509000000000000" pitchFamily="65" charset="-120"/>
              </a:rPr>
              <a:t>經費</a:t>
            </a:r>
            <a:r>
              <a:rPr lang="zh-TW" altLang="en-US" b="1" dirty="0">
                <a:latin typeface="標楷體" panose="03000509000000000000" pitchFamily="65" charset="-120"/>
                <a:ea typeface="標楷體" panose="03000509000000000000" pitchFamily="65" charset="-120"/>
              </a:rPr>
              <a:t>，以協助學校開展社會實踐行動。</a:t>
            </a:r>
          </a:p>
          <a:p>
            <a:pPr>
              <a:spcAft>
                <a:spcPts val="600"/>
              </a:spcAft>
            </a:pPr>
            <a:r>
              <a:rPr lang="zh-TW" altLang="en-US" b="1" dirty="0" smtClean="0">
                <a:latin typeface="標楷體" panose="03000509000000000000" pitchFamily="65" charset="-120"/>
                <a:ea typeface="標楷體" panose="03000509000000000000" pitchFamily="65" charset="-120"/>
              </a:rPr>
              <a:t>無論</a:t>
            </a:r>
            <a:r>
              <a:rPr lang="zh-TW" altLang="en-US" b="1" dirty="0">
                <a:latin typeface="標楷體" panose="03000509000000000000" pitchFamily="65" charset="-120"/>
                <a:ea typeface="標楷體" panose="03000509000000000000" pitchFamily="65" charset="-120"/>
              </a:rPr>
              <a:t>是否提出附冊（大學社會責任實踐計畫</a:t>
            </a:r>
            <a:r>
              <a:rPr lang="en-US" altLang="zh-TW" b="1" dirty="0">
                <a:latin typeface="標楷體" panose="03000509000000000000" pitchFamily="65" charset="-120"/>
                <a:ea typeface="標楷體" panose="03000509000000000000" pitchFamily="65" charset="-120"/>
              </a:rPr>
              <a:t>-USR</a:t>
            </a:r>
            <a:r>
              <a:rPr lang="zh-TW" altLang="en-US" b="1" dirty="0">
                <a:latin typeface="標楷體" panose="03000509000000000000" pitchFamily="65" charset="-120"/>
                <a:ea typeface="標楷體" panose="03000509000000000000" pitchFamily="65" charset="-120"/>
              </a:rPr>
              <a:t>計畫），各校應於主冊計畫</a:t>
            </a:r>
            <a:r>
              <a:rPr lang="zh-TW" altLang="en-US" sz="2000" b="1" dirty="0">
                <a:solidFill>
                  <a:srgbClr val="FF0000"/>
                </a:solidFill>
                <a:latin typeface="標楷體" panose="03000509000000000000" pitchFamily="65" charset="-120"/>
                <a:ea typeface="標楷體" panose="03000509000000000000" pitchFamily="65" charset="-120"/>
              </a:rPr>
              <a:t>結合學校定位與特色，</a:t>
            </a:r>
            <a:r>
              <a:rPr lang="zh-TW" altLang="en-US" sz="2000" b="1" dirty="0" smtClean="0">
                <a:solidFill>
                  <a:srgbClr val="FF0000"/>
                </a:solidFill>
                <a:latin typeface="標楷體" panose="03000509000000000000" pitchFamily="65" charset="-120"/>
                <a:ea typeface="標楷體" panose="03000509000000000000" pitchFamily="65" charset="-120"/>
              </a:rPr>
              <a:t>透過服務</a:t>
            </a:r>
            <a:r>
              <a:rPr lang="zh-TW" altLang="en-US" sz="2000" b="1" dirty="0">
                <a:solidFill>
                  <a:srgbClr val="FF0000"/>
                </a:solidFill>
                <a:latin typeface="標楷體" panose="03000509000000000000" pitchFamily="65" charset="-120"/>
                <a:ea typeface="標楷體" panose="03000509000000000000" pitchFamily="65" charset="-120"/>
              </a:rPr>
              <a:t>學習、課程與教學創新、多元學習、教師制度調整</a:t>
            </a:r>
            <a:r>
              <a:rPr lang="zh-TW" altLang="en-US" b="1" dirty="0">
                <a:latin typeface="標楷體" panose="03000509000000000000" pitchFamily="65" charset="-120"/>
                <a:ea typeface="標楷體" panose="03000509000000000000" pitchFamily="65" charset="-120"/>
              </a:rPr>
              <a:t>等校務治理關鍵作法，將</a:t>
            </a:r>
            <a:r>
              <a:rPr lang="zh-TW" altLang="en-US" b="1" dirty="0">
                <a:solidFill>
                  <a:srgbClr val="0000FF"/>
                </a:solidFill>
                <a:latin typeface="標楷體" panose="03000509000000000000" pitchFamily="65" charset="-120"/>
                <a:ea typeface="標楷體" panose="03000509000000000000" pitchFamily="65" charset="-120"/>
              </a:rPr>
              <a:t>「善盡社會責任」</a:t>
            </a:r>
            <a:r>
              <a:rPr lang="zh-TW" altLang="en-US" b="1" dirty="0" smtClean="0">
                <a:solidFill>
                  <a:srgbClr val="0000FF"/>
                </a:solidFill>
                <a:latin typeface="標楷體" panose="03000509000000000000" pitchFamily="65" charset="-120"/>
                <a:ea typeface="標楷體" panose="03000509000000000000" pitchFamily="65" charset="-120"/>
              </a:rPr>
              <a:t>重點工作</a:t>
            </a:r>
            <a:r>
              <a:rPr lang="zh-TW" altLang="en-US" b="1" dirty="0">
                <a:solidFill>
                  <a:srgbClr val="0000FF"/>
                </a:solidFill>
                <a:latin typeface="標楷體" panose="03000509000000000000" pitchFamily="65" charset="-120"/>
                <a:ea typeface="標楷體" panose="03000509000000000000" pitchFamily="65" charset="-120"/>
              </a:rPr>
              <a:t>融入校務治理架構</a:t>
            </a:r>
            <a:r>
              <a:rPr lang="zh-TW" altLang="en-US" b="1" dirty="0">
                <a:latin typeface="標楷體" panose="03000509000000000000" pitchFamily="65" charset="-120"/>
                <a:ea typeface="標楷體" panose="03000509000000000000" pitchFamily="65" charset="-120"/>
              </a:rPr>
              <a:t>。</a:t>
            </a:r>
            <a:r>
              <a:rPr lang="en-US" altLang="zh-TW" b="1" dirty="0">
                <a:latin typeface="標楷體" panose="03000509000000000000" pitchFamily="65" charset="-120"/>
                <a:ea typeface="標楷體" panose="03000509000000000000" pitchFamily="65" charset="-120"/>
              </a:rPr>
              <a:t/>
            </a:r>
            <a:br>
              <a:rPr lang="en-US" altLang="zh-TW" b="1" dirty="0">
                <a:latin typeface="標楷體" panose="03000509000000000000" pitchFamily="65" charset="-120"/>
                <a:ea typeface="標楷體" panose="03000509000000000000" pitchFamily="65" charset="-120"/>
              </a:rPr>
            </a:br>
            <a:r>
              <a:rPr lang="zh-TW" altLang="en-US" b="1" dirty="0" smtClean="0">
                <a:latin typeface="標楷體" panose="03000509000000000000" pitchFamily="65" charset="-120"/>
                <a:ea typeface="標楷體" panose="03000509000000000000" pitchFamily="65" charset="-120"/>
              </a:rPr>
              <a:t>申請</a:t>
            </a:r>
            <a:r>
              <a:rPr lang="zh-TW" altLang="en-US" b="1" dirty="0">
                <a:latin typeface="標楷體" panose="03000509000000000000" pitchFamily="65" charset="-120"/>
                <a:ea typeface="標楷體" panose="03000509000000000000" pitchFamily="65" charset="-120"/>
              </a:rPr>
              <a:t>方式：本項無需先提構想規劃，申請及審查作業如下</a:t>
            </a:r>
          </a:p>
        </p:txBody>
      </p:sp>
      <p:sp>
        <p:nvSpPr>
          <p:cNvPr id="15" name="矩形 14"/>
          <p:cNvSpPr/>
          <p:nvPr/>
        </p:nvSpPr>
        <p:spPr>
          <a:xfrm>
            <a:off x="1396557" y="5013176"/>
            <a:ext cx="6981453" cy="1631216"/>
          </a:xfrm>
          <a:prstGeom prst="rect">
            <a:avLst/>
          </a:prstGeom>
        </p:spPr>
        <p:txBody>
          <a:bodyPr wrap="square">
            <a:spAutoFit/>
          </a:bodyPr>
          <a:lstStyle/>
          <a:p>
            <a:r>
              <a:rPr lang="zh-TW" altLang="en-US" sz="2000" b="1" dirty="0" smtClean="0">
                <a:latin typeface="標楷體" panose="03000509000000000000" pitchFamily="65" charset="-120"/>
                <a:ea typeface="標楷體" panose="03000509000000000000" pitchFamily="65" charset="-120"/>
              </a:rPr>
              <a:t>大學</a:t>
            </a:r>
            <a:r>
              <a:rPr lang="zh-TW" altLang="en-US" sz="2000" b="1" dirty="0">
                <a:latin typeface="標楷體" panose="03000509000000000000" pitchFamily="65" charset="-120"/>
                <a:ea typeface="標楷體" panose="03000509000000000000" pitchFamily="65" charset="-120"/>
              </a:rPr>
              <a:t>社會責任實踐計畫（</a:t>
            </a:r>
            <a:r>
              <a:rPr lang="en-US" altLang="zh-TW" sz="2000" b="1" dirty="0">
                <a:latin typeface="標楷體" panose="03000509000000000000" pitchFamily="65" charset="-120"/>
                <a:ea typeface="標楷體" panose="03000509000000000000" pitchFamily="65" charset="-120"/>
              </a:rPr>
              <a:t>USR</a:t>
            </a:r>
            <a:r>
              <a:rPr lang="zh-TW" altLang="en-US" sz="2000" b="1" dirty="0">
                <a:latin typeface="標楷體" panose="03000509000000000000" pitchFamily="65" charset="-120"/>
                <a:ea typeface="標楷體" panose="03000509000000000000" pitchFamily="65" charset="-120"/>
              </a:rPr>
              <a:t>計畫）</a:t>
            </a:r>
            <a:r>
              <a:rPr lang="zh-TW" altLang="en-US" sz="2000" b="1" dirty="0">
                <a:solidFill>
                  <a:srgbClr val="FF0000"/>
                </a:solidFill>
                <a:latin typeface="標楷體" panose="03000509000000000000" pitchFamily="65" charset="-120"/>
                <a:ea typeface="標楷體" panose="03000509000000000000" pitchFamily="65" charset="-120"/>
              </a:rPr>
              <a:t>期程</a:t>
            </a:r>
            <a:r>
              <a:rPr lang="zh-TW" altLang="en-US" sz="2000" b="1" dirty="0">
                <a:latin typeface="標楷體" panose="03000509000000000000" pitchFamily="65" charset="-120"/>
                <a:ea typeface="標楷體" panose="03000509000000000000" pitchFamily="65" charset="-120"/>
              </a:rPr>
              <a:t>：</a:t>
            </a:r>
            <a:r>
              <a:rPr lang="en-US" altLang="zh-TW" sz="2000" b="1" dirty="0">
                <a:latin typeface="標楷體" panose="03000509000000000000" pitchFamily="65" charset="-120"/>
                <a:ea typeface="標楷體" panose="03000509000000000000" pitchFamily="65" charset="-120"/>
              </a:rPr>
              <a:t/>
            </a:r>
            <a:br>
              <a:rPr lang="en-US" altLang="zh-TW" sz="2000" b="1" dirty="0">
                <a:latin typeface="標楷體" panose="03000509000000000000" pitchFamily="65" charset="-120"/>
                <a:ea typeface="標楷體" panose="03000509000000000000" pitchFamily="65" charset="-120"/>
              </a:rPr>
            </a:br>
            <a:r>
              <a:rPr lang="az-Cyrl-AZ" altLang="zh-TW" sz="2000" dirty="0">
                <a:ea typeface="標楷體" panose="03000509000000000000" pitchFamily="65" charset="-120"/>
              </a:rPr>
              <a:t>√</a:t>
            </a:r>
            <a:r>
              <a:rPr lang="zh-TW" altLang="en-US" sz="2000" dirty="0">
                <a:latin typeface="標楷體" panose="03000509000000000000" pitchFamily="65" charset="-120"/>
                <a:ea typeface="標楷體" panose="03000509000000000000" pitchFamily="65" charset="-120"/>
              </a:rPr>
              <a:t> </a:t>
            </a:r>
            <a:r>
              <a:rPr lang="en-US" altLang="zh-TW" sz="2000" b="1" dirty="0">
                <a:latin typeface="標楷體" panose="03000509000000000000" pitchFamily="65" charset="-120"/>
                <a:ea typeface="標楷體" panose="03000509000000000000" pitchFamily="65" charset="-120"/>
              </a:rPr>
              <a:t>106</a:t>
            </a:r>
            <a:r>
              <a:rPr lang="zh-TW" altLang="en-US" sz="2000" b="1" dirty="0">
                <a:latin typeface="標楷體" panose="03000509000000000000" pitchFamily="65" charset="-120"/>
                <a:ea typeface="標楷體" panose="03000509000000000000" pitchFamily="65" charset="-120"/>
              </a:rPr>
              <a:t>年已獲核定試辦計畫者：</a:t>
            </a:r>
            <a:r>
              <a:rPr lang="en-US" altLang="zh-TW" sz="2000" b="1" dirty="0">
                <a:latin typeface="標楷體" panose="03000509000000000000" pitchFamily="65" charset="-120"/>
                <a:ea typeface="標楷體" panose="03000509000000000000" pitchFamily="65" charset="-120"/>
              </a:rPr>
              <a:t>107</a:t>
            </a:r>
            <a:r>
              <a:rPr lang="zh-TW" altLang="en-US" sz="2000" b="1" dirty="0">
                <a:latin typeface="標楷體" panose="03000509000000000000" pitchFamily="65" charset="-120"/>
                <a:ea typeface="標楷體" panose="03000509000000000000" pitchFamily="65" charset="-120"/>
              </a:rPr>
              <a:t>年延續計畫如獲核定，計畫期程於</a:t>
            </a:r>
            <a:r>
              <a:rPr lang="en-US" altLang="zh-TW" sz="2000" b="1" dirty="0">
                <a:solidFill>
                  <a:srgbClr val="FF0000"/>
                </a:solidFill>
                <a:latin typeface="標楷體" panose="03000509000000000000" pitchFamily="65" charset="-120"/>
                <a:ea typeface="標楷體" panose="03000509000000000000" pitchFamily="65" charset="-120"/>
              </a:rPr>
              <a:t>107</a:t>
            </a:r>
            <a:r>
              <a:rPr lang="zh-TW" altLang="en-US" sz="2000" b="1" dirty="0">
                <a:solidFill>
                  <a:srgbClr val="FF0000"/>
                </a:solidFill>
                <a:latin typeface="標楷體" panose="03000509000000000000" pitchFamily="65" charset="-120"/>
                <a:ea typeface="標楷體" panose="03000509000000000000" pitchFamily="65" charset="-120"/>
              </a:rPr>
              <a:t>年</a:t>
            </a:r>
            <a:r>
              <a:rPr lang="en-US" altLang="zh-TW" sz="2000" b="1" dirty="0">
                <a:solidFill>
                  <a:srgbClr val="FF0000"/>
                </a:solidFill>
                <a:latin typeface="標楷體" panose="03000509000000000000" pitchFamily="65" charset="-120"/>
                <a:ea typeface="標楷體" panose="03000509000000000000" pitchFamily="65" charset="-120"/>
              </a:rPr>
              <a:t>4</a:t>
            </a:r>
            <a:r>
              <a:rPr lang="zh-TW" altLang="en-US" sz="2000" b="1" dirty="0">
                <a:solidFill>
                  <a:srgbClr val="FF0000"/>
                </a:solidFill>
                <a:latin typeface="標楷體" panose="03000509000000000000" pitchFamily="65" charset="-120"/>
                <a:ea typeface="標楷體" panose="03000509000000000000" pitchFamily="65" charset="-120"/>
              </a:rPr>
              <a:t>月開始執行</a:t>
            </a:r>
            <a:r>
              <a:rPr lang="zh-TW" altLang="en-US" sz="2000" b="1" dirty="0">
                <a:latin typeface="標楷體" panose="03000509000000000000" pitchFamily="65" charset="-120"/>
                <a:ea typeface="標楷體" panose="03000509000000000000" pitchFamily="65" charset="-120"/>
              </a:rPr>
              <a:t>。</a:t>
            </a:r>
            <a:r>
              <a:rPr lang="en-US" altLang="zh-TW" sz="2000" b="1" dirty="0">
                <a:latin typeface="標楷體" panose="03000509000000000000" pitchFamily="65" charset="-120"/>
                <a:ea typeface="標楷體" panose="03000509000000000000" pitchFamily="65" charset="-120"/>
              </a:rPr>
              <a:t/>
            </a:r>
            <a:br>
              <a:rPr lang="en-US" altLang="zh-TW" sz="2000" b="1" dirty="0">
                <a:latin typeface="標楷體" panose="03000509000000000000" pitchFamily="65" charset="-120"/>
                <a:ea typeface="標楷體" panose="03000509000000000000" pitchFamily="65" charset="-120"/>
              </a:rPr>
            </a:br>
            <a:r>
              <a:rPr lang="az-Cyrl-AZ" altLang="zh-TW" sz="2000" b="1" dirty="0">
                <a:ea typeface="標楷體" panose="03000509000000000000" pitchFamily="65" charset="-120"/>
              </a:rPr>
              <a:t>√ </a:t>
            </a:r>
            <a:r>
              <a:rPr lang="en-US" altLang="zh-TW" sz="2000" b="1" dirty="0">
                <a:latin typeface="標楷體" panose="03000509000000000000" pitchFamily="65" charset="-120"/>
                <a:ea typeface="標楷體" panose="03000509000000000000" pitchFamily="65" charset="-120"/>
              </a:rPr>
              <a:t>106</a:t>
            </a:r>
            <a:r>
              <a:rPr lang="zh-TW" altLang="en-US" sz="2000" b="1" dirty="0">
                <a:latin typeface="標楷體" panose="03000509000000000000" pitchFamily="65" charset="-120"/>
                <a:ea typeface="標楷體" panose="03000509000000000000" pitchFamily="65" charset="-120"/>
              </a:rPr>
              <a:t>年未獲核定（含未申請）試辦計畫者：</a:t>
            </a:r>
            <a:r>
              <a:rPr lang="en-US" altLang="zh-TW" sz="2000" b="1" dirty="0">
                <a:latin typeface="標楷體" panose="03000509000000000000" pitchFamily="65" charset="-120"/>
                <a:ea typeface="標楷體" panose="03000509000000000000" pitchFamily="65" charset="-120"/>
              </a:rPr>
              <a:t>107</a:t>
            </a:r>
            <a:r>
              <a:rPr lang="zh-TW" altLang="en-US" sz="2000" b="1" dirty="0">
                <a:latin typeface="標楷體" panose="03000509000000000000" pitchFamily="65" charset="-120"/>
                <a:ea typeface="標楷體" panose="03000509000000000000" pitchFamily="65" charset="-120"/>
              </a:rPr>
              <a:t>年獲核定計畫併同深耕計畫主冊計畫期程開始執行</a:t>
            </a:r>
          </a:p>
        </p:txBody>
      </p:sp>
      <p:pic>
        <p:nvPicPr>
          <p:cNvPr id="17" name="Picture 37" descr="080.gif (20254 字节)"/>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7659" y="1689944"/>
            <a:ext cx="301352" cy="301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37" descr="080.gif (20254 字节)"/>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4534" y="2680228"/>
            <a:ext cx="301352" cy="301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37" descr="080.gif (20254 字节)"/>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5802" y="3511574"/>
            <a:ext cx="301352" cy="301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67" descr="057.gif (5168 字节)"/>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898401" y="5057681"/>
            <a:ext cx="521077" cy="491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8123662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35699" y="272025"/>
            <a:ext cx="6046400" cy="604433"/>
          </a:xfrm>
        </p:spPr>
        <p:txBody>
          <a:bodyPr>
            <a:noAutofit/>
          </a:bodyPr>
          <a:lstStyle/>
          <a:p>
            <a:r>
              <a:rPr lang="zh-TW" altLang="en-US" sz="3200" b="1" dirty="0">
                <a:latin typeface="標楷體" panose="03000509000000000000" pitchFamily="65" charset="-120"/>
                <a:ea typeface="標楷體" panose="03000509000000000000" pitchFamily="65" charset="-120"/>
              </a:rPr>
              <a:t>二、高等教育深耕計畫申請</a:t>
            </a:r>
            <a:r>
              <a:rPr lang="zh-TW" altLang="en-US" sz="3200" b="1" dirty="0" smtClean="0">
                <a:latin typeface="標楷體" panose="03000509000000000000" pitchFamily="65" charset="-120"/>
                <a:ea typeface="標楷體" panose="03000509000000000000" pitchFamily="65" charset="-120"/>
              </a:rPr>
              <a:t>方式</a:t>
            </a:r>
            <a:r>
              <a:rPr lang="en-US" altLang="zh-TW" sz="3200" b="1" dirty="0" smtClean="0">
                <a:latin typeface="標楷體" panose="03000509000000000000" pitchFamily="65" charset="-120"/>
                <a:ea typeface="標楷體" panose="03000509000000000000" pitchFamily="65" charset="-120"/>
              </a:rPr>
              <a:t/>
            </a:r>
            <a:br>
              <a:rPr lang="en-US" altLang="zh-TW" sz="3200" b="1" dirty="0" smtClean="0">
                <a:latin typeface="標楷體" panose="03000509000000000000" pitchFamily="65" charset="-120"/>
                <a:ea typeface="標楷體" panose="03000509000000000000" pitchFamily="65" charset="-120"/>
              </a:rPr>
            </a:br>
            <a:r>
              <a:rPr lang="zh-TW" altLang="en-US" sz="3200" b="1" dirty="0" smtClean="0">
                <a:latin typeface="標楷體" panose="03000509000000000000" pitchFamily="65" charset="-120"/>
                <a:ea typeface="標楷體" panose="03000509000000000000" pitchFamily="65" charset="-120"/>
              </a:rPr>
              <a:t>（</a:t>
            </a:r>
            <a:r>
              <a:rPr lang="zh-TW" altLang="en-US" sz="3200" b="1" dirty="0">
                <a:latin typeface="標楷體" panose="03000509000000000000" pitchFamily="65" charset="-120"/>
                <a:ea typeface="標楷體" panose="03000509000000000000" pitchFamily="65" charset="-120"/>
              </a:rPr>
              <a:t>第二部分－</a:t>
            </a:r>
            <a:r>
              <a:rPr lang="zh-TW" altLang="en-US" sz="3200" b="1" dirty="0">
                <a:solidFill>
                  <a:srgbClr val="FF0000"/>
                </a:solidFill>
                <a:latin typeface="標楷體" panose="03000509000000000000" pitchFamily="65" charset="-120"/>
                <a:ea typeface="標楷體" panose="03000509000000000000" pitchFamily="65" charset="-120"/>
              </a:rPr>
              <a:t>國際競爭</a:t>
            </a:r>
            <a:r>
              <a:rPr lang="zh-TW" altLang="en-US" sz="3200" b="1" dirty="0">
                <a:latin typeface="標楷體" panose="03000509000000000000" pitchFamily="65" charset="-120"/>
                <a:ea typeface="標楷體" panose="03000509000000000000" pitchFamily="65" charset="-120"/>
              </a:rPr>
              <a:t>）</a:t>
            </a:r>
          </a:p>
        </p:txBody>
      </p:sp>
      <p:sp>
        <p:nvSpPr>
          <p:cNvPr id="6" name="手繪多邊形 5"/>
          <p:cNvSpPr/>
          <p:nvPr/>
        </p:nvSpPr>
        <p:spPr>
          <a:xfrm>
            <a:off x="374613" y="4239624"/>
            <a:ext cx="2399938" cy="1367155"/>
          </a:xfrm>
          <a:custGeom>
            <a:avLst/>
            <a:gdLst>
              <a:gd name="connsiteX0" fmla="*/ 0 w 2112271"/>
              <a:gd name="connsiteY0" fmla="*/ 110483 h 1104830"/>
              <a:gd name="connsiteX1" fmla="*/ 110483 w 2112271"/>
              <a:gd name="connsiteY1" fmla="*/ 0 h 1104830"/>
              <a:gd name="connsiteX2" fmla="*/ 2001788 w 2112271"/>
              <a:gd name="connsiteY2" fmla="*/ 0 h 1104830"/>
              <a:gd name="connsiteX3" fmla="*/ 2112271 w 2112271"/>
              <a:gd name="connsiteY3" fmla="*/ 110483 h 1104830"/>
              <a:gd name="connsiteX4" fmla="*/ 2112271 w 2112271"/>
              <a:gd name="connsiteY4" fmla="*/ 994347 h 1104830"/>
              <a:gd name="connsiteX5" fmla="*/ 2001788 w 2112271"/>
              <a:gd name="connsiteY5" fmla="*/ 1104830 h 1104830"/>
              <a:gd name="connsiteX6" fmla="*/ 110483 w 2112271"/>
              <a:gd name="connsiteY6" fmla="*/ 1104830 h 1104830"/>
              <a:gd name="connsiteX7" fmla="*/ 0 w 2112271"/>
              <a:gd name="connsiteY7" fmla="*/ 994347 h 1104830"/>
              <a:gd name="connsiteX8" fmla="*/ 0 w 2112271"/>
              <a:gd name="connsiteY8" fmla="*/ 110483 h 1104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2271" h="1104830">
                <a:moveTo>
                  <a:pt x="0" y="110483"/>
                </a:moveTo>
                <a:cubicBezTo>
                  <a:pt x="0" y="49465"/>
                  <a:pt x="49465" y="0"/>
                  <a:pt x="110483" y="0"/>
                </a:cubicBezTo>
                <a:lnTo>
                  <a:pt x="2001788" y="0"/>
                </a:lnTo>
                <a:cubicBezTo>
                  <a:pt x="2062806" y="0"/>
                  <a:pt x="2112271" y="49465"/>
                  <a:pt x="2112271" y="110483"/>
                </a:cubicBezTo>
                <a:lnTo>
                  <a:pt x="2112271" y="994347"/>
                </a:lnTo>
                <a:cubicBezTo>
                  <a:pt x="2112271" y="1055365"/>
                  <a:pt x="2062806" y="1104830"/>
                  <a:pt x="2001788" y="1104830"/>
                </a:cubicBezTo>
                <a:lnTo>
                  <a:pt x="110483" y="1104830"/>
                </a:lnTo>
                <a:cubicBezTo>
                  <a:pt x="49465" y="1104830"/>
                  <a:pt x="0" y="1055365"/>
                  <a:pt x="0" y="994347"/>
                </a:cubicBezTo>
                <a:lnTo>
                  <a:pt x="0" y="110483"/>
                </a:lnTo>
                <a:close/>
              </a:path>
            </a:pathLst>
          </a:custGeom>
          <a:solidFill>
            <a:srgbClr val="CCECFF"/>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3319" tIns="93319" rIns="93319" bIns="93319" numCol="1" spcCol="1270" anchor="ctr" anchorCtr="0">
            <a:noAutofit/>
          </a:bodyPr>
          <a:lstStyle/>
          <a:p>
            <a:pPr lvl="0" algn="ctr" defTabSz="711200">
              <a:lnSpc>
                <a:spcPct val="90000"/>
              </a:lnSpc>
              <a:spcBef>
                <a:spcPct val="0"/>
              </a:spcBef>
              <a:spcAft>
                <a:spcPct val="35000"/>
              </a:spcAft>
            </a:pPr>
            <a:r>
              <a:rPr lang="en-US" altLang="en-US" sz="2000" kern="1200" dirty="0" smtClean="0">
                <a:solidFill>
                  <a:srgbClr val="FF0000"/>
                </a:solidFill>
                <a:latin typeface="Arial" panose="020B0604020202020204" pitchFamily="34" charset="0"/>
                <a:ea typeface="標楷體" panose="03000509000000000000" pitchFamily="65" charset="-120"/>
                <a:cs typeface="Arial" panose="020B0604020202020204" pitchFamily="34" charset="0"/>
              </a:rPr>
              <a:t>106.08.31</a:t>
            </a:r>
            <a:r>
              <a:rPr lang="en-US" altLang="en-US" sz="2000" kern="1200" dirty="0" smtClean="0">
                <a:solidFill>
                  <a:schemeClr val="tx1"/>
                </a:solidFill>
                <a:latin typeface="標楷體" panose="03000509000000000000" pitchFamily="65" charset="-120"/>
                <a:ea typeface="標楷體" panose="03000509000000000000" pitchFamily="65" charset="-120"/>
              </a:rPr>
              <a:t>.</a:t>
            </a:r>
            <a:r>
              <a:rPr lang="zh-TW" altLang="en-US" sz="2000" kern="1200" dirty="0" smtClean="0">
                <a:solidFill>
                  <a:schemeClr val="tx1"/>
                </a:solidFill>
                <a:latin typeface="標楷體" panose="03000509000000000000" pitchFamily="65" charset="-120"/>
                <a:ea typeface="標楷體" panose="03000509000000000000" pitchFamily="65" charset="-120"/>
              </a:rPr>
              <a:t>前</a:t>
            </a:r>
          </a:p>
          <a:p>
            <a:pPr lvl="0" algn="ctr" defTabSz="711200">
              <a:lnSpc>
                <a:spcPct val="90000"/>
              </a:lnSpc>
              <a:spcBef>
                <a:spcPct val="0"/>
              </a:spcBef>
              <a:spcAft>
                <a:spcPct val="35000"/>
              </a:spcAft>
            </a:pPr>
            <a:r>
              <a:rPr lang="zh-TW" altLang="en-US" sz="2000" kern="1200" dirty="0" smtClean="0">
                <a:solidFill>
                  <a:schemeClr val="tx1"/>
                </a:solidFill>
                <a:latin typeface="標楷體" panose="03000509000000000000" pitchFamily="65" charset="-120"/>
                <a:ea typeface="標楷體" panose="03000509000000000000" pitchFamily="65" charset="-120"/>
              </a:rPr>
              <a:t>召開高教深耕計畫第二部分說明會</a:t>
            </a:r>
            <a:endParaRPr lang="zh-TW" altLang="en-US" sz="2000" kern="1200" dirty="0">
              <a:solidFill>
                <a:schemeClr val="tx1"/>
              </a:solidFill>
              <a:latin typeface="標楷體" panose="03000509000000000000" pitchFamily="65" charset="-120"/>
              <a:ea typeface="標楷體" panose="03000509000000000000" pitchFamily="65" charset="-120"/>
            </a:endParaRPr>
          </a:p>
        </p:txBody>
      </p:sp>
      <p:sp>
        <p:nvSpPr>
          <p:cNvPr id="7" name="手繪多邊形 6"/>
          <p:cNvSpPr/>
          <p:nvPr/>
        </p:nvSpPr>
        <p:spPr>
          <a:xfrm>
            <a:off x="2938169" y="4530119"/>
            <a:ext cx="447801" cy="523843"/>
          </a:xfrm>
          <a:custGeom>
            <a:avLst/>
            <a:gdLst>
              <a:gd name="connsiteX0" fmla="*/ 0 w 447801"/>
              <a:gd name="connsiteY0" fmla="*/ 104769 h 523843"/>
              <a:gd name="connsiteX1" fmla="*/ 223901 w 447801"/>
              <a:gd name="connsiteY1" fmla="*/ 104769 h 523843"/>
              <a:gd name="connsiteX2" fmla="*/ 223901 w 447801"/>
              <a:gd name="connsiteY2" fmla="*/ 0 h 523843"/>
              <a:gd name="connsiteX3" fmla="*/ 447801 w 447801"/>
              <a:gd name="connsiteY3" fmla="*/ 261922 h 523843"/>
              <a:gd name="connsiteX4" fmla="*/ 223901 w 447801"/>
              <a:gd name="connsiteY4" fmla="*/ 523843 h 523843"/>
              <a:gd name="connsiteX5" fmla="*/ 223901 w 447801"/>
              <a:gd name="connsiteY5" fmla="*/ 419074 h 523843"/>
              <a:gd name="connsiteX6" fmla="*/ 0 w 447801"/>
              <a:gd name="connsiteY6" fmla="*/ 419074 h 523843"/>
              <a:gd name="connsiteX7" fmla="*/ 0 w 447801"/>
              <a:gd name="connsiteY7" fmla="*/ 104769 h 523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7801" h="523843">
                <a:moveTo>
                  <a:pt x="0" y="104769"/>
                </a:moveTo>
                <a:lnTo>
                  <a:pt x="223901" y="104769"/>
                </a:lnTo>
                <a:lnTo>
                  <a:pt x="223901" y="0"/>
                </a:lnTo>
                <a:lnTo>
                  <a:pt x="447801" y="261922"/>
                </a:lnTo>
                <a:lnTo>
                  <a:pt x="223901" y="523843"/>
                </a:lnTo>
                <a:lnTo>
                  <a:pt x="223901" y="419074"/>
                </a:lnTo>
                <a:lnTo>
                  <a:pt x="0" y="419074"/>
                </a:lnTo>
                <a:lnTo>
                  <a:pt x="0" y="104769"/>
                </a:lnTo>
                <a:close/>
              </a:path>
            </a:pathLst>
          </a:custGeom>
          <a:solidFill>
            <a:srgbClr val="0000FF"/>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0" tIns="104769" rIns="134340" bIns="104769" numCol="1" spcCol="1270" anchor="ctr" anchorCtr="0">
            <a:noAutofit/>
          </a:bodyPr>
          <a:lstStyle/>
          <a:p>
            <a:pPr lvl="0" algn="ctr" defTabSz="1644650">
              <a:lnSpc>
                <a:spcPct val="90000"/>
              </a:lnSpc>
              <a:spcBef>
                <a:spcPct val="0"/>
              </a:spcBef>
              <a:spcAft>
                <a:spcPct val="35000"/>
              </a:spcAft>
            </a:pPr>
            <a:endParaRPr lang="zh-TW" altLang="en-US" sz="2000" kern="1200">
              <a:latin typeface="標楷體" panose="03000509000000000000" pitchFamily="65" charset="-120"/>
              <a:ea typeface="標楷體" panose="03000509000000000000" pitchFamily="65" charset="-120"/>
            </a:endParaRPr>
          </a:p>
        </p:txBody>
      </p:sp>
      <p:sp>
        <p:nvSpPr>
          <p:cNvPr id="8" name="手繪多邊形 7"/>
          <p:cNvSpPr/>
          <p:nvPr/>
        </p:nvSpPr>
        <p:spPr>
          <a:xfrm>
            <a:off x="3619458" y="4239624"/>
            <a:ext cx="2112271" cy="1511171"/>
          </a:xfrm>
          <a:custGeom>
            <a:avLst/>
            <a:gdLst>
              <a:gd name="connsiteX0" fmla="*/ 0 w 2112271"/>
              <a:gd name="connsiteY0" fmla="*/ 110483 h 1104830"/>
              <a:gd name="connsiteX1" fmla="*/ 110483 w 2112271"/>
              <a:gd name="connsiteY1" fmla="*/ 0 h 1104830"/>
              <a:gd name="connsiteX2" fmla="*/ 2001788 w 2112271"/>
              <a:gd name="connsiteY2" fmla="*/ 0 h 1104830"/>
              <a:gd name="connsiteX3" fmla="*/ 2112271 w 2112271"/>
              <a:gd name="connsiteY3" fmla="*/ 110483 h 1104830"/>
              <a:gd name="connsiteX4" fmla="*/ 2112271 w 2112271"/>
              <a:gd name="connsiteY4" fmla="*/ 994347 h 1104830"/>
              <a:gd name="connsiteX5" fmla="*/ 2001788 w 2112271"/>
              <a:gd name="connsiteY5" fmla="*/ 1104830 h 1104830"/>
              <a:gd name="connsiteX6" fmla="*/ 110483 w 2112271"/>
              <a:gd name="connsiteY6" fmla="*/ 1104830 h 1104830"/>
              <a:gd name="connsiteX7" fmla="*/ 0 w 2112271"/>
              <a:gd name="connsiteY7" fmla="*/ 994347 h 1104830"/>
              <a:gd name="connsiteX8" fmla="*/ 0 w 2112271"/>
              <a:gd name="connsiteY8" fmla="*/ 110483 h 1104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2271" h="1104830">
                <a:moveTo>
                  <a:pt x="0" y="110483"/>
                </a:moveTo>
                <a:cubicBezTo>
                  <a:pt x="0" y="49465"/>
                  <a:pt x="49465" y="0"/>
                  <a:pt x="110483" y="0"/>
                </a:cubicBezTo>
                <a:lnTo>
                  <a:pt x="2001788" y="0"/>
                </a:lnTo>
                <a:cubicBezTo>
                  <a:pt x="2062806" y="0"/>
                  <a:pt x="2112271" y="49465"/>
                  <a:pt x="2112271" y="110483"/>
                </a:cubicBezTo>
                <a:lnTo>
                  <a:pt x="2112271" y="994347"/>
                </a:lnTo>
                <a:cubicBezTo>
                  <a:pt x="2112271" y="1055365"/>
                  <a:pt x="2062806" y="1104830"/>
                  <a:pt x="2001788" y="1104830"/>
                </a:cubicBezTo>
                <a:lnTo>
                  <a:pt x="110483" y="1104830"/>
                </a:lnTo>
                <a:cubicBezTo>
                  <a:pt x="49465" y="1104830"/>
                  <a:pt x="0" y="1055365"/>
                  <a:pt x="0" y="994347"/>
                </a:cubicBezTo>
                <a:lnTo>
                  <a:pt x="0" y="110483"/>
                </a:lnTo>
                <a:close/>
              </a:path>
            </a:pathLst>
          </a:custGeom>
          <a:solidFill>
            <a:srgbClr val="CCECFF"/>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3319" tIns="93319" rIns="93319" bIns="93319" numCol="1" spcCol="1270" anchor="ctr" anchorCtr="0">
            <a:noAutofit/>
          </a:bodyPr>
          <a:lstStyle/>
          <a:p>
            <a:pPr lvl="0" algn="ctr" defTabSz="711200">
              <a:lnSpc>
                <a:spcPct val="90000"/>
              </a:lnSpc>
              <a:spcBef>
                <a:spcPct val="0"/>
              </a:spcBef>
              <a:spcAft>
                <a:spcPct val="35000"/>
              </a:spcAft>
            </a:pPr>
            <a:r>
              <a:rPr lang="en-US" altLang="en-US" sz="2000" kern="1200" dirty="0" smtClean="0">
                <a:solidFill>
                  <a:srgbClr val="FF0000"/>
                </a:solidFill>
                <a:latin typeface="Arial" panose="020B0604020202020204" pitchFamily="34" charset="0"/>
                <a:ea typeface="標楷體" panose="03000509000000000000" pitchFamily="65" charset="-120"/>
                <a:cs typeface="Arial" panose="020B0604020202020204" pitchFamily="34" charset="0"/>
              </a:rPr>
              <a:t>106.11.27</a:t>
            </a:r>
            <a:r>
              <a:rPr lang="en-US" altLang="en-US" sz="2000" kern="1200" dirty="0" smtClean="0">
                <a:solidFill>
                  <a:schemeClr val="tx1"/>
                </a:solidFill>
                <a:latin typeface="標楷體" panose="03000509000000000000" pitchFamily="65" charset="-120"/>
                <a:ea typeface="標楷體" panose="03000509000000000000" pitchFamily="65" charset="-120"/>
              </a:rPr>
              <a:t>.</a:t>
            </a:r>
            <a:endParaRPr lang="zh-TW" altLang="en-US" sz="2000" kern="1200" dirty="0" smtClean="0">
              <a:solidFill>
                <a:schemeClr val="tx1"/>
              </a:solidFill>
              <a:latin typeface="標楷體" panose="03000509000000000000" pitchFamily="65" charset="-120"/>
              <a:ea typeface="標楷體" panose="03000509000000000000" pitchFamily="65" charset="-120"/>
            </a:endParaRPr>
          </a:p>
          <a:p>
            <a:pPr lvl="0" algn="ctr" defTabSz="711200">
              <a:lnSpc>
                <a:spcPct val="90000"/>
              </a:lnSpc>
              <a:spcBef>
                <a:spcPct val="0"/>
              </a:spcBef>
              <a:spcAft>
                <a:spcPct val="35000"/>
              </a:spcAft>
            </a:pPr>
            <a:r>
              <a:rPr lang="zh-TW" altLang="en-US" sz="2000" kern="1200" dirty="0" smtClean="0">
                <a:solidFill>
                  <a:schemeClr val="tx1"/>
                </a:solidFill>
                <a:latin typeface="標楷體" panose="03000509000000000000" pitchFamily="65" charset="-120"/>
                <a:ea typeface="標楷體" panose="03000509000000000000" pitchFamily="65" charset="-120"/>
              </a:rPr>
              <a:t>學校提交國際競爭及研究中心計畫書（分別撰寫）</a:t>
            </a:r>
            <a:endParaRPr lang="zh-TW" altLang="en-US" sz="2000" kern="1200" dirty="0">
              <a:solidFill>
                <a:schemeClr val="tx1"/>
              </a:solidFill>
              <a:latin typeface="標楷體" panose="03000509000000000000" pitchFamily="65" charset="-120"/>
              <a:ea typeface="標楷體" panose="03000509000000000000" pitchFamily="65" charset="-120"/>
            </a:endParaRPr>
          </a:p>
        </p:txBody>
      </p:sp>
      <p:sp>
        <p:nvSpPr>
          <p:cNvPr id="9" name="手繪多邊形 8"/>
          <p:cNvSpPr/>
          <p:nvPr/>
        </p:nvSpPr>
        <p:spPr>
          <a:xfrm>
            <a:off x="5895349" y="4530119"/>
            <a:ext cx="447801" cy="523843"/>
          </a:xfrm>
          <a:custGeom>
            <a:avLst/>
            <a:gdLst>
              <a:gd name="connsiteX0" fmla="*/ 0 w 447801"/>
              <a:gd name="connsiteY0" fmla="*/ 104769 h 523843"/>
              <a:gd name="connsiteX1" fmla="*/ 223901 w 447801"/>
              <a:gd name="connsiteY1" fmla="*/ 104769 h 523843"/>
              <a:gd name="connsiteX2" fmla="*/ 223901 w 447801"/>
              <a:gd name="connsiteY2" fmla="*/ 0 h 523843"/>
              <a:gd name="connsiteX3" fmla="*/ 447801 w 447801"/>
              <a:gd name="connsiteY3" fmla="*/ 261922 h 523843"/>
              <a:gd name="connsiteX4" fmla="*/ 223901 w 447801"/>
              <a:gd name="connsiteY4" fmla="*/ 523843 h 523843"/>
              <a:gd name="connsiteX5" fmla="*/ 223901 w 447801"/>
              <a:gd name="connsiteY5" fmla="*/ 419074 h 523843"/>
              <a:gd name="connsiteX6" fmla="*/ 0 w 447801"/>
              <a:gd name="connsiteY6" fmla="*/ 419074 h 523843"/>
              <a:gd name="connsiteX7" fmla="*/ 0 w 447801"/>
              <a:gd name="connsiteY7" fmla="*/ 104769 h 523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7801" h="523843">
                <a:moveTo>
                  <a:pt x="0" y="104769"/>
                </a:moveTo>
                <a:lnTo>
                  <a:pt x="223901" y="104769"/>
                </a:lnTo>
                <a:lnTo>
                  <a:pt x="223901" y="0"/>
                </a:lnTo>
                <a:lnTo>
                  <a:pt x="447801" y="261922"/>
                </a:lnTo>
                <a:lnTo>
                  <a:pt x="223901" y="523843"/>
                </a:lnTo>
                <a:lnTo>
                  <a:pt x="223901" y="419074"/>
                </a:lnTo>
                <a:lnTo>
                  <a:pt x="0" y="419074"/>
                </a:lnTo>
                <a:lnTo>
                  <a:pt x="0" y="104769"/>
                </a:lnTo>
                <a:close/>
              </a:path>
            </a:pathLst>
          </a:custGeom>
          <a:solidFill>
            <a:srgbClr val="0000FF"/>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0" tIns="104769" rIns="134340" bIns="104769" numCol="1" spcCol="1270" anchor="ctr" anchorCtr="0">
            <a:noAutofit/>
          </a:bodyPr>
          <a:lstStyle/>
          <a:p>
            <a:pPr lvl="0" algn="ctr" defTabSz="1644650">
              <a:lnSpc>
                <a:spcPct val="90000"/>
              </a:lnSpc>
              <a:spcBef>
                <a:spcPct val="0"/>
              </a:spcBef>
              <a:spcAft>
                <a:spcPct val="35000"/>
              </a:spcAft>
            </a:pPr>
            <a:endParaRPr lang="zh-TW" altLang="en-US" sz="2000" kern="1200">
              <a:latin typeface="標楷體" panose="03000509000000000000" pitchFamily="65" charset="-120"/>
              <a:ea typeface="標楷體" panose="03000509000000000000" pitchFamily="65" charset="-120"/>
            </a:endParaRPr>
          </a:p>
        </p:txBody>
      </p:sp>
      <p:sp>
        <p:nvSpPr>
          <p:cNvPr id="10" name="手繪多邊形 9"/>
          <p:cNvSpPr/>
          <p:nvPr/>
        </p:nvSpPr>
        <p:spPr>
          <a:xfrm>
            <a:off x="6529030" y="4224189"/>
            <a:ext cx="2112271" cy="1526606"/>
          </a:xfrm>
          <a:custGeom>
            <a:avLst/>
            <a:gdLst>
              <a:gd name="connsiteX0" fmla="*/ 0 w 2112271"/>
              <a:gd name="connsiteY0" fmla="*/ 113570 h 1135703"/>
              <a:gd name="connsiteX1" fmla="*/ 113570 w 2112271"/>
              <a:gd name="connsiteY1" fmla="*/ 0 h 1135703"/>
              <a:gd name="connsiteX2" fmla="*/ 1998701 w 2112271"/>
              <a:gd name="connsiteY2" fmla="*/ 0 h 1135703"/>
              <a:gd name="connsiteX3" fmla="*/ 2112271 w 2112271"/>
              <a:gd name="connsiteY3" fmla="*/ 113570 h 1135703"/>
              <a:gd name="connsiteX4" fmla="*/ 2112271 w 2112271"/>
              <a:gd name="connsiteY4" fmla="*/ 1022133 h 1135703"/>
              <a:gd name="connsiteX5" fmla="*/ 1998701 w 2112271"/>
              <a:gd name="connsiteY5" fmla="*/ 1135703 h 1135703"/>
              <a:gd name="connsiteX6" fmla="*/ 113570 w 2112271"/>
              <a:gd name="connsiteY6" fmla="*/ 1135703 h 1135703"/>
              <a:gd name="connsiteX7" fmla="*/ 0 w 2112271"/>
              <a:gd name="connsiteY7" fmla="*/ 1022133 h 1135703"/>
              <a:gd name="connsiteX8" fmla="*/ 0 w 2112271"/>
              <a:gd name="connsiteY8" fmla="*/ 113570 h 1135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2271" h="1135703">
                <a:moveTo>
                  <a:pt x="0" y="113570"/>
                </a:moveTo>
                <a:cubicBezTo>
                  <a:pt x="0" y="50847"/>
                  <a:pt x="50847" y="0"/>
                  <a:pt x="113570" y="0"/>
                </a:cubicBezTo>
                <a:lnTo>
                  <a:pt x="1998701" y="0"/>
                </a:lnTo>
                <a:cubicBezTo>
                  <a:pt x="2061424" y="0"/>
                  <a:pt x="2112271" y="50847"/>
                  <a:pt x="2112271" y="113570"/>
                </a:cubicBezTo>
                <a:lnTo>
                  <a:pt x="2112271" y="1022133"/>
                </a:lnTo>
                <a:cubicBezTo>
                  <a:pt x="2112271" y="1084856"/>
                  <a:pt x="2061424" y="1135703"/>
                  <a:pt x="1998701" y="1135703"/>
                </a:cubicBezTo>
                <a:lnTo>
                  <a:pt x="113570" y="1135703"/>
                </a:lnTo>
                <a:cubicBezTo>
                  <a:pt x="50847" y="1135703"/>
                  <a:pt x="0" y="1084856"/>
                  <a:pt x="0" y="1022133"/>
                </a:cubicBezTo>
                <a:lnTo>
                  <a:pt x="0" y="113570"/>
                </a:lnTo>
                <a:close/>
              </a:path>
            </a:pathLst>
          </a:custGeom>
          <a:solidFill>
            <a:srgbClr val="CCECFF"/>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4224" tIns="94224" rIns="94224" bIns="94224" numCol="1" spcCol="1270" anchor="ctr" anchorCtr="0">
            <a:noAutofit/>
          </a:bodyPr>
          <a:lstStyle/>
          <a:p>
            <a:pPr lvl="0" algn="ctr" defTabSz="711200">
              <a:lnSpc>
                <a:spcPct val="90000"/>
              </a:lnSpc>
              <a:spcBef>
                <a:spcPct val="0"/>
              </a:spcBef>
              <a:spcAft>
                <a:spcPct val="35000"/>
              </a:spcAft>
            </a:pPr>
            <a:r>
              <a:rPr lang="en-US" altLang="en-US" sz="2000" kern="1200" dirty="0" smtClean="0">
                <a:solidFill>
                  <a:srgbClr val="FF0000"/>
                </a:solidFill>
                <a:latin typeface="Arial" panose="020B0604020202020204" pitchFamily="34" charset="0"/>
                <a:ea typeface="標楷體" panose="03000509000000000000" pitchFamily="65" charset="-120"/>
                <a:cs typeface="Arial" panose="020B0604020202020204" pitchFamily="34" charset="0"/>
              </a:rPr>
              <a:t>107.01.31.</a:t>
            </a:r>
            <a:endParaRPr lang="zh-TW" altLang="en-US" sz="2000" kern="1200" dirty="0" smtClean="0">
              <a:solidFill>
                <a:srgbClr val="FF0000"/>
              </a:solidFill>
              <a:latin typeface="Arial" panose="020B0604020202020204" pitchFamily="34" charset="0"/>
              <a:ea typeface="標楷體" panose="03000509000000000000" pitchFamily="65" charset="-120"/>
              <a:cs typeface="Arial" panose="020B0604020202020204" pitchFamily="34" charset="0"/>
            </a:endParaRPr>
          </a:p>
          <a:p>
            <a:pPr lvl="0" algn="ctr" defTabSz="711200">
              <a:lnSpc>
                <a:spcPct val="90000"/>
              </a:lnSpc>
              <a:spcBef>
                <a:spcPct val="0"/>
              </a:spcBef>
              <a:spcAft>
                <a:spcPct val="35000"/>
              </a:spcAft>
            </a:pPr>
            <a:r>
              <a:rPr lang="zh-TW" altLang="en-US" sz="2000" kern="1200" dirty="0" smtClean="0">
                <a:solidFill>
                  <a:schemeClr val="tx1"/>
                </a:solidFill>
                <a:latin typeface="標楷體" panose="03000509000000000000" pitchFamily="65" charset="-120"/>
                <a:ea typeface="標楷體" panose="03000509000000000000" pitchFamily="65" charset="-120"/>
              </a:rPr>
              <a:t>併入深耕計畫（主冊）一起公布審查結果</a:t>
            </a:r>
            <a:endParaRPr lang="zh-TW" altLang="en-US" sz="2000" kern="1200" dirty="0">
              <a:solidFill>
                <a:schemeClr val="tx1"/>
              </a:solidFill>
              <a:latin typeface="標楷體" panose="03000509000000000000" pitchFamily="65" charset="-120"/>
              <a:ea typeface="標楷體" panose="03000509000000000000" pitchFamily="65" charset="-120"/>
            </a:endParaRPr>
          </a:p>
        </p:txBody>
      </p:sp>
      <p:cxnSp>
        <p:nvCxnSpPr>
          <p:cNvPr id="35" name="直線接點 34"/>
          <p:cNvCxnSpPr/>
          <p:nvPr/>
        </p:nvCxnSpPr>
        <p:spPr>
          <a:xfrm flipV="1">
            <a:off x="359160" y="6052844"/>
            <a:ext cx="8282141" cy="2"/>
          </a:xfrm>
          <a:prstGeom prst="line">
            <a:avLst/>
          </a:prstGeom>
          <a:ln w="9525">
            <a:solidFill>
              <a:srgbClr val="0070C0"/>
            </a:solidFill>
            <a:prstDash val="dash"/>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656465" y="1207979"/>
            <a:ext cx="7789736" cy="3016210"/>
          </a:xfrm>
          <a:prstGeom prst="rect">
            <a:avLst/>
          </a:prstGeom>
        </p:spPr>
        <p:txBody>
          <a:bodyPr wrap="square">
            <a:spAutoFit/>
          </a:bodyPr>
          <a:lstStyle/>
          <a:p>
            <a:r>
              <a:rPr lang="zh-TW" altLang="en-US" sz="2000" b="1" dirty="0" smtClean="0">
                <a:latin typeface="標楷體" panose="03000509000000000000" pitchFamily="65" charset="-120"/>
                <a:ea typeface="標楷體" panose="03000509000000000000" pitchFamily="65" charset="-120"/>
              </a:rPr>
              <a:t>申請</a:t>
            </a:r>
            <a:r>
              <a:rPr lang="zh-TW" altLang="en-US" sz="2000" b="1" dirty="0">
                <a:latin typeface="標楷體" panose="03000509000000000000" pitchFamily="65" charset="-120"/>
                <a:ea typeface="標楷體" panose="03000509000000000000" pitchFamily="65" charset="-120"/>
              </a:rPr>
              <a:t>條件：將另</a:t>
            </a:r>
            <a:r>
              <a:rPr lang="zh-TW" altLang="en-US" sz="2000" b="1" dirty="0">
                <a:solidFill>
                  <a:srgbClr val="FF0000"/>
                </a:solidFill>
                <a:latin typeface="標楷體" panose="03000509000000000000" pitchFamily="65" charset="-120"/>
                <a:ea typeface="標楷體" panose="03000509000000000000" pitchFamily="65" charset="-120"/>
              </a:rPr>
              <a:t>邀請國內外學者專家籌組審查小組</a:t>
            </a:r>
            <a:r>
              <a:rPr lang="zh-TW" altLang="en-US" sz="2000" b="1" dirty="0">
                <a:latin typeface="標楷體" panose="03000509000000000000" pitchFamily="65" charset="-120"/>
                <a:ea typeface="標楷體" panose="03000509000000000000" pitchFamily="65" charset="-120"/>
              </a:rPr>
              <a:t>，另訂申請門檻及審查重點，於</a:t>
            </a:r>
            <a:r>
              <a:rPr lang="en-US" altLang="zh-TW" sz="2000" b="1" dirty="0">
                <a:latin typeface="標楷體" panose="03000509000000000000" pitchFamily="65" charset="-120"/>
                <a:ea typeface="標楷體" panose="03000509000000000000" pitchFamily="65" charset="-120"/>
              </a:rPr>
              <a:t>106</a:t>
            </a:r>
            <a:r>
              <a:rPr lang="zh-TW" altLang="en-US" sz="2000" b="1" dirty="0">
                <a:latin typeface="標楷體" panose="03000509000000000000" pitchFamily="65" charset="-120"/>
                <a:ea typeface="標楷體" panose="03000509000000000000" pitchFamily="65" charset="-120"/>
              </a:rPr>
              <a:t>年</a:t>
            </a:r>
            <a:r>
              <a:rPr lang="en-US" altLang="zh-TW" sz="2000" b="1" dirty="0">
                <a:latin typeface="標楷體" panose="03000509000000000000" pitchFamily="65" charset="-120"/>
                <a:ea typeface="標楷體" panose="03000509000000000000" pitchFamily="65" charset="-120"/>
              </a:rPr>
              <a:t>8</a:t>
            </a:r>
            <a:r>
              <a:rPr lang="zh-TW" altLang="en-US" sz="2000" b="1" dirty="0">
                <a:latin typeface="標楷體" panose="03000509000000000000" pitchFamily="65" charset="-120"/>
                <a:ea typeface="標楷體" panose="03000509000000000000" pitchFamily="65" charset="-120"/>
              </a:rPr>
              <a:t>月</a:t>
            </a:r>
            <a:r>
              <a:rPr lang="en-US" altLang="zh-TW" sz="2000" b="1" dirty="0">
                <a:latin typeface="標楷體" panose="03000509000000000000" pitchFamily="65" charset="-120"/>
                <a:ea typeface="標楷體" panose="03000509000000000000" pitchFamily="65" charset="-120"/>
              </a:rPr>
              <a:t>31</a:t>
            </a:r>
            <a:r>
              <a:rPr lang="zh-TW" altLang="en-US" sz="2000" b="1" dirty="0" smtClean="0">
                <a:latin typeface="標楷體" panose="03000509000000000000" pitchFamily="65" charset="-120"/>
                <a:ea typeface="標楷體" panose="03000509000000000000" pitchFamily="65" charset="-120"/>
              </a:rPr>
              <a:t>日前召開</a:t>
            </a:r>
            <a:r>
              <a:rPr lang="zh-TW" altLang="en-US" sz="2000" b="1" dirty="0">
                <a:latin typeface="標楷體" panose="03000509000000000000" pitchFamily="65" charset="-120"/>
                <a:ea typeface="標楷體" panose="03000509000000000000" pitchFamily="65" charset="-120"/>
              </a:rPr>
              <a:t>說明會公布相關申請規範。 </a:t>
            </a:r>
            <a:endParaRPr lang="en-US" altLang="zh-TW" sz="2000" b="1" dirty="0">
              <a:latin typeface="標楷體" panose="03000509000000000000" pitchFamily="65" charset="-120"/>
              <a:ea typeface="標楷體" panose="03000509000000000000" pitchFamily="65" charset="-120"/>
            </a:endParaRPr>
          </a:p>
          <a:p>
            <a:pPr>
              <a:spcBef>
                <a:spcPts val="600"/>
              </a:spcBef>
            </a:pPr>
            <a:r>
              <a:rPr lang="zh-TW" altLang="en-US" sz="2000" b="1" dirty="0" smtClean="0">
                <a:latin typeface="標楷體" panose="03000509000000000000" pitchFamily="65" charset="-120"/>
                <a:ea typeface="標楷體" panose="03000509000000000000" pitchFamily="65" charset="-120"/>
              </a:rPr>
              <a:t>申請</a:t>
            </a:r>
            <a:r>
              <a:rPr lang="zh-TW" altLang="en-US" sz="2000" b="1" dirty="0">
                <a:latin typeface="標楷體" panose="03000509000000000000" pitchFamily="65" charset="-120"/>
                <a:ea typeface="標楷體" panose="03000509000000000000" pitchFamily="65" charset="-120"/>
              </a:rPr>
              <a:t>方式：符合申請門檻學校，經</a:t>
            </a:r>
            <a:r>
              <a:rPr lang="zh-TW" altLang="en-US" sz="2000" b="1" dirty="0">
                <a:solidFill>
                  <a:srgbClr val="FF0000"/>
                </a:solidFill>
                <a:latin typeface="標楷體" panose="03000509000000000000" pitchFamily="65" charset="-120"/>
                <a:ea typeface="標楷體" panose="03000509000000000000" pitchFamily="65" charset="-120"/>
              </a:rPr>
              <a:t>衡酌學校定位及整體校務發展方向</a:t>
            </a:r>
            <a:r>
              <a:rPr lang="zh-TW" altLang="en-US" sz="2000" b="1" dirty="0">
                <a:latin typeface="標楷體" panose="03000509000000000000" pitchFamily="65" charset="-120"/>
                <a:ea typeface="標楷體" panose="03000509000000000000" pitchFamily="65" charset="-120"/>
              </a:rPr>
              <a:t>，應另冊撰寫「計畫書」</a:t>
            </a:r>
            <a:r>
              <a:rPr lang="zh-TW" altLang="en-US" sz="2000" b="1" dirty="0" smtClean="0">
                <a:latin typeface="標楷體" panose="03000509000000000000" pitchFamily="65" charset="-120"/>
                <a:ea typeface="標楷體" panose="03000509000000000000" pitchFamily="65" charset="-120"/>
              </a:rPr>
              <a:t>。</a:t>
            </a:r>
            <a:endParaRPr lang="en-US" altLang="zh-TW" sz="2000" b="1" dirty="0">
              <a:latin typeface="標楷體" panose="03000509000000000000" pitchFamily="65" charset="-120"/>
              <a:ea typeface="標楷體" panose="03000509000000000000" pitchFamily="65" charset="-120"/>
            </a:endParaRPr>
          </a:p>
          <a:p>
            <a:pPr>
              <a:spcBef>
                <a:spcPts val="600"/>
              </a:spcBef>
            </a:pPr>
            <a:r>
              <a:rPr lang="zh-TW" altLang="en-US" sz="2000" b="1" dirty="0" smtClean="0">
                <a:latin typeface="標楷體" panose="03000509000000000000" pitchFamily="65" charset="-120"/>
                <a:ea typeface="標楷體" panose="03000509000000000000" pitchFamily="65" charset="-120"/>
              </a:rPr>
              <a:t>經</a:t>
            </a:r>
            <a:r>
              <a:rPr lang="zh-TW" altLang="en-US" sz="2000" b="1" dirty="0">
                <a:latin typeface="標楷體" panose="03000509000000000000" pitchFamily="65" charset="-120"/>
                <a:ea typeface="標楷體" panose="03000509000000000000" pitchFamily="65" charset="-120"/>
              </a:rPr>
              <a:t>本部審查通過者，應與「高教深耕計畫書」主冊整合成一份完整計畫書，並將「高教深耕計畫書</a:t>
            </a:r>
            <a:r>
              <a:rPr lang="zh-TW" altLang="en-US" sz="2000" b="1" dirty="0" smtClean="0">
                <a:latin typeface="標楷體" panose="03000509000000000000" pitchFamily="65" charset="-120"/>
                <a:ea typeface="標楷體" panose="03000509000000000000" pitchFamily="65" charset="-120"/>
              </a:rPr>
              <a:t>」第一</a:t>
            </a:r>
            <a:r>
              <a:rPr lang="zh-TW" altLang="en-US" sz="2000" b="1" dirty="0">
                <a:latin typeface="標楷體" panose="03000509000000000000" pitchFamily="65" charset="-120"/>
                <a:ea typeface="標楷體" panose="03000509000000000000" pitchFamily="65" charset="-120"/>
              </a:rPr>
              <a:t>部分所獲經費（不含</a:t>
            </a:r>
            <a:r>
              <a:rPr lang="en-US" altLang="zh-TW" sz="2000" b="1" dirty="0">
                <a:latin typeface="標楷體" panose="03000509000000000000" pitchFamily="65" charset="-120"/>
                <a:ea typeface="標楷體" panose="03000509000000000000" pitchFamily="65" charset="-120"/>
              </a:rPr>
              <a:t>USR</a:t>
            </a:r>
            <a:r>
              <a:rPr lang="zh-TW" altLang="en-US" sz="2000" b="1" dirty="0">
                <a:latin typeface="標楷體" panose="03000509000000000000" pitchFamily="65" charset="-120"/>
                <a:ea typeface="標楷體" panose="03000509000000000000" pitchFamily="65" charset="-120"/>
              </a:rPr>
              <a:t>計畫與支持及協助學生發展部分）</a:t>
            </a:r>
            <a:r>
              <a:rPr lang="en-US" altLang="zh-TW" sz="2000" b="1" dirty="0">
                <a:latin typeface="標楷體" panose="03000509000000000000" pitchFamily="65" charset="-120"/>
                <a:ea typeface="標楷體" panose="03000509000000000000" pitchFamily="65" charset="-120"/>
              </a:rPr>
              <a:t>50%</a:t>
            </a:r>
            <a:r>
              <a:rPr lang="zh-TW" altLang="en-US" sz="2000" b="1" dirty="0">
                <a:latin typeface="標楷體" panose="03000509000000000000" pitchFamily="65" charset="-120"/>
                <a:ea typeface="標楷體" panose="03000509000000000000" pitchFamily="65" charset="-120"/>
              </a:rPr>
              <a:t>以上 之比例投注於目標一之</a:t>
            </a:r>
            <a:r>
              <a:rPr lang="zh-TW" altLang="en-US" sz="2000" b="1" dirty="0" smtClean="0">
                <a:latin typeface="標楷體" panose="03000509000000000000" pitchFamily="65" charset="-120"/>
                <a:ea typeface="標楷體" panose="03000509000000000000" pitchFamily="65" charset="-120"/>
              </a:rPr>
              <a:t>落實教學</a:t>
            </a:r>
            <a:r>
              <a:rPr lang="zh-TW" altLang="en-US" sz="2000" b="1" dirty="0">
                <a:latin typeface="標楷體" panose="03000509000000000000" pitchFamily="65" charset="-120"/>
                <a:ea typeface="標楷體" panose="03000509000000000000" pitchFamily="65" charset="-120"/>
              </a:rPr>
              <a:t>創新策略及與學生學習或教師教學直接相關之項目，以利經費合理運用。</a:t>
            </a:r>
          </a:p>
        </p:txBody>
      </p:sp>
      <p:pic>
        <p:nvPicPr>
          <p:cNvPr id="14" name="Picture 52" descr="101.gif (37026 字节)"/>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94505" y="1249556"/>
            <a:ext cx="271939" cy="34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52" descr="101.gif (37026 字节)"/>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94505" y="1943347"/>
            <a:ext cx="271939" cy="34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52" descr="101.gif (37026 字节)"/>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84526" y="2665505"/>
            <a:ext cx="271939" cy="34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3288890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p:cNvPicPr>
            <a:picLocks noChangeAspect="1"/>
          </p:cNvPicPr>
          <p:nvPr/>
        </p:nvPicPr>
        <p:blipFill>
          <a:blip r:embed="rId2"/>
          <a:stretch>
            <a:fillRect/>
          </a:stretch>
        </p:blipFill>
        <p:spPr>
          <a:xfrm>
            <a:off x="-10004" y="353840"/>
            <a:ext cx="9154003" cy="6504160"/>
          </a:xfrm>
          <a:prstGeom prst="rect">
            <a:avLst/>
          </a:prstGeom>
        </p:spPr>
      </p:pic>
      <p:sp>
        <p:nvSpPr>
          <p:cNvPr id="2" name="投影片編號版面配置區 1"/>
          <p:cNvSpPr>
            <a:spLocks noGrp="1"/>
          </p:cNvSpPr>
          <p:nvPr>
            <p:ph type="sldNum" sz="quarter" idx="12"/>
          </p:nvPr>
        </p:nvSpPr>
        <p:spPr/>
        <p:txBody>
          <a:bodyPr/>
          <a:lstStyle/>
          <a:p>
            <a:fld id="{387B30A2-ABEA-48EA-ABF4-A14F673917F1}" type="slidenum">
              <a:rPr lang="zh-TW" altLang="en-US" smtClean="0"/>
              <a:t>66</a:t>
            </a:fld>
            <a:endParaRPr lang="zh-TW" altLang="en-US"/>
          </a:p>
        </p:txBody>
      </p:sp>
    </p:spTree>
    <p:extLst>
      <p:ext uri="{BB962C8B-B14F-4D97-AF65-F5344CB8AC3E}">
        <p14:creationId xmlns:p14="http://schemas.microsoft.com/office/powerpoint/2010/main" val="144289132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p:cNvPicPr>
            <a:picLocks noChangeAspect="1"/>
          </p:cNvPicPr>
          <p:nvPr/>
        </p:nvPicPr>
        <p:blipFill>
          <a:blip r:embed="rId2"/>
          <a:stretch>
            <a:fillRect/>
          </a:stretch>
        </p:blipFill>
        <p:spPr>
          <a:xfrm>
            <a:off x="18328" y="533697"/>
            <a:ext cx="9125672" cy="6324303"/>
          </a:xfrm>
          <a:prstGeom prst="rect">
            <a:avLst/>
          </a:prstGeom>
        </p:spPr>
      </p:pic>
      <p:sp>
        <p:nvSpPr>
          <p:cNvPr id="2" name="投影片編號版面配置區 1"/>
          <p:cNvSpPr>
            <a:spLocks noGrp="1"/>
          </p:cNvSpPr>
          <p:nvPr>
            <p:ph type="sldNum" sz="quarter" idx="12"/>
          </p:nvPr>
        </p:nvSpPr>
        <p:spPr/>
        <p:txBody>
          <a:bodyPr/>
          <a:lstStyle/>
          <a:p>
            <a:fld id="{387B30A2-ABEA-48EA-ABF4-A14F673917F1}" type="slidenum">
              <a:rPr lang="zh-TW" altLang="en-US" smtClean="0"/>
              <a:t>67</a:t>
            </a:fld>
            <a:endParaRPr lang="zh-TW" altLang="en-US"/>
          </a:p>
        </p:txBody>
      </p:sp>
    </p:spTree>
    <p:extLst>
      <p:ext uri="{BB962C8B-B14F-4D97-AF65-F5344CB8AC3E}">
        <p14:creationId xmlns:p14="http://schemas.microsoft.com/office/powerpoint/2010/main" val="185023200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387B30A2-ABEA-48EA-ABF4-A14F673917F1}" type="slidenum">
              <a:rPr lang="zh-TW" altLang="en-US" smtClean="0"/>
              <a:t>68</a:t>
            </a:fld>
            <a:endParaRPr lang="zh-TW" altLang="en-US"/>
          </a:p>
        </p:txBody>
      </p:sp>
      <p:pic>
        <p:nvPicPr>
          <p:cNvPr id="3" name="圖片 2"/>
          <p:cNvPicPr>
            <a:picLocks noChangeAspect="1"/>
          </p:cNvPicPr>
          <p:nvPr/>
        </p:nvPicPr>
        <p:blipFill>
          <a:blip r:embed="rId2"/>
          <a:stretch>
            <a:fillRect/>
          </a:stretch>
        </p:blipFill>
        <p:spPr>
          <a:xfrm>
            <a:off x="0" y="615213"/>
            <a:ext cx="9144000" cy="6242787"/>
          </a:xfrm>
          <a:prstGeom prst="rect">
            <a:avLst/>
          </a:prstGeom>
        </p:spPr>
      </p:pic>
    </p:spTree>
    <p:extLst>
      <p:ext uri="{BB962C8B-B14F-4D97-AF65-F5344CB8AC3E}">
        <p14:creationId xmlns:p14="http://schemas.microsoft.com/office/powerpoint/2010/main" val="2742774503"/>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387B30A2-ABEA-48EA-ABF4-A14F673917F1}" type="slidenum">
              <a:rPr lang="zh-TW" altLang="en-US" smtClean="0"/>
              <a:t>69</a:t>
            </a:fld>
            <a:endParaRPr lang="zh-TW" altLang="en-US"/>
          </a:p>
        </p:txBody>
      </p:sp>
      <p:sp>
        <p:nvSpPr>
          <p:cNvPr id="3" name="矩形 2"/>
          <p:cNvSpPr/>
          <p:nvPr/>
        </p:nvSpPr>
        <p:spPr>
          <a:xfrm>
            <a:off x="2339752" y="1340768"/>
            <a:ext cx="6030416" cy="1938992"/>
          </a:xfrm>
          <a:prstGeom prst="rect">
            <a:avLst/>
          </a:prstGeom>
        </p:spPr>
        <p:txBody>
          <a:bodyPr wrap="square">
            <a:spAutoFit/>
          </a:bodyPr>
          <a:lstStyle/>
          <a:p>
            <a:endParaRPr lang="zh-TW" altLang="en-US" sz="6000" dirty="0">
              <a:solidFill>
                <a:srgbClr val="0000FF"/>
              </a:solidFill>
              <a:latin typeface="標楷體" panose="03000509000000000000" pitchFamily="65" charset="-120"/>
              <a:ea typeface="標楷體" panose="03000509000000000000" pitchFamily="65" charset="-120"/>
            </a:endParaRPr>
          </a:p>
          <a:p>
            <a:r>
              <a:rPr lang="zh-TW" altLang="en-US" sz="6000" b="1" dirty="0" smtClean="0">
                <a:solidFill>
                  <a:srgbClr val="0000FF"/>
                </a:solidFill>
                <a:latin typeface="標楷體" panose="03000509000000000000" pitchFamily="65" charset="-120"/>
                <a:ea typeface="標楷體" panose="03000509000000000000" pitchFamily="65" charset="-120"/>
              </a:rPr>
              <a:t>計畫</a:t>
            </a:r>
            <a:r>
              <a:rPr lang="zh-TW" altLang="en-US" sz="6000" b="1" dirty="0">
                <a:solidFill>
                  <a:srgbClr val="0000FF"/>
                </a:solidFill>
                <a:latin typeface="標楷體" panose="03000509000000000000" pitchFamily="65" charset="-120"/>
                <a:ea typeface="標楷體" panose="03000509000000000000" pitchFamily="65" charset="-120"/>
              </a:rPr>
              <a:t>經費配置 </a:t>
            </a:r>
            <a:endParaRPr lang="zh-TW" altLang="en-US" sz="6000" dirty="0">
              <a:solidFill>
                <a:srgbClr val="0000FF"/>
              </a:solidFill>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10693384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內容版面配置區 5"/>
          <p:cNvSpPr txBox="1">
            <a:spLocks/>
          </p:cNvSpPr>
          <p:nvPr/>
        </p:nvSpPr>
        <p:spPr>
          <a:xfrm>
            <a:off x="5220072" y="1124744"/>
            <a:ext cx="4402832" cy="547260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9pPr>
          </a:lstStyle>
          <a:p>
            <a:pPr>
              <a:buFont typeface="Wingdings" panose="05000000000000000000" pitchFamily="2" charset="2"/>
              <a:buChar char="Ø"/>
            </a:pPr>
            <a:r>
              <a:rPr lang="zh-TW" altLang="en-US" b="1"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教師專業成長</a:t>
            </a:r>
          </a:p>
          <a:p>
            <a:pPr marL="503238" indent="-147638">
              <a:lnSpc>
                <a:spcPts val="2100"/>
              </a:lnSpc>
            </a:pPr>
            <a:r>
              <a:rPr lang="zh-TW" altLang="en-US" sz="2000" dirty="0" smtClean="0">
                <a:latin typeface="Times New Roman" panose="02020603050405020304" pitchFamily="18" charset="0"/>
                <a:ea typeface="標楷體" panose="03000509000000000000" pitchFamily="65" charset="-120"/>
                <a:cs typeface="Times New Roman" panose="02020603050405020304" pitchFamily="18" charset="0"/>
              </a:rPr>
              <a:t>教師</a:t>
            </a:r>
            <a:r>
              <a:rPr lang="zh-TW" altLang="en-US" sz="20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專業成長</a:t>
            </a:r>
            <a:r>
              <a:rPr lang="zh-TW" altLang="en-US" sz="2000" dirty="0" smtClean="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講座</a:t>
            </a:r>
            <a:endParaRPr lang="en-US" altLang="zh-TW" sz="2000" dirty="0" smtClean="0">
              <a:solidFill>
                <a:srgbClr val="FF0000"/>
              </a:solidFill>
              <a:latin typeface="Times New Roman" panose="02020603050405020304" pitchFamily="18" charset="0"/>
              <a:ea typeface="標楷體" panose="03000509000000000000" pitchFamily="65" charset="-120"/>
              <a:cs typeface="Times New Roman" panose="02020603050405020304" pitchFamily="18" charset="0"/>
            </a:endParaRPr>
          </a:p>
          <a:p>
            <a:pPr marL="503238" indent="-147638">
              <a:lnSpc>
                <a:spcPts val="2100"/>
              </a:lnSpc>
            </a:pPr>
            <a:r>
              <a:rPr lang="zh-TW" altLang="en-US" sz="2000" dirty="0" smtClean="0">
                <a:latin typeface="Times New Roman" panose="02020603050405020304" pitchFamily="18" charset="0"/>
                <a:ea typeface="標楷體" panose="03000509000000000000" pitchFamily="65" charset="-120"/>
                <a:cs typeface="Times New Roman" panose="02020603050405020304" pitchFamily="18" charset="0"/>
              </a:rPr>
              <a:t>教師</a:t>
            </a:r>
            <a:r>
              <a:rPr lang="zh-TW" altLang="en-US" sz="20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專業成長微型課程</a:t>
            </a:r>
          </a:p>
          <a:p>
            <a:pPr marL="503238" indent="-147638">
              <a:lnSpc>
                <a:spcPts val="2100"/>
              </a:lnSpc>
            </a:pPr>
            <a:r>
              <a:rPr lang="zh-TW" altLang="en-US" sz="2000" dirty="0" smtClean="0">
                <a:latin typeface="Times New Roman" panose="02020603050405020304" pitchFamily="18" charset="0"/>
                <a:ea typeface="標楷體" panose="03000509000000000000" pitchFamily="65" charset="-120"/>
                <a:cs typeface="Times New Roman" panose="02020603050405020304" pitchFamily="18" charset="0"/>
              </a:rPr>
              <a:t>教學</a:t>
            </a:r>
            <a:r>
              <a:rPr lang="zh-TW" altLang="en-US" sz="20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品保機制 </a:t>
            </a:r>
            <a:endParaRPr lang="en-US" altLang="zh-TW" sz="2000" dirty="0" smtClean="0">
              <a:solidFill>
                <a:srgbClr val="FF0000"/>
              </a:solidFill>
              <a:latin typeface="Times New Roman" panose="02020603050405020304" pitchFamily="18" charset="0"/>
              <a:ea typeface="標楷體" panose="03000509000000000000" pitchFamily="65" charset="-120"/>
              <a:cs typeface="Times New Roman" panose="02020603050405020304" pitchFamily="18" charset="0"/>
            </a:endParaRPr>
          </a:p>
          <a:p>
            <a:pPr marL="503238" indent="-147638">
              <a:lnSpc>
                <a:spcPts val="2100"/>
              </a:lnSpc>
            </a:pPr>
            <a:r>
              <a:rPr lang="zh-TW" altLang="en-US" sz="2000" dirty="0" smtClean="0">
                <a:latin typeface="Times New Roman" panose="02020603050405020304" pitchFamily="18" charset="0"/>
                <a:ea typeface="標楷體" panose="03000509000000000000" pitchFamily="65" charset="-120"/>
                <a:cs typeface="Times New Roman" panose="02020603050405020304" pitchFamily="18" charset="0"/>
              </a:rPr>
              <a:t>教師</a:t>
            </a:r>
            <a:r>
              <a:rPr lang="zh-TW" altLang="en-US" sz="20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教學精進社群</a:t>
            </a:r>
            <a:r>
              <a:rPr lang="zh-TW" altLang="en-US" sz="2000" dirty="0">
                <a:latin typeface="Times New Roman" panose="02020603050405020304" pitchFamily="18" charset="0"/>
                <a:ea typeface="標楷體" panose="03000509000000000000" pitchFamily="65" charset="-120"/>
                <a:cs typeface="Times New Roman" panose="02020603050405020304" pitchFamily="18" charset="0"/>
              </a:rPr>
              <a:t> </a:t>
            </a:r>
            <a:endParaRPr lang="en-US" altLang="zh-TW" sz="2000" dirty="0" smtClean="0">
              <a:latin typeface="Times New Roman" panose="02020603050405020304" pitchFamily="18" charset="0"/>
              <a:ea typeface="標楷體" panose="03000509000000000000" pitchFamily="65" charset="-120"/>
              <a:cs typeface="Times New Roman" panose="02020603050405020304" pitchFamily="18" charset="0"/>
            </a:endParaRPr>
          </a:p>
          <a:p>
            <a:pPr>
              <a:buFont typeface="Wingdings" panose="05000000000000000000" pitchFamily="2" charset="2"/>
              <a:buChar char="Ø"/>
            </a:pPr>
            <a:r>
              <a:rPr lang="zh-TW" altLang="en-US" b="1"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強化班級經營</a:t>
            </a:r>
          </a:p>
          <a:p>
            <a:pPr marL="503238" indent="-147638">
              <a:lnSpc>
                <a:spcPts val="2100"/>
              </a:lnSpc>
            </a:pPr>
            <a:r>
              <a:rPr lang="zh-TW" altLang="en-US" sz="2000" dirty="0">
                <a:latin typeface="Times New Roman" panose="02020603050405020304" pitchFamily="18" charset="0"/>
                <a:ea typeface="標楷體" panose="03000509000000000000" pitchFamily="65" charset="-120"/>
                <a:cs typeface="Times New Roman" panose="02020603050405020304" pitchFamily="18" charset="0"/>
              </a:rPr>
              <a:t>全人教育理念</a:t>
            </a:r>
            <a:endParaRPr lang="en-US" altLang="zh-TW" sz="2000" dirty="0">
              <a:latin typeface="Times New Roman" panose="02020603050405020304" pitchFamily="18" charset="0"/>
              <a:ea typeface="標楷體" panose="03000509000000000000" pitchFamily="65" charset="-120"/>
              <a:cs typeface="Times New Roman" panose="02020603050405020304" pitchFamily="18" charset="0"/>
            </a:endParaRPr>
          </a:p>
          <a:p>
            <a:pPr marL="503238" indent="-147638">
              <a:lnSpc>
                <a:spcPts val="2100"/>
              </a:lnSpc>
            </a:pPr>
            <a:r>
              <a:rPr lang="zh-TW" altLang="en-US" sz="2000" dirty="0">
                <a:latin typeface="Times New Roman" panose="02020603050405020304" pitchFamily="18" charset="0"/>
                <a:ea typeface="標楷體" panose="03000509000000000000" pitchFamily="65" charset="-120"/>
                <a:cs typeface="Times New Roman" panose="02020603050405020304" pitchFamily="18" charset="0"/>
              </a:rPr>
              <a:t>提升</a:t>
            </a:r>
            <a:r>
              <a:rPr lang="zh-TW" altLang="en-US" sz="20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教師對學生學習層面認知</a:t>
            </a:r>
            <a:endParaRPr lang="en-US" altLang="zh-TW" sz="20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endParaRPr>
          </a:p>
          <a:p>
            <a:pPr marL="503238" indent="-147638">
              <a:lnSpc>
                <a:spcPts val="2100"/>
              </a:lnSpc>
            </a:pPr>
            <a:r>
              <a:rPr lang="zh-TW" altLang="en-US" sz="2000" dirty="0">
                <a:latin typeface="Times New Roman" panose="02020603050405020304" pitchFamily="18" charset="0"/>
                <a:ea typeface="標楷體" panose="03000509000000000000" pitchFamily="65" charset="-120"/>
                <a:cs typeface="Times New Roman" panose="02020603050405020304" pitchFamily="18" charset="0"/>
              </a:rPr>
              <a:t>強化</a:t>
            </a:r>
            <a:r>
              <a:rPr lang="zh-TW" altLang="en-US" sz="20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教師教學現場與管理技巧</a:t>
            </a:r>
            <a:endParaRPr lang="en-US" altLang="zh-TW" sz="20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endParaRPr>
          </a:p>
          <a:p>
            <a:pPr marL="503238" indent="-147638">
              <a:lnSpc>
                <a:spcPts val="2100"/>
              </a:lnSpc>
            </a:pPr>
            <a:r>
              <a:rPr lang="zh-TW" altLang="en-US" sz="2000" dirty="0">
                <a:latin typeface="Times New Roman" panose="02020603050405020304" pitchFamily="18" charset="0"/>
                <a:ea typeface="標楷體" panose="03000509000000000000" pitchFamily="65" charset="-120"/>
                <a:cs typeface="Times New Roman" panose="02020603050405020304" pitchFamily="18" charset="0"/>
              </a:rPr>
              <a:t>增進</a:t>
            </a:r>
            <a:r>
              <a:rPr lang="zh-TW" altLang="en-US" sz="20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教師教學溝通技巧</a:t>
            </a:r>
            <a:endParaRPr lang="en-US" altLang="zh-TW" sz="20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endParaRPr>
          </a:p>
          <a:p>
            <a:pPr>
              <a:lnSpc>
                <a:spcPts val="2300"/>
              </a:lnSpc>
              <a:buFont typeface="Wingdings" panose="05000000000000000000" pitchFamily="2" charset="2"/>
              <a:buChar char="Ø"/>
            </a:pPr>
            <a:r>
              <a:rPr lang="zh-TW" altLang="en-US" b="1"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教學觀摩</a:t>
            </a:r>
          </a:p>
          <a:p>
            <a:pPr marL="503238" indent="-147638">
              <a:lnSpc>
                <a:spcPts val="2100"/>
              </a:lnSpc>
            </a:pPr>
            <a:r>
              <a:rPr lang="zh-TW" altLang="en-US" sz="2000" dirty="0">
                <a:latin typeface="Times New Roman" panose="02020603050405020304" pitchFamily="18" charset="0"/>
                <a:ea typeface="標楷體" panose="03000509000000000000" pitchFamily="65" charset="-120"/>
                <a:cs typeface="Times New Roman" panose="02020603050405020304" pitchFamily="18" charset="0"/>
              </a:rPr>
              <a:t>推動</a:t>
            </a:r>
            <a:r>
              <a:rPr lang="zh-TW" altLang="en-US" sz="20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教學觀</a:t>
            </a:r>
            <a:r>
              <a:rPr lang="zh-TW" altLang="en-US" sz="20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課</a:t>
            </a:r>
            <a:endParaRPr lang="en-US" altLang="zh-TW" sz="20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endParaRPr>
          </a:p>
          <a:p>
            <a:pPr marL="503238" indent="-147638">
              <a:lnSpc>
                <a:spcPts val="2100"/>
              </a:lnSpc>
            </a:pPr>
            <a:r>
              <a:rPr lang="zh-TW" altLang="en-US" sz="2000" dirty="0" smtClean="0">
                <a:latin typeface="Times New Roman" panose="02020603050405020304" pitchFamily="18" charset="0"/>
                <a:ea typeface="標楷體" panose="03000509000000000000" pitchFamily="65" charset="-120"/>
                <a:cs typeface="Times New Roman" panose="02020603050405020304" pitchFamily="18" charset="0"/>
              </a:rPr>
              <a:t>教學</a:t>
            </a:r>
            <a:r>
              <a:rPr lang="zh-TW" altLang="en-US" sz="20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精進諮詢</a:t>
            </a:r>
            <a:r>
              <a:rPr lang="zh-TW" altLang="en-US" sz="20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與技巧</a:t>
            </a:r>
            <a:r>
              <a:rPr lang="zh-TW" altLang="en-US" sz="20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診斷團 </a:t>
            </a:r>
          </a:p>
          <a:p>
            <a:pPr marL="503238" indent="-147638">
              <a:lnSpc>
                <a:spcPts val="2100"/>
              </a:lnSpc>
            </a:pPr>
            <a:r>
              <a:rPr lang="zh-TW" altLang="en-US" sz="2000" dirty="0" smtClean="0">
                <a:latin typeface="Times New Roman" panose="02020603050405020304" pitchFamily="18" charset="0"/>
                <a:ea typeface="標楷體" panose="03000509000000000000" pitchFamily="65" charset="-120"/>
                <a:cs typeface="Times New Roman" panose="02020603050405020304" pitchFamily="18" charset="0"/>
              </a:rPr>
              <a:t>教學</a:t>
            </a:r>
            <a:r>
              <a:rPr lang="zh-TW" altLang="en-US" sz="20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觀課工作</a:t>
            </a:r>
            <a:r>
              <a:rPr lang="zh-TW" altLang="en-US" sz="20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坊</a:t>
            </a:r>
            <a:endParaRPr lang="zh-TW" altLang="en-US" sz="20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endParaRPr>
          </a:p>
          <a:p>
            <a:pPr marL="504000">
              <a:lnSpc>
                <a:spcPts val="2300"/>
              </a:lnSpc>
            </a:pPr>
            <a:endParaRPr lang="zh-TW" altLang="zh-TW" sz="2000" dirty="0" smtClean="0">
              <a:latin typeface="Times New Roman" panose="02020603050405020304" pitchFamily="18" charset="0"/>
              <a:ea typeface="標楷體" panose="03000509000000000000" pitchFamily="65" charset="-120"/>
              <a:cs typeface="Times New Roman" panose="02020603050405020304" pitchFamily="18" charset="0"/>
            </a:endParaRPr>
          </a:p>
          <a:p>
            <a:pPr>
              <a:buFont typeface="Wingdings" panose="05000000000000000000" pitchFamily="2" charset="2"/>
              <a:buChar char="Ø"/>
            </a:pPr>
            <a:endParaRPr lang="zh-TW" altLang="zh-TW" sz="2000" dirty="0">
              <a:latin typeface="Times New Roman" panose="02020603050405020304" pitchFamily="18" charset="0"/>
              <a:ea typeface="標楷體" panose="03000509000000000000" pitchFamily="65" charset="-120"/>
              <a:cs typeface="Times New Roman" panose="02020603050405020304" pitchFamily="18" charset="0"/>
            </a:endParaRPr>
          </a:p>
        </p:txBody>
      </p:sp>
      <p:grpSp>
        <p:nvGrpSpPr>
          <p:cNvPr id="23" name="群組 22"/>
          <p:cNvGrpSpPr/>
          <p:nvPr/>
        </p:nvGrpSpPr>
        <p:grpSpPr>
          <a:xfrm>
            <a:off x="163972" y="1196752"/>
            <a:ext cx="5046900" cy="4870332"/>
            <a:chOff x="183327" y="0"/>
            <a:chExt cx="4878997" cy="3250058"/>
          </a:xfrm>
        </p:grpSpPr>
        <p:sp>
          <p:nvSpPr>
            <p:cNvPr id="24" name="文字方塊 2"/>
            <p:cNvSpPr txBox="1">
              <a:spLocks noChangeArrowheads="1"/>
            </p:cNvSpPr>
            <p:nvPr/>
          </p:nvSpPr>
          <p:spPr bwMode="auto">
            <a:xfrm>
              <a:off x="1499035" y="2941981"/>
              <a:ext cx="3085053" cy="308077"/>
            </a:xfrm>
            <a:prstGeom prst="rect">
              <a:avLst/>
            </a:prstGeom>
            <a:noFill/>
            <a:ln w="9525">
              <a:noFill/>
              <a:miter lim="800000"/>
              <a:headEnd/>
              <a:tailEnd/>
            </a:ln>
          </p:spPr>
          <p:txBody>
            <a:bodyPr rot="0" vert="horz" wrap="square" lIns="91440" tIns="45720" rIns="91440" bIns="45720" anchor="t" anchorCtr="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TW" altLang="en-US" sz="2400" b="1" i="0" u="none" strike="noStrike" kern="100" cap="none" spc="0" normalizeH="0" baseline="0" noProof="0" dirty="0">
                  <a:ln>
                    <a:noFill/>
                  </a:ln>
                  <a:solidFill>
                    <a:srgbClr val="0000FF"/>
                  </a:solidFill>
                  <a:effectLst/>
                  <a:uLnTx/>
                  <a:uFillTx/>
                  <a:latin typeface="Calibri"/>
                  <a:ea typeface="標楷體"/>
                  <a:cs typeface="Times New Roman"/>
                </a:rPr>
                <a:t>教師內化策略分針</a:t>
              </a:r>
              <a:endParaRPr kumimoji="0" lang="zh-TW" altLang="en-US" sz="2400" b="0" i="0" u="none" strike="noStrike" kern="100" cap="none" spc="0" normalizeH="0" baseline="0" noProof="0" dirty="0">
                <a:ln>
                  <a:noFill/>
                </a:ln>
                <a:solidFill>
                  <a:srgbClr val="0000FF"/>
                </a:solidFill>
                <a:effectLst/>
                <a:uLnTx/>
                <a:uFillTx/>
                <a:latin typeface="Calibri"/>
                <a:ea typeface="新細明體"/>
                <a:cs typeface="Times New Roman"/>
              </a:endParaRPr>
            </a:p>
          </p:txBody>
        </p:sp>
        <p:grpSp>
          <p:nvGrpSpPr>
            <p:cNvPr id="25" name="群組 24"/>
            <p:cNvGrpSpPr/>
            <p:nvPr/>
          </p:nvGrpSpPr>
          <p:grpSpPr>
            <a:xfrm>
              <a:off x="183327" y="0"/>
              <a:ext cx="4878997" cy="2854518"/>
              <a:chOff x="183327" y="0"/>
              <a:chExt cx="4878997" cy="2854518"/>
            </a:xfrm>
          </p:grpSpPr>
          <p:graphicFrame>
            <p:nvGraphicFramePr>
              <p:cNvPr id="26" name="資料庫圖表 25"/>
              <p:cNvGraphicFramePr/>
              <p:nvPr>
                <p:extLst>
                  <p:ext uri="{D42A27DB-BD31-4B8C-83A1-F6EECF244321}">
                    <p14:modId xmlns:p14="http://schemas.microsoft.com/office/powerpoint/2010/main" val="978612272"/>
                  </p:ext>
                </p:extLst>
              </p:nvPr>
            </p:nvGraphicFramePr>
            <p:xfrm>
              <a:off x="580445" y="0"/>
              <a:ext cx="4452731" cy="28545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28" name="直線單箭頭接點 27"/>
              <p:cNvCxnSpPr>
                <a:stCxn id="30" idx="2"/>
              </p:cNvCxnSpPr>
              <p:nvPr/>
            </p:nvCxnSpPr>
            <p:spPr>
              <a:xfrm flipH="1">
                <a:off x="3748582" y="1510156"/>
                <a:ext cx="733270" cy="184595"/>
              </a:xfrm>
              <a:prstGeom prst="straightConnector1">
                <a:avLst/>
              </a:prstGeom>
              <a:noFill/>
              <a:ln w="25400" cap="flat" cmpd="sng" algn="ctr">
                <a:solidFill>
                  <a:sysClr val="windowText" lastClr="000000"/>
                </a:solidFill>
                <a:prstDash val="solid"/>
                <a:tailEnd type="arrow"/>
              </a:ln>
              <a:effectLst>
                <a:outerShdw blurRad="40000" dist="20000" dir="5400000" rotWithShape="0">
                  <a:srgbClr val="000000">
                    <a:alpha val="38000"/>
                  </a:srgbClr>
                </a:outerShdw>
              </a:effectLst>
            </p:spPr>
          </p:cxnSp>
          <p:sp>
            <p:nvSpPr>
              <p:cNvPr id="29" name="文字方塊 2"/>
              <p:cNvSpPr txBox="1">
                <a:spLocks noChangeArrowheads="1"/>
              </p:cNvSpPr>
              <p:nvPr/>
            </p:nvSpPr>
            <p:spPr bwMode="auto">
              <a:xfrm>
                <a:off x="183327" y="1109352"/>
                <a:ext cx="1059209" cy="472385"/>
              </a:xfrm>
              <a:prstGeom prst="rect">
                <a:avLst/>
              </a:prstGeom>
              <a:noFill/>
              <a:ln w="9525">
                <a:noFill/>
                <a:miter lim="800000"/>
                <a:headEnd/>
                <a:tailEnd/>
              </a:ln>
            </p:spPr>
            <p:txBody>
              <a:bodyPr rot="0" vert="horz" wrap="square" lIns="91440" tIns="45720" rIns="91440" bIns="45720" anchor="ctr"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TW" altLang="en-US" sz="2000" b="1" i="0" u="none" strike="noStrike" kern="100" cap="none" spc="0" normalizeH="0" baseline="0" noProof="0" dirty="0">
                    <a:ln>
                      <a:noFill/>
                    </a:ln>
                    <a:solidFill>
                      <a:srgbClr val="0000FF"/>
                    </a:solidFill>
                    <a:effectLst/>
                    <a:uLnTx/>
                    <a:uFillTx/>
                    <a:latin typeface="Calibri"/>
                    <a:ea typeface="標楷體"/>
                    <a:cs typeface="Times New Roman"/>
                  </a:rPr>
                  <a:t>強化班級經營</a:t>
                </a:r>
                <a:endParaRPr kumimoji="0" lang="zh-TW" altLang="en-US" sz="2000" b="0" i="0" u="none" strike="noStrike" kern="100" cap="none" spc="0" normalizeH="0" baseline="0" noProof="0" dirty="0">
                  <a:ln>
                    <a:noFill/>
                  </a:ln>
                  <a:solidFill>
                    <a:srgbClr val="0000FF"/>
                  </a:solidFill>
                  <a:effectLst/>
                  <a:uLnTx/>
                  <a:uFillTx/>
                  <a:latin typeface="Calibri"/>
                  <a:ea typeface="新細明體"/>
                  <a:cs typeface="Times New Roman"/>
                </a:endParaRPr>
              </a:p>
            </p:txBody>
          </p:sp>
          <p:sp>
            <p:nvSpPr>
              <p:cNvPr id="30" name="文字方塊 2"/>
              <p:cNvSpPr txBox="1">
                <a:spLocks noChangeArrowheads="1"/>
              </p:cNvSpPr>
              <p:nvPr/>
            </p:nvSpPr>
            <p:spPr bwMode="auto">
              <a:xfrm>
                <a:off x="3901380" y="1243156"/>
                <a:ext cx="1160944" cy="267000"/>
              </a:xfrm>
              <a:prstGeom prst="rect">
                <a:avLst/>
              </a:prstGeom>
              <a:noFill/>
              <a:ln w="9525">
                <a:noFill/>
                <a:miter lim="800000"/>
                <a:headEnd/>
                <a:tailEnd/>
              </a:ln>
            </p:spPr>
            <p:txBody>
              <a:bodyPr rot="0" vert="horz" wrap="square" lIns="91440" tIns="45720" rIns="91440" bIns="45720" anchor="ctr"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TW" altLang="en-US" sz="2000" b="1" i="0" u="none" strike="noStrike" kern="100" cap="none" spc="0" normalizeH="0" baseline="0" noProof="0" dirty="0">
                    <a:ln>
                      <a:noFill/>
                    </a:ln>
                    <a:solidFill>
                      <a:srgbClr val="0000FF"/>
                    </a:solidFill>
                    <a:effectLst/>
                    <a:uLnTx/>
                    <a:uFillTx/>
                    <a:latin typeface="Calibri"/>
                    <a:ea typeface="標楷體"/>
                    <a:cs typeface="Times New Roman"/>
                  </a:rPr>
                  <a:t>教學觀摩</a:t>
                </a:r>
                <a:endParaRPr kumimoji="0" lang="zh-TW" altLang="en-US" sz="2000" b="0" i="0" u="none" strike="noStrike" kern="100" cap="none" spc="0" normalizeH="0" baseline="0" noProof="0" dirty="0">
                  <a:ln>
                    <a:noFill/>
                  </a:ln>
                  <a:solidFill>
                    <a:srgbClr val="0000FF"/>
                  </a:solidFill>
                  <a:effectLst/>
                  <a:uLnTx/>
                  <a:uFillTx/>
                  <a:latin typeface="Calibri"/>
                  <a:ea typeface="新細明體"/>
                  <a:cs typeface="Times New Roman"/>
                </a:endParaRPr>
              </a:p>
            </p:txBody>
          </p:sp>
        </p:grpSp>
      </p:grpSp>
      <p:cxnSp>
        <p:nvCxnSpPr>
          <p:cNvPr id="20" name="直線單箭頭接點 19"/>
          <p:cNvCxnSpPr>
            <a:stCxn id="29" idx="2"/>
          </p:cNvCxnSpPr>
          <p:nvPr/>
        </p:nvCxnSpPr>
        <p:spPr>
          <a:xfrm>
            <a:off x="711802" y="3567043"/>
            <a:ext cx="1170594" cy="146212"/>
          </a:xfrm>
          <a:prstGeom prst="straightConnector1">
            <a:avLst/>
          </a:prstGeom>
          <a:noFill/>
          <a:ln w="25400" cap="flat" cmpd="sng" algn="ctr">
            <a:solidFill>
              <a:sysClr val="windowText" lastClr="000000"/>
            </a:solidFill>
            <a:prstDash val="solid"/>
            <a:tailEnd type="arrow"/>
          </a:ln>
          <a:effectLst>
            <a:outerShdw blurRad="40000" dist="20000" dir="5400000" rotWithShape="0">
              <a:srgbClr val="000000">
                <a:alpha val="38000"/>
              </a:srgbClr>
            </a:outerShdw>
          </a:effectLst>
        </p:spPr>
      </p:cxnSp>
      <p:grpSp>
        <p:nvGrpSpPr>
          <p:cNvPr id="6" name="群組 5"/>
          <p:cNvGrpSpPr/>
          <p:nvPr/>
        </p:nvGrpSpPr>
        <p:grpSpPr>
          <a:xfrm>
            <a:off x="225163" y="174415"/>
            <a:ext cx="5457038" cy="946906"/>
            <a:chOff x="225163" y="174415"/>
            <a:chExt cx="5457038" cy="946906"/>
          </a:xfrm>
        </p:grpSpPr>
        <p:cxnSp>
          <p:nvCxnSpPr>
            <p:cNvPr id="13" name="直線接點 35"/>
            <p:cNvCxnSpPr/>
            <p:nvPr/>
          </p:nvCxnSpPr>
          <p:spPr>
            <a:xfrm flipV="1">
              <a:off x="2822836" y="580516"/>
              <a:ext cx="2374279" cy="29085"/>
            </a:xfrm>
            <a:prstGeom prst="line">
              <a:avLst/>
            </a:prstGeom>
            <a:ln w="57150">
              <a:solidFill>
                <a:srgbClr val="002060"/>
              </a:solidFill>
              <a:headEnd type="oval"/>
              <a:tailEnd type="none"/>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4" name="圓角矩形 29"/>
            <p:cNvSpPr/>
            <p:nvPr/>
          </p:nvSpPr>
          <p:spPr>
            <a:xfrm>
              <a:off x="3196918" y="288129"/>
              <a:ext cx="2485283" cy="642942"/>
            </a:xfrm>
            <a:prstGeom prst="roundRect">
              <a:avLst>
                <a:gd name="adj" fmla="val 50000"/>
              </a:avLst>
            </a:prstGeom>
            <a:gradFill flip="none" rotWithShape="1">
              <a:gsLst>
                <a:gs pos="0">
                  <a:srgbClr val="FF0000"/>
                </a:gs>
                <a:gs pos="50000">
                  <a:srgbClr val="FF99CC"/>
                </a:gs>
                <a:gs pos="100000">
                  <a:schemeClr val="bg1">
                    <a:shade val="100000"/>
                    <a:satMod val="115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rgbClr val="0000FF"/>
                </a:solidFill>
              </a:endParaRPr>
            </a:p>
          </p:txBody>
        </p:sp>
        <p:sp>
          <p:nvSpPr>
            <p:cNvPr id="15" name="文字方塊 30"/>
            <p:cNvSpPr txBox="1"/>
            <p:nvPr/>
          </p:nvSpPr>
          <p:spPr>
            <a:xfrm>
              <a:off x="3213864" y="288129"/>
              <a:ext cx="2254094" cy="584775"/>
            </a:xfrm>
            <a:prstGeom prst="rect">
              <a:avLst/>
            </a:prstGeom>
            <a:noFill/>
          </p:spPr>
          <p:txBody>
            <a:bodyPr wrap="square" rtlCol="0">
              <a:spAutoFit/>
            </a:bodyPr>
            <a:lstStyle/>
            <a:p>
              <a:pPr algn="ctr"/>
              <a:r>
                <a:rPr lang="zh-TW" altLang="en-US" sz="3200" dirty="0">
                  <a:solidFill>
                    <a:srgbClr val="0000FF"/>
                  </a:solidFill>
                  <a:latin typeface="標楷體" panose="03000509000000000000" pitchFamily="65" charset="-120"/>
                  <a:ea typeface="標楷體" panose="03000509000000000000" pitchFamily="65" charset="-120"/>
                </a:rPr>
                <a:t>教師內</a:t>
              </a:r>
              <a:r>
                <a:rPr lang="zh-TW" altLang="en-US" sz="3200" dirty="0" smtClean="0">
                  <a:solidFill>
                    <a:srgbClr val="0000FF"/>
                  </a:solidFill>
                  <a:latin typeface="標楷體" panose="03000509000000000000" pitchFamily="65" charset="-120"/>
                  <a:ea typeface="標楷體" panose="03000509000000000000" pitchFamily="65" charset="-120"/>
                </a:rPr>
                <a:t>化</a:t>
              </a:r>
              <a:endParaRPr lang="ko-KR" altLang="en-US" sz="3200" dirty="0">
                <a:solidFill>
                  <a:srgbClr val="0000FF"/>
                </a:solidFill>
                <a:latin typeface="微軟正黑體" pitchFamily="34" charset="-120"/>
                <a:ea typeface="HY헤드라인M" pitchFamily="18" charset="-127"/>
              </a:endParaRPr>
            </a:p>
          </p:txBody>
        </p:sp>
        <p:pic>
          <p:nvPicPr>
            <p:cNvPr id="16" name="Picture 2" descr="33-"/>
            <p:cNvPicPr>
              <a:picLocks noChangeAspect="1" noChangeArrowheads="1"/>
            </p:cNvPicPr>
            <p:nvPr/>
          </p:nvPicPr>
          <p:blipFill>
            <a:blip r:embed="rId7"/>
            <a:srcRect/>
            <a:stretch>
              <a:fillRect/>
            </a:stretch>
          </p:blipFill>
          <p:spPr bwMode="auto">
            <a:xfrm>
              <a:off x="225163" y="174415"/>
              <a:ext cx="2599590" cy="946906"/>
            </a:xfrm>
            <a:prstGeom prst="rect">
              <a:avLst/>
            </a:prstGeom>
            <a:noFill/>
          </p:spPr>
        </p:pic>
        <p:sp>
          <p:nvSpPr>
            <p:cNvPr id="21" name="TextBox 18"/>
            <p:cNvSpPr txBox="1"/>
            <p:nvPr/>
          </p:nvSpPr>
          <p:spPr>
            <a:xfrm>
              <a:off x="328371" y="226573"/>
              <a:ext cx="2393173" cy="646331"/>
            </a:xfrm>
            <a:prstGeom prst="rect">
              <a:avLst/>
            </a:prstGeom>
            <a:noFill/>
          </p:spPr>
          <p:txBody>
            <a:bodyPr wrap="square" rtlCol="0">
              <a:spAutoFit/>
            </a:bodyPr>
            <a:lstStyle/>
            <a:p>
              <a:pPr algn="ctr">
                <a:buBlip>
                  <a:blip r:embed="rId8"/>
                </a:buBlip>
              </a:pPr>
              <a:r>
                <a:rPr lang="zh-TW" altLang="en-US" sz="3600" b="1" dirty="0" smtClean="0">
                  <a:latin typeface="標楷體" panose="03000509000000000000" pitchFamily="65" charset="-120"/>
                  <a:ea typeface="標楷體" panose="03000509000000000000" pitchFamily="65" charset="-120"/>
                </a:rPr>
                <a:t>三化教學</a:t>
              </a:r>
              <a:endParaRPr lang="ko-KR" altLang="en-US" sz="3600" b="1" dirty="0">
                <a:latin typeface="標楷體" panose="03000509000000000000" pitchFamily="65" charset="-120"/>
              </a:endParaRPr>
            </a:p>
          </p:txBody>
        </p:sp>
      </p:grpSp>
      <p:sp>
        <p:nvSpPr>
          <p:cNvPr id="7" name="投影片編號版面配置區 6"/>
          <p:cNvSpPr>
            <a:spLocks noGrp="1"/>
          </p:cNvSpPr>
          <p:nvPr>
            <p:ph type="sldNum" sz="quarter" idx="12"/>
          </p:nvPr>
        </p:nvSpPr>
        <p:spPr/>
        <p:txBody>
          <a:bodyPr/>
          <a:lstStyle/>
          <a:p>
            <a:fld id="{11F70DB0-1707-4C2E-BA6A-7B2B88A8B1D4}" type="slidenum">
              <a:rPr lang="zh-TW" altLang="en-US" smtClean="0"/>
              <a:t>7</a:t>
            </a:fld>
            <a:endParaRPr lang="zh-TW" altLang="en-US"/>
          </a:p>
        </p:txBody>
      </p:sp>
    </p:spTree>
    <p:extLst>
      <p:ext uri="{BB962C8B-B14F-4D97-AF65-F5344CB8AC3E}">
        <p14:creationId xmlns:p14="http://schemas.microsoft.com/office/powerpoint/2010/main" val="424307933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387B30A2-ABEA-48EA-ABF4-A14F673917F1}" type="slidenum">
              <a:rPr lang="zh-TW" altLang="en-US" smtClean="0"/>
              <a:t>70</a:t>
            </a:fld>
            <a:endParaRPr lang="zh-TW" altLang="en-US"/>
          </a:p>
        </p:txBody>
      </p:sp>
      <p:sp>
        <p:nvSpPr>
          <p:cNvPr id="5" name="標題 1"/>
          <p:cNvSpPr txBox="1">
            <a:spLocks/>
          </p:cNvSpPr>
          <p:nvPr/>
        </p:nvSpPr>
        <p:spPr>
          <a:xfrm>
            <a:off x="683568" y="0"/>
            <a:ext cx="4868702" cy="805911"/>
          </a:xfrm>
          <a:prstGeom prst="rect">
            <a:avLst/>
          </a:prstGeom>
        </p:spPr>
        <p:txBody>
          <a:bodyPr>
            <a:normAutofit fontScale="92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TW" altLang="en-US" sz="3200" b="1" dirty="0" smtClean="0">
                <a:solidFill>
                  <a:srgbClr val="0000FF"/>
                </a:solidFill>
                <a:latin typeface="標楷體" panose="03000509000000000000" pitchFamily="65" charset="-120"/>
                <a:ea typeface="標楷體" panose="03000509000000000000" pitchFamily="65" charset="-120"/>
              </a:rPr>
              <a:t>高教深耕計畫整體經費配置</a:t>
            </a:r>
            <a:endParaRPr lang="zh-TW" altLang="en-US" sz="2800" b="1" dirty="0">
              <a:solidFill>
                <a:srgbClr val="0000FF"/>
              </a:solidFill>
              <a:latin typeface="標楷體" panose="03000509000000000000" pitchFamily="65" charset="-120"/>
              <a:ea typeface="標楷體" panose="03000509000000000000" pitchFamily="65" charset="-120"/>
            </a:endParaRPr>
          </a:p>
        </p:txBody>
      </p:sp>
      <p:graphicFrame>
        <p:nvGraphicFramePr>
          <p:cNvPr id="6" name="表格 5"/>
          <p:cNvGraphicFramePr>
            <a:graphicFrameLocks noGrp="1"/>
          </p:cNvGraphicFramePr>
          <p:nvPr>
            <p:extLst>
              <p:ext uri="{D42A27DB-BD31-4B8C-83A1-F6EECF244321}">
                <p14:modId xmlns:p14="http://schemas.microsoft.com/office/powerpoint/2010/main" val="230282269"/>
              </p:ext>
            </p:extLst>
          </p:nvPr>
        </p:nvGraphicFramePr>
        <p:xfrm>
          <a:off x="18256" y="620688"/>
          <a:ext cx="8985513" cy="6624178"/>
        </p:xfrm>
        <a:graphic>
          <a:graphicData uri="http://schemas.openxmlformats.org/drawingml/2006/table">
            <a:tbl>
              <a:tblPr firstRow="1" bandRow="1">
                <a:tableStyleId>{7DF18680-E054-41AD-8BC1-D1AEF772440D}</a:tableStyleId>
              </a:tblPr>
              <a:tblGrid>
                <a:gridCol w="401091">
                  <a:extLst>
                    <a:ext uri="{9D8B030D-6E8A-4147-A177-3AD203B41FA5}">
                      <a16:colId xmlns:a16="http://schemas.microsoft.com/office/drawing/2014/main" xmlns="" val="20000"/>
                    </a:ext>
                  </a:extLst>
                </a:gridCol>
                <a:gridCol w="1994604">
                  <a:extLst>
                    <a:ext uri="{9D8B030D-6E8A-4147-A177-3AD203B41FA5}">
                      <a16:colId xmlns:a16="http://schemas.microsoft.com/office/drawing/2014/main" xmlns="" val="20001"/>
                    </a:ext>
                  </a:extLst>
                </a:gridCol>
                <a:gridCol w="823520">
                  <a:extLst>
                    <a:ext uri="{9D8B030D-6E8A-4147-A177-3AD203B41FA5}">
                      <a16:colId xmlns:a16="http://schemas.microsoft.com/office/drawing/2014/main" xmlns="" val="20002"/>
                    </a:ext>
                  </a:extLst>
                </a:gridCol>
                <a:gridCol w="5766298">
                  <a:extLst>
                    <a:ext uri="{9D8B030D-6E8A-4147-A177-3AD203B41FA5}">
                      <a16:colId xmlns:a16="http://schemas.microsoft.com/office/drawing/2014/main" xmlns="" val="20003"/>
                    </a:ext>
                  </a:extLst>
                </a:gridCol>
              </a:tblGrid>
              <a:tr h="432048">
                <a:tc>
                  <a:txBody>
                    <a:bodyPr/>
                    <a:lstStyle/>
                    <a:p>
                      <a:pPr algn="ctr"/>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TW" altLang="en-US" sz="1600" dirty="0" smtClean="0"/>
                        <a:t>面向 </a:t>
                      </a:r>
                      <a:endParaRPr lang="zh-TW" alt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TW" altLang="en-US" sz="1600" dirty="0" smtClean="0"/>
                        <a:t>經費</a:t>
                      </a:r>
                      <a:endParaRPr lang="zh-TW" alt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TW" altLang="en-US" sz="1600" dirty="0" smtClean="0"/>
                        <a:t>補助重點</a:t>
                      </a:r>
                      <a:endParaRPr lang="zh-TW" alt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1259500">
                <a:tc rowSpan="3">
                  <a:txBody>
                    <a:bodyPr/>
                    <a:lstStyle/>
                    <a:p>
                      <a:pPr algn="ctr"/>
                      <a:r>
                        <a:rPr lang="zh-TW" altLang="en-US" sz="1400" b="1" dirty="0" smtClean="0"/>
                        <a:t>第一部分</a:t>
                      </a:r>
                      <a:endParaRPr lang="zh-TW" altLang="en-US" sz="1400" b="1" dirty="0">
                        <a:solidFill>
                          <a:sysClr val="windowText" lastClr="00000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altLang="en-US" sz="1800" b="1" dirty="0" smtClean="0">
                          <a:solidFill>
                            <a:srgbClr val="FF0000"/>
                          </a:solidFill>
                          <a:latin typeface="標楷體" panose="03000509000000000000" pitchFamily="65" charset="-120"/>
                          <a:ea typeface="標楷體" panose="03000509000000000000" pitchFamily="65" charset="-120"/>
                        </a:rPr>
                        <a:t>落實教學創新</a:t>
                      </a:r>
                      <a:r>
                        <a:rPr lang="en-US" altLang="zh-TW" sz="1800" b="1" dirty="0" smtClean="0">
                          <a:solidFill>
                            <a:srgbClr val="FF0000"/>
                          </a:solidFill>
                          <a:latin typeface="標楷體" panose="03000509000000000000" pitchFamily="65" charset="-120"/>
                          <a:ea typeface="標楷體" panose="03000509000000000000" pitchFamily="65" charset="-120"/>
                        </a:rPr>
                        <a:t/>
                      </a:r>
                      <a:br>
                        <a:rPr lang="en-US" altLang="zh-TW" sz="1800" b="1" dirty="0" smtClean="0">
                          <a:solidFill>
                            <a:srgbClr val="FF0000"/>
                          </a:solidFill>
                          <a:latin typeface="標楷體" panose="03000509000000000000" pitchFamily="65" charset="-120"/>
                          <a:ea typeface="標楷體" panose="03000509000000000000" pitchFamily="65" charset="-120"/>
                        </a:rPr>
                      </a:br>
                      <a:r>
                        <a:rPr lang="zh-TW" altLang="en-US" sz="1800" b="1" dirty="0" smtClean="0">
                          <a:solidFill>
                            <a:srgbClr val="FF0000"/>
                          </a:solidFill>
                          <a:latin typeface="標楷體" panose="03000509000000000000" pitchFamily="65" charset="-120"/>
                          <a:ea typeface="標楷體" panose="03000509000000000000" pitchFamily="65" charset="-120"/>
                        </a:rPr>
                        <a:t>發展學校特色</a:t>
                      </a:r>
                    </a:p>
                    <a:p>
                      <a:pPr algn="ctr"/>
                      <a:r>
                        <a:rPr lang="zh-TW" altLang="en-US" sz="1800" b="1" dirty="0" smtClean="0">
                          <a:solidFill>
                            <a:srgbClr val="FF0000"/>
                          </a:solidFill>
                          <a:latin typeface="標楷體" panose="03000509000000000000" pitchFamily="65" charset="-120"/>
                          <a:ea typeface="標楷體" panose="03000509000000000000" pitchFamily="65" charset="-120"/>
                        </a:rPr>
                        <a:t>提升高教公共性</a:t>
                      </a:r>
                    </a:p>
                    <a:p>
                      <a:pPr algn="ctr"/>
                      <a:r>
                        <a:rPr lang="zh-TW" altLang="en-US" sz="1800" b="1" dirty="0" smtClean="0">
                          <a:solidFill>
                            <a:srgbClr val="FF0000"/>
                          </a:solidFill>
                          <a:latin typeface="標楷體" panose="03000509000000000000" pitchFamily="65" charset="-120"/>
                          <a:ea typeface="標楷體" panose="03000509000000000000" pitchFamily="65" charset="-120"/>
                        </a:rPr>
                        <a:t>善盡社會責任</a:t>
                      </a:r>
                      <a:endParaRPr lang="zh-TW" altLang="en-US" sz="1800" b="1" dirty="0">
                        <a:solidFill>
                          <a:srgbClr val="FF0000"/>
                        </a:solidFill>
                        <a:latin typeface="標楷體" panose="03000509000000000000" pitchFamily="65" charset="-12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altLang="zh-TW" sz="1600" b="1" dirty="0" smtClean="0">
                        <a:solidFill>
                          <a:srgbClr val="FF0000"/>
                        </a:solidFill>
                      </a:endParaRPr>
                    </a:p>
                    <a:p>
                      <a:pPr algn="ctr"/>
                      <a:endParaRPr lang="en-US" altLang="zh-TW" sz="1600" b="1" dirty="0" smtClean="0">
                        <a:solidFill>
                          <a:srgbClr val="FF0000"/>
                        </a:solidFill>
                      </a:endParaRPr>
                    </a:p>
                    <a:p>
                      <a:pPr algn="ctr"/>
                      <a:r>
                        <a:rPr lang="en-US" altLang="zh-TW" sz="1600" b="1" dirty="0" smtClean="0">
                          <a:solidFill>
                            <a:srgbClr val="FF0000"/>
                          </a:solidFill>
                        </a:rPr>
                        <a:t>88.0</a:t>
                      </a:r>
                      <a:endParaRPr lang="zh-TW" altLang="en-US" sz="1600" b="1"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altLang="en-US" sz="1400" b="1" dirty="0" smtClean="0">
                          <a:latin typeface="標楷體" panose="03000509000000000000" pitchFamily="65" charset="-120"/>
                          <a:ea typeface="標楷體" panose="03000509000000000000" pitchFamily="65" charset="-120"/>
                        </a:rPr>
                        <a:t>●以校務發展計畫為本：學校應設定發展方向，有明確自我特色，及對應之   課程規劃與學生培育方向，做好辦學基本核心工作，並在此一基礎上，說明如何達成</a:t>
                      </a:r>
                      <a:r>
                        <a:rPr lang="zh-TW" altLang="en-US" sz="1800" b="1" dirty="0" smtClean="0">
                          <a:solidFill>
                            <a:srgbClr val="FF0000"/>
                          </a:solidFill>
                          <a:latin typeface="標楷體" panose="03000509000000000000" pitchFamily="65" charset="-120"/>
                          <a:ea typeface="標楷體" panose="03000509000000000000" pitchFamily="65" charset="-120"/>
                        </a:rPr>
                        <a:t>「落實教學創新及提升教學品質」、「公共化資源」、「發展學校特色」及「善盡社會責任」</a:t>
                      </a:r>
                      <a:r>
                        <a:rPr lang="zh-TW" altLang="en-US" sz="1400" b="1" dirty="0" smtClean="0">
                          <a:latin typeface="標楷體" panose="03000509000000000000" pitchFamily="65" charset="-120"/>
                          <a:ea typeface="標楷體" panose="03000509000000000000" pitchFamily="65" charset="-120"/>
                        </a:rPr>
                        <a:t>之目標、相關推動策略、自訂績效指標及經費。學校應將獲補助經費</a:t>
                      </a:r>
                      <a:r>
                        <a:rPr lang="en-US" altLang="zh-TW" sz="1400" b="1" dirty="0" smtClean="0">
                          <a:latin typeface="標楷體" panose="03000509000000000000" pitchFamily="65" charset="-120"/>
                          <a:ea typeface="標楷體" panose="03000509000000000000" pitchFamily="65" charset="-120"/>
                        </a:rPr>
                        <a:t>50%</a:t>
                      </a:r>
                      <a:r>
                        <a:rPr lang="zh-TW" altLang="en-US" sz="1400" b="1" dirty="0" smtClean="0">
                          <a:latin typeface="標楷體" panose="03000509000000000000" pitchFamily="65" charset="-120"/>
                          <a:ea typeface="標楷體" panose="03000509000000000000" pitchFamily="65" charset="-120"/>
                        </a:rPr>
                        <a:t>以上之比例投注於目標一之落實教學創新策略及與學生學習或教師教學直接相關之項目。</a:t>
                      </a:r>
                      <a:endParaRPr lang="zh-TW" altLang="en-US" sz="1400" b="1" dirty="0">
                        <a:solidFill>
                          <a:sysClr val="windowText" lastClr="000000"/>
                        </a:solidFill>
                        <a:latin typeface="標楷體" panose="03000509000000000000" pitchFamily="65" charset="-120"/>
                        <a:ea typeface="標楷體" panose="03000509000000000000" pitchFamily="65"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528679">
                <a:tc vMerge="1">
                  <a:txBody>
                    <a:bodyPr/>
                    <a:lstStyle/>
                    <a:p>
                      <a:pPr algn="ctr"/>
                      <a:endParaRPr lang="zh-TW" altLang="en-US" sz="1600" b="1" dirty="0"/>
                    </a:p>
                  </a:txBody>
                  <a:tcPr/>
                </a:tc>
                <a:tc>
                  <a:txBody>
                    <a:bodyPr/>
                    <a:lstStyle/>
                    <a:p>
                      <a:pPr algn="ctr"/>
                      <a:r>
                        <a:rPr lang="zh-TW" altLang="en-US" sz="1800" b="1" dirty="0" smtClean="0">
                          <a:solidFill>
                            <a:srgbClr val="0000FF"/>
                          </a:solidFill>
                          <a:latin typeface="標楷體" panose="03000509000000000000" pitchFamily="65" charset="-120"/>
                          <a:ea typeface="標楷體" panose="03000509000000000000" pitchFamily="65" charset="-120"/>
                        </a:rPr>
                        <a:t>附冊</a:t>
                      </a:r>
                      <a:r>
                        <a:rPr lang="en-US" altLang="zh-TW" sz="1800" b="1" dirty="0" smtClean="0">
                          <a:solidFill>
                            <a:srgbClr val="0000FF"/>
                          </a:solidFill>
                          <a:latin typeface="標楷體" panose="03000509000000000000" pitchFamily="65" charset="-120"/>
                          <a:ea typeface="標楷體" panose="03000509000000000000" pitchFamily="65" charset="-120"/>
                        </a:rPr>
                        <a:t>-</a:t>
                      </a:r>
                      <a:r>
                        <a:rPr lang="zh-TW" altLang="en-US" sz="1800" b="1" dirty="0" smtClean="0">
                          <a:solidFill>
                            <a:srgbClr val="0000FF"/>
                          </a:solidFill>
                          <a:latin typeface="標楷體" panose="03000509000000000000" pitchFamily="65" charset="-120"/>
                          <a:ea typeface="標楷體" panose="03000509000000000000" pitchFamily="65" charset="-120"/>
                        </a:rPr>
                        <a:t>個案</a:t>
                      </a:r>
                      <a:r>
                        <a:rPr lang="en-US" altLang="zh-TW" sz="1800" b="1" dirty="0" smtClean="0">
                          <a:solidFill>
                            <a:srgbClr val="0000FF"/>
                          </a:solidFill>
                          <a:latin typeface="標楷體" panose="03000509000000000000" pitchFamily="65" charset="-120"/>
                          <a:ea typeface="標楷體" panose="03000509000000000000" pitchFamily="65" charset="-120"/>
                        </a:rPr>
                        <a:t>USR</a:t>
                      </a:r>
                      <a:r>
                        <a:rPr lang="zh-TW" altLang="en-US" sz="1800" b="1" dirty="0" smtClean="0">
                          <a:solidFill>
                            <a:srgbClr val="0000FF"/>
                          </a:solidFill>
                          <a:latin typeface="標楷體" panose="03000509000000000000" pitchFamily="65" charset="-120"/>
                          <a:ea typeface="標楷體" panose="03000509000000000000" pitchFamily="65" charset="-120"/>
                        </a:rPr>
                        <a:t>計畫</a:t>
                      </a:r>
                      <a:endParaRPr lang="zh-TW" altLang="en-US" sz="1800" b="1" dirty="0">
                        <a:solidFill>
                          <a:srgbClr val="0000FF"/>
                        </a:solidFill>
                        <a:latin typeface="標楷體" panose="03000509000000000000" pitchFamily="65" charset="-12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TW" sz="1600" b="1" dirty="0" smtClean="0">
                          <a:solidFill>
                            <a:srgbClr val="0000FF"/>
                          </a:solidFill>
                        </a:rPr>
                        <a:t>12.0</a:t>
                      </a:r>
                      <a:endParaRPr lang="zh-TW" altLang="en-US" sz="1600" b="1" dirty="0">
                        <a:solidFill>
                          <a:srgbClr val="0000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altLang="en-US" sz="1400" b="1" dirty="0" smtClean="0">
                          <a:latin typeface="標楷體" panose="03000509000000000000" pitchFamily="65" charset="-120"/>
                          <a:ea typeface="標楷體" panose="03000509000000000000" pitchFamily="65" charset="-120"/>
                        </a:rPr>
                        <a:t>依「教育部推動大專校院社會責任實踐計畫補助要點」辦理，依計畫審查 結果補助額度若未達</a:t>
                      </a:r>
                      <a:r>
                        <a:rPr lang="en-US" altLang="zh-TW" sz="1400" b="1" dirty="0" smtClean="0">
                          <a:latin typeface="標楷體" panose="03000509000000000000" pitchFamily="65" charset="-120"/>
                          <a:ea typeface="標楷體" panose="03000509000000000000" pitchFamily="65" charset="-120"/>
                        </a:rPr>
                        <a:t>12</a:t>
                      </a:r>
                      <a:r>
                        <a:rPr lang="zh-TW" altLang="en-US" sz="1400" b="1" dirty="0" smtClean="0">
                          <a:latin typeface="標楷體" panose="03000509000000000000" pitchFamily="65" charset="-120"/>
                          <a:ea typeface="標楷體" panose="03000509000000000000" pitchFamily="65" charset="-120"/>
                        </a:rPr>
                        <a:t>億元，剩餘經費納入前項經費辦理。</a:t>
                      </a:r>
                      <a:endParaRPr lang="zh-TW" altLang="en-US" sz="1400" b="1" dirty="0">
                        <a:solidFill>
                          <a:sysClr val="windowText" lastClr="000000"/>
                        </a:solidFill>
                        <a:latin typeface="標楷體" panose="03000509000000000000" pitchFamily="65" charset="-120"/>
                        <a:ea typeface="標楷體" panose="03000509000000000000" pitchFamily="65"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2"/>
                  </a:ext>
                </a:extLst>
              </a:tr>
              <a:tr h="1026260">
                <a:tc vMerge="1">
                  <a:txBody>
                    <a:bodyPr/>
                    <a:lstStyle/>
                    <a:p>
                      <a:pPr algn="ctr"/>
                      <a:endParaRPr lang="zh-TW" altLang="en-US" sz="1600" b="1" dirty="0"/>
                    </a:p>
                  </a:txBody>
                  <a:tcPr/>
                </a:tc>
                <a:tc>
                  <a:txBody>
                    <a:bodyPr/>
                    <a:lstStyle/>
                    <a:p>
                      <a:pPr algn="ctr"/>
                      <a:r>
                        <a:rPr lang="zh-TW" altLang="en-US" sz="1800" b="1" dirty="0" smtClean="0">
                          <a:solidFill>
                            <a:srgbClr val="0000FF"/>
                          </a:solidFill>
                          <a:latin typeface="標楷體" panose="03000509000000000000" pitchFamily="65" charset="-120"/>
                          <a:ea typeface="標楷體" panose="03000509000000000000" pitchFamily="65" charset="-120"/>
                        </a:rPr>
                        <a:t>支持及協助學生發展 </a:t>
                      </a:r>
                      <a:endParaRPr lang="zh-TW" altLang="en-US" sz="1800" b="1" dirty="0">
                        <a:solidFill>
                          <a:srgbClr val="0000FF"/>
                        </a:solidFill>
                        <a:latin typeface="標楷體" panose="03000509000000000000" pitchFamily="65" charset="-12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TW" sz="1600" b="1" dirty="0" smtClean="0">
                          <a:solidFill>
                            <a:srgbClr val="0000FF"/>
                          </a:solidFill>
                        </a:rPr>
                        <a:t>13.7</a:t>
                      </a:r>
                      <a:endParaRPr lang="zh-TW" altLang="en-US" sz="1600" b="1" dirty="0">
                        <a:solidFill>
                          <a:srgbClr val="0000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200"/>
                        </a:spcBef>
                        <a:spcAft>
                          <a:spcPts val="200"/>
                        </a:spcAft>
                      </a:pPr>
                      <a:r>
                        <a:rPr lang="zh-TW" altLang="en-US" sz="1400" b="1" dirty="0" smtClean="0">
                          <a:latin typeface="標楷體" panose="03000509000000000000" pitchFamily="65" charset="-120"/>
                          <a:ea typeface="標楷體" panose="03000509000000000000" pitchFamily="65" charset="-120"/>
                        </a:rPr>
                        <a:t>●獎勵</a:t>
                      </a:r>
                      <a:r>
                        <a:rPr lang="zh-TW" altLang="en-US" sz="1800" b="1" dirty="0" smtClean="0">
                          <a:solidFill>
                            <a:srgbClr val="FF0000"/>
                          </a:solidFill>
                          <a:latin typeface="標楷體" panose="03000509000000000000" pitchFamily="65" charset="-120"/>
                          <a:ea typeface="標楷體" panose="03000509000000000000" pitchFamily="65" charset="-120"/>
                        </a:rPr>
                        <a:t>公立大學提升弱勢學生入</a:t>
                      </a:r>
                      <a:r>
                        <a:rPr lang="zh-TW" altLang="en-US" sz="1400" b="1" dirty="0" smtClean="0">
                          <a:latin typeface="標楷體" panose="03000509000000000000" pitchFamily="65" charset="-120"/>
                          <a:ea typeface="標楷體" panose="03000509000000000000" pitchFamily="65" charset="-120"/>
                        </a:rPr>
                        <a:t>學機會、強化各校整體弱勢學生輔導機制及引導學校建立外部募款基金（</a:t>
                      </a:r>
                      <a:r>
                        <a:rPr lang="en-US" altLang="zh-TW" sz="1400" b="1" dirty="0" smtClean="0">
                          <a:latin typeface="標楷體" panose="03000509000000000000" pitchFamily="65" charset="-120"/>
                          <a:ea typeface="標楷體" panose="03000509000000000000" pitchFamily="65" charset="-120"/>
                        </a:rPr>
                        <a:t>5</a:t>
                      </a:r>
                      <a:r>
                        <a:rPr lang="zh-TW" altLang="en-US" sz="1400" b="1" dirty="0" smtClean="0">
                          <a:latin typeface="標楷體" panose="03000509000000000000" pitchFamily="65" charset="-120"/>
                          <a:ea typeface="標楷體" panose="03000509000000000000" pitchFamily="65" charset="-120"/>
                        </a:rPr>
                        <a:t>億）</a:t>
                      </a:r>
                    </a:p>
                    <a:p>
                      <a:pPr>
                        <a:spcBef>
                          <a:spcPts val="200"/>
                        </a:spcBef>
                        <a:spcAft>
                          <a:spcPts val="200"/>
                        </a:spcAft>
                      </a:pPr>
                      <a:r>
                        <a:rPr lang="zh-TW" altLang="en-US" sz="1400" b="1" dirty="0" smtClean="0">
                          <a:latin typeface="標楷體" panose="03000509000000000000" pitchFamily="65" charset="-120"/>
                          <a:ea typeface="標楷體" panose="03000509000000000000" pitchFamily="65" charset="-120"/>
                        </a:rPr>
                        <a:t>●展翅計畫（</a:t>
                      </a:r>
                      <a:r>
                        <a:rPr lang="en-US" altLang="zh-TW" sz="1400" b="1" dirty="0" smtClean="0">
                          <a:latin typeface="標楷體" panose="03000509000000000000" pitchFamily="65" charset="-120"/>
                          <a:ea typeface="標楷體" panose="03000509000000000000" pitchFamily="65" charset="-120"/>
                        </a:rPr>
                        <a:t>8.7</a:t>
                      </a:r>
                      <a:r>
                        <a:rPr lang="zh-TW" altLang="en-US" sz="1400" b="1" dirty="0" smtClean="0">
                          <a:latin typeface="標楷體" panose="03000509000000000000" pitchFamily="65" charset="-120"/>
                          <a:ea typeface="標楷體" panose="03000509000000000000" pitchFamily="65" charset="-120"/>
                        </a:rPr>
                        <a:t>億）：引導五專畢業生投入就業職場（本項另案申請及核定，不併入高教深耕計畫內容）</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3"/>
                  </a:ext>
                </a:extLst>
              </a:tr>
              <a:tr h="342087">
                <a:tc gridSpan="2">
                  <a:txBody>
                    <a:bodyPr/>
                    <a:lstStyle/>
                    <a:p>
                      <a:pPr algn="ctr"/>
                      <a:r>
                        <a:rPr lang="zh-TW" altLang="en-US" sz="1800" b="1" dirty="0" smtClean="0">
                          <a:latin typeface="標楷體" panose="03000509000000000000" pitchFamily="65" charset="-120"/>
                          <a:ea typeface="標楷體" panose="03000509000000000000" pitchFamily="65" charset="-120"/>
                        </a:rPr>
                        <a:t>合計</a:t>
                      </a:r>
                      <a:endParaRPr lang="zh-TW" altLang="en-US" sz="1800" b="1" dirty="0">
                        <a:solidFill>
                          <a:sysClr val="windowText" lastClr="000000"/>
                        </a:solidFill>
                        <a:latin typeface="標楷體" panose="03000509000000000000" pitchFamily="65" charset="-120"/>
                        <a:ea typeface="標楷體" panose="03000509000000000000" pitchFamily="65"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zh-TW" altLang="en-US" sz="1600" b="1" dirty="0"/>
                    </a:p>
                  </a:txBody>
                  <a:tcPr/>
                </a:tc>
                <a:tc>
                  <a:txBody>
                    <a:bodyPr/>
                    <a:lstStyle/>
                    <a:p>
                      <a:pPr algn="ctr"/>
                      <a:r>
                        <a:rPr lang="en-US" altLang="zh-TW" sz="1600" b="1" dirty="0" smtClean="0">
                          <a:solidFill>
                            <a:sysClr val="windowText" lastClr="000000"/>
                          </a:solidFill>
                        </a:rPr>
                        <a:t>113.7</a:t>
                      </a:r>
                      <a:endParaRPr lang="zh-TW" altLang="en-US" sz="1600" b="1"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TW" altLang="en-US" sz="1400" b="1" dirty="0">
                        <a:solidFill>
                          <a:sysClr val="windowText" lastClr="000000"/>
                        </a:solidFill>
                        <a:latin typeface="標楷體" panose="03000509000000000000" pitchFamily="65" charset="-120"/>
                        <a:ea typeface="標楷體" panose="03000509000000000000" pitchFamily="65"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4"/>
                  </a:ext>
                </a:extLst>
              </a:tr>
              <a:tr h="530623">
                <a:tc rowSpan="3">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zh-TW" altLang="en-US" sz="1400" b="1" dirty="0" smtClean="0"/>
                        <a:t>第二部分</a:t>
                      </a:r>
                      <a:endParaRPr lang="zh-TW" altLang="en-US" sz="1400" b="1" dirty="0" smtClean="0">
                        <a:solidFill>
                          <a:sysClr val="windowText" lastClr="000000"/>
                        </a:solidFill>
                      </a:endParaRPr>
                    </a:p>
                    <a:p>
                      <a:pPr algn="ctr"/>
                      <a:endParaRPr lang="zh-TW" altLang="en-US" sz="1400" b="1" dirty="0">
                        <a:solidFill>
                          <a:sysClr val="windowText" lastClr="00000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altLang="en-US" sz="1800" b="1" dirty="0" smtClean="0">
                          <a:solidFill>
                            <a:sysClr val="windowText" lastClr="000000"/>
                          </a:solidFill>
                          <a:latin typeface="標楷體" panose="03000509000000000000" pitchFamily="65" charset="-120"/>
                          <a:ea typeface="標楷體" panose="03000509000000000000" pitchFamily="65" charset="-120"/>
                        </a:rPr>
                        <a:t>國際競爭</a:t>
                      </a:r>
                      <a:endParaRPr lang="zh-TW" altLang="en-US" sz="1800" b="1" dirty="0">
                        <a:solidFill>
                          <a:sysClr val="windowText" lastClr="000000"/>
                        </a:solidFill>
                        <a:latin typeface="標楷體" panose="03000509000000000000" pitchFamily="65" charset="-12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TW" sz="1600" b="1" dirty="0" smtClean="0">
                          <a:solidFill>
                            <a:sysClr val="windowText" lastClr="000000"/>
                          </a:solidFill>
                        </a:rPr>
                        <a:t>40.0</a:t>
                      </a:r>
                      <a:endParaRPr lang="zh-TW" altLang="en-US" sz="1600" b="1"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altLang="en-US" sz="1400" b="1" dirty="0" smtClean="0">
                          <a:solidFill>
                            <a:sysClr val="windowText" lastClr="000000"/>
                          </a:solidFill>
                          <a:latin typeface="標楷體" panose="03000509000000000000" pitchFamily="65" charset="-120"/>
                          <a:ea typeface="標楷體" panose="03000509000000000000" pitchFamily="65" charset="-120"/>
                        </a:rPr>
                        <a:t>國際競爭：學校應先評估本身發展條件及未來定位，發展方向符合本項預期目標者始需撰寫此一部分內容，本部將另案審查併同整體高教深耕計畫核定。</a:t>
                      </a:r>
                      <a:endParaRPr lang="zh-TW" altLang="en-US" sz="1400" b="1" dirty="0">
                        <a:solidFill>
                          <a:sysClr val="windowText" lastClr="000000"/>
                        </a:solidFill>
                        <a:latin typeface="標楷體" panose="03000509000000000000" pitchFamily="65" charset="-120"/>
                        <a:ea typeface="標楷體" panose="03000509000000000000" pitchFamily="65"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5"/>
                  </a:ext>
                </a:extLst>
              </a:tr>
              <a:tr h="746371">
                <a:tc vMerge="1">
                  <a:txBody>
                    <a:bodyPr/>
                    <a:lstStyle/>
                    <a:p>
                      <a:pPr algn="ctr"/>
                      <a:endParaRPr lang="zh-TW" altLang="en-US" sz="1600" b="1" dirty="0">
                        <a:solidFill>
                          <a:sysClr val="windowText" lastClr="000000"/>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zh-TW" altLang="en-US" sz="1800" b="1" dirty="0" smtClean="0">
                          <a:solidFill>
                            <a:sysClr val="windowText" lastClr="000000"/>
                          </a:solidFill>
                          <a:latin typeface="標楷體" panose="03000509000000000000" pitchFamily="65" charset="-120"/>
                          <a:ea typeface="標楷體" panose="03000509000000000000" pitchFamily="65" charset="-120"/>
                        </a:rPr>
                        <a:t>研究中心</a:t>
                      </a:r>
                      <a:endParaRPr lang="zh-TW" altLang="en-US" sz="1800" b="1" dirty="0">
                        <a:solidFill>
                          <a:sysClr val="windowText" lastClr="000000"/>
                        </a:solidFill>
                        <a:latin typeface="標楷體" panose="03000509000000000000" pitchFamily="65" charset="-12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TW" sz="1600" b="1" dirty="0" smtClean="0">
                          <a:solidFill>
                            <a:sysClr val="windowText" lastClr="000000"/>
                          </a:solidFill>
                        </a:rPr>
                        <a:t>20.0</a:t>
                      </a:r>
                      <a:endParaRPr lang="zh-TW" altLang="en-US" sz="1600" b="1"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altLang="en-US" sz="1400" b="1" dirty="0" smtClean="0">
                          <a:solidFill>
                            <a:sysClr val="windowText" lastClr="000000"/>
                          </a:solidFill>
                          <a:latin typeface="標楷體" panose="03000509000000000000" pitchFamily="65" charset="-120"/>
                          <a:ea typeface="標楷體" panose="03000509000000000000" pitchFamily="65" charset="-120"/>
                        </a:rPr>
                        <a:t>協助各大學依本身教學、研發能量及發展重點，並配合國家重要議題推動研究中心計畫，以回應社會及產業需求。（本項將另與科技部合作，由本部編列</a:t>
                      </a:r>
                      <a:r>
                        <a:rPr lang="en-US" altLang="zh-TW" sz="1400" b="1" dirty="0" smtClean="0">
                          <a:solidFill>
                            <a:sysClr val="windowText" lastClr="000000"/>
                          </a:solidFill>
                          <a:latin typeface="標楷體" panose="03000509000000000000" pitchFamily="65" charset="-120"/>
                          <a:ea typeface="標楷體" panose="03000509000000000000" pitchFamily="65" charset="-120"/>
                        </a:rPr>
                        <a:t>13</a:t>
                      </a:r>
                      <a:r>
                        <a:rPr lang="zh-TW" altLang="en-US" sz="1400" b="1" dirty="0" smtClean="0">
                          <a:solidFill>
                            <a:sysClr val="windowText" lastClr="000000"/>
                          </a:solidFill>
                          <a:latin typeface="標楷體" panose="03000509000000000000" pitchFamily="65" charset="-120"/>
                          <a:ea typeface="標楷體" panose="03000509000000000000" pitchFamily="65" charset="-120"/>
                        </a:rPr>
                        <a:t>億外加科技部</a:t>
                      </a:r>
                      <a:r>
                        <a:rPr lang="en-US" altLang="zh-TW" sz="1400" b="1" dirty="0" smtClean="0">
                          <a:solidFill>
                            <a:sysClr val="windowText" lastClr="000000"/>
                          </a:solidFill>
                          <a:latin typeface="標楷體" panose="03000509000000000000" pitchFamily="65" charset="-120"/>
                          <a:ea typeface="標楷體" panose="03000509000000000000" pitchFamily="65" charset="-120"/>
                        </a:rPr>
                        <a:t>7</a:t>
                      </a:r>
                      <a:r>
                        <a:rPr lang="zh-TW" altLang="en-US" sz="1400" b="1" dirty="0" smtClean="0">
                          <a:solidFill>
                            <a:sysClr val="windowText" lastClr="000000"/>
                          </a:solidFill>
                          <a:latin typeface="標楷體" panose="03000509000000000000" pitchFamily="65" charset="-120"/>
                          <a:ea typeface="標楷體" panose="03000509000000000000" pitchFamily="65" charset="-120"/>
                        </a:rPr>
                        <a:t>億元以上經費，共同支持大學發展研究中心）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6"/>
                  </a:ext>
                </a:extLst>
              </a:tr>
              <a:tr h="373185">
                <a:tc vMerge="1">
                  <a:txBody>
                    <a:bodyPr/>
                    <a:lstStyle/>
                    <a:p>
                      <a:pPr algn="ctr"/>
                      <a:endParaRPr lang="zh-TW" altLang="en-US" sz="1600" b="1" dirty="0">
                        <a:solidFill>
                          <a:sysClr val="windowText" lastClr="000000"/>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a:r>
                        <a:rPr lang="zh-TW" altLang="en-US" sz="1800" b="1" dirty="0" smtClean="0">
                          <a:solidFill>
                            <a:sysClr val="windowText" lastClr="000000"/>
                          </a:solidFill>
                          <a:latin typeface="標楷體" panose="03000509000000000000" pitchFamily="65" charset="-120"/>
                          <a:ea typeface="標楷體" panose="03000509000000000000" pitchFamily="65" charset="-120"/>
                        </a:rPr>
                        <a:t>小計 </a:t>
                      </a:r>
                      <a:endParaRPr lang="zh-TW" altLang="en-US" sz="1800" b="1" dirty="0">
                        <a:solidFill>
                          <a:sysClr val="windowText" lastClr="000000"/>
                        </a:solidFill>
                        <a:latin typeface="標楷體" panose="03000509000000000000" pitchFamily="65" charset="-120"/>
                        <a:ea typeface="標楷體" panose="03000509000000000000" pitchFamily="65"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TW" b="1" dirty="0" smtClean="0">
                          <a:solidFill>
                            <a:sysClr val="windowText" lastClr="000000"/>
                          </a:solidFill>
                        </a:rPr>
                        <a:t>60.0</a:t>
                      </a:r>
                      <a:endParaRPr lang="zh-TW" altLang="en-US" b="1"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TW" altLang="en-US" sz="1600" b="1"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7"/>
                  </a:ext>
                </a:extLst>
              </a:tr>
              <a:tr h="373185">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zh-TW" altLang="en-US" sz="1800" b="1" dirty="0" smtClean="0">
                          <a:latin typeface="標楷體" panose="03000509000000000000" pitchFamily="65" charset="-120"/>
                          <a:ea typeface="標楷體" panose="03000509000000000000" pitchFamily="65" charset="-120"/>
                        </a:rPr>
                        <a:t>合計</a:t>
                      </a:r>
                      <a:endParaRPr lang="zh-TW" altLang="en-US" sz="1800" b="1" dirty="0" smtClean="0">
                        <a:solidFill>
                          <a:sysClr val="windowText" lastClr="000000"/>
                        </a:solidFill>
                        <a:latin typeface="標楷體" panose="03000509000000000000" pitchFamily="65" charset="-120"/>
                        <a:ea typeface="標楷體" panose="03000509000000000000" pitchFamily="65"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zh-TW" altLang="en-US" sz="1600" b="1" dirty="0">
                        <a:solidFill>
                          <a:sysClr val="windowText" lastClr="000000"/>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r>
                        <a:rPr lang="en-US" altLang="zh-TW" b="1" dirty="0" smtClean="0">
                          <a:solidFill>
                            <a:sysClr val="windowText" lastClr="000000"/>
                          </a:solidFill>
                        </a:rPr>
                        <a:t>173.7</a:t>
                      </a:r>
                      <a:endParaRPr lang="zh-TW" altLang="en-US" b="1"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TW" altLang="en-US" sz="1600" b="1"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val="385305117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387B30A2-ABEA-48EA-ABF4-A14F673917F1}" type="slidenum">
              <a:rPr lang="zh-TW" altLang="en-US" smtClean="0"/>
              <a:t>71</a:t>
            </a:fld>
            <a:endParaRPr lang="zh-TW" altLang="en-US"/>
          </a:p>
        </p:txBody>
      </p:sp>
      <p:sp>
        <p:nvSpPr>
          <p:cNvPr id="4" name="標題 1"/>
          <p:cNvSpPr txBox="1">
            <a:spLocks/>
          </p:cNvSpPr>
          <p:nvPr/>
        </p:nvSpPr>
        <p:spPr>
          <a:xfrm>
            <a:off x="-108520" y="0"/>
            <a:ext cx="7632848" cy="805911"/>
          </a:xfrm>
          <a:prstGeom prst="rect">
            <a:avLst/>
          </a:prstGeom>
        </p:spPr>
        <p:txBody>
          <a:bodyPr>
            <a:normAutofit fontScale="85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TW" altLang="en-US" sz="3200" b="1" dirty="0" smtClean="0">
                <a:solidFill>
                  <a:srgbClr val="FF0000"/>
                </a:solidFill>
                <a:latin typeface="標楷體" panose="03000509000000000000" pitchFamily="65" charset="-120"/>
                <a:ea typeface="標楷體" panose="03000509000000000000" pitchFamily="65" charset="-120"/>
              </a:rPr>
              <a:t>弱勢學生協助</a:t>
            </a:r>
            <a:r>
              <a:rPr lang="zh-TW" altLang="en-US" sz="3200" b="1" dirty="0" smtClean="0">
                <a:solidFill>
                  <a:srgbClr val="0000FF"/>
                </a:solidFill>
                <a:latin typeface="標楷體" panose="03000509000000000000" pitchFamily="65" charset="-120"/>
                <a:ea typeface="標楷體" panose="03000509000000000000" pitchFamily="65" charset="-120"/>
              </a:rPr>
              <a:t>經費（</a:t>
            </a:r>
            <a:r>
              <a:rPr lang="en-US" altLang="zh-TW" sz="3200" b="1" dirty="0" smtClean="0">
                <a:solidFill>
                  <a:srgbClr val="0000FF"/>
                </a:solidFill>
                <a:latin typeface="標楷體" panose="03000509000000000000" pitchFamily="65" charset="-120"/>
                <a:ea typeface="標楷體" panose="03000509000000000000" pitchFamily="65" charset="-120"/>
              </a:rPr>
              <a:t>5</a:t>
            </a:r>
            <a:r>
              <a:rPr lang="zh-TW" altLang="en-US" sz="3200" b="1" dirty="0" smtClean="0">
                <a:solidFill>
                  <a:srgbClr val="0000FF"/>
                </a:solidFill>
                <a:latin typeface="標楷體" panose="03000509000000000000" pitchFamily="65" charset="-120"/>
                <a:ea typeface="標楷體" panose="03000509000000000000" pitchFamily="65" charset="-120"/>
              </a:rPr>
              <a:t>億元）之核配方向（暫定）</a:t>
            </a:r>
            <a:endParaRPr lang="zh-TW" altLang="en-US" sz="2800" b="1" dirty="0">
              <a:solidFill>
                <a:srgbClr val="0000FF"/>
              </a:solidFill>
              <a:latin typeface="標楷體" panose="03000509000000000000" pitchFamily="65" charset="-120"/>
              <a:ea typeface="標楷體" panose="03000509000000000000" pitchFamily="65" charset="-120"/>
            </a:endParaRPr>
          </a:p>
        </p:txBody>
      </p:sp>
      <p:graphicFrame>
        <p:nvGraphicFramePr>
          <p:cNvPr id="5" name="表格 4"/>
          <p:cNvGraphicFramePr>
            <a:graphicFrameLocks noGrp="1"/>
          </p:cNvGraphicFramePr>
          <p:nvPr>
            <p:extLst>
              <p:ext uri="{D42A27DB-BD31-4B8C-83A1-F6EECF244321}">
                <p14:modId xmlns:p14="http://schemas.microsoft.com/office/powerpoint/2010/main" val="565353479"/>
              </p:ext>
            </p:extLst>
          </p:nvPr>
        </p:nvGraphicFramePr>
        <p:xfrm>
          <a:off x="-32656" y="476672"/>
          <a:ext cx="9144000" cy="6736080"/>
        </p:xfrm>
        <a:graphic>
          <a:graphicData uri="http://schemas.openxmlformats.org/drawingml/2006/table">
            <a:tbl>
              <a:tblPr firstRow="1" bandRow="1">
                <a:tableStyleId>{6E25E649-3F16-4E02-A733-19D2CDBF48F0}</a:tableStyleId>
              </a:tblPr>
              <a:tblGrid>
                <a:gridCol w="1249586">
                  <a:extLst>
                    <a:ext uri="{9D8B030D-6E8A-4147-A177-3AD203B41FA5}">
                      <a16:colId xmlns:a16="http://schemas.microsoft.com/office/drawing/2014/main" xmlns="" val="20000"/>
                    </a:ext>
                  </a:extLst>
                </a:gridCol>
                <a:gridCol w="1860459">
                  <a:extLst>
                    <a:ext uri="{9D8B030D-6E8A-4147-A177-3AD203B41FA5}">
                      <a16:colId xmlns:a16="http://schemas.microsoft.com/office/drawing/2014/main" xmlns="" val="20001"/>
                    </a:ext>
                  </a:extLst>
                </a:gridCol>
                <a:gridCol w="1860459">
                  <a:extLst>
                    <a:ext uri="{9D8B030D-6E8A-4147-A177-3AD203B41FA5}">
                      <a16:colId xmlns:a16="http://schemas.microsoft.com/office/drawing/2014/main" xmlns="" val="20002"/>
                    </a:ext>
                  </a:extLst>
                </a:gridCol>
                <a:gridCol w="1511623">
                  <a:extLst>
                    <a:ext uri="{9D8B030D-6E8A-4147-A177-3AD203B41FA5}">
                      <a16:colId xmlns:a16="http://schemas.microsoft.com/office/drawing/2014/main" xmlns="" val="20003"/>
                    </a:ext>
                  </a:extLst>
                </a:gridCol>
                <a:gridCol w="2661873">
                  <a:extLst>
                    <a:ext uri="{9D8B030D-6E8A-4147-A177-3AD203B41FA5}">
                      <a16:colId xmlns:a16="http://schemas.microsoft.com/office/drawing/2014/main" xmlns="" val="20004"/>
                    </a:ext>
                  </a:extLst>
                </a:gridCol>
              </a:tblGrid>
              <a:tr h="369469">
                <a:tc>
                  <a:txBody>
                    <a:bodyPr/>
                    <a:lstStyle/>
                    <a:p>
                      <a:r>
                        <a:rPr lang="zh-TW" altLang="en-US" dirty="0" smtClean="0">
                          <a:latin typeface="標楷體" panose="03000509000000000000" pitchFamily="65" charset="-120"/>
                          <a:ea typeface="標楷體" panose="03000509000000000000" pitchFamily="65" charset="-120"/>
                          <a:cs typeface="Arial" panose="020B0604020202020204" pitchFamily="34" charset="0"/>
                        </a:rPr>
                        <a:t>經費核配項目 </a:t>
                      </a:r>
                      <a:endParaRPr lang="zh-TW" altLang="en-US" dirty="0">
                        <a:latin typeface="標楷體" panose="03000509000000000000" pitchFamily="65" charset="-120"/>
                        <a:ea typeface="標楷體" panose="03000509000000000000" pitchFamily="65" charset="-12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78ADB"/>
                    </a:solidFill>
                  </a:tcPr>
                </a:tc>
                <a:tc>
                  <a:txBody>
                    <a:bodyPr/>
                    <a:lstStyle/>
                    <a:p>
                      <a:r>
                        <a:rPr lang="zh-TW" altLang="en-US" dirty="0" smtClean="0">
                          <a:latin typeface="標楷體" panose="03000509000000000000" pitchFamily="65" charset="-120"/>
                          <a:ea typeface="標楷體" panose="03000509000000000000" pitchFamily="65" charset="-120"/>
                          <a:cs typeface="Arial" panose="020B0604020202020204" pitchFamily="34" charset="0"/>
                        </a:rPr>
                        <a:t>經費核配重點 </a:t>
                      </a:r>
                      <a:endParaRPr lang="zh-TW" altLang="en-US" dirty="0">
                        <a:latin typeface="標楷體" panose="03000509000000000000" pitchFamily="65" charset="-120"/>
                        <a:ea typeface="標楷體" panose="03000509000000000000" pitchFamily="65" charset="-12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78ADB"/>
                    </a:solidFill>
                  </a:tcPr>
                </a:tc>
                <a:tc>
                  <a:txBody>
                    <a:bodyPr/>
                    <a:lstStyle/>
                    <a:p>
                      <a:r>
                        <a:rPr lang="zh-TW" altLang="en-US" dirty="0" smtClean="0">
                          <a:latin typeface="標楷體" panose="03000509000000000000" pitchFamily="65" charset="-120"/>
                          <a:ea typeface="標楷體" panose="03000509000000000000" pitchFamily="65" charset="-120"/>
                          <a:cs typeface="Arial" panose="020B0604020202020204" pitchFamily="34" charset="0"/>
                        </a:rPr>
                        <a:t>基本額度</a:t>
                      </a:r>
                      <a:endParaRPr lang="zh-TW" altLang="en-US" dirty="0">
                        <a:latin typeface="標楷體" panose="03000509000000000000" pitchFamily="65" charset="-120"/>
                        <a:ea typeface="標楷體" panose="03000509000000000000" pitchFamily="65" charset="-12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78ADB"/>
                    </a:solidFill>
                  </a:tcPr>
                </a:tc>
                <a:tc>
                  <a:txBody>
                    <a:bodyPr/>
                    <a:lstStyle/>
                    <a:p>
                      <a:r>
                        <a:rPr lang="zh-TW" altLang="en-US" dirty="0" smtClean="0">
                          <a:latin typeface="標楷體" panose="03000509000000000000" pitchFamily="65" charset="-120"/>
                          <a:ea typeface="標楷體" panose="03000509000000000000" pitchFamily="65" charset="-120"/>
                          <a:cs typeface="Arial" panose="020B0604020202020204" pitchFamily="34" charset="0"/>
                        </a:rPr>
                        <a:t>獎勵額度</a:t>
                      </a:r>
                      <a:endParaRPr lang="zh-TW" altLang="en-US" dirty="0">
                        <a:latin typeface="標楷體" panose="03000509000000000000" pitchFamily="65" charset="-120"/>
                        <a:ea typeface="標楷體" panose="03000509000000000000" pitchFamily="65" charset="-12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78ADB"/>
                    </a:solidFill>
                  </a:tcPr>
                </a:tc>
                <a:tc>
                  <a:txBody>
                    <a:bodyPr/>
                    <a:lstStyle/>
                    <a:p>
                      <a:r>
                        <a:rPr lang="zh-TW" altLang="en-US" dirty="0" smtClean="0">
                          <a:latin typeface="標楷體" panose="03000509000000000000" pitchFamily="65" charset="-120"/>
                          <a:ea typeface="標楷體" panose="03000509000000000000" pitchFamily="65" charset="-120"/>
                          <a:cs typeface="Arial" panose="020B0604020202020204" pitchFamily="34" charset="0"/>
                        </a:rPr>
                        <a:t>經費用途</a:t>
                      </a:r>
                      <a:endParaRPr lang="zh-TW" altLang="en-US" dirty="0">
                        <a:latin typeface="標楷體" panose="03000509000000000000" pitchFamily="65" charset="-120"/>
                        <a:ea typeface="標楷體" panose="03000509000000000000" pitchFamily="65" charset="-12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78ADB"/>
                    </a:solidFill>
                  </a:tcPr>
                </a:tc>
                <a:extLst>
                  <a:ext uri="{0D108BD9-81ED-4DB2-BD59-A6C34878D82A}">
                    <a16:rowId xmlns:a16="http://schemas.microsoft.com/office/drawing/2014/main" xmlns="" val="10000"/>
                  </a:ext>
                </a:extLst>
              </a:tr>
              <a:tr h="2388485">
                <a:tc>
                  <a:txBody>
                    <a:bodyPr/>
                    <a:lstStyle/>
                    <a:p>
                      <a:r>
                        <a:rPr lang="zh-TW" altLang="en-US" sz="2000" dirty="0" smtClean="0">
                          <a:latin typeface="標楷體" panose="03000509000000000000" pitchFamily="65" charset="-120"/>
                          <a:ea typeface="標楷體" panose="03000509000000000000" pitchFamily="65" charset="-120"/>
                        </a:rPr>
                        <a:t>獎勵</a:t>
                      </a:r>
                      <a:r>
                        <a:rPr lang="zh-TW" altLang="en-US" sz="2000" dirty="0" smtClean="0">
                          <a:solidFill>
                            <a:srgbClr val="FF0000"/>
                          </a:solidFill>
                          <a:latin typeface="標楷體" panose="03000509000000000000" pitchFamily="65" charset="-120"/>
                          <a:ea typeface="標楷體" panose="03000509000000000000" pitchFamily="65" charset="-120"/>
                        </a:rPr>
                        <a:t>公立大學提升弱勢學生</a:t>
                      </a:r>
                      <a:r>
                        <a:rPr lang="zh-TW" altLang="en-US" sz="2000" dirty="0" smtClean="0">
                          <a:latin typeface="標楷體" panose="03000509000000000000" pitchFamily="65" charset="-120"/>
                          <a:ea typeface="標楷體" panose="03000509000000000000" pitchFamily="65" charset="-120"/>
                        </a:rPr>
                        <a:t>入學機會</a:t>
                      </a:r>
                      <a:endParaRPr lang="zh-TW" altLang="en-US" sz="2000" dirty="0">
                        <a:latin typeface="標楷體" panose="03000509000000000000" pitchFamily="65" charset="-12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TW" altLang="en-US" sz="1600" dirty="0" smtClean="0">
                          <a:latin typeface="標楷體" panose="03000509000000000000" pitchFamily="65" charset="-120"/>
                          <a:ea typeface="標楷體" panose="03000509000000000000" pitchFamily="65" charset="-120"/>
                        </a:rPr>
                        <a:t>第</a:t>
                      </a:r>
                      <a:r>
                        <a:rPr lang="en-US" altLang="zh-TW" sz="1600" dirty="0" smtClean="0">
                          <a:latin typeface="標楷體" panose="03000509000000000000" pitchFamily="65" charset="-120"/>
                          <a:ea typeface="標楷體" panose="03000509000000000000" pitchFamily="65" charset="-120"/>
                        </a:rPr>
                        <a:t>1</a:t>
                      </a:r>
                      <a:r>
                        <a:rPr lang="zh-TW" altLang="en-US" sz="1600" dirty="0" smtClean="0">
                          <a:latin typeface="標楷體" panose="03000509000000000000" pitchFamily="65" charset="-120"/>
                          <a:ea typeface="標楷體" panose="03000509000000000000" pitchFamily="65" charset="-120"/>
                        </a:rPr>
                        <a:t>年預算為基本補助，第</a:t>
                      </a:r>
                      <a:r>
                        <a:rPr lang="en-US" altLang="zh-TW" sz="1600" dirty="0" smtClean="0">
                          <a:latin typeface="標楷體" panose="03000509000000000000" pitchFamily="65" charset="-120"/>
                          <a:ea typeface="標楷體" panose="03000509000000000000" pitchFamily="65" charset="-120"/>
                        </a:rPr>
                        <a:t>2</a:t>
                      </a:r>
                      <a:r>
                        <a:rPr lang="zh-TW" altLang="en-US" sz="1600" dirty="0" smtClean="0">
                          <a:latin typeface="標楷體" panose="03000509000000000000" pitchFamily="65" charset="-120"/>
                          <a:ea typeface="標楷體" panose="03000509000000000000" pitchFamily="65" charset="-120"/>
                        </a:rPr>
                        <a:t>年起視學校 招收弱勢學生執行成效分配基本補助與獎勵補助比例 </a:t>
                      </a:r>
                      <a:endParaRPr lang="zh-TW" altLang="en-US" sz="1600" dirty="0">
                        <a:latin typeface="標楷體" panose="03000509000000000000" pitchFamily="65" charset="-12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TW" altLang="en-US" sz="1600" dirty="0" smtClean="0">
                          <a:latin typeface="標楷體" panose="03000509000000000000" pitchFamily="65" charset="-120"/>
                          <a:ea typeface="標楷體" panose="03000509000000000000" pitchFamily="65" charset="-120"/>
                        </a:rPr>
                        <a:t>當學年度「</a:t>
                      </a:r>
                      <a:r>
                        <a:rPr lang="en-US" altLang="zh-TW" sz="1600" dirty="0" smtClean="0">
                          <a:latin typeface="標楷體" panose="03000509000000000000" pitchFamily="65" charset="-120"/>
                          <a:ea typeface="標楷體" panose="03000509000000000000" pitchFamily="65" charset="-120"/>
                        </a:rPr>
                        <a:t>(</a:t>
                      </a:r>
                      <a:r>
                        <a:rPr lang="zh-TW" altLang="en-US" sz="1600" dirty="0" smtClean="0">
                          <a:latin typeface="標楷體" panose="03000509000000000000" pitchFamily="65" charset="-120"/>
                          <a:ea typeface="標楷體" panose="03000509000000000000" pitchFamily="65" charset="-120"/>
                        </a:rPr>
                        <a:t>各公立大</a:t>
                      </a:r>
                      <a:r>
                        <a:rPr lang="en-US" altLang="zh-TW" sz="1600" dirty="0" smtClean="0">
                          <a:latin typeface="標楷體" panose="03000509000000000000" pitchFamily="65" charset="-120"/>
                          <a:ea typeface="標楷體" panose="03000509000000000000" pitchFamily="65" charset="-120"/>
                        </a:rPr>
                        <a:t>(</a:t>
                      </a:r>
                      <a:r>
                        <a:rPr lang="zh-TW" altLang="en-US" sz="1600" dirty="0" smtClean="0">
                          <a:latin typeface="標楷體" panose="03000509000000000000" pitchFamily="65" charset="-120"/>
                          <a:ea typeface="標楷體" panose="03000509000000000000" pitchFamily="65" charset="-120"/>
                        </a:rPr>
                        <a:t>專</a:t>
                      </a:r>
                      <a:r>
                        <a:rPr lang="en-US" altLang="zh-TW" sz="1600" dirty="0" smtClean="0">
                          <a:latin typeface="標楷體" panose="03000509000000000000" pitchFamily="65" charset="-120"/>
                          <a:ea typeface="標楷體" panose="03000509000000000000" pitchFamily="65" charset="-120"/>
                        </a:rPr>
                        <a:t>) </a:t>
                      </a:r>
                      <a:r>
                        <a:rPr lang="zh-TW" altLang="en-US" sz="1600" dirty="0" smtClean="0">
                          <a:latin typeface="標楷體" panose="03000509000000000000" pitchFamily="65" charset="-120"/>
                          <a:ea typeface="標楷體" panose="03000509000000000000" pitchFamily="65" charset="-120"/>
                        </a:rPr>
                        <a:t>學校院</a:t>
                      </a:r>
                      <a:r>
                        <a:rPr lang="en-US" altLang="zh-TW" sz="1600" dirty="0" smtClean="0">
                          <a:latin typeface="標楷體" panose="03000509000000000000" pitchFamily="65" charset="-120"/>
                          <a:ea typeface="標楷體" panose="03000509000000000000" pitchFamily="65" charset="-120"/>
                        </a:rPr>
                        <a:t>1</a:t>
                      </a:r>
                      <a:r>
                        <a:rPr lang="zh-TW" altLang="en-US" sz="1600" dirty="0" smtClean="0">
                          <a:latin typeface="標楷體" panose="03000509000000000000" pitchFamily="65" charset="-120"/>
                          <a:ea typeface="標楷體" panose="03000509000000000000" pitchFamily="65" charset="-120"/>
                        </a:rPr>
                        <a:t>年級日間學制弱勢學生人數</a:t>
                      </a:r>
                      <a:r>
                        <a:rPr lang="en-US" altLang="zh-TW" sz="1600" dirty="0" smtClean="0">
                          <a:latin typeface="標楷體" panose="03000509000000000000" pitchFamily="65" charset="-120"/>
                          <a:ea typeface="標楷體" panose="03000509000000000000" pitchFamily="65" charset="-120"/>
                        </a:rPr>
                        <a:t>/</a:t>
                      </a:r>
                      <a:r>
                        <a:rPr lang="zh-TW" altLang="en-US" sz="1600" dirty="0" smtClean="0">
                          <a:latin typeface="標楷體" panose="03000509000000000000" pitchFamily="65" charset="-120"/>
                          <a:ea typeface="標楷體" panose="03000509000000000000" pitchFamily="65" charset="-120"/>
                        </a:rPr>
                        <a:t>全國公立大</a:t>
                      </a:r>
                      <a:r>
                        <a:rPr lang="en-US" altLang="zh-TW" sz="1600" dirty="0" smtClean="0">
                          <a:latin typeface="標楷體" panose="03000509000000000000" pitchFamily="65" charset="-120"/>
                          <a:ea typeface="標楷體" panose="03000509000000000000" pitchFamily="65" charset="-120"/>
                        </a:rPr>
                        <a:t>(</a:t>
                      </a:r>
                      <a:r>
                        <a:rPr lang="zh-TW" altLang="en-US" sz="1600" dirty="0" smtClean="0">
                          <a:latin typeface="標楷體" panose="03000509000000000000" pitchFamily="65" charset="-120"/>
                          <a:ea typeface="標楷體" panose="03000509000000000000" pitchFamily="65" charset="-120"/>
                        </a:rPr>
                        <a:t>專</a:t>
                      </a:r>
                      <a:r>
                        <a:rPr lang="en-US" altLang="zh-TW" sz="1600" dirty="0" smtClean="0">
                          <a:latin typeface="標楷體" panose="03000509000000000000" pitchFamily="65" charset="-120"/>
                          <a:ea typeface="標楷體" panose="03000509000000000000" pitchFamily="65" charset="-120"/>
                        </a:rPr>
                        <a:t>)</a:t>
                      </a:r>
                      <a:r>
                        <a:rPr lang="zh-TW" altLang="en-US" sz="1600" dirty="0" smtClean="0">
                          <a:latin typeface="標楷體" panose="03000509000000000000" pitchFamily="65" charset="-120"/>
                          <a:ea typeface="標楷體" panose="03000509000000000000" pitchFamily="65" charset="-120"/>
                        </a:rPr>
                        <a:t>學校院</a:t>
                      </a:r>
                      <a:r>
                        <a:rPr lang="en-US" altLang="zh-TW" sz="1600" dirty="0" smtClean="0">
                          <a:latin typeface="標楷體" panose="03000509000000000000" pitchFamily="65" charset="-120"/>
                          <a:ea typeface="標楷體" panose="03000509000000000000" pitchFamily="65" charset="-120"/>
                        </a:rPr>
                        <a:t>1</a:t>
                      </a:r>
                      <a:r>
                        <a:rPr lang="zh-TW" altLang="en-US" sz="1600" dirty="0" smtClean="0">
                          <a:latin typeface="標楷體" panose="03000509000000000000" pitchFamily="65" charset="-120"/>
                          <a:ea typeface="標楷體" panose="03000509000000000000" pitchFamily="65" charset="-120"/>
                        </a:rPr>
                        <a:t>年級日間學制 弱勢學生人數之比例</a:t>
                      </a:r>
                      <a:r>
                        <a:rPr lang="en-US" altLang="zh-TW" sz="1600" dirty="0" smtClean="0">
                          <a:latin typeface="標楷體" panose="03000509000000000000" pitchFamily="65" charset="-120"/>
                          <a:ea typeface="標楷體" panose="03000509000000000000" pitchFamily="65" charset="-120"/>
                        </a:rPr>
                        <a:t>)*</a:t>
                      </a:r>
                      <a:r>
                        <a:rPr lang="zh-TW" altLang="en-US" sz="1600" dirty="0" smtClean="0">
                          <a:latin typeface="標楷體" panose="03000509000000000000" pitchFamily="65" charset="-120"/>
                          <a:ea typeface="標楷體" panose="03000509000000000000" pitchFamily="65" charset="-120"/>
                        </a:rPr>
                        <a:t>基本補助預算額度」</a:t>
                      </a:r>
                      <a:endParaRPr lang="zh-TW" altLang="en-US" sz="1600" dirty="0">
                        <a:latin typeface="標楷體" panose="03000509000000000000" pitchFamily="65" charset="-12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TW" altLang="en-US" sz="1800" dirty="0" smtClean="0">
                          <a:latin typeface="標楷體" panose="03000509000000000000" pitchFamily="65" charset="-120"/>
                          <a:ea typeface="標楷體" panose="03000509000000000000" pitchFamily="65" charset="-120"/>
                        </a:rPr>
                        <a:t>自第</a:t>
                      </a:r>
                      <a:r>
                        <a:rPr lang="en-US" altLang="zh-TW" sz="1800" dirty="0" smtClean="0">
                          <a:latin typeface="標楷體" panose="03000509000000000000" pitchFamily="65" charset="-120"/>
                          <a:ea typeface="標楷體" panose="03000509000000000000" pitchFamily="65" charset="-120"/>
                        </a:rPr>
                        <a:t>2</a:t>
                      </a:r>
                      <a:r>
                        <a:rPr lang="zh-TW" altLang="en-US" sz="1800" dirty="0" smtClean="0">
                          <a:latin typeface="標楷體" panose="03000509000000000000" pitchFamily="65" charset="-120"/>
                          <a:ea typeface="標楷體" panose="03000509000000000000" pitchFamily="65" charset="-120"/>
                        </a:rPr>
                        <a:t>年起</a:t>
                      </a:r>
                      <a:r>
                        <a:rPr lang="zh-TW" altLang="en-US" sz="1800" b="1" dirty="0" smtClean="0">
                          <a:solidFill>
                            <a:srgbClr val="FF0000"/>
                          </a:solidFill>
                          <a:latin typeface="標楷體" panose="03000509000000000000" pitchFamily="65" charset="-120"/>
                          <a:ea typeface="標楷體" panose="03000509000000000000" pitchFamily="65" charset="-120"/>
                        </a:rPr>
                        <a:t>視學校招收弱勢學生執行成效</a:t>
                      </a:r>
                      <a:r>
                        <a:rPr lang="zh-TW" altLang="en-US" sz="1800" dirty="0" smtClean="0">
                          <a:latin typeface="標楷體" panose="03000509000000000000" pitchFamily="65" charset="-120"/>
                          <a:ea typeface="標楷體" panose="03000509000000000000" pitchFamily="65" charset="-120"/>
                        </a:rPr>
                        <a:t>分配補助額度 </a:t>
                      </a:r>
                      <a:endParaRPr lang="zh-TW" altLang="en-US" sz="1800" dirty="0">
                        <a:latin typeface="標楷體" panose="03000509000000000000" pitchFamily="65" charset="-12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42900" indent="-342900">
                        <a:buAutoNum type="arabicPeriod"/>
                      </a:pPr>
                      <a:r>
                        <a:rPr lang="zh-TW" altLang="en-US" sz="1800" dirty="0" smtClean="0">
                          <a:latin typeface="標楷體" panose="03000509000000000000" pitchFamily="65" charset="-120"/>
                          <a:ea typeface="標楷體" panose="03000509000000000000" pitchFamily="65" charset="-120"/>
                        </a:rPr>
                        <a:t>基本補助：</a:t>
                      </a:r>
                      <a:r>
                        <a:rPr lang="zh-TW" altLang="en-US" sz="1800" b="1" dirty="0" smtClean="0">
                          <a:solidFill>
                            <a:srgbClr val="FF0000"/>
                          </a:solidFill>
                          <a:latin typeface="標楷體" panose="03000509000000000000" pitchFamily="65" charset="-120"/>
                          <a:ea typeface="標楷體" panose="03000509000000000000" pitchFamily="65" charset="-120"/>
                        </a:rPr>
                        <a:t>強化招收 弱勢學生所需之招生事務</a:t>
                      </a:r>
                      <a:r>
                        <a:rPr lang="zh-TW" altLang="en-US" sz="1800" dirty="0" smtClean="0">
                          <a:latin typeface="標楷體" panose="03000509000000000000" pitchFamily="65" charset="-120"/>
                          <a:ea typeface="標楷體" panose="03000509000000000000" pitchFamily="65" charset="-120"/>
                        </a:rPr>
                        <a:t>經費</a:t>
                      </a:r>
                      <a:r>
                        <a:rPr lang="en-US" altLang="zh-TW" sz="1800" dirty="0" smtClean="0">
                          <a:latin typeface="標楷體" panose="03000509000000000000" pitchFamily="65" charset="-120"/>
                          <a:ea typeface="標楷體" panose="03000509000000000000" pitchFamily="65" charset="-120"/>
                        </a:rPr>
                        <a:t>(</a:t>
                      </a:r>
                      <a:r>
                        <a:rPr lang="zh-TW" altLang="en-US" sz="1800" dirty="0" smtClean="0">
                          <a:latin typeface="標楷體" panose="03000509000000000000" pitchFamily="65" charset="-120"/>
                          <a:ea typeface="標楷體" panose="03000509000000000000" pitchFamily="65" charset="-120"/>
                        </a:rPr>
                        <a:t>非指學校既 有之一般性招生事務</a:t>
                      </a:r>
                      <a:r>
                        <a:rPr lang="en-US" altLang="zh-TW" sz="1800" dirty="0" smtClean="0">
                          <a:latin typeface="標楷體" panose="03000509000000000000" pitchFamily="65" charset="-120"/>
                          <a:ea typeface="標楷體" panose="03000509000000000000" pitchFamily="65" charset="-120"/>
                        </a:rPr>
                        <a:t>)</a:t>
                      </a:r>
                      <a:r>
                        <a:rPr lang="zh-TW" altLang="en-US" sz="1800" dirty="0" smtClean="0">
                          <a:latin typeface="標楷體" panose="03000509000000000000" pitchFamily="65" charset="-120"/>
                          <a:ea typeface="標楷體" panose="03000509000000000000" pitchFamily="65" charset="-120"/>
                        </a:rPr>
                        <a:t>、納入深耕計畫教學或</a:t>
                      </a:r>
                      <a:r>
                        <a:rPr lang="zh-TW" altLang="en-US" sz="1800" dirty="0" smtClean="0">
                          <a:solidFill>
                            <a:srgbClr val="FF0000"/>
                          </a:solidFill>
                          <a:latin typeface="標楷體" panose="03000509000000000000" pitchFamily="65" charset="-120"/>
                          <a:ea typeface="標楷體" panose="03000509000000000000" pitchFamily="65" charset="-120"/>
                        </a:rPr>
                        <a:t>弱勢學生輔導端使用</a:t>
                      </a:r>
                      <a:r>
                        <a:rPr lang="zh-TW" altLang="en-US" sz="1800" dirty="0" smtClean="0">
                          <a:latin typeface="標楷體" panose="03000509000000000000" pitchFamily="65" charset="-120"/>
                          <a:ea typeface="標楷體" panose="03000509000000000000" pitchFamily="65" charset="-120"/>
                        </a:rPr>
                        <a:t> </a:t>
                      </a:r>
                      <a:endParaRPr lang="en-US" altLang="zh-TW" sz="1800" dirty="0" smtClean="0">
                        <a:latin typeface="標楷體" panose="03000509000000000000" pitchFamily="65" charset="-120"/>
                        <a:ea typeface="標楷體" panose="03000509000000000000" pitchFamily="65" charset="-120"/>
                      </a:endParaRPr>
                    </a:p>
                    <a:p>
                      <a:pPr marL="342900" indent="-342900">
                        <a:buAutoNum type="arabicPeriod"/>
                      </a:pPr>
                      <a:r>
                        <a:rPr lang="zh-TW" altLang="en-US" sz="1800" dirty="0" smtClean="0">
                          <a:latin typeface="標楷體" panose="03000509000000000000" pitchFamily="65" charset="-120"/>
                          <a:ea typeface="標楷體" panose="03000509000000000000" pitchFamily="65" charset="-120"/>
                        </a:rPr>
                        <a:t>獎勵補助：納入深耕 計畫教學或弱勢學生輔導端使用</a:t>
                      </a:r>
                      <a:endParaRPr lang="zh-TW" altLang="en-US" sz="1800" dirty="0">
                        <a:latin typeface="標楷體" panose="03000509000000000000" pitchFamily="65" charset="-12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2497433">
                <a:tc>
                  <a:txBody>
                    <a:bodyPr/>
                    <a:lstStyle/>
                    <a:p>
                      <a:r>
                        <a:rPr lang="zh-TW" altLang="en-US" sz="1800" dirty="0" smtClean="0">
                          <a:latin typeface="標楷體" panose="03000509000000000000" pitchFamily="65" charset="-120"/>
                          <a:ea typeface="標楷體" panose="03000509000000000000" pitchFamily="65" charset="-120"/>
                        </a:rPr>
                        <a:t>強化各校</a:t>
                      </a:r>
                      <a:r>
                        <a:rPr lang="zh-TW" altLang="en-US" sz="1800" dirty="0" smtClean="0">
                          <a:solidFill>
                            <a:srgbClr val="FF0000"/>
                          </a:solidFill>
                          <a:latin typeface="標楷體" panose="03000509000000000000" pitchFamily="65" charset="-120"/>
                          <a:ea typeface="標楷體" panose="03000509000000000000" pitchFamily="65" charset="-120"/>
                        </a:rPr>
                        <a:t>整體弱勢學生輔導機制</a:t>
                      </a:r>
                      <a:r>
                        <a:rPr lang="zh-TW" altLang="en-US" sz="1800" dirty="0" smtClean="0">
                          <a:latin typeface="標楷體" panose="03000509000000000000" pitchFamily="65" charset="-120"/>
                          <a:ea typeface="標楷體" panose="03000509000000000000" pitchFamily="65" charset="-120"/>
                        </a:rPr>
                        <a:t>及引導學校</a:t>
                      </a:r>
                      <a:r>
                        <a:rPr lang="zh-TW" altLang="en-US" sz="1800" dirty="0" smtClean="0">
                          <a:solidFill>
                            <a:srgbClr val="FF0000"/>
                          </a:solidFill>
                          <a:latin typeface="標楷體" panose="03000509000000000000" pitchFamily="65" charset="-120"/>
                          <a:ea typeface="標楷體" panose="03000509000000000000" pitchFamily="65" charset="-120"/>
                        </a:rPr>
                        <a:t>建立外部募款基金 </a:t>
                      </a:r>
                      <a:endParaRPr lang="zh-TW" altLang="en-US" sz="1800" dirty="0">
                        <a:solidFill>
                          <a:srgbClr val="FF0000"/>
                        </a:solidFill>
                        <a:latin typeface="標楷體" panose="03000509000000000000" pitchFamily="65" charset="-12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42900" indent="-342900">
                        <a:buAutoNum type="arabicPeriod"/>
                      </a:pPr>
                      <a:r>
                        <a:rPr lang="zh-TW" altLang="en-US" sz="1600" dirty="0" smtClean="0">
                          <a:latin typeface="標楷體" panose="03000509000000000000" pitchFamily="65" charset="-120"/>
                          <a:ea typeface="標楷體" panose="03000509000000000000" pitchFamily="65" charset="-120"/>
                        </a:rPr>
                        <a:t>訂有弱勢學生輔 導機制 </a:t>
                      </a:r>
                      <a:endParaRPr lang="en-US" altLang="zh-TW" sz="1600" dirty="0" smtClean="0">
                        <a:latin typeface="標楷體" panose="03000509000000000000" pitchFamily="65" charset="-120"/>
                        <a:ea typeface="標楷體" panose="03000509000000000000" pitchFamily="65" charset="-120"/>
                      </a:endParaRPr>
                    </a:p>
                    <a:p>
                      <a:pPr marL="342900" indent="-342900">
                        <a:buAutoNum type="arabicPeriod"/>
                      </a:pPr>
                      <a:r>
                        <a:rPr lang="zh-TW" altLang="en-US" sz="1600" dirty="0" smtClean="0">
                          <a:latin typeface="標楷體" panose="03000509000000000000" pitchFamily="65" charset="-120"/>
                          <a:ea typeface="標楷體" panose="03000509000000000000" pitchFamily="65" charset="-120"/>
                        </a:rPr>
                        <a:t>外部經費來源可包含企業、基金會或校友之捐款，並檢附相關證明文件，例如</a:t>
                      </a:r>
                      <a:r>
                        <a:rPr lang="en-US" altLang="zh-TW" sz="1600" dirty="0" smtClean="0">
                          <a:latin typeface="標楷體" panose="03000509000000000000" pitchFamily="65" charset="-120"/>
                          <a:ea typeface="標楷體" panose="03000509000000000000" pitchFamily="65" charset="-120"/>
                        </a:rPr>
                        <a:t>:</a:t>
                      </a:r>
                      <a:r>
                        <a:rPr lang="zh-TW" altLang="en-US" sz="1600" dirty="0" smtClean="0">
                          <a:latin typeface="標楷體" panose="03000509000000000000" pitchFamily="65" charset="-120"/>
                          <a:ea typeface="標楷體" panose="03000509000000000000" pitchFamily="65" charset="-120"/>
                        </a:rPr>
                        <a:t>學校訂定之相關規定、捐款意向書、公告之捐款指定用途收支資料</a:t>
                      </a:r>
                      <a:endParaRPr lang="zh-TW" altLang="en-US" sz="1600" dirty="0">
                        <a:latin typeface="標楷體" panose="03000509000000000000" pitchFamily="65" charset="-12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TW" altLang="en-US" sz="1800" dirty="0" smtClean="0">
                          <a:latin typeface="標楷體" panose="03000509000000000000" pitchFamily="65" charset="-120"/>
                          <a:ea typeface="標楷體" panose="03000509000000000000" pitchFamily="65" charset="-120"/>
                        </a:rPr>
                        <a:t>當學年度「</a:t>
                      </a:r>
                      <a:r>
                        <a:rPr lang="en-US" altLang="zh-TW" sz="1800" dirty="0" smtClean="0">
                          <a:latin typeface="標楷體" panose="03000509000000000000" pitchFamily="65" charset="-120"/>
                          <a:ea typeface="標楷體" panose="03000509000000000000" pitchFamily="65" charset="-120"/>
                        </a:rPr>
                        <a:t>(</a:t>
                      </a:r>
                      <a:r>
                        <a:rPr lang="zh-TW" altLang="en-US" sz="1800" dirty="0" smtClean="0">
                          <a:latin typeface="標楷體" panose="03000509000000000000" pitchFamily="65" charset="-120"/>
                          <a:ea typeface="標楷體" panose="03000509000000000000" pitchFamily="65" charset="-120"/>
                        </a:rPr>
                        <a:t>各校弱勢學生人數</a:t>
                      </a:r>
                      <a:r>
                        <a:rPr lang="en-US" altLang="zh-TW" sz="1800" dirty="0" smtClean="0">
                          <a:latin typeface="標楷體" panose="03000509000000000000" pitchFamily="65" charset="-120"/>
                          <a:ea typeface="標楷體" panose="03000509000000000000" pitchFamily="65" charset="-120"/>
                        </a:rPr>
                        <a:t>/</a:t>
                      </a:r>
                      <a:r>
                        <a:rPr lang="zh-TW" altLang="en-US" sz="1800" dirty="0" smtClean="0">
                          <a:latin typeface="標楷體" panose="03000509000000000000" pitchFamily="65" charset="-120"/>
                          <a:ea typeface="標楷體" panose="03000509000000000000" pitchFamily="65" charset="-120"/>
                        </a:rPr>
                        <a:t>全國大</a:t>
                      </a:r>
                      <a:r>
                        <a:rPr lang="en-US" altLang="zh-TW" sz="1800" dirty="0" smtClean="0">
                          <a:latin typeface="標楷體" panose="03000509000000000000" pitchFamily="65" charset="-120"/>
                          <a:ea typeface="標楷體" panose="03000509000000000000" pitchFamily="65" charset="-120"/>
                        </a:rPr>
                        <a:t>(</a:t>
                      </a:r>
                      <a:r>
                        <a:rPr lang="zh-TW" altLang="en-US" sz="1800" dirty="0" smtClean="0">
                          <a:latin typeface="標楷體" panose="03000509000000000000" pitchFamily="65" charset="-120"/>
                          <a:ea typeface="標楷體" panose="03000509000000000000" pitchFamily="65" charset="-120"/>
                        </a:rPr>
                        <a:t>專</a:t>
                      </a:r>
                      <a:r>
                        <a:rPr lang="en-US" altLang="zh-TW" sz="1800" dirty="0" smtClean="0">
                          <a:latin typeface="標楷體" panose="03000509000000000000" pitchFamily="65" charset="-120"/>
                          <a:ea typeface="標楷體" panose="03000509000000000000" pitchFamily="65" charset="-120"/>
                        </a:rPr>
                        <a:t>)</a:t>
                      </a:r>
                      <a:r>
                        <a:rPr lang="zh-TW" altLang="en-US" sz="1800" dirty="0" smtClean="0">
                          <a:latin typeface="標楷體" panose="03000509000000000000" pitchFamily="65" charset="-120"/>
                          <a:ea typeface="標楷體" panose="03000509000000000000" pitchFamily="65" charset="-120"/>
                        </a:rPr>
                        <a:t>學校院弱 勢學生人數比例</a:t>
                      </a:r>
                      <a:r>
                        <a:rPr lang="en-US" altLang="zh-TW" sz="1800" dirty="0" smtClean="0">
                          <a:latin typeface="標楷體" panose="03000509000000000000" pitchFamily="65" charset="-120"/>
                          <a:ea typeface="標楷體" panose="03000509000000000000" pitchFamily="65" charset="-120"/>
                        </a:rPr>
                        <a:t>)*</a:t>
                      </a:r>
                      <a:r>
                        <a:rPr lang="zh-TW" altLang="en-US" sz="1800" dirty="0" smtClean="0">
                          <a:latin typeface="標楷體" panose="03000509000000000000" pitchFamily="65" charset="-120"/>
                          <a:ea typeface="標楷體" panose="03000509000000000000" pitchFamily="65" charset="-120"/>
                        </a:rPr>
                        <a:t>基本預 算額度」 </a:t>
                      </a:r>
                      <a:endParaRPr lang="zh-TW" altLang="en-US" sz="1800" dirty="0">
                        <a:latin typeface="標楷體" panose="03000509000000000000" pitchFamily="65" charset="-12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TW" altLang="en-US" sz="1800" dirty="0" smtClean="0">
                          <a:latin typeface="標楷體" panose="03000509000000000000" pitchFamily="65" charset="-120"/>
                          <a:ea typeface="標楷體" panose="03000509000000000000" pitchFamily="65" charset="-120"/>
                        </a:rPr>
                        <a:t>依學校</a:t>
                      </a:r>
                      <a:r>
                        <a:rPr lang="zh-TW" altLang="en-US" sz="1800" dirty="0" smtClean="0">
                          <a:solidFill>
                            <a:srgbClr val="FF0000"/>
                          </a:solidFill>
                          <a:latin typeface="標楷體" panose="03000509000000000000" pitchFamily="65" charset="-120"/>
                          <a:ea typeface="標楷體" panose="03000509000000000000" pitchFamily="65" charset="-120"/>
                        </a:rPr>
                        <a:t>外部募款金額</a:t>
                      </a:r>
                      <a:r>
                        <a:rPr lang="zh-TW" altLang="en-US" sz="1800" dirty="0" smtClean="0">
                          <a:latin typeface="標楷體" panose="03000509000000000000" pitchFamily="65" charset="-120"/>
                          <a:ea typeface="標楷體" panose="03000509000000000000" pitchFamily="65" charset="-120"/>
                        </a:rPr>
                        <a:t>，給予等比例補助</a:t>
                      </a:r>
                      <a:r>
                        <a:rPr lang="en-US" altLang="zh-TW" sz="1800" dirty="0" smtClean="0">
                          <a:latin typeface="標楷體" panose="03000509000000000000" pitchFamily="65" charset="-120"/>
                          <a:ea typeface="標楷體" panose="03000509000000000000" pitchFamily="65" charset="-120"/>
                        </a:rPr>
                        <a:t>(1:1)</a:t>
                      </a:r>
                      <a:r>
                        <a:rPr lang="zh-TW" altLang="en-US" sz="1800" dirty="0" smtClean="0">
                          <a:latin typeface="標楷體" panose="03000509000000000000" pitchFamily="65" charset="-120"/>
                          <a:ea typeface="標楷體" panose="03000509000000000000" pitchFamily="65" charset="-120"/>
                        </a:rPr>
                        <a:t>，惟</a:t>
                      </a:r>
                      <a:r>
                        <a:rPr lang="zh-TW" altLang="en-US" sz="1800" dirty="0" smtClean="0">
                          <a:solidFill>
                            <a:srgbClr val="0000FF"/>
                          </a:solidFill>
                          <a:latin typeface="標楷體" panose="03000509000000000000" pitchFamily="65" charset="-120"/>
                          <a:ea typeface="標楷體" panose="03000509000000000000" pitchFamily="65" charset="-120"/>
                        </a:rPr>
                        <a:t>每校獎勵補助額度以</a:t>
                      </a:r>
                      <a:r>
                        <a:rPr lang="en-US" altLang="zh-TW" sz="1800" dirty="0" smtClean="0">
                          <a:solidFill>
                            <a:srgbClr val="0000FF"/>
                          </a:solidFill>
                          <a:latin typeface="標楷體" panose="03000509000000000000" pitchFamily="65" charset="-120"/>
                          <a:ea typeface="標楷體" panose="03000509000000000000" pitchFamily="65" charset="-120"/>
                        </a:rPr>
                        <a:t>500</a:t>
                      </a:r>
                      <a:r>
                        <a:rPr lang="zh-TW" altLang="en-US" sz="1800" dirty="0" smtClean="0">
                          <a:solidFill>
                            <a:srgbClr val="0000FF"/>
                          </a:solidFill>
                          <a:latin typeface="標楷體" panose="03000509000000000000" pitchFamily="65" charset="-120"/>
                          <a:ea typeface="標楷體" panose="03000509000000000000" pitchFamily="65" charset="-120"/>
                        </a:rPr>
                        <a:t>萬元</a:t>
                      </a:r>
                      <a:r>
                        <a:rPr lang="zh-TW" altLang="en-US" sz="1800" dirty="0" smtClean="0">
                          <a:latin typeface="標楷體" panose="03000509000000000000" pitchFamily="65" charset="-120"/>
                          <a:ea typeface="標楷體" panose="03000509000000000000" pitchFamily="65" charset="-120"/>
                        </a:rPr>
                        <a:t>為限</a:t>
                      </a:r>
                      <a:endParaRPr lang="zh-TW" altLang="en-US" sz="1800" dirty="0">
                        <a:latin typeface="標楷體" panose="03000509000000000000" pitchFamily="65" charset="-12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TW" altLang="en-US" sz="1800" dirty="0" smtClean="0">
                          <a:latin typeface="標楷體" panose="03000509000000000000" pitchFamily="65" charset="-120"/>
                          <a:ea typeface="標楷體" panose="03000509000000000000" pitchFamily="65" charset="-120"/>
                        </a:rPr>
                        <a:t>學校募款經費及本部補助 經費：須用於補助弱勢學生，惟應透過課程學習或就業輔導方式提供學生該項補助經費</a:t>
                      </a:r>
                      <a:endParaRPr lang="zh-TW" altLang="en-US" sz="1800" dirty="0">
                        <a:latin typeface="標楷體" panose="03000509000000000000" pitchFamily="65" charset="-120"/>
                        <a:ea typeface="標楷體" panose="03000509000000000000" pitchFamily="65" charset="-12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275435006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387B30A2-ABEA-48EA-ABF4-A14F673917F1}" type="slidenum">
              <a:rPr lang="zh-TW" altLang="en-US" smtClean="0"/>
              <a:t>72</a:t>
            </a:fld>
            <a:endParaRPr lang="zh-TW" altLang="en-US"/>
          </a:p>
        </p:txBody>
      </p:sp>
      <p:pic>
        <p:nvPicPr>
          <p:cNvPr id="3" name="圖片 2"/>
          <p:cNvPicPr>
            <a:picLocks noChangeAspect="1"/>
          </p:cNvPicPr>
          <p:nvPr/>
        </p:nvPicPr>
        <p:blipFill>
          <a:blip r:embed="rId2"/>
          <a:stretch>
            <a:fillRect/>
          </a:stretch>
        </p:blipFill>
        <p:spPr>
          <a:xfrm>
            <a:off x="48246" y="491821"/>
            <a:ext cx="9095754" cy="6366180"/>
          </a:xfrm>
          <a:prstGeom prst="rect">
            <a:avLst/>
          </a:prstGeom>
        </p:spPr>
      </p:pic>
    </p:spTree>
    <p:extLst>
      <p:ext uri="{BB962C8B-B14F-4D97-AF65-F5344CB8AC3E}">
        <p14:creationId xmlns:p14="http://schemas.microsoft.com/office/powerpoint/2010/main" val="112639885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387B30A2-ABEA-48EA-ABF4-A14F673917F1}" type="slidenum">
              <a:rPr lang="zh-TW" altLang="en-US" smtClean="0"/>
              <a:t>73</a:t>
            </a:fld>
            <a:endParaRPr lang="zh-TW" altLang="en-US"/>
          </a:p>
        </p:txBody>
      </p:sp>
      <p:sp>
        <p:nvSpPr>
          <p:cNvPr id="4" name="標題 1"/>
          <p:cNvSpPr txBox="1">
            <a:spLocks/>
          </p:cNvSpPr>
          <p:nvPr/>
        </p:nvSpPr>
        <p:spPr>
          <a:xfrm>
            <a:off x="639403" y="116238"/>
            <a:ext cx="5228742" cy="805911"/>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TW" altLang="en-US" sz="2800" b="1" dirty="0" smtClean="0">
                <a:solidFill>
                  <a:srgbClr val="0000FF"/>
                </a:solidFill>
                <a:latin typeface="標楷體" panose="03000509000000000000" pitchFamily="65" charset="-120"/>
                <a:ea typeface="標楷體" panose="03000509000000000000" pitchFamily="65" charset="-120"/>
              </a:rPr>
              <a:t>高教深耕計畫整體經費編列原則</a:t>
            </a:r>
            <a:endParaRPr lang="zh-TW" altLang="en-US" sz="2800" b="1" dirty="0">
              <a:solidFill>
                <a:srgbClr val="0000FF"/>
              </a:solidFill>
              <a:latin typeface="標楷體" panose="03000509000000000000" pitchFamily="65" charset="-120"/>
              <a:ea typeface="標楷體" panose="03000509000000000000" pitchFamily="65" charset="-120"/>
            </a:endParaRPr>
          </a:p>
        </p:txBody>
      </p:sp>
      <p:sp>
        <p:nvSpPr>
          <p:cNvPr id="5" name="矩形 4"/>
          <p:cNvSpPr/>
          <p:nvPr/>
        </p:nvSpPr>
        <p:spPr>
          <a:xfrm>
            <a:off x="190060" y="915861"/>
            <a:ext cx="8964488" cy="5170646"/>
          </a:xfrm>
          <a:prstGeom prst="rect">
            <a:avLst/>
          </a:prstGeom>
        </p:spPr>
        <p:txBody>
          <a:bodyPr wrap="square">
            <a:spAutoFit/>
          </a:bodyPr>
          <a:lstStyle/>
          <a:p>
            <a:pPr>
              <a:spcBef>
                <a:spcPts val="600"/>
              </a:spcBef>
              <a:spcAft>
                <a:spcPts val="600"/>
              </a:spcAft>
            </a:pPr>
            <a:r>
              <a:rPr lang="zh-TW" altLang="en-US" sz="2000" dirty="0" smtClean="0">
                <a:latin typeface="標楷體" panose="03000509000000000000" pitchFamily="65" charset="-120"/>
                <a:ea typeface="標楷體" panose="03000509000000000000" pitchFamily="65" charset="-120"/>
              </a:rPr>
              <a:t>●</a:t>
            </a:r>
            <a:r>
              <a:rPr lang="zh-TW" altLang="en-US" sz="2000" b="1" dirty="0" smtClean="0">
                <a:latin typeface="標楷體" panose="03000509000000000000" pitchFamily="65" charset="-120"/>
                <a:ea typeface="標楷體" panose="03000509000000000000" pitchFamily="65" charset="-120"/>
              </a:rPr>
              <a:t>經費</a:t>
            </a:r>
            <a:r>
              <a:rPr lang="zh-TW" altLang="en-US" sz="2000" b="1" dirty="0">
                <a:latin typeface="標楷體" panose="03000509000000000000" pitchFamily="65" charset="-120"/>
                <a:ea typeface="標楷體" panose="03000509000000000000" pitchFamily="65" charset="-120"/>
              </a:rPr>
              <a:t>核定原則：本計畫</a:t>
            </a:r>
            <a:r>
              <a:rPr lang="zh-TW" altLang="en-US" sz="2000" b="1" dirty="0">
                <a:solidFill>
                  <a:srgbClr val="FF0000"/>
                </a:solidFill>
                <a:latin typeface="標楷體" panose="03000509000000000000" pitchFamily="65" charset="-120"/>
                <a:ea typeface="標楷體" panose="03000509000000000000" pitchFamily="65" charset="-120"/>
              </a:rPr>
              <a:t>以５年為期進行規劃，惟經費採逐年核定方式</a:t>
            </a:r>
            <a:r>
              <a:rPr lang="zh-TW" altLang="en-US" sz="2000" b="1" dirty="0">
                <a:latin typeface="標楷體" panose="03000509000000000000" pitchFamily="65" charset="-120"/>
                <a:ea typeface="標楷體" panose="03000509000000000000" pitchFamily="65" charset="-120"/>
              </a:rPr>
              <a:t>辦理，檢核 學校在重要</a:t>
            </a:r>
            <a:r>
              <a:rPr lang="zh-TW" altLang="en-US" sz="2000" b="1" dirty="0" smtClean="0">
                <a:latin typeface="標楷體" panose="03000509000000000000" pitchFamily="65" charset="-120"/>
                <a:ea typeface="標楷體" panose="03000509000000000000" pitchFamily="65" charset="-120"/>
              </a:rPr>
              <a:t>指標</a:t>
            </a:r>
            <a:r>
              <a:rPr lang="zh-TW" altLang="en-US" sz="2000" b="1" dirty="0">
                <a:latin typeface="標楷體" panose="03000509000000000000" pitchFamily="65" charset="-120"/>
                <a:ea typeface="標楷體" panose="03000509000000000000" pitchFamily="65" charset="-120"/>
              </a:rPr>
              <a:t>執行情形（如</a:t>
            </a:r>
            <a:r>
              <a:rPr lang="zh-TW" altLang="en-US" sz="2000" b="1" dirty="0">
                <a:solidFill>
                  <a:srgbClr val="FF0000"/>
                </a:solidFill>
                <a:latin typeface="標楷體" panose="03000509000000000000" pitchFamily="65" charset="-120"/>
                <a:ea typeface="標楷體" panose="03000509000000000000" pitchFamily="65" charset="-120"/>
              </a:rPr>
              <a:t>改善教學品質、提高公共性之成果</a:t>
            </a:r>
            <a:r>
              <a:rPr lang="zh-TW" altLang="en-US" sz="2000" b="1" dirty="0">
                <a:latin typeface="標楷體" panose="03000509000000000000" pitchFamily="65" charset="-120"/>
                <a:ea typeface="標楷體" panose="03000509000000000000" pitchFamily="65" charset="-120"/>
              </a:rPr>
              <a:t>等），作為</a:t>
            </a:r>
            <a:r>
              <a:rPr lang="zh-TW" altLang="en-US" sz="2000" b="1" dirty="0" smtClean="0">
                <a:latin typeface="標楷體" panose="03000509000000000000" pitchFamily="65" charset="-120"/>
                <a:ea typeface="標楷體" panose="03000509000000000000" pitchFamily="65" charset="-120"/>
              </a:rPr>
              <a:t>調整經費</a:t>
            </a:r>
            <a:r>
              <a:rPr lang="zh-TW" altLang="en-US" sz="2000" b="1" dirty="0">
                <a:latin typeface="標楷體" panose="03000509000000000000" pitchFamily="65" charset="-120"/>
                <a:ea typeface="標楷體" panose="03000509000000000000" pitchFamily="65" charset="-120"/>
              </a:rPr>
              <a:t>額度之依據。 </a:t>
            </a:r>
            <a:endParaRPr lang="en-US" altLang="zh-TW" sz="2000" b="1" dirty="0" smtClean="0">
              <a:latin typeface="標楷體" panose="03000509000000000000" pitchFamily="65" charset="-120"/>
              <a:ea typeface="標楷體" panose="03000509000000000000" pitchFamily="65" charset="-120"/>
            </a:endParaRPr>
          </a:p>
          <a:p>
            <a:pPr>
              <a:spcBef>
                <a:spcPts val="600"/>
              </a:spcBef>
              <a:spcAft>
                <a:spcPts val="600"/>
              </a:spcAft>
            </a:pPr>
            <a:r>
              <a:rPr lang="zh-TW" altLang="en-US" sz="2000" b="1" dirty="0" smtClean="0">
                <a:latin typeface="標楷體" panose="03000509000000000000" pitchFamily="65" charset="-120"/>
                <a:ea typeface="標楷體" panose="03000509000000000000" pitchFamily="65" charset="-120"/>
              </a:rPr>
              <a:t>●補助費</a:t>
            </a:r>
            <a:r>
              <a:rPr lang="zh-TW" altLang="en-US" sz="2000" b="1" dirty="0">
                <a:latin typeface="標楷體" panose="03000509000000000000" pitchFamily="65" charset="-120"/>
                <a:ea typeface="標楷體" panose="03000509000000000000" pitchFamily="65" charset="-120"/>
              </a:rPr>
              <a:t>經資門比例：原則</a:t>
            </a:r>
            <a:r>
              <a:rPr lang="zh-TW" altLang="en-US" sz="2000" b="1" dirty="0">
                <a:solidFill>
                  <a:srgbClr val="FF0000"/>
                </a:solidFill>
                <a:latin typeface="標楷體" panose="03000509000000000000" pitchFamily="65" charset="-120"/>
                <a:ea typeface="標楷體" panose="03000509000000000000" pitchFamily="65" charset="-120"/>
              </a:rPr>
              <a:t>以資本門占</a:t>
            </a:r>
            <a:r>
              <a:rPr lang="en-US" altLang="zh-TW" sz="2000" b="1" dirty="0">
                <a:solidFill>
                  <a:srgbClr val="FF0000"/>
                </a:solidFill>
                <a:latin typeface="標楷體" panose="03000509000000000000" pitchFamily="65" charset="-120"/>
                <a:ea typeface="標楷體" panose="03000509000000000000" pitchFamily="65" charset="-120"/>
              </a:rPr>
              <a:t>20%- 30%</a:t>
            </a:r>
            <a:r>
              <a:rPr lang="zh-TW" altLang="en-US" sz="2000" b="1" dirty="0">
                <a:solidFill>
                  <a:srgbClr val="FF0000"/>
                </a:solidFill>
                <a:latin typeface="標楷體" panose="03000509000000000000" pitchFamily="65" charset="-120"/>
                <a:ea typeface="標楷體" panose="03000509000000000000" pitchFamily="65" charset="-120"/>
              </a:rPr>
              <a:t>經常門占 </a:t>
            </a:r>
            <a:r>
              <a:rPr lang="en-US" altLang="zh-TW" sz="2000" b="1" dirty="0">
                <a:solidFill>
                  <a:srgbClr val="FF0000"/>
                </a:solidFill>
                <a:latin typeface="標楷體" panose="03000509000000000000" pitchFamily="65" charset="-120"/>
                <a:ea typeface="標楷體" panose="03000509000000000000" pitchFamily="65" charset="-120"/>
              </a:rPr>
              <a:t>70%-80%</a:t>
            </a:r>
            <a:r>
              <a:rPr lang="zh-TW" altLang="en-US" sz="2000" b="1" dirty="0">
                <a:latin typeface="標楷體" panose="03000509000000000000" pitchFamily="65" charset="-120"/>
                <a:ea typeface="標楷體" panose="03000509000000000000" pitchFamily="65" charset="-120"/>
              </a:rPr>
              <a:t>之比例編列， 得視計畫</a:t>
            </a:r>
            <a:r>
              <a:rPr lang="zh-TW" altLang="en-US" sz="2000" b="1" dirty="0" smtClean="0">
                <a:latin typeface="標楷體" panose="03000509000000000000" pitchFamily="65" charset="-120"/>
                <a:ea typeface="標楷體" panose="03000509000000000000" pitchFamily="65" charset="-120"/>
              </a:rPr>
              <a:t>審議結果</a:t>
            </a:r>
            <a:r>
              <a:rPr lang="zh-TW" altLang="en-US" sz="2000" b="1" dirty="0">
                <a:latin typeface="標楷體" panose="03000509000000000000" pitchFamily="65" charset="-120"/>
                <a:ea typeface="標楷體" panose="03000509000000000000" pitchFamily="65" charset="-120"/>
              </a:rPr>
              <a:t>彈性調整</a:t>
            </a:r>
            <a:r>
              <a:rPr lang="zh-TW" altLang="en-US" sz="2000" b="1" dirty="0" smtClean="0">
                <a:latin typeface="標楷體" panose="03000509000000000000" pitchFamily="65" charset="-120"/>
                <a:ea typeface="標楷體" panose="03000509000000000000" pitchFamily="65" charset="-120"/>
              </a:rPr>
              <a:t>。</a:t>
            </a:r>
            <a:endParaRPr lang="en-US" altLang="zh-TW" sz="2000" b="1" dirty="0" smtClean="0">
              <a:latin typeface="標楷體" panose="03000509000000000000" pitchFamily="65" charset="-120"/>
              <a:ea typeface="標楷體" panose="03000509000000000000" pitchFamily="65" charset="-120"/>
            </a:endParaRPr>
          </a:p>
          <a:p>
            <a:pPr>
              <a:spcBef>
                <a:spcPts val="600"/>
              </a:spcBef>
              <a:spcAft>
                <a:spcPts val="600"/>
              </a:spcAft>
            </a:pPr>
            <a:r>
              <a:rPr lang="zh-TW" altLang="en-US" sz="2000" b="1" dirty="0" smtClean="0">
                <a:latin typeface="標楷體" panose="03000509000000000000" pitchFamily="65" charset="-120"/>
                <a:ea typeface="標楷體" panose="03000509000000000000" pitchFamily="65" charset="-120"/>
              </a:rPr>
              <a:t>●除</a:t>
            </a:r>
            <a:r>
              <a:rPr lang="zh-TW" altLang="en-US" sz="2000" b="1" dirty="0">
                <a:latin typeface="標楷體" panose="03000509000000000000" pitchFamily="65" charset="-120"/>
                <a:ea typeface="標楷體" panose="03000509000000000000" pitchFamily="65" charset="-120"/>
              </a:rPr>
              <a:t>下列事項外，其餘依「教育部補助及委辦經費核撥結報作業要點」規定辦理</a:t>
            </a:r>
            <a:r>
              <a:rPr lang="zh-TW" altLang="en-US" sz="2000" b="1" dirty="0" smtClean="0">
                <a:latin typeface="標楷體" panose="03000509000000000000" pitchFamily="65" charset="-120"/>
                <a:ea typeface="標楷體" panose="03000509000000000000" pitchFamily="65" charset="-120"/>
              </a:rPr>
              <a:t>：</a:t>
            </a:r>
            <a:r>
              <a:rPr lang="en-US" altLang="zh-TW" sz="2000" b="1" dirty="0" smtClean="0">
                <a:latin typeface="標楷體" panose="03000509000000000000" pitchFamily="65" charset="-120"/>
                <a:ea typeface="標楷體" panose="03000509000000000000" pitchFamily="65" charset="-120"/>
              </a:rPr>
              <a:t/>
            </a:r>
            <a:br>
              <a:rPr lang="en-US" altLang="zh-TW" sz="2000" b="1" dirty="0" smtClean="0">
                <a:latin typeface="標楷體" panose="03000509000000000000" pitchFamily="65" charset="-120"/>
                <a:ea typeface="標楷體" panose="03000509000000000000" pitchFamily="65" charset="-120"/>
              </a:rPr>
            </a:br>
            <a:r>
              <a:rPr lang="zh-TW" altLang="en-US" sz="2000" b="1" dirty="0" smtClean="0">
                <a:latin typeface="標楷體" panose="03000509000000000000" pitchFamily="65" charset="-120"/>
                <a:ea typeface="標楷體" panose="03000509000000000000" pitchFamily="65" charset="-120"/>
              </a:rPr>
              <a:t> </a:t>
            </a:r>
            <a:r>
              <a:rPr lang="en-US" altLang="zh-TW" sz="2000" b="1" dirty="0" smtClean="0">
                <a:latin typeface="標楷體" panose="03000509000000000000" pitchFamily="65" charset="-120"/>
                <a:ea typeface="標楷體" panose="03000509000000000000" pitchFamily="65" charset="-120"/>
              </a:rPr>
              <a:t>¤</a:t>
            </a:r>
            <a:r>
              <a:rPr lang="zh-TW" altLang="en-US" sz="2000" b="1" dirty="0" smtClean="0">
                <a:latin typeface="標楷體" panose="03000509000000000000" pitchFamily="65" charset="-120"/>
                <a:ea typeface="標楷體" panose="03000509000000000000" pitchFamily="65" charset="-120"/>
              </a:rPr>
              <a:t>為</a:t>
            </a:r>
            <a:r>
              <a:rPr lang="zh-TW" altLang="en-US" sz="2000" b="1" dirty="0">
                <a:solidFill>
                  <a:srgbClr val="FF0000"/>
                </a:solidFill>
                <a:latin typeface="標楷體" panose="03000509000000000000" pitchFamily="65" charset="-120"/>
                <a:ea typeface="標楷體" panose="03000509000000000000" pitchFamily="65" charset="-120"/>
              </a:rPr>
              <a:t>延攬及留任優秀人</a:t>
            </a:r>
            <a:r>
              <a:rPr lang="zh-TW" altLang="en-US" sz="2000" b="1" dirty="0">
                <a:latin typeface="標楷體" panose="03000509000000000000" pitchFamily="65" charset="-120"/>
                <a:ea typeface="標楷體" panose="03000509000000000000" pitchFamily="65" charset="-120"/>
              </a:rPr>
              <a:t>才，學校可運用「高等教育深耕計畫」（第一部分）補助</a:t>
            </a:r>
            <a:r>
              <a:rPr lang="zh-TW" altLang="en-US" sz="2000" b="1" dirty="0" smtClean="0">
                <a:latin typeface="標楷體" panose="03000509000000000000" pitchFamily="65" charset="-120"/>
                <a:ea typeface="標楷體" panose="03000509000000000000" pitchFamily="65" charset="-120"/>
              </a:rPr>
              <a:t>經費</a:t>
            </a:r>
            <a:r>
              <a:rPr lang="zh-TW" altLang="en-US" sz="2000" b="1" dirty="0">
                <a:latin typeface="標楷體" panose="03000509000000000000" pitchFamily="65" charset="-120"/>
                <a:ea typeface="標楷體" panose="03000509000000000000" pitchFamily="65" charset="-120"/>
              </a:rPr>
              <a:t>最多</a:t>
            </a:r>
            <a:r>
              <a:rPr lang="en-US" altLang="zh-TW" sz="2000" b="1" dirty="0" smtClean="0">
                <a:solidFill>
                  <a:srgbClr val="FF0000"/>
                </a:solidFill>
                <a:latin typeface="標楷體" panose="03000509000000000000" pitchFamily="65" charset="-120"/>
                <a:ea typeface="標楷體" panose="03000509000000000000" pitchFamily="65" charset="-120"/>
              </a:rPr>
              <a:t>20%</a:t>
            </a:r>
            <a:r>
              <a:rPr lang="zh-TW" altLang="en-US" sz="2000" b="1" dirty="0" smtClean="0">
                <a:solidFill>
                  <a:srgbClr val="FF0000"/>
                </a:solidFill>
                <a:latin typeface="標楷體" panose="03000509000000000000" pitchFamily="65" charset="-120"/>
                <a:ea typeface="標楷體" panose="03000509000000000000" pitchFamily="65" charset="-120"/>
              </a:rPr>
              <a:t>之比例</a:t>
            </a:r>
            <a:r>
              <a:rPr lang="zh-TW" altLang="en-US" sz="2000" b="1" dirty="0">
                <a:solidFill>
                  <a:srgbClr val="FF0000"/>
                </a:solidFill>
                <a:latin typeface="標楷體" panose="03000509000000000000" pitchFamily="65" charset="-120"/>
                <a:ea typeface="標楷體" panose="03000509000000000000" pitchFamily="65" charset="-120"/>
              </a:rPr>
              <a:t>作為人事費（限於新聘專任教師，改善大學師資結構）及</a:t>
            </a:r>
            <a:r>
              <a:rPr lang="zh-TW" altLang="en-US" sz="2000" b="1" dirty="0" smtClean="0">
                <a:solidFill>
                  <a:srgbClr val="FF0000"/>
                </a:solidFill>
                <a:latin typeface="標楷體" panose="03000509000000000000" pitchFamily="65" charset="-120"/>
                <a:ea typeface="標楷體" panose="03000509000000000000" pitchFamily="65" charset="-120"/>
              </a:rPr>
              <a:t>彈性薪資</a:t>
            </a:r>
            <a:r>
              <a:rPr lang="zh-TW" altLang="en-US" sz="2000" b="1" dirty="0">
                <a:solidFill>
                  <a:srgbClr val="FF0000"/>
                </a:solidFill>
                <a:latin typeface="標楷體" panose="03000509000000000000" pitchFamily="65" charset="-120"/>
                <a:ea typeface="標楷體" panose="03000509000000000000" pitchFamily="65" charset="-120"/>
              </a:rPr>
              <a:t>（現有及新聘人員</a:t>
            </a:r>
            <a:r>
              <a:rPr lang="zh-TW" altLang="en-US" sz="2000" b="1" dirty="0" smtClean="0">
                <a:solidFill>
                  <a:srgbClr val="FF0000"/>
                </a:solidFill>
                <a:latin typeface="標楷體" panose="03000509000000000000" pitchFamily="65" charset="-120"/>
                <a:ea typeface="標楷體" panose="03000509000000000000" pitchFamily="65" charset="-120"/>
              </a:rPr>
              <a:t>）使用</a:t>
            </a:r>
            <a:r>
              <a:rPr lang="zh-TW" altLang="en-US" sz="2000" b="1" dirty="0">
                <a:latin typeface="標楷體" panose="03000509000000000000" pitchFamily="65" charset="-120"/>
                <a:ea typeface="標楷體" panose="03000509000000000000" pitchFamily="65" charset="-120"/>
              </a:rPr>
              <a:t>，另針對獲「國際競爭」及「研究中心」（第二部 分）經費補助之學校或研究中心，為</a:t>
            </a:r>
            <a:r>
              <a:rPr lang="zh-TW" altLang="en-US" sz="2000" b="1" dirty="0" smtClean="0">
                <a:latin typeface="標楷體" panose="03000509000000000000" pitchFamily="65" charset="-120"/>
                <a:ea typeface="標楷體" panose="03000509000000000000" pitchFamily="65" charset="-120"/>
              </a:rPr>
              <a:t>提高其</a:t>
            </a:r>
            <a:r>
              <a:rPr lang="zh-TW" altLang="en-US" sz="2000" b="1" dirty="0">
                <a:latin typeface="標楷體" panose="03000509000000000000" pitchFamily="65" charset="-120"/>
                <a:ea typeface="標楷體" panose="03000509000000000000" pitchFamily="65" charset="-120"/>
              </a:rPr>
              <a:t>延攬國際優秀人才之機會，學校也可 以運用該筆補助經費最多</a:t>
            </a:r>
            <a:r>
              <a:rPr lang="en-US" altLang="zh-TW" sz="2000" b="1" dirty="0">
                <a:latin typeface="標楷體" panose="03000509000000000000" pitchFamily="65" charset="-120"/>
                <a:ea typeface="標楷體" panose="03000509000000000000" pitchFamily="65" charset="-120"/>
              </a:rPr>
              <a:t>20%</a:t>
            </a:r>
            <a:r>
              <a:rPr lang="zh-TW" altLang="en-US" sz="2000" b="1" dirty="0">
                <a:latin typeface="標楷體" panose="03000509000000000000" pitchFamily="65" charset="-120"/>
                <a:ea typeface="標楷體" panose="03000509000000000000" pitchFamily="65" charset="-120"/>
              </a:rPr>
              <a:t>之額度作為彈性薪資</a:t>
            </a:r>
            <a:r>
              <a:rPr lang="zh-TW" altLang="en-US" sz="2000" b="1" dirty="0" smtClean="0">
                <a:latin typeface="標楷體" panose="03000509000000000000" pitchFamily="65" charset="-120"/>
                <a:ea typeface="標楷體" panose="03000509000000000000" pitchFamily="65" charset="-120"/>
              </a:rPr>
              <a:t>。</a:t>
            </a:r>
            <a:endParaRPr lang="en-US" altLang="zh-TW" sz="2000" b="1" dirty="0" smtClean="0">
              <a:latin typeface="標楷體" panose="03000509000000000000" pitchFamily="65" charset="-120"/>
              <a:ea typeface="標楷體" panose="03000509000000000000" pitchFamily="65" charset="-120"/>
            </a:endParaRPr>
          </a:p>
          <a:p>
            <a:pPr>
              <a:spcBef>
                <a:spcPts val="600"/>
              </a:spcBef>
              <a:spcAft>
                <a:spcPts val="600"/>
              </a:spcAft>
            </a:pPr>
            <a:r>
              <a:rPr lang="en-US" altLang="zh-TW" sz="2000" b="1" dirty="0" smtClean="0">
                <a:latin typeface="標楷體" panose="03000509000000000000" pitchFamily="65" charset="-120"/>
                <a:ea typeface="標楷體" panose="03000509000000000000" pitchFamily="65" charset="-120"/>
              </a:rPr>
              <a:t>¤</a:t>
            </a:r>
            <a:r>
              <a:rPr lang="zh-TW" altLang="en-US" sz="2000" b="1" dirty="0" smtClean="0">
                <a:solidFill>
                  <a:srgbClr val="FF0000"/>
                </a:solidFill>
                <a:latin typeface="標楷體" panose="03000509000000000000" pitchFamily="65" charset="-120"/>
                <a:ea typeface="標楷體" panose="03000509000000000000" pitchFamily="65" charset="-120"/>
              </a:rPr>
              <a:t>資本</a:t>
            </a:r>
            <a:r>
              <a:rPr lang="zh-TW" altLang="en-US" sz="2000" b="1" dirty="0">
                <a:solidFill>
                  <a:srgbClr val="FF0000"/>
                </a:solidFill>
                <a:latin typeface="標楷體" panose="03000509000000000000" pitchFamily="65" charset="-120"/>
                <a:ea typeface="標楷體" panose="03000509000000000000" pitchFamily="65" charset="-120"/>
              </a:rPr>
              <a:t>門經費</a:t>
            </a:r>
            <a:r>
              <a:rPr lang="zh-TW" altLang="en-US" sz="2000" b="1" dirty="0">
                <a:latin typeface="標楷體" panose="03000509000000000000" pitchFamily="65" charset="-120"/>
                <a:ea typeface="標楷體" panose="03000509000000000000" pitchFamily="65" charset="-120"/>
              </a:rPr>
              <a:t>：得支應於</a:t>
            </a:r>
            <a:r>
              <a:rPr lang="zh-TW" altLang="en-US" sz="2000" b="1" dirty="0">
                <a:solidFill>
                  <a:srgbClr val="0000FF"/>
                </a:solidFill>
                <a:latin typeface="標楷體" panose="03000509000000000000" pitchFamily="65" charset="-120"/>
                <a:ea typeface="標楷體" panose="03000509000000000000" pitchFamily="65" charset="-120"/>
              </a:rPr>
              <a:t>修繕與教學直接相關環境之校舍建築</a:t>
            </a:r>
            <a:r>
              <a:rPr lang="zh-TW" altLang="en-US" sz="2000" b="1" dirty="0">
                <a:latin typeface="標楷體" panose="03000509000000000000" pitchFamily="65" charset="-120"/>
                <a:ea typeface="標楷體" panose="03000509000000000000" pitchFamily="65" charset="-120"/>
              </a:rPr>
              <a:t>，惟</a:t>
            </a:r>
            <a:r>
              <a:rPr lang="zh-TW" altLang="en-US" sz="2000" b="1" dirty="0">
                <a:solidFill>
                  <a:srgbClr val="FF0000"/>
                </a:solidFill>
                <a:latin typeface="標楷體" panose="03000509000000000000" pitchFamily="65" charset="-120"/>
                <a:ea typeface="標楷體" panose="03000509000000000000" pitchFamily="65" charset="-120"/>
              </a:rPr>
              <a:t>不得用於經常性維</a:t>
            </a:r>
            <a:r>
              <a:rPr lang="zh-TW" altLang="en-US" sz="2000" b="1" dirty="0" smtClean="0">
                <a:solidFill>
                  <a:srgbClr val="FF0000"/>
                </a:solidFill>
                <a:latin typeface="標楷體" panose="03000509000000000000" pitchFamily="65" charset="-120"/>
                <a:ea typeface="標楷體" panose="03000509000000000000" pitchFamily="65" charset="-120"/>
              </a:rPr>
              <a:t>運性質之修繕</a:t>
            </a:r>
            <a:r>
              <a:rPr lang="zh-TW" altLang="en-US" sz="2000" b="1" dirty="0">
                <a:solidFill>
                  <a:srgbClr val="FF0000"/>
                </a:solidFill>
                <a:latin typeface="標楷體" panose="03000509000000000000" pitchFamily="65" charset="-120"/>
                <a:ea typeface="標楷體" panose="03000509000000000000" pitchFamily="65" charset="-120"/>
              </a:rPr>
              <a:t>經費</a:t>
            </a:r>
            <a:r>
              <a:rPr lang="zh-TW" altLang="en-US" sz="2000" b="1" dirty="0">
                <a:latin typeface="標楷體" panose="03000509000000000000" pitchFamily="65" charset="-120"/>
                <a:ea typeface="標楷體" panose="03000509000000000000" pitchFamily="65" charset="-120"/>
              </a:rPr>
              <a:t>、</a:t>
            </a:r>
            <a:r>
              <a:rPr lang="zh-TW" altLang="en-US" sz="2000" b="1" dirty="0">
                <a:solidFill>
                  <a:srgbClr val="FF0000"/>
                </a:solidFill>
                <a:latin typeface="標楷體" panose="03000509000000000000" pitchFamily="65" charset="-120"/>
                <a:ea typeface="標楷體" panose="03000509000000000000" pitchFamily="65" charset="-120"/>
              </a:rPr>
              <a:t>新建校舍工程建築、建築貸款利息補助</a:t>
            </a:r>
            <a:r>
              <a:rPr lang="zh-TW" altLang="en-US" sz="2000" b="1" dirty="0">
                <a:latin typeface="標楷體" panose="03000509000000000000" pitchFamily="65" charset="-120"/>
                <a:ea typeface="標楷體" panose="03000509000000000000" pitchFamily="65" charset="-120"/>
              </a:rPr>
              <a:t>及附屬機構，並</a:t>
            </a:r>
            <a:r>
              <a:rPr lang="zh-TW" altLang="en-US" sz="2000" b="1" dirty="0">
                <a:solidFill>
                  <a:srgbClr val="FF0000"/>
                </a:solidFill>
                <a:latin typeface="標楷體" panose="03000509000000000000" pitchFamily="65" charset="-120"/>
                <a:ea typeface="標楷體" panose="03000509000000000000" pitchFamily="65" charset="-120"/>
              </a:rPr>
              <a:t>以總經費之 </a:t>
            </a:r>
            <a:r>
              <a:rPr lang="en-US" altLang="zh-TW" sz="2000" b="1" dirty="0">
                <a:solidFill>
                  <a:srgbClr val="FF0000"/>
                </a:solidFill>
                <a:latin typeface="標楷體" panose="03000509000000000000" pitchFamily="65" charset="-120"/>
                <a:ea typeface="標楷體" panose="03000509000000000000" pitchFamily="65" charset="-120"/>
              </a:rPr>
              <a:t>10%</a:t>
            </a:r>
            <a:r>
              <a:rPr lang="zh-TW" altLang="en-US" sz="2000" b="1" dirty="0">
                <a:solidFill>
                  <a:srgbClr val="FF0000"/>
                </a:solidFill>
                <a:latin typeface="標楷體" panose="03000509000000000000" pitchFamily="65" charset="-120"/>
                <a:ea typeface="標楷體" panose="03000509000000000000" pitchFamily="65" charset="-120"/>
              </a:rPr>
              <a:t>為限</a:t>
            </a:r>
            <a:r>
              <a:rPr lang="zh-TW" altLang="en-US" sz="2000" b="1" dirty="0">
                <a:latin typeface="標楷體" panose="03000509000000000000" pitchFamily="65" charset="-120"/>
                <a:ea typeface="標楷體" panose="03000509000000000000" pitchFamily="65" charset="-120"/>
              </a:rPr>
              <a:t>。 </a:t>
            </a:r>
          </a:p>
        </p:txBody>
      </p:sp>
    </p:spTree>
    <p:extLst>
      <p:ext uri="{BB962C8B-B14F-4D97-AF65-F5344CB8AC3E}">
        <p14:creationId xmlns:p14="http://schemas.microsoft.com/office/powerpoint/2010/main" val="2800015467"/>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11F70DB0-1707-4C2E-BA6A-7B2B88A8B1D4}" type="slidenum">
              <a:rPr lang="zh-TW" altLang="en-US" smtClean="0"/>
              <a:t>74</a:t>
            </a:fld>
            <a:endParaRPr lang="zh-TW" altLang="en-US"/>
          </a:p>
        </p:txBody>
      </p:sp>
      <p:pic>
        <p:nvPicPr>
          <p:cNvPr id="4" name="圖片 3"/>
          <p:cNvPicPr>
            <a:picLocks noChangeAspect="1"/>
          </p:cNvPicPr>
          <p:nvPr/>
        </p:nvPicPr>
        <p:blipFill>
          <a:blip r:embed="rId2"/>
          <a:stretch>
            <a:fillRect/>
          </a:stretch>
        </p:blipFill>
        <p:spPr>
          <a:xfrm>
            <a:off x="0" y="808235"/>
            <a:ext cx="5398740" cy="6049765"/>
          </a:xfrm>
          <a:prstGeom prst="rect">
            <a:avLst/>
          </a:prstGeom>
        </p:spPr>
      </p:pic>
      <p:sp>
        <p:nvSpPr>
          <p:cNvPr id="5" name="左大括弧 4"/>
          <p:cNvSpPr/>
          <p:nvPr/>
        </p:nvSpPr>
        <p:spPr>
          <a:xfrm>
            <a:off x="5038700" y="2852935"/>
            <a:ext cx="613420" cy="2448273"/>
          </a:xfrm>
          <a:prstGeom prst="leftBrace">
            <a:avLst/>
          </a:prstGeom>
          <a:ln w="25400">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TW" altLang="en-US"/>
          </a:p>
        </p:txBody>
      </p:sp>
      <p:sp>
        <p:nvSpPr>
          <p:cNvPr id="6" name="文字方塊 5"/>
          <p:cNvSpPr txBox="1"/>
          <p:nvPr/>
        </p:nvSpPr>
        <p:spPr>
          <a:xfrm>
            <a:off x="5398740" y="2852936"/>
            <a:ext cx="3456384" cy="2554545"/>
          </a:xfrm>
          <a:prstGeom prst="rect">
            <a:avLst/>
          </a:prstGeom>
          <a:noFill/>
        </p:spPr>
        <p:txBody>
          <a:bodyPr wrap="square" rtlCol="0">
            <a:spAutoFit/>
          </a:bodyPr>
          <a:lstStyle/>
          <a:p>
            <a:pPr>
              <a:spcBef>
                <a:spcPts val="1200"/>
              </a:spcBef>
            </a:pPr>
            <a:r>
              <a:rPr lang="zh-TW" altLang="en-US" sz="2400" b="1" dirty="0" smtClean="0">
                <a:latin typeface="標楷體" panose="03000509000000000000" pitchFamily="65" charset="-120"/>
                <a:ea typeface="標楷體" panose="03000509000000000000" pitchFamily="65" charset="-120"/>
                <a:sym typeface="Wingdings 2" panose="05020102010507070707" pitchFamily="18" charset="2"/>
              </a:rPr>
              <a:t></a:t>
            </a:r>
            <a:r>
              <a:rPr lang="zh-TW" altLang="zh-TW" sz="2400" b="1" dirty="0">
                <a:latin typeface="標楷體" panose="03000509000000000000" pitchFamily="65" charset="-120"/>
                <a:ea typeface="標楷體" panose="03000509000000000000" pitchFamily="65" charset="-120"/>
              </a:rPr>
              <a:t>落實</a:t>
            </a:r>
            <a:r>
              <a:rPr lang="zh-TW" altLang="zh-TW" sz="2400" b="1" dirty="0">
                <a:solidFill>
                  <a:srgbClr val="FF0000"/>
                </a:solidFill>
                <a:latin typeface="標楷體" panose="03000509000000000000" pitchFamily="65" charset="-120"/>
                <a:ea typeface="標楷體" panose="03000509000000000000" pitchFamily="65" charset="-120"/>
              </a:rPr>
              <a:t>教學創新</a:t>
            </a:r>
            <a:r>
              <a:rPr lang="zh-TW" altLang="zh-TW" sz="2400" b="1" dirty="0">
                <a:latin typeface="標楷體" panose="03000509000000000000" pitchFamily="65" charset="-120"/>
                <a:ea typeface="標楷體" panose="03000509000000000000" pitchFamily="65" charset="-120"/>
              </a:rPr>
              <a:t>及</a:t>
            </a:r>
            <a:r>
              <a:rPr lang="zh-TW" altLang="zh-TW" sz="2400" b="1" dirty="0" smtClean="0">
                <a:latin typeface="標楷體" panose="03000509000000000000" pitchFamily="65" charset="-120"/>
                <a:ea typeface="標楷體" panose="03000509000000000000" pitchFamily="65" charset="-120"/>
              </a:rPr>
              <a:t>提升</a:t>
            </a:r>
            <a:endParaRPr lang="en-US" altLang="zh-TW" sz="2400" b="1" dirty="0" smtClean="0">
              <a:latin typeface="標楷體" panose="03000509000000000000" pitchFamily="65" charset="-120"/>
              <a:ea typeface="標楷體" panose="03000509000000000000" pitchFamily="65" charset="-120"/>
            </a:endParaRPr>
          </a:p>
          <a:p>
            <a:pPr>
              <a:spcBef>
                <a:spcPts val="1200"/>
              </a:spcBef>
            </a:pPr>
            <a:r>
              <a:rPr lang="zh-TW" altLang="en-US" sz="2400" b="1" dirty="0">
                <a:latin typeface="標楷體" panose="03000509000000000000" pitchFamily="65" charset="-120"/>
                <a:ea typeface="標楷體" panose="03000509000000000000" pitchFamily="65" charset="-120"/>
              </a:rPr>
              <a:t> </a:t>
            </a:r>
            <a:r>
              <a:rPr lang="zh-TW" altLang="en-US" sz="2400" b="1" dirty="0" smtClean="0">
                <a:latin typeface="標楷體" panose="03000509000000000000" pitchFamily="65" charset="-120"/>
                <a:ea typeface="標楷體" panose="03000509000000000000" pitchFamily="65" charset="-120"/>
              </a:rPr>
              <a:t> </a:t>
            </a:r>
            <a:r>
              <a:rPr lang="zh-TW" altLang="zh-TW" sz="2400" b="1" dirty="0" smtClean="0">
                <a:solidFill>
                  <a:srgbClr val="FF0000"/>
                </a:solidFill>
                <a:latin typeface="標楷體" panose="03000509000000000000" pitchFamily="65" charset="-120"/>
                <a:ea typeface="標楷體" panose="03000509000000000000" pitchFamily="65" charset="-120"/>
              </a:rPr>
              <a:t>教學</a:t>
            </a:r>
            <a:r>
              <a:rPr lang="zh-TW" altLang="zh-TW" sz="2400" b="1" dirty="0">
                <a:solidFill>
                  <a:srgbClr val="FF0000"/>
                </a:solidFill>
                <a:latin typeface="標楷體" panose="03000509000000000000" pitchFamily="65" charset="-120"/>
                <a:ea typeface="標楷體" panose="03000509000000000000" pitchFamily="65" charset="-120"/>
              </a:rPr>
              <a:t>品質</a:t>
            </a:r>
            <a:endParaRPr lang="ko-KR" altLang="en-US" sz="2400" b="1" dirty="0">
              <a:solidFill>
                <a:srgbClr val="FF0000"/>
              </a:solidFill>
              <a:latin typeface="標楷體" panose="03000509000000000000" pitchFamily="65" charset="-120"/>
            </a:endParaRPr>
          </a:p>
          <a:p>
            <a:pPr>
              <a:spcBef>
                <a:spcPts val="1200"/>
              </a:spcBef>
            </a:pPr>
            <a:r>
              <a:rPr lang="zh-TW" altLang="en-US" sz="2400" b="1" dirty="0" smtClean="0">
                <a:latin typeface="標楷體" panose="03000509000000000000" pitchFamily="65" charset="-120"/>
                <a:ea typeface="標楷體" panose="03000509000000000000" pitchFamily="65" charset="-120"/>
                <a:sym typeface="Wingdings 2" panose="05020102010507070707" pitchFamily="18" charset="2"/>
              </a:rPr>
              <a:t></a:t>
            </a:r>
            <a:r>
              <a:rPr lang="zh-TW" altLang="zh-TW" sz="2400" b="1" dirty="0">
                <a:latin typeface="標楷體" panose="03000509000000000000" pitchFamily="65" charset="-120"/>
                <a:ea typeface="標楷體" panose="03000509000000000000" pitchFamily="65" charset="-120"/>
              </a:rPr>
              <a:t>發展</a:t>
            </a:r>
            <a:r>
              <a:rPr lang="zh-TW" altLang="zh-TW" sz="2400" b="1" dirty="0">
                <a:solidFill>
                  <a:srgbClr val="FF0000"/>
                </a:solidFill>
                <a:latin typeface="標楷體" panose="03000509000000000000" pitchFamily="65" charset="-120"/>
                <a:ea typeface="標楷體" panose="03000509000000000000" pitchFamily="65" charset="-120"/>
              </a:rPr>
              <a:t>學校特色</a:t>
            </a:r>
            <a:endParaRPr lang="en-US" altLang="zh-TW" sz="2400" b="1" dirty="0" smtClean="0">
              <a:solidFill>
                <a:srgbClr val="FF0000"/>
              </a:solidFill>
              <a:latin typeface="標楷體" panose="03000509000000000000" pitchFamily="65" charset="-120"/>
              <a:ea typeface="標楷體" panose="03000509000000000000" pitchFamily="65" charset="-120"/>
              <a:sym typeface="Wingdings 2" panose="05020102010507070707" pitchFamily="18" charset="2"/>
            </a:endParaRPr>
          </a:p>
          <a:p>
            <a:pPr>
              <a:spcBef>
                <a:spcPts val="1200"/>
              </a:spcBef>
            </a:pPr>
            <a:r>
              <a:rPr lang="zh-TW" altLang="en-US" sz="2400" b="1" dirty="0" smtClean="0">
                <a:latin typeface="標楷體" panose="03000509000000000000" pitchFamily="65" charset="-120"/>
                <a:ea typeface="標楷體" panose="03000509000000000000" pitchFamily="65" charset="-120"/>
                <a:sym typeface="Wingdings 2" panose="05020102010507070707" pitchFamily="18" charset="2"/>
              </a:rPr>
              <a:t></a:t>
            </a:r>
            <a:r>
              <a:rPr lang="zh-TW" altLang="zh-TW" sz="2400" b="1" dirty="0">
                <a:latin typeface="標楷體" panose="03000509000000000000" pitchFamily="65" charset="-120"/>
                <a:ea typeface="標楷體" panose="03000509000000000000" pitchFamily="65" charset="-120"/>
              </a:rPr>
              <a:t>提升</a:t>
            </a:r>
            <a:r>
              <a:rPr lang="zh-TW" altLang="zh-TW" sz="2400" b="1" dirty="0">
                <a:solidFill>
                  <a:srgbClr val="FF0000"/>
                </a:solidFill>
                <a:latin typeface="標楷體" panose="03000509000000000000" pitchFamily="65" charset="-120"/>
                <a:ea typeface="標楷體" panose="03000509000000000000" pitchFamily="65" charset="-120"/>
              </a:rPr>
              <a:t>高教公共性</a:t>
            </a:r>
            <a:endParaRPr lang="en-US" altLang="zh-TW" sz="2400" b="1" dirty="0" smtClean="0">
              <a:solidFill>
                <a:srgbClr val="FF0000"/>
              </a:solidFill>
              <a:latin typeface="標楷體" panose="03000509000000000000" pitchFamily="65" charset="-120"/>
              <a:ea typeface="標楷體" panose="03000509000000000000" pitchFamily="65" charset="-120"/>
              <a:sym typeface="Wingdings 2" panose="05020102010507070707" pitchFamily="18" charset="2"/>
            </a:endParaRPr>
          </a:p>
          <a:p>
            <a:pPr>
              <a:spcBef>
                <a:spcPts val="1200"/>
              </a:spcBef>
            </a:pPr>
            <a:r>
              <a:rPr lang="zh-TW" altLang="en-US" sz="2400" b="1" dirty="0" smtClean="0">
                <a:latin typeface="標楷體" panose="03000509000000000000" pitchFamily="65" charset="-120"/>
                <a:ea typeface="標楷體" panose="03000509000000000000" pitchFamily="65" charset="-120"/>
                <a:sym typeface="Wingdings 2" panose="05020102010507070707" pitchFamily="18" charset="2"/>
              </a:rPr>
              <a:t></a:t>
            </a:r>
            <a:r>
              <a:rPr lang="zh-TW" altLang="zh-TW" sz="2400" b="1" dirty="0">
                <a:latin typeface="標楷體" panose="03000509000000000000" pitchFamily="65" charset="-120"/>
                <a:ea typeface="標楷體" panose="03000509000000000000" pitchFamily="65" charset="-120"/>
              </a:rPr>
              <a:t>善盡大學</a:t>
            </a:r>
            <a:r>
              <a:rPr lang="zh-TW" altLang="zh-TW" sz="2400" b="1" dirty="0">
                <a:solidFill>
                  <a:srgbClr val="FF0000"/>
                </a:solidFill>
                <a:latin typeface="標楷體" panose="03000509000000000000" pitchFamily="65" charset="-120"/>
                <a:ea typeface="標楷體" panose="03000509000000000000" pitchFamily="65" charset="-120"/>
              </a:rPr>
              <a:t>社會責任</a:t>
            </a:r>
            <a:endParaRPr lang="zh-TW" altLang="en-US" sz="2400" b="1" dirty="0">
              <a:solidFill>
                <a:srgbClr val="FF0000"/>
              </a:solidFill>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366272161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11F70DB0-1707-4C2E-BA6A-7B2B88A8B1D4}" type="slidenum">
              <a:rPr lang="zh-TW" altLang="en-US" smtClean="0"/>
              <a:t>75</a:t>
            </a:fld>
            <a:endParaRPr lang="zh-TW" altLang="en-US"/>
          </a:p>
        </p:txBody>
      </p:sp>
      <p:pic>
        <p:nvPicPr>
          <p:cNvPr id="3" name="Picture 2" descr="33-"/>
          <p:cNvPicPr>
            <a:picLocks noChangeAspect="1" noChangeArrowheads="1"/>
          </p:cNvPicPr>
          <p:nvPr/>
        </p:nvPicPr>
        <p:blipFill>
          <a:blip r:embed="rId2"/>
          <a:srcRect/>
          <a:stretch>
            <a:fillRect/>
          </a:stretch>
        </p:blipFill>
        <p:spPr bwMode="auto">
          <a:xfrm>
            <a:off x="0" y="178728"/>
            <a:ext cx="6228184" cy="946906"/>
          </a:xfrm>
          <a:prstGeom prst="rect">
            <a:avLst/>
          </a:prstGeom>
          <a:noFill/>
        </p:spPr>
      </p:pic>
      <p:sp>
        <p:nvSpPr>
          <p:cNvPr id="4" name="TextBox 18"/>
          <p:cNvSpPr txBox="1"/>
          <p:nvPr/>
        </p:nvSpPr>
        <p:spPr>
          <a:xfrm>
            <a:off x="0" y="282849"/>
            <a:ext cx="5941994" cy="584775"/>
          </a:xfrm>
          <a:prstGeom prst="rect">
            <a:avLst/>
          </a:prstGeom>
          <a:noFill/>
        </p:spPr>
        <p:txBody>
          <a:bodyPr wrap="square" rtlCol="0">
            <a:spAutoFit/>
          </a:bodyPr>
          <a:lstStyle/>
          <a:p>
            <a:pPr algn="ctr">
              <a:buBlip>
                <a:blip r:embed="rId3"/>
              </a:buBlip>
            </a:pPr>
            <a:r>
              <a:rPr lang="zh-TW" altLang="zh-TW" sz="3200" b="1" dirty="0">
                <a:latin typeface="標楷體" panose="03000509000000000000" pitchFamily="65" charset="-120"/>
                <a:ea typeface="標楷體" panose="03000509000000000000" pitchFamily="65" charset="-120"/>
              </a:rPr>
              <a:t>落實教學創新及提升教學品質</a:t>
            </a:r>
            <a:endParaRPr lang="ko-KR" altLang="en-US" sz="3200" b="1" dirty="0">
              <a:latin typeface="標楷體" panose="03000509000000000000" pitchFamily="65" charset="-120"/>
            </a:endParaRPr>
          </a:p>
        </p:txBody>
      </p:sp>
      <p:sp>
        <p:nvSpPr>
          <p:cNvPr id="5" name="矩形 4"/>
          <p:cNvSpPr/>
          <p:nvPr/>
        </p:nvSpPr>
        <p:spPr>
          <a:xfrm>
            <a:off x="683568" y="1125634"/>
            <a:ext cx="8208912" cy="4632037"/>
          </a:xfrm>
          <a:prstGeom prst="rect">
            <a:avLst/>
          </a:prstGeom>
        </p:spPr>
        <p:txBody>
          <a:bodyPr wrap="square">
            <a:spAutoFit/>
          </a:bodyPr>
          <a:lstStyle/>
          <a:p>
            <a:pPr>
              <a:spcBef>
                <a:spcPts val="600"/>
              </a:spcBef>
            </a:pPr>
            <a:r>
              <a:rPr lang="zh-TW" altLang="zh-TW" sz="2800" b="1" dirty="0">
                <a:solidFill>
                  <a:srgbClr val="FF0000"/>
                </a:solidFill>
                <a:latin typeface="標楷體" panose="03000509000000000000" pitchFamily="65" charset="-120"/>
                <a:ea typeface="標楷體" panose="03000509000000000000" pitchFamily="65" charset="-120"/>
                <a:cs typeface="Times New Roman" panose="02020603050405020304" pitchFamily="18" charset="0"/>
              </a:rPr>
              <a:t>縮短學用落差、降低生師</a:t>
            </a:r>
            <a:r>
              <a:rPr lang="zh-TW" altLang="zh-TW" sz="2800" b="1" dirty="0" smtClean="0">
                <a:solidFill>
                  <a:srgbClr val="FF0000"/>
                </a:solidFill>
                <a:latin typeface="標楷體" panose="03000509000000000000" pitchFamily="65" charset="-120"/>
                <a:ea typeface="標楷體" panose="03000509000000000000" pitchFamily="65" charset="-120"/>
                <a:cs typeface="Times New Roman" panose="02020603050405020304" pitchFamily="18" charset="0"/>
              </a:rPr>
              <a:t>比</a:t>
            </a:r>
            <a:r>
              <a:rPr lang="en-US" altLang="zh-TW" sz="2400" dirty="0" smtClean="0">
                <a:solidFill>
                  <a:srgbClr val="FF0000"/>
                </a:solidFill>
                <a:latin typeface="標楷體" panose="03000509000000000000" pitchFamily="65" charset="-120"/>
                <a:ea typeface="標楷體" panose="03000509000000000000" pitchFamily="65" charset="-120"/>
                <a:cs typeface="Times New Roman" panose="02020603050405020304" pitchFamily="18" charset="0"/>
              </a:rPr>
              <a:t>-</a:t>
            </a:r>
            <a:r>
              <a:rPr lang="zh-TW" altLang="zh-TW" sz="2400" dirty="0">
                <a:solidFill>
                  <a:srgbClr val="0000FF"/>
                </a:solidFill>
                <a:latin typeface="標楷體" panose="03000509000000000000" pitchFamily="65" charset="-120"/>
                <a:ea typeface="標楷體" panose="03000509000000000000" pitchFamily="65" charset="-120"/>
              </a:rPr>
              <a:t>課程分流與</a:t>
            </a:r>
            <a:r>
              <a:rPr lang="zh-TW" altLang="zh-TW" sz="2400" dirty="0" smtClean="0">
                <a:solidFill>
                  <a:srgbClr val="0000FF"/>
                </a:solidFill>
                <a:latin typeface="標楷體" panose="03000509000000000000" pitchFamily="65" charset="-120"/>
                <a:ea typeface="標楷體" panose="03000509000000000000" pitchFamily="65" charset="-120"/>
              </a:rPr>
              <a:t>模組</a:t>
            </a:r>
            <a:r>
              <a:rPr lang="zh-TW" altLang="zh-TW" sz="2400" dirty="0" smtClean="0">
                <a:latin typeface="標楷體" panose="03000509000000000000" pitchFamily="65" charset="-120"/>
                <a:ea typeface="標楷體" panose="03000509000000000000" pitchFamily="65" charset="-120"/>
              </a:rPr>
              <a:t>化</a:t>
            </a:r>
            <a:r>
              <a:rPr lang="zh-TW" altLang="en-US" sz="2400" dirty="0" smtClean="0">
                <a:latin typeface="標楷體" panose="03000509000000000000" pitchFamily="65" charset="-120"/>
                <a:ea typeface="標楷體" panose="03000509000000000000" pitchFamily="65" charset="-120"/>
              </a:rPr>
              <a:t>、</a:t>
            </a:r>
            <a:r>
              <a:rPr lang="zh-TW" altLang="zh-TW" sz="2400" dirty="0">
                <a:solidFill>
                  <a:srgbClr val="0000FF"/>
                </a:solidFill>
                <a:latin typeface="標楷體" panose="03000509000000000000" pitchFamily="65" charset="-120"/>
                <a:ea typeface="標楷體" panose="03000509000000000000" pitchFamily="65" charset="-120"/>
              </a:rPr>
              <a:t>產學雙師</a:t>
            </a:r>
            <a:r>
              <a:rPr lang="zh-TW" altLang="zh-TW" sz="2400" dirty="0">
                <a:latin typeface="標楷體" panose="03000509000000000000" pitchFamily="65" charset="-120"/>
                <a:ea typeface="標楷體" panose="03000509000000000000" pitchFamily="65" charset="-120"/>
              </a:rPr>
              <a:t>教學</a:t>
            </a:r>
            <a:r>
              <a:rPr lang="zh-TW" altLang="en-US" sz="2400" dirty="0" smtClean="0">
                <a:latin typeface="標楷體" panose="03000509000000000000" pitchFamily="65" charset="-120"/>
                <a:ea typeface="標楷體" panose="03000509000000000000" pitchFamily="65" charset="-120"/>
              </a:rPr>
              <a:t>、</a:t>
            </a:r>
            <a:r>
              <a:rPr lang="zh-TW" altLang="zh-TW" sz="2400" dirty="0">
                <a:solidFill>
                  <a:srgbClr val="0000FF"/>
                </a:solidFill>
                <a:latin typeface="標楷體" panose="03000509000000000000" pitchFamily="65" charset="-120"/>
                <a:ea typeface="標楷體" panose="03000509000000000000" pitchFamily="65" charset="-120"/>
              </a:rPr>
              <a:t>移地</a:t>
            </a:r>
            <a:r>
              <a:rPr lang="zh-TW" altLang="zh-TW" sz="2400" dirty="0" smtClean="0">
                <a:solidFill>
                  <a:srgbClr val="0000FF"/>
                </a:solidFill>
                <a:latin typeface="標楷體" panose="03000509000000000000" pitchFamily="65" charset="-120"/>
                <a:ea typeface="標楷體" panose="03000509000000000000" pitchFamily="65" charset="-120"/>
              </a:rPr>
              <a:t>教學</a:t>
            </a:r>
            <a:r>
              <a:rPr lang="en-US" altLang="zh-TW" sz="2400" dirty="0" smtClean="0">
                <a:latin typeface="標楷體" panose="03000509000000000000" pitchFamily="65" charset="-120"/>
                <a:ea typeface="標楷體" panose="03000509000000000000" pitchFamily="65" charset="-120"/>
              </a:rPr>
              <a:t>-</a:t>
            </a:r>
            <a:r>
              <a:rPr lang="zh-TW" altLang="zh-TW" sz="2400" dirty="0">
                <a:solidFill>
                  <a:srgbClr val="FF0000"/>
                </a:solidFill>
                <a:latin typeface="標楷體" panose="03000509000000000000" pitchFamily="65" charset="-120"/>
                <a:ea typeface="標楷體" panose="03000509000000000000" pitchFamily="65" charset="-120"/>
              </a:rPr>
              <a:t>無邊界教室</a:t>
            </a:r>
            <a:r>
              <a:rPr lang="zh-TW" altLang="en-US" sz="2400" dirty="0" smtClean="0">
                <a:latin typeface="標楷體" panose="03000509000000000000" pitchFamily="65" charset="-120"/>
                <a:ea typeface="標楷體" panose="03000509000000000000" pitchFamily="65" charset="-120"/>
              </a:rPr>
              <a:t>、</a:t>
            </a:r>
            <a:r>
              <a:rPr lang="zh-TW" altLang="zh-TW" sz="2400" dirty="0">
                <a:solidFill>
                  <a:srgbClr val="0000FF"/>
                </a:solidFill>
                <a:latin typeface="標楷體" panose="03000509000000000000" pitchFamily="65" charset="-120"/>
                <a:ea typeface="標楷體" panose="03000509000000000000" pitchFamily="65" charset="-120"/>
              </a:rPr>
              <a:t>磨課師</a:t>
            </a:r>
            <a:r>
              <a:rPr lang="zh-TW" altLang="zh-TW" sz="2400" dirty="0">
                <a:latin typeface="標楷體" panose="03000509000000000000" pitchFamily="65" charset="-120"/>
                <a:ea typeface="標楷體" panose="03000509000000000000" pitchFamily="65" charset="-120"/>
              </a:rPr>
              <a:t>課程</a:t>
            </a:r>
            <a:r>
              <a:rPr lang="zh-TW" altLang="en-US" sz="2400" dirty="0" smtClean="0">
                <a:latin typeface="標楷體" panose="03000509000000000000" pitchFamily="65" charset="-120"/>
                <a:ea typeface="標楷體" panose="03000509000000000000" pitchFamily="65" charset="-120"/>
              </a:rPr>
              <a:t>、</a:t>
            </a:r>
            <a:r>
              <a:rPr lang="zh-TW" altLang="zh-TW" sz="2400" dirty="0" smtClean="0">
                <a:latin typeface="標楷體" panose="03000509000000000000" pitchFamily="65" charset="-120"/>
                <a:ea typeface="標楷體" panose="03000509000000000000" pitchFamily="65" charset="-120"/>
              </a:rPr>
              <a:t>彈性</a:t>
            </a:r>
            <a:r>
              <a:rPr lang="zh-TW" altLang="zh-TW" sz="2400" dirty="0">
                <a:latin typeface="標楷體" panose="03000509000000000000" pitchFamily="65" charset="-120"/>
                <a:ea typeface="標楷體" panose="03000509000000000000" pitchFamily="65" charset="-120"/>
              </a:rPr>
              <a:t>學分課程</a:t>
            </a:r>
            <a:r>
              <a:rPr lang="en-US" altLang="zh-TW" sz="2400" dirty="0">
                <a:latin typeface="標楷體" panose="03000509000000000000" pitchFamily="65" charset="-120"/>
                <a:ea typeface="標楷體" panose="03000509000000000000" pitchFamily="65" charset="-120"/>
              </a:rPr>
              <a:t>(</a:t>
            </a:r>
            <a:r>
              <a:rPr lang="zh-TW" altLang="zh-TW" sz="2400" dirty="0">
                <a:solidFill>
                  <a:srgbClr val="0000FF"/>
                </a:solidFill>
                <a:latin typeface="標楷體" panose="03000509000000000000" pitchFamily="65" charset="-120"/>
                <a:ea typeface="標楷體" panose="03000509000000000000" pitchFamily="65" charset="-120"/>
              </a:rPr>
              <a:t>微型及深碗課程</a:t>
            </a:r>
            <a:r>
              <a:rPr lang="en-US" altLang="zh-TW" sz="2400" dirty="0" smtClean="0">
                <a:latin typeface="標楷體" panose="03000509000000000000" pitchFamily="65" charset="-120"/>
                <a:ea typeface="標楷體" panose="03000509000000000000" pitchFamily="65" charset="-120"/>
              </a:rPr>
              <a:t>)</a:t>
            </a:r>
            <a:r>
              <a:rPr lang="zh-TW" altLang="en-US" sz="2400" dirty="0" smtClean="0">
                <a:latin typeface="標楷體" panose="03000509000000000000" pitchFamily="65" charset="-120"/>
                <a:ea typeface="標楷體" panose="03000509000000000000" pitchFamily="65" charset="-120"/>
              </a:rPr>
              <a:t>、</a:t>
            </a:r>
            <a:r>
              <a:rPr lang="zh-TW" altLang="zh-TW" sz="2400" dirty="0">
                <a:latin typeface="標楷體" panose="03000509000000000000" pitchFamily="65" charset="-120"/>
                <a:ea typeface="標楷體" panose="03000509000000000000" pitchFamily="65" charset="-120"/>
              </a:rPr>
              <a:t>自主</a:t>
            </a:r>
            <a:r>
              <a:rPr lang="zh-TW" altLang="zh-TW" sz="2400" dirty="0">
                <a:solidFill>
                  <a:srgbClr val="0000FF"/>
                </a:solidFill>
                <a:latin typeface="標楷體" panose="03000509000000000000" pitchFamily="65" charset="-120"/>
                <a:ea typeface="標楷體" panose="03000509000000000000" pitchFamily="65" charset="-120"/>
              </a:rPr>
              <a:t>多元學習通識</a:t>
            </a:r>
            <a:r>
              <a:rPr lang="zh-TW" altLang="zh-TW" sz="2400" dirty="0" smtClean="0">
                <a:latin typeface="標楷體" panose="03000509000000000000" pitchFamily="65" charset="-120"/>
                <a:ea typeface="標楷體" panose="03000509000000000000" pitchFamily="65" charset="-120"/>
              </a:rPr>
              <a:t>課程</a:t>
            </a:r>
            <a:endParaRPr lang="en-US" altLang="zh-TW" sz="2400" dirty="0" smtClean="0">
              <a:latin typeface="標楷體" panose="03000509000000000000" pitchFamily="65" charset="-120"/>
              <a:ea typeface="標楷體" panose="03000509000000000000" pitchFamily="65" charset="-120"/>
            </a:endParaRPr>
          </a:p>
          <a:p>
            <a:pPr>
              <a:spcBef>
                <a:spcPts val="600"/>
              </a:spcBef>
            </a:pPr>
            <a:r>
              <a:rPr lang="zh-TW" altLang="zh-TW" sz="2800" b="1" dirty="0">
                <a:solidFill>
                  <a:srgbClr val="FF0000"/>
                </a:solidFill>
                <a:latin typeface="標楷體" panose="03000509000000000000" pitchFamily="65" charset="-120"/>
                <a:ea typeface="標楷體" panose="03000509000000000000" pitchFamily="65" charset="-120"/>
              </a:rPr>
              <a:t>跨域人才</a:t>
            </a:r>
            <a:r>
              <a:rPr lang="zh-TW" altLang="zh-TW" sz="2800" b="1" dirty="0" smtClean="0">
                <a:solidFill>
                  <a:srgbClr val="FF0000"/>
                </a:solidFill>
                <a:latin typeface="標楷體" panose="03000509000000000000" pitchFamily="65" charset="-120"/>
                <a:ea typeface="標楷體" panose="03000509000000000000" pitchFamily="65" charset="-120"/>
              </a:rPr>
              <a:t>培育</a:t>
            </a:r>
            <a:r>
              <a:rPr lang="en-US" altLang="zh-TW" sz="2400" dirty="0" smtClean="0">
                <a:latin typeface="標楷體" panose="03000509000000000000" pitchFamily="65" charset="-120"/>
                <a:ea typeface="標楷體" panose="03000509000000000000" pitchFamily="65" charset="-120"/>
              </a:rPr>
              <a:t>--</a:t>
            </a:r>
            <a:r>
              <a:rPr lang="zh-TW" altLang="zh-TW" sz="2400" dirty="0">
                <a:latin typeface="標楷體" panose="03000509000000000000" pitchFamily="65" charset="-120"/>
                <a:ea typeface="標楷體" panose="03000509000000000000" pitchFamily="65" charset="-120"/>
              </a:rPr>
              <a:t>多師</a:t>
            </a:r>
            <a:r>
              <a:rPr lang="zh-TW" altLang="zh-TW" sz="2400" dirty="0">
                <a:solidFill>
                  <a:srgbClr val="0000FF"/>
                </a:solidFill>
                <a:latin typeface="標楷體" panose="03000509000000000000" pitchFamily="65" charset="-120"/>
                <a:ea typeface="標楷體" panose="03000509000000000000" pitchFamily="65" charset="-120"/>
              </a:rPr>
              <a:t>共時教學</a:t>
            </a:r>
            <a:r>
              <a:rPr lang="zh-TW" altLang="zh-TW" sz="2400" dirty="0">
                <a:latin typeface="標楷體" panose="03000509000000000000" pitchFamily="65" charset="-120"/>
                <a:ea typeface="標楷體" panose="03000509000000000000" pitchFamily="65" charset="-120"/>
              </a:rPr>
              <a:t>模式激發不同教學創新內容</a:t>
            </a:r>
            <a:r>
              <a:rPr lang="zh-TW" altLang="en-US" sz="2400" dirty="0" smtClean="0">
                <a:latin typeface="標楷體" panose="03000509000000000000" pitchFamily="65" charset="-120"/>
                <a:ea typeface="標楷體" panose="03000509000000000000" pitchFamily="65" charset="-120"/>
              </a:rPr>
              <a:t>、</a:t>
            </a:r>
            <a:r>
              <a:rPr lang="zh-TW" altLang="zh-TW" sz="2400" dirty="0">
                <a:solidFill>
                  <a:srgbClr val="0000FF"/>
                </a:solidFill>
                <a:latin typeface="標楷體" panose="03000509000000000000" pitchFamily="65" charset="-120"/>
                <a:ea typeface="標楷體" panose="03000509000000000000" pitchFamily="65" charset="-120"/>
              </a:rPr>
              <a:t>教師專業成長</a:t>
            </a:r>
            <a:r>
              <a:rPr lang="zh-TW" altLang="en-US" sz="2400" dirty="0">
                <a:solidFill>
                  <a:srgbClr val="0000FF"/>
                </a:solidFill>
                <a:latin typeface="標楷體" panose="03000509000000000000" pitchFamily="65" charset="-120"/>
                <a:ea typeface="標楷體" panose="03000509000000000000" pitchFamily="65" charset="-120"/>
              </a:rPr>
              <a:t>社群</a:t>
            </a:r>
            <a:r>
              <a:rPr lang="zh-TW" altLang="en-US" sz="2400" dirty="0" smtClean="0">
                <a:latin typeface="標楷體" panose="03000509000000000000" pitchFamily="65" charset="-120"/>
                <a:ea typeface="標楷體" panose="03000509000000000000" pitchFamily="65" charset="-120"/>
              </a:rPr>
              <a:t>、</a:t>
            </a:r>
            <a:r>
              <a:rPr lang="zh-TW" altLang="zh-TW" sz="2400" dirty="0">
                <a:latin typeface="標楷體" panose="03000509000000000000" pitchFamily="65" charset="-120"/>
                <a:ea typeface="標楷體" panose="03000509000000000000" pitchFamily="65" charset="-120"/>
              </a:rPr>
              <a:t>跨領域學</a:t>
            </a:r>
            <a:r>
              <a:rPr lang="zh-TW" altLang="zh-TW" sz="2400" dirty="0" smtClean="0">
                <a:latin typeface="標楷體" panose="03000509000000000000" pitchFamily="65" charset="-120"/>
                <a:ea typeface="標楷體" panose="03000509000000000000" pitchFamily="65" charset="-120"/>
              </a:rPr>
              <a:t>程</a:t>
            </a:r>
            <a:endParaRPr lang="en-US" altLang="zh-TW" sz="2400" dirty="0" smtClean="0">
              <a:latin typeface="標楷體" panose="03000509000000000000" pitchFamily="65" charset="-120"/>
              <a:ea typeface="標楷體" panose="03000509000000000000" pitchFamily="65" charset="-120"/>
            </a:endParaRPr>
          </a:p>
          <a:p>
            <a:pPr>
              <a:spcBef>
                <a:spcPts val="600"/>
              </a:spcBef>
            </a:pPr>
            <a:r>
              <a:rPr lang="zh-TW" altLang="zh-TW" sz="2800" b="1" dirty="0">
                <a:solidFill>
                  <a:srgbClr val="FF0000"/>
                </a:solidFill>
                <a:latin typeface="標楷體" panose="03000509000000000000" pitchFamily="65" charset="-120"/>
                <a:ea typeface="標楷體" panose="03000509000000000000" pitchFamily="65" charset="-120"/>
              </a:rPr>
              <a:t>強化問題解決</a:t>
            </a:r>
            <a:r>
              <a:rPr lang="zh-TW" altLang="zh-TW" sz="2800" b="1" dirty="0" smtClean="0">
                <a:solidFill>
                  <a:srgbClr val="FF0000"/>
                </a:solidFill>
                <a:latin typeface="標楷體" panose="03000509000000000000" pitchFamily="65" charset="-120"/>
                <a:ea typeface="標楷體" panose="03000509000000000000" pitchFamily="65" charset="-120"/>
              </a:rPr>
              <a:t>能力</a:t>
            </a:r>
            <a:r>
              <a:rPr lang="en-US" altLang="zh-TW" sz="2400" dirty="0" smtClean="0">
                <a:latin typeface="標楷體" panose="03000509000000000000" pitchFamily="65" charset="-120"/>
                <a:ea typeface="標楷體" panose="03000509000000000000" pitchFamily="65" charset="-120"/>
              </a:rPr>
              <a:t>--</a:t>
            </a:r>
            <a:r>
              <a:rPr lang="zh-TW" altLang="zh-TW" sz="2400" dirty="0">
                <a:solidFill>
                  <a:srgbClr val="0000FF"/>
                </a:solidFill>
                <a:latin typeface="標楷體" panose="03000509000000000000" pitchFamily="65" charset="-120"/>
                <a:ea typeface="標楷體" panose="03000509000000000000" pitchFamily="65" charset="-120"/>
              </a:rPr>
              <a:t>問題導向</a:t>
            </a:r>
            <a:r>
              <a:rPr lang="en-US" altLang="zh-TW" sz="2400" dirty="0">
                <a:latin typeface="標楷體" panose="03000509000000000000" pitchFamily="65" charset="-120"/>
                <a:ea typeface="標楷體" panose="03000509000000000000" pitchFamily="65" charset="-120"/>
              </a:rPr>
              <a:t>(</a:t>
            </a:r>
            <a:r>
              <a:rPr lang="en-US" altLang="zh-TW" sz="2400" dirty="0">
                <a:solidFill>
                  <a:srgbClr val="FF0000"/>
                </a:solidFill>
                <a:latin typeface="Arial" panose="020B0604020202020204" pitchFamily="34" charset="0"/>
                <a:ea typeface="標楷體" panose="03000509000000000000" pitchFamily="65" charset="-120"/>
                <a:cs typeface="Arial" panose="020B0604020202020204" pitchFamily="34" charset="0"/>
              </a:rPr>
              <a:t>PBL</a:t>
            </a:r>
            <a:r>
              <a:rPr lang="en-US" altLang="zh-TW" sz="2400" dirty="0">
                <a:latin typeface="標楷體" panose="03000509000000000000" pitchFamily="65" charset="-120"/>
                <a:ea typeface="標楷體" panose="03000509000000000000" pitchFamily="65" charset="-120"/>
              </a:rPr>
              <a:t>)</a:t>
            </a:r>
            <a:r>
              <a:rPr lang="zh-TW" altLang="zh-TW" sz="2400" dirty="0">
                <a:latin typeface="標楷體" panose="03000509000000000000" pitchFamily="65" charset="-120"/>
                <a:ea typeface="標楷體" panose="03000509000000000000" pitchFamily="65" charset="-120"/>
              </a:rPr>
              <a:t>融入學習及</a:t>
            </a:r>
            <a:r>
              <a:rPr lang="zh-TW" altLang="zh-TW" sz="2400" dirty="0">
                <a:solidFill>
                  <a:srgbClr val="0000FF"/>
                </a:solidFill>
                <a:latin typeface="標楷體" panose="03000509000000000000" pitchFamily="65" charset="-120"/>
                <a:ea typeface="標楷體" panose="03000509000000000000" pitchFamily="65" charset="-120"/>
              </a:rPr>
              <a:t>創新教</a:t>
            </a:r>
            <a:r>
              <a:rPr lang="zh-TW" altLang="zh-TW" sz="2400" dirty="0">
                <a:latin typeface="標楷體" panose="03000509000000000000" pitchFamily="65" charset="-120"/>
                <a:ea typeface="標楷體" panose="03000509000000000000" pitchFamily="65" charset="-120"/>
              </a:rPr>
              <a:t>學法</a:t>
            </a:r>
            <a:r>
              <a:rPr lang="en-US" altLang="zh-TW" sz="2400" dirty="0">
                <a:latin typeface="標楷體" panose="03000509000000000000" pitchFamily="65" charset="-120"/>
                <a:ea typeface="標楷體" panose="03000509000000000000" pitchFamily="65" charset="-120"/>
              </a:rPr>
              <a:t>(</a:t>
            </a:r>
            <a:r>
              <a:rPr lang="en-US" altLang="zh-TW" sz="2400" dirty="0">
                <a:solidFill>
                  <a:srgbClr val="FF0000"/>
                </a:solidFill>
                <a:latin typeface="Arial" panose="020B0604020202020204" pitchFamily="34" charset="0"/>
                <a:ea typeface="標楷體" panose="03000509000000000000" pitchFamily="65" charset="-120"/>
                <a:cs typeface="Arial" panose="020B0604020202020204" pitchFamily="34" charset="0"/>
              </a:rPr>
              <a:t>TEAL</a:t>
            </a:r>
            <a:r>
              <a:rPr lang="en-US" altLang="zh-TW" sz="2400" dirty="0" smtClean="0">
                <a:latin typeface="標楷體" panose="03000509000000000000" pitchFamily="65" charset="-120"/>
                <a:ea typeface="標楷體" panose="03000509000000000000" pitchFamily="65" charset="-120"/>
              </a:rPr>
              <a:t>)</a:t>
            </a:r>
            <a:r>
              <a:rPr lang="zh-TW" altLang="en-US" sz="2400" dirty="0" smtClean="0">
                <a:latin typeface="標楷體" panose="03000509000000000000" pitchFamily="65" charset="-120"/>
                <a:ea typeface="標楷體" panose="03000509000000000000" pitchFamily="65" charset="-120"/>
              </a:rPr>
              <a:t>、</a:t>
            </a:r>
            <a:r>
              <a:rPr lang="zh-TW" altLang="zh-TW" sz="2400" dirty="0">
                <a:solidFill>
                  <a:srgbClr val="0000FF"/>
                </a:solidFill>
                <a:latin typeface="標楷體" panose="03000509000000000000" pitchFamily="65" charset="-120"/>
                <a:ea typeface="標楷體" panose="03000509000000000000" pitchFamily="65" charset="-120"/>
              </a:rPr>
              <a:t>頂石課程</a:t>
            </a:r>
            <a:r>
              <a:rPr lang="en-US" altLang="zh-TW" sz="2400" dirty="0">
                <a:latin typeface="標楷體" panose="03000509000000000000" pitchFamily="65" charset="-120"/>
                <a:ea typeface="標楷體" panose="03000509000000000000" pitchFamily="65" charset="-120"/>
              </a:rPr>
              <a:t>(</a:t>
            </a:r>
            <a:r>
              <a:rPr lang="en-US" altLang="zh-TW" sz="2400" dirty="0">
                <a:solidFill>
                  <a:srgbClr val="FF0000"/>
                </a:solidFill>
                <a:latin typeface="Arial" panose="020B0604020202020204" pitchFamily="34" charset="0"/>
                <a:ea typeface="標楷體" panose="03000509000000000000" pitchFamily="65" charset="-120"/>
                <a:cs typeface="Arial" panose="020B0604020202020204" pitchFamily="34" charset="0"/>
              </a:rPr>
              <a:t>Capstone cours</a:t>
            </a:r>
            <a:r>
              <a:rPr lang="en-US" altLang="zh-TW" sz="2400" dirty="0">
                <a:latin typeface="標楷體" panose="03000509000000000000" pitchFamily="65" charset="-120"/>
                <a:ea typeface="標楷體" panose="03000509000000000000" pitchFamily="65" charset="-120"/>
              </a:rPr>
              <a:t>e) </a:t>
            </a:r>
            <a:r>
              <a:rPr lang="zh-TW" altLang="en-US" sz="2400" dirty="0" smtClean="0">
                <a:latin typeface="標楷體" panose="03000509000000000000" pitchFamily="65" charset="-120"/>
                <a:ea typeface="標楷體" panose="03000509000000000000" pitchFamily="65" charset="-120"/>
              </a:rPr>
              <a:t>、</a:t>
            </a:r>
            <a:r>
              <a:rPr lang="zh-TW" altLang="zh-TW" sz="2400" dirty="0">
                <a:latin typeface="標楷體" panose="03000509000000000000" pitchFamily="65" charset="-120"/>
                <a:ea typeface="標楷體" panose="03000509000000000000" pitchFamily="65" charset="-120"/>
              </a:rPr>
              <a:t>在地特色及</a:t>
            </a:r>
            <a:r>
              <a:rPr lang="zh-TW" altLang="zh-TW" sz="2400" dirty="0">
                <a:solidFill>
                  <a:srgbClr val="0000FF"/>
                </a:solidFill>
                <a:latin typeface="標楷體" panose="03000509000000000000" pitchFamily="65" charset="-120"/>
                <a:ea typeface="標楷體" panose="03000509000000000000" pitchFamily="65" charset="-120"/>
              </a:rPr>
              <a:t>體驗性通識課程</a:t>
            </a:r>
            <a:r>
              <a:rPr lang="zh-TW" altLang="en-US" sz="2400" dirty="0" smtClean="0">
                <a:latin typeface="標楷體" panose="03000509000000000000" pitchFamily="65" charset="-120"/>
                <a:ea typeface="標楷體" panose="03000509000000000000" pitchFamily="65" charset="-120"/>
              </a:rPr>
              <a:t>、</a:t>
            </a:r>
            <a:r>
              <a:rPr lang="zh-TW" altLang="en-US" sz="2400" dirty="0" smtClean="0">
                <a:solidFill>
                  <a:srgbClr val="0000FF"/>
                </a:solidFill>
                <a:latin typeface="標楷體" panose="03000509000000000000" pitchFamily="65" charset="-120"/>
                <a:ea typeface="標楷體" panose="03000509000000000000" pitchFamily="65" charset="-120"/>
                <a:cs typeface="Times New Roman" panose="02020603050405020304" pitchFamily="18" charset="0"/>
              </a:rPr>
              <a:t>校外專業實習</a:t>
            </a:r>
            <a:r>
              <a:rPr lang="en-US" altLang="zh-TW" sz="2400" dirty="0" smtClean="0">
                <a:solidFill>
                  <a:srgbClr val="FF0000"/>
                </a:solidFill>
                <a:latin typeface="標楷體" panose="03000509000000000000" pitchFamily="65" charset="-120"/>
                <a:ea typeface="標楷體" panose="03000509000000000000" pitchFamily="65" charset="-120"/>
                <a:cs typeface="Times New Roman" panose="02020603050405020304" pitchFamily="18" charset="0"/>
              </a:rPr>
              <a:t>(</a:t>
            </a:r>
            <a:r>
              <a:rPr lang="zh-TW" altLang="en-US" sz="2400" dirty="0" smtClean="0">
                <a:solidFill>
                  <a:srgbClr val="FF0000"/>
                </a:solidFill>
                <a:latin typeface="標楷體" panose="03000509000000000000" pitchFamily="65" charset="-120"/>
                <a:ea typeface="標楷體" panose="03000509000000000000" pitchFamily="65" charset="-120"/>
                <a:cs typeface="Times New Roman" panose="02020603050405020304" pitchFamily="18" charset="0"/>
              </a:rPr>
              <a:t>含海外</a:t>
            </a:r>
            <a:r>
              <a:rPr lang="en-US" altLang="zh-TW" sz="2400" dirty="0" smtClean="0">
                <a:solidFill>
                  <a:srgbClr val="FF0000"/>
                </a:solidFill>
                <a:latin typeface="標楷體" panose="03000509000000000000" pitchFamily="65" charset="-120"/>
                <a:ea typeface="標楷體" panose="03000509000000000000" pitchFamily="65" charset="-120"/>
                <a:cs typeface="Times New Roman" panose="02020603050405020304" pitchFamily="18" charset="0"/>
              </a:rPr>
              <a:t>)</a:t>
            </a:r>
            <a:r>
              <a:rPr lang="zh-TW" altLang="en-US" sz="2400" dirty="0" smtClean="0">
                <a:solidFill>
                  <a:srgbClr val="FF0000"/>
                </a:solidFill>
                <a:latin typeface="標楷體" panose="03000509000000000000" pitchFamily="65" charset="-120"/>
                <a:ea typeface="標楷體" panose="03000509000000000000" pitchFamily="65" charset="-120"/>
                <a:cs typeface="Times New Roman" panose="02020603050405020304" pitchFamily="18" charset="0"/>
              </a:rPr>
              <a:t>、</a:t>
            </a:r>
            <a:r>
              <a:rPr lang="zh-TW" altLang="zh-TW" sz="2400" dirty="0">
                <a:latin typeface="標楷體" panose="03000509000000000000" pitchFamily="65" charset="-120"/>
                <a:ea typeface="標楷體" panose="03000509000000000000" pitchFamily="65" charset="-120"/>
              </a:rPr>
              <a:t>基礎學科</a:t>
            </a:r>
            <a:r>
              <a:rPr lang="zh-TW" altLang="zh-TW" sz="2400" dirty="0" smtClean="0">
                <a:latin typeface="標楷體" panose="03000509000000000000" pitchFamily="65" charset="-120"/>
                <a:ea typeface="標楷體" panose="03000509000000000000" pitchFamily="65" charset="-120"/>
              </a:rPr>
              <a:t>會考</a:t>
            </a:r>
            <a:endParaRPr lang="en-US" altLang="zh-TW" sz="2400" dirty="0" smtClean="0">
              <a:latin typeface="標楷體" panose="03000509000000000000" pitchFamily="65" charset="-120"/>
              <a:ea typeface="標楷體" panose="03000509000000000000" pitchFamily="65" charset="-120"/>
            </a:endParaRPr>
          </a:p>
          <a:p>
            <a:pPr>
              <a:spcBef>
                <a:spcPts val="600"/>
              </a:spcBef>
            </a:pPr>
            <a:r>
              <a:rPr lang="zh-TW" altLang="zh-TW" sz="2800" b="1" dirty="0">
                <a:solidFill>
                  <a:srgbClr val="FF0000"/>
                </a:solidFill>
                <a:latin typeface="標楷體" panose="03000509000000000000" pitchFamily="65" charset="-120"/>
                <a:ea typeface="標楷體" panose="03000509000000000000" pitchFamily="65" charset="-120"/>
              </a:rPr>
              <a:t>擴展全球</a:t>
            </a:r>
            <a:r>
              <a:rPr lang="zh-TW" altLang="zh-TW" sz="2800" b="1" dirty="0" smtClean="0">
                <a:solidFill>
                  <a:srgbClr val="FF0000"/>
                </a:solidFill>
                <a:latin typeface="標楷體" panose="03000509000000000000" pitchFamily="65" charset="-120"/>
                <a:ea typeface="標楷體" panose="03000509000000000000" pitchFamily="65" charset="-120"/>
              </a:rPr>
              <a:t>視野</a:t>
            </a:r>
            <a:r>
              <a:rPr lang="en-US" altLang="zh-TW" sz="2400" dirty="0" smtClean="0">
                <a:latin typeface="標楷體" panose="03000509000000000000" pitchFamily="65" charset="-120"/>
                <a:ea typeface="標楷體" panose="03000509000000000000" pitchFamily="65" charset="-120"/>
              </a:rPr>
              <a:t>--</a:t>
            </a:r>
            <a:r>
              <a:rPr lang="zh-TW" altLang="zh-TW" sz="2400" dirty="0">
                <a:latin typeface="標楷體" panose="03000509000000000000" pitchFamily="65" charset="-120"/>
                <a:ea typeface="標楷體" panose="03000509000000000000" pitchFamily="65" charset="-120"/>
              </a:rPr>
              <a:t>華語種子</a:t>
            </a:r>
            <a:r>
              <a:rPr lang="zh-TW" altLang="zh-TW" sz="2400" dirty="0" smtClean="0">
                <a:latin typeface="標楷體" panose="03000509000000000000" pitchFamily="65" charset="-120"/>
                <a:ea typeface="標楷體" panose="03000509000000000000" pitchFamily="65" charset="-120"/>
              </a:rPr>
              <a:t>教師</a:t>
            </a:r>
            <a:r>
              <a:rPr lang="zh-TW" altLang="en-US" sz="2400" dirty="0" smtClean="0">
                <a:latin typeface="標楷體" panose="03000509000000000000" pitchFamily="65" charset="-120"/>
                <a:ea typeface="標楷體" panose="03000509000000000000" pitchFamily="65" charset="-120"/>
              </a:rPr>
              <a:t>、</a:t>
            </a:r>
            <a:r>
              <a:rPr lang="zh-TW" altLang="zh-TW" sz="2400" dirty="0">
                <a:solidFill>
                  <a:srgbClr val="0000FF"/>
                </a:solidFill>
                <a:latin typeface="標楷體" panose="03000509000000000000" pitchFamily="65" charset="-120"/>
                <a:ea typeface="標楷體" panose="03000509000000000000" pitchFamily="65" charset="-120"/>
              </a:rPr>
              <a:t>跨國遠距教學</a:t>
            </a:r>
            <a:r>
              <a:rPr lang="zh-TW" altLang="en-US" sz="2400" dirty="0" smtClean="0">
                <a:latin typeface="標楷體" panose="03000509000000000000" pitchFamily="65" charset="-120"/>
                <a:ea typeface="標楷體" panose="03000509000000000000" pitchFamily="65" charset="-120"/>
              </a:rPr>
              <a:t>、培養學</a:t>
            </a:r>
            <a:r>
              <a:rPr lang="zh-TW" altLang="en-US" sz="2400" dirty="0">
                <a:latin typeface="標楷體" panose="03000509000000000000" pitchFamily="65" charset="-120"/>
                <a:ea typeface="標楷體" panose="03000509000000000000" pitchFamily="65" charset="-120"/>
              </a:rPr>
              <a:t>生</a:t>
            </a:r>
            <a:r>
              <a:rPr lang="zh-TW" altLang="zh-TW" sz="2400" dirty="0" smtClean="0">
                <a:solidFill>
                  <a:srgbClr val="0000FF"/>
                </a:solidFill>
                <a:latin typeface="標楷體" panose="03000509000000000000" pitchFamily="65" charset="-120"/>
                <a:ea typeface="標楷體" panose="03000509000000000000" pitchFamily="65" charset="-120"/>
              </a:rPr>
              <a:t>多元</a:t>
            </a:r>
            <a:r>
              <a:rPr lang="zh-TW" altLang="zh-TW" sz="2400" dirty="0">
                <a:solidFill>
                  <a:srgbClr val="0000FF"/>
                </a:solidFill>
                <a:latin typeface="標楷體" panose="03000509000000000000" pitchFamily="65" charset="-120"/>
                <a:ea typeface="標楷體" panose="03000509000000000000" pitchFamily="65" charset="-120"/>
              </a:rPr>
              <a:t>語文能力</a:t>
            </a:r>
            <a:r>
              <a:rPr lang="zh-TW" altLang="en-US" sz="2400" dirty="0" smtClean="0">
                <a:latin typeface="標楷體" panose="03000509000000000000" pitchFamily="65" charset="-120"/>
                <a:ea typeface="標楷體" panose="03000509000000000000" pitchFamily="65" charset="-120"/>
              </a:rPr>
              <a:t>、</a:t>
            </a:r>
            <a:r>
              <a:rPr lang="zh-TW" altLang="zh-TW" sz="2400" dirty="0">
                <a:latin typeface="標楷體" panose="03000509000000000000" pitchFamily="65" charset="-120"/>
                <a:ea typeface="標楷體" panose="03000509000000000000" pitchFamily="65" charset="-120"/>
              </a:rPr>
              <a:t>多元</a:t>
            </a:r>
            <a:r>
              <a:rPr lang="zh-TW" altLang="zh-TW" sz="2400" dirty="0">
                <a:solidFill>
                  <a:srgbClr val="0000FF"/>
                </a:solidFill>
                <a:latin typeface="標楷體" panose="03000509000000000000" pitchFamily="65" charset="-120"/>
                <a:ea typeface="標楷體" panose="03000509000000000000" pitchFamily="65" charset="-120"/>
              </a:rPr>
              <a:t>國際體驗學</a:t>
            </a:r>
            <a:r>
              <a:rPr lang="zh-TW" altLang="zh-TW" sz="2400" dirty="0">
                <a:latin typeface="標楷體" panose="03000509000000000000" pitchFamily="65" charset="-120"/>
                <a:ea typeface="標楷體" panose="03000509000000000000" pitchFamily="65" charset="-120"/>
              </a:rPr>
              <a:t>習</a:t>
            </a:r>
            <a:r>
              <a:rPr lang="zh-TW" altLang="en-US" sz="2400" dirty="0" smtClean="0">
                <a:latin typeface="標楷體" panose="03000509000000000000" pitchFamily="65" charset="-120"/>
                <a:ea typeface="標楷體" panose="03000509000000000000" pitchFamily="65" charset="-120"/>
              </a:rPr>
              <a:t>、</a:t>
            </a:r>
            <a:r>
              <a:rPr lang="zh-TW" altLang="zh-TW" sz="2400" dirty="0">
                <a:latin typeface="標楷體" panose="03000509000000000000" pitchFamily="65" charset="-120"/>
                <a:ea typeface="標楷體" panose="03000509000000000000" pitchFamily="65" charset="-120"/>
              </a:rPr>
              <a:t>學生國際參與、</a:t>
            </a:r>
            <a:r>
              <a:rPr lang="zh-TW" altLang="zh-TW" sz="2400" dirty="0">
                <a:solidFill>
                  <a:srgbClr val="0000FF"/>
                </a:solidFill>
                <a:latin typeface="標楷體" panose="03000509000000000000" pitchFamily="65" charset="-120"/>
                <a:ea typeface="標楷體" panose="03000509000000000000" pitchFamily="65" charset="-120"/>
              </a:rPr>
              <a:t>跨文化交流能力</a:t>
            </a:r>
            <a:r>
              <a:rPr lang="zh-TW" altLang="zh-TW" sz="2400" dirty="0">
                <a:latin typeface="標楷體" panose="03000509000000000000" pitchFamily="65" charset="-120"/>
                <a:ea typeface="標楷體" panose="03000509000000000000" pitchFamily="65" charset="-120"/>
              </a:rPr>
              <a:t>與</a:t>
            </a:r>
            <a:r>
              <a:rPr lang="zh-TW" altLang="zh-TW" sz="2400" dirty="0">
                <a:solidFill>
                  <a:srgbClr val="0000FF"/>
                </a:solidFill>
                <a:latin typeface="標楷體" panose="03000509000000000000" pitchFamily="65" charset="-120"/>
                <a:ea typeface="標楷體" panose="03000509000000000000" pitchFamily="65" charset="-120"/>
              </a:rPr>
              <a:t>國際移動競爭力</a:t>
            </a:r>
            <a:r>
              <a:rPr lang="zh-TW" altLang="en-US" sz="2400" dirty="0" smtClean="0">
                <a:latin typeface="標楷體" panose="03000509000000000000" pitchFamily="65" charset="-120"/>
                <a:ea typeface="標楷體" panose="03000509000000000000" pitchFamily="65" charset="-120"/>
              </a:rPr>
              <a:t>、</a:t>
            </a:r>
            <a:r>
              <a:rPr lang="zh-TW" altLang="zh-TW" sz="2400" dirty="0">
                <a:solidFill>
                  <a:srgbClr val="0000FF"/>
                </a:solidFill>
                <a:latin typeface="標楷體" panose="03000509000000000000" pitchFamily="65" charset="-120"/>
                <a:ea typeface="標楷體" panose="03000509000000000000" pitchFamily="65" charset="-120"/>
              </a:rPr>
              <a:t>國際化友善校園</a:t>
            </a:r>
            <a:endParaRPr lang="zh-TW" altLang="en-US" sz="2400" dirty="0">
              <a:solidFill>
                <a:srgbClr val="0000FF"/>
              </a:solidFill>
              <a:latin typeface="標楷體" panose="03000509000000000000" pitchFamily="65" charset="-120"/>
              <a:ea typeface="標楷體" panose="03000509000000000000" pitchFamily="65" charset="-120"/>
            </a:endParaRPr>
          </a:p>
        </p:txBody>
      </p:sp>
      <p:pic>
        <p:nvPicPr>
          <p:cNvPr id="7" name="Picture 127" descr="005.gif (4921 字节)"/>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flipH="1" flipV="1">
            <a:off x="185463" y="1229755"/>
            <a:ext cx="498105" cy="399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27" descr="005.gif (4921 字节)"/>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flipH="1" flipV="1">
            <a:off x="220553" y="2376183"/>
            <a:ext cx="498105" cy="399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27" descr="005.gif (4921 字节)"/>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flipH="1" flipV="1">
            <a:off x="220553" y="3413327"/>
            <a:ext cx="498105" cy="399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27" descr="005.gif (4921 字节)"/>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flipH="1" flipV="1">
            <a:off x="220553" y="4585499"/>
            <a:ext cx="498105" cy="399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1661993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11F70DB0-1707-4C2E-BA6A-7B2B88A8B1D4}" type="slidenum">
              <a:rPr lang="zh-TW" altLang="en-US" smtClean="0"/>
              <a:t>76</a:t>
            </a:fld>
            <a:endParaRPr lang="zh-TW" altLang="en-US"/>
          </a:p>
        </p:txBody>
      </p:sp>
      <p:pic>
        <p:nvPicPr>
          <p:cNvPr id="3" name="Picture 2" descr="33-"/>
          <p:cNvPicPr>
            <a:picLocks noChangeAspect="1" noChangeArrowheads="1"/>
          </p:cNvPicPr>
          <p:nvPr/>
        </p:nvPicPr>
        <p:blipFill>
          <a:blip r:embed="rId3"/>
          <a:srcRect/>
          <a:stretch>
            <a:fillRect/>
          </a:stretch>
        </p:blipFill>
        <p:spPr bwMode="auto">
          <a:xfrm>
            <a:off x="0" y="178728"/>
            <a:ext cx="6228184" cy="946906"/>
          </a:xfrm>
          <a:prstGeom prst="rect">
            <a:avLst/>
          </a:prstGeom>
          <a:noFill/>
        </p:spPr>
      </p:pic>
      <p:sp>
        <p:nvSpPr>
          <p:cNvPr id="4" name="TextBox 18"/>
          <p:cNvSpPr txBox="1"/>
          <p:nvPr/>
        </p:nvSpPr>
        <p:spPr>
          <a:xfrm>
            <a:off x="0" y="282849"/>
            <a:ext cx="5941994" cy="584775"/>
          </a:xfrm>
          <a:prstGeom prst="rect">
            <a:avLst/>
          </a:prstGeom>
          <a:noFill/>
        </p:spPr>
        <p:txBody>
          <a:bodyPr wrap="square" rtlCol="0">
            <a:spAutoFit/>
          </a:bodyPr>
          <a:lstStyle/>
          <a:p>
            <a:pPr algn="ctr">
              <a:buBlip>
                <a:blip r:embed="rId4"/>
              </a:buBlip>
            </a:pPr>
            <a:r>
              <a:rPr lang="zh-TW" altLang="zh-TW" sz="3200" b="1" dirty="0">
                <a:latin typeface="標楷體" panose="03000509000000000000" pitchFamily="65" charset="-120"/>
                <a:ea typeface="標楷體" panose="03000509000000000000" pitchFamily="65" charset="-120"/>
              </a:rPr>
              <a:t>落實教學創新及提升教學品質</a:t>
            </a:r>
            <a:endParaRPr lang="ko-KR" altLang="en-US" sz="3200" b="1" dirty="0">
              <a:latin typeface="標楷體" panose="03000509000000000000" pitchFamily="65" charset="-120"/>
            </a:endParaRPr>
          </a:p>
        </p:txBody>
      </p:sp>
      <p:sp>
        <p:nvSpPr>
          <p:cNvPr id="7" name="Rectangle 4"/>
          <p:cNvSpPr>
            <a:spLocks noChangeArrowheads="1"/>
          </p:cNvSpPr>
          <p:nvPr/>
        </p:nvSpPr>
        <p:spPr bwMode="auto">
          <a:xfrm>
            <a:off x="251520" y="692695"/>
            <a:ext cx="9733313"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TW" altLang="en-US"/>
          </a:p>
        </p:txBody>
      </p:sp>
      <p:graphicFrame>
        <p:nvGraphicFramePr>
          <p:cNvPr id="8" name="物件 7"/>
          <p:cNvGraphicFramePr>
            <a:graphicFrameLocks noChangeAspect="1"/>
          </p:cNvGraphicFramePr>
          <p:nvPr>
            <p:extLst>
              <p:ext uri="{D42A27DB-BD31-4B8C-83A1-F6EECF244321}">
                <p14:modId xmlns:p14="http://schemas.microsoft.com/office/powerpoint/2010/main" val="3429931465"/>
              </p:ext>
            </p:extLst>
          </p:nvPr>
        </p:nvGraphicFramePr>
        <p:xfrm>
          <a:off x="755576" y="934992"/>
          <a:ext cx="7272808" cy="5923008"/>
        </p:xfrm>
        <a:graphic>
          <a:graphicData uri="http://schemas.openxmlformats.org/presentationml/2006/ole">
            <mc:AlternateContent xmlns:mc="http://schemas.openxmlformats.org/markup-compatibility/2006">
              <mc:Choice xmlns:v="urn:schemas-microsoft-com:vml" Requires="v">
                <p:oleObj spid="_x0000_s5204" name="Visio" r:id="rId5" imgW="6995077" imgH="6819915" progId="Visio.Drawing.15">
                  <p:embed/>
                </p:oleObj>
              </mc:Choice>
              <mc:Fallback>
                <p:oleObj name="Visio" r:id="rId5" imgW="6995077" imgH="6819915" progId="Visio.Drawing.15">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5576" y="934992"/>
                        <a:ext cx="7272808" cy="5923008"/>
                      </a:xfrm>
                      <a:prstGeom prst="rect">
                        <a:avLst/>
                      </a:prstGeom>
                      <a:noFill/>
                    </p:spPr>
                  </p:pic>
                </p:oleObj>
              </mc:Fallback>
            </mc:AlternateContent>
          </a:graphicData>
        </a:graphic>
      </p:graphicFrame>
    </p:spTree>
    <p:extLst>
      <p:ext uri="{BB962C8B-B14F-4D97-AF65-F5344CB8AC3E}">
        <p14:creationId xmlns:p14="http://schemas.microsoft.com/office/powerpoint/2010/main" val="102526394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11F70DB0-1707-4C2E-BA6A-7B2B88A8B1D4}" type="slidenum">
              <a:rPr lang="zh-TW" altLang="en-US" smtClean="0"/>
              <a:t>77</a:t>
            </a:fld>
            <a:endParaRPr lang="zh-TW" altLang="en-US"/>
          </a:p>
        </p:txBody>
      </p:sp>
      <p:sp>
        <p:nvSpPr>
          <p:cNvPr id="3" name="矩形 2"/>
          <p:cNvSpPr/>
          <p:nvPr/>
        </p:nvSpPr>
        <p:spPr>
          <a:xfrm>
            <a:off x="503548" y="1117904"/>
            <a:ext cx="8136046" cy="4524315"/>
          </a:xfrm>
          <a:prstGeom prst="rect">
            <a:avLst/>
          </a:prstGeom>
        </p:spPr>
        <p:txBody>
          <a:bodyPr wrap="square">
            <a:spAutoFit/>
          </a:bodyPr>
          <a:lstStyle/>
          <a:p>
            <a:r>
              <a:rPr lang="zh-TW" altLang="en-US" sz="2400" dirty="0">
                <a:latin typeface="標楷體" panose="03000509000000000000" pitchFamily="65" charset="-120"/>
                <a:ea typeface="標楷體" panose="03000509000000000000" pitchFamily="65" charset="-120"/>
              </a:rPr>
              <a:t>教學創新的內涵包含三個面向</a:t>
            </a:r>
            <a:r>
              <a:rPr lang="zh-TW" altLang="en-US" sz="2400" dirty="0" smtClean="0">
                <a:latin typeface="標楷體" panose="03000509000000000000" pitchFamily="65" charset="-120"/>
                <a:ea typeface="標楷體" panose="03000509000000000000" pitchFamily="65" charset="-120"/>
              </a:rPr>
              <a:t>：</a:t>
            </a:r>
            <a:endParaRPr lang="en-US" altLang="zh-TW" sz="2400" dirty="0" smtClean="0">
              <a:latin typeface="標楷體" panose="03000509000000000000" pitchFamily="65" charset="-120"/>
              <a:ea typeface="標楷體" panose="03000509000000000000" pitchFamily="65" charset="-120"/>
            </a:endParaRPr>
          </a:p>
          <a:p>
            <a:r>
              <a:rPr lang="en-US" altLang="zh-TW" sz="2400" dirty="0" smtClean="0">
                <a:latin typeface="標楷體" panose="03000509000000000000" pitchFamily="65" charset="-120"/>
                <a:ea typeface="標楷體" panose="03000509000000000000" pitchFamily="65" charset="-120"/>
              </a:rPr>
              <a:t>1</a:t>
            </a:r>
            <a:r>
              <a:rPr lang="en-US" altLang="zh-TW" sz="2400" dirty="0">
                <a:latin typeface="標楷體" panose="03000509000000000000" pitchFamily="65" charset="-120"/>
                <a:ea typeface="標楷體" panose="03000509000000000000" pitchFamily="65" charset="-120"/>
              </a:rPr>
              <a:t>.</a:t>
            </a:r>
            <a:r>
              <a:rPr lang="zh-TW" altLang="en-US" sz="2400" dirty="0" smtClean="0">
                <a:solidFill>
                  <a:srgbClr val="FF0000"/>
                </a:solidFill>
                <a:latin typeface="標楷體" panose="03000509000000000000" pitchFamily="65" charset="-120"/>
                <a:ea typeface="標楷體" panose="03000509000000000000" pitchFamily="65" charset="-120"/>
              </a:rPr>
              <a:t>思維上</a:t>
            </a:r>
            <a:r>
              <a:rPr lang="zh-TW" altLang="en-US" sz="2400" dirty="0">
                <a:solidFill>
                  <a:srgbClr val="FF0000"/>
                </a:solidFill>
                <a:latin typeface="標楷體" panose="03000509000000000000" pitchFamily="65" charset="-120"/>
                <a:ea typeface="標楷體" panose="03000509000000000000" pitchFamily="65" charset="-120"/>
              </a:rPr>
              <a:t>的創新</a:t>
            </a:r>
            <a:r>
              <a:rPr lang="zh-TW" altLang="en-US" sz="2400" dirty="0">
                <a:latin typeface="標楷體" panose="03000509000000000000" pitchFamily="65" charset="-120"/>
                <a:ea typeface="標楷體" panose="03000509000000000000" pitchFamily="65" charset="-120"/>
              </a:rPr>
              <a:t>：教學哲學、理念上的改變</a:t>
            </a:r>
            <a:r>
              <a:rPr lang="zh-TW" altLang="en-US" sz="2400" dirty="0" smtClean="0">
                <a:latin typeface="標楷體" panose="03000509000000000000" pitchFamily="65" charset="-120"/>
                <a:ea typeface="標楷體" panose="03000509000000000000" pitchFamily="65" charset="-120"/>
              </a:rPr>
              <a:t>；</a:t>
            </a:r>
            <a:endParaRPr lang="en-US" altLang="zh-TW" sz="2400" dirty="0" smtClean="0">
              <a:latin typeface="標楷體" panose="03000509000000000000" pitchFamily="65" charset="-120"/>
              <a:ea typeface="標楷體" panose="03000509000000000000" pitchFamily="65" charset="-120"/>
            </a:endParaRPr>
          </a:p>
          <a:p>
            <a:r>
              <a:rPr lang="en-US" altLang="zh-TW" sz="2400" dirty="0" smtClean="0">
                <a:latin typeface="標楷體" panose="03000509000000000000" pitchFamily="65" charset="-120"/>
                <a:ea typeface="標楷體" panose="03000509000000000000" pitchFamily="65" charset="-120"/>
              </a:rPr>
              <a:t>2.</a:t>
            </a:r>
            <a:r>
              <a:rPr lang="zh-TW" altLang="en-US" sz="2400" dirty="0" smtClean="0">
                <a:solidFill>
                  <a:srgbClr val="FF0000"/>
                </a:solidFill>
                <a:latin typeface="標楷體" panose="03000509000000000000" pitchFamily="65" charset="-120"/>
                <a:ea typeface="標楷體" panose="03000509000000000000" pitchFamily="65" charset="-120"/>
              </a:rPr>
              <a:t>法</a:t>
            </a:r>
            <a:r>
              <a:rPr lang="zh-TW" altLang="en-US" sz="2400" dirty="0">
                <a:solidFill>
                  <a:srgbClr val="FF0000"/>
                </a:solidFill>
                <a:latin typeface="標楷體" panose="03000509000000000000" pitchFamily="65" charset="-120"/>
                <a:ea typeface="標楷體" panose="03000509000000000000" pitchFamily="65" charset="-120"/>
              </a:rPr>
              <a:t>規</a:t>
            </a:r>
            <a:r>
              <a:rPr lang="zh-TW" altLang="en-US" sz="2400" dirty="0" smtClean="0">
                <a:solidFill>
                  <a:srgbClr val="FF0000"/>
                </a:solidFill>
                <a:latin typeface="標楷體" panose="03000509000000000000" pitchFamily="65" charset="-120"/>
                <a:ea typeface="標楷體" panose="03000509000000000000" pitchFamily="65" charset="-120"/>
              </a:rPr>
              <a:t>上</a:t>
            </a:r>
            <a:r>
              <a:rPr lang="zh-TW" altLang="en-US" sz="2400" dirty="0">
                <a:solidFill>
                  <a:srgbClr val="FF0000"/>
                </a:solidFill>
                <a:latin typeface="標楷體" panose="03000509000000000000" pitchFamily="65" charset="-120"/>
                <a:ea typeface="標楷體" panose="03000509000000000000" pitchFamily="65" charset="-120"/>
              </a:rPr>
              <a:t>的創新</a:t>
            </a:r>
            <a:r>
              <a:rPr lang="zh-TW" altLang="en-US" sz="2400" dirty="0">
                <a:latin typeface="標楷體" panose="03000509000000000000" pitchFamily="65" charset="-120"/>
                <a:ea typeface="標楷體" panose="03000509000000000000" pitchFamily="65" charset="-120"/>
              </a:rPr>
              <a:t>：課程規劃、師生互動上的改變； </a:t>
            </a:r>
            <a:endParaRPr lang="en-US" altLang="zh-TW" sz="2400" dirty="0" smtClean="0">
              <a:latin typeface="標楷體" panose="03000509000000000000" pitchFamily="65" charset="-120"/>
              <a:ea typeface="標楷體" panose="03000509000000000000" pitchFamily="65" charset="-120"/>
            </a:endParaRPr>
          </a:p>
          <a:p>
            <a:r>
              <a:rPr lang="en-US" altLang="zh-TW" sz="2400" dirty="0" smtClean="0">
                <a:latin typeface="標楷體" panose="03000509000000000000" pitchFamily="65" charset="-120"/>
                <a:ea typeface="標楷體" panose="03000509000000000000" pitchFamily="65" charset="-120"/>
              </a:rPr>
              <a:t>3</a:t>
            </a:r>
            <a:r>
              <a:rPr lang="en-US" altLang="zh-TW" sz="2400" dirty="0">
                <a:latin typeface="標楷體" panose="03000509000000000000" pitchFamily="65" charset="-120"/>
                <a:ea typeface="標楷體" panose="03000509000000000000" pitchFamily="65" charset="-120"/>
              </a:rPr>
              <a:t>.</a:t>
            </a:r>
            <a:r>
              <a:rPr lang="zh-TW" altLang="en-US" sz="2400" dirty="0">
                <a:solidFill>
                  <a:srgbClr val="FF0000"/>
                </a:solidFill>
                <a:latin typeface="標楷體" panose="03000509000000000000" pitchFamily="65" charset="-120"/>
                <a:ea typeface="標楷體" panose="03000509000000000000" pitchFamily="65" charset="-120"/>
              </a:rPr>
              <a:t>材料上的創新</a:t>
            </a:r>
            <a:r>
              <a:rPr lang="zh-TW" altLang="en-US" sz="2400" dirty="0">
                <a:latin typeface="標楷體" panose="03000509000000000000" pitchFamily="65" charset="-120"/>
                <a:ea typeface="標楷體" panose="03000509000000000000" pitchFamily="65" charset="-120"/>
              </a:rPr>
              <a:t>：教材教具、硬體</a:t>
            </a:r>
            <a:r>
              <a:rPr lang="zh-TW" altLang="en-US" sz="2400" dirty="0" smtClean="0">
                <a:latin typeface="標楷體" panose="03000509000000000000" pitchFamily="65" charset="-120"/>
                <a:ea typeface="標楷體" panose="03000509000000000000" pitchFamily="65" charset="-120"/>
              </a:rPr>
              <a:t>設備、</a:t>
            </a:r>
            <a:r>
              <a:rPr lang="en-US" altLang="zh-TW" sz="2400" dirty="0" smtClean="0">
                <a:latin typeface="標楷體" panose="03000509000000000000" pitchFamily="65" charset="-120"/>
                <a:ea typeface="標楷體" panose="03000509000000000000" pitchFamily="65" charset="-120"/>
              </a:rPr>
              <a:t>3C</a:t>
            </a:r>
            <a:r>
              <a:rPr lang="zh-TW" altLang="en-US" sz="2400" dirty="0" smtClean="0">
                <a:latin typeface="標楷體" panose="03000509000000000000" pitchFamily="65" charset="-120"/>
                <a:ea typeface="標楷體" panose="03000509000000000000" pitchFamily="65" charset="-120"/>
              </a:rPr>
              <a:t>科技上的改變</a:t>
            </a:r>
            <a:endParaRPr lang="en-US" altLang="zh-TW" sz="2400" dirty="0" smtClean="0">
              <a:latin typeface="標楷體" panose="03000509000000000000" pitchFamily="65" charset="-120"/>
              <a:ea typeface="標楷體" panose="03000509000000000000" pitchFamily="65" charset="-120"/>
            </a:endParaRPr>
          </a:p>
          <a:p>
            <a:endParaRPr lang="en-US" altLang="zh-TW" sz="2400" dirty="0" smtClean="0">
              <a:latin typeface="標楷體" panose="03000509000000000000" pitchFamily="65" charset="-120"/>
              <a:ea typeface="標楷體" panose="03000509000000000000" pitchFamily="65" charset="-120"/>
            </a:endParaRPr>
          </a:p>
          <a:p>
            <a:r>
              <a:rPr lang="zh-TW" altLang="en-US" sz="2400" dirty="0" smtClean="0">
                <a:latin typeface="標楷體" panose="03000509000000000000" pitchFamily="65" charset="-120"/>
                <a:ea typeface="標楷體" panose="03000509000000000000" pitchFamily="65" charset="-120"/>
              </a:rPr>
              <a:t>創意</a:t>
            </a:r>
            <a:r>
              <a:rPr lang="zh-TW" altLang="en-US" sz="2400" dirty="0">
                <a:latin typeface="標楷體" panose="03000509000000000000" pitchFamily="65" charset="-120"/>
                <a:ea typeface="標楷體" panose="03000509000000000000" pitchFamily="65" charset="-120"/>
              </a:rPr>
              <a:t>性教學是指，教師在教學過程中</a:t>
            </a:r>
            <a:r>
              <a:rPr lang="zh-TW" altLang="en-US" sz="2400" dirty="0" smtClean="0">
                <a:latin typeface="標楷體" panose="03000509000000000000" pitchFamily="65" charset="-120"/>
                <a:ea typeface="標楷體" panose="03000509000000000000" pitchFamily="65" charset="-120"/>
              </a:rPr>
              <a:t>，</a:t>
            </a:r>
            <a:r>
              <a:rPr lang="zh-TW" altLang="en-US" sz="2400" dirty="0" smtClean="0">
                <a:solidFill>
                  <a:srgbClr val="FF0000"/>
                </a:solidFill>
                <a:latin typeface="標楷體" panose="03000509000000000000" pitchFamily="65" charset="-120"/>
                <a:ea typeface="標楷體" panose="03000509000000000000" pitchFamily="65" charset="-120"/>
              </a:rPr>
              <a:t>運用</a:t>
            </a:r>
            <a:r>
              <a:rPr lang="zh-TW" altLang="en-US" sz="2400" dirty="0">
                <a:solidFill>
                  <a:srgbClr val="FF0000"/>
                </a:solidFill>
                <a:latin typeface="標楷體" panose="03000509000000000000" pitchFamily="65" charset="-120"/>
                <a:ea typeface="標楷體" panose="03000509000000000000" pitchFamily="65" charset="-120"/>
              </a:rPr>
              <a:t>創意或新穎的教學方法、策略等，使</a:t>
            </a:r>
            <a:r>
              <a:rPr lang="zh-TW" altLang="en-US" sz="2400" dirty="0" smtClean="0">
                <a:solidFill>
                  <a:srgbClr val="FF0000"/>
                </a:solidFill>
                <a:latin typeface="標楷體" panose="03000509000000000000" pitchFamily="65" charset="-120"/>
                <a:ea typeface="標楷體" panose="03000509000000000000" pitchFamily="65" charset="-120"/>
              </a:rPr>
              <a:t>教學</a:t>
            </a:r>
            <a:r>
              <a:rPr lang="zh-TW" altLang="en-US" sz="2400" dirty="0">
                <a:solidFill>
                  <a:srgbClr val="FF0000"/>
                </a:solidFill>
                <a:latin typeface="標楷體" panose="03000509000000000000" pitchFamily="65" charset="-120"/>
                <a:ea typeface="標楷體" panose="03000509000000000000" pitchFamily="65" charset="-120"/>
              </a:rPr>
              <a:t>活動生動、活潑、有趣、多元、有變化</a:t>
            </a:r>
            <a:r>
              <a:rPr lang="zh-TW" altLang="en-US" sz="2400" dirty="0" smtClean="0">
                <a:solidFill>
                  <a:srgbClr val="FF0000"/>
                </a:solidFill>
                <a:latin typeface="標楷體" panose="03000509000000000000" pitchFamily="65" charset="-120"/>
                <a:ea typeface="標楷體" panose="03000509000000000000" pitchFamily="65" charset="-120"/>
              </a:rPr>
              <a:t>，以</a:t>
            </a:r>
            <a:r>
              <a:rPr lang="zh-TW" altLang="en-US" sz="2400" dirty="0">
                <a:solidFill>
                  <a:srgbClr val="FF0000"/>
                </a:solidFill>
                <a:latin typeface="標楷體" panose="03000509000000000000" pitchFamily="65" charset="-120"/>
                <a:ea typeface="標楷體" panose="03000509000000000000" pitchFamily="65" charset="-120"/>
              </a:rPr>
              <a:t>有效引起學生學習動機</a:t>
            </a:r>
            <a:r>
              <a:rPr lang="zh-TW" altLang="en-US" sz="2400" dirty="0">
                <a:latin typeface="標楷體" panose="03000509000000000000" pitchFamily="65" charset="-120"/>
                <a:ea typeface="標楷體" panose="03000509000000000000" pitchFamily="65" charset="-120"/>
              </a:rPr>
              <a:t>，集中注意力，</a:t>
            </a:r>
            <a:r>
              <a:rPr lang="zh-TW" altLang="en-US" sz="2400" dirty="0" smtClean="0">
                <a:latin typeface="標楷體" panose="03000509000000000000" pitchFamily="65" charset="-120"/>
                <a:ea typeface="標楷體" panose="03000509000000000000" pitchFamily="65" charset="-120"/>
              </a:rPr>
              <a:t>用心</a:t>
            </a:r>
            <a:r>
              <a:rPr lang="zh-TW" altLang="en-US" sz="2400" dirty="0">
                <a:latin typeface="標楷體" panose="03000509000000000000" pitchFamily="65" charset="-120"/>
                <a:ea typeface="標楷體" panose="03000509000000000000" pitchFamily="65" charset="-120"/>
              </a:rPr>
              <a:t>投入，期能產生良好的教學</a:t>
            </a:r>
            <a:r>
              <a:rPr lang="zh-TW" altLang="en-US" sz="2400" dirty="0" smtClean="0">
                <a:latin typeface="標楷體" panose="03000509000000000000" pitchFamily="65" charset="-120"/>
                <a:ea typeface="標楷體" panose="03000509000000000000" pitchFamily="65" charset="-120"/>
              </a:rPr>
              <a:t>成效</a:t>
            </a:r>
            <a:endParaRPr lang="en-US" altLang="zh-TW" sz="2400" dirty="0" smtClean="0">
              <a:latin typeface="標楷體" panose="03000509000000000000" pitchFamily="65" charset="-120"/>
              <a:ea typeface="標楷體" panose="03000509000000000000" pitchFamily="65" charset="-120"/>
            </a:endParaRPr>
          </a:p>
          <a:p>
            <a:endParaRPr lang="en-US" altLang="zh-TW" sz="2400" dirty="0" smtClean="0">
              <a:latin typeface="標楷體" panose="03000509000000000000" pitchFamily="65" charset="-120"/>
              <a:ea typeface="標楷體" panose="03000509000000000000" pitchFamily="65" charset="-120"/>
            </a:endParaRPr>
          </a:p>
          <a:p>
            <a:r>
              <a:rPr lang="zh-TW" altLang="en-US" sz="2400" dirty="0">
                <a:latin typeface="標楷體" panose="03000509000000000000" pitchFamily="65" charset="-120"/>
                <a:ea typeface="標楷體" panose="03000509000000000000" pitchFamily="65" charset="-120"/>
              </a:rPr>
              <a:t>創意性教學</a:t>
            </a:r>
            <a:r>
              <a:rPr lang="zh-TW" altLang="en-US" sz="2400" dirty="0">
                <a:solidFill>
                  <a:srgbClr val="FF0000"/>
                </a:solidFill>
                <a:latin typeface="標楷體" panose="03000509000000000000" pitchFamily="65" charset="-120"/>
                <a:ea typeface="標楷體" panose="03000509000000000000" pitchFamily="65" charset="-120"/>
              </a:rPr>
              <a:t>著重過程的改革和變化</a:t>
            </a:r>
            <a:r>
              <a:rPr lang="zh-TW" altLang="en-US" sz="2400" dirty="0">
                <a:latin typeface="標楷體" panose="03000509000000000000" pitchFamily="65" charset="-120"/>
                <a:ea typeface="標楷體" panose="03000509000000000000" pitchFamily="65" charset="-120"/>
              </a:rPr>
              <a:t>。思考</a:t>
            </a:r>
            <a:r>
              <a:rPr lang="zh-TW" altLang="en-US" sz="2400" dirty="0" smtClean="0">
                <a:latin typeface="標楷體" panose="03000509000000000000" pitchFamily="65" charset="-120"/>
                <a:ea typeface="標楷體" panose="03000509000000000000" pitchFamily="65" charset="-120"/>
              </a:rPr>
              <a:t>啟發</a:t>
            </a:r>
            <a:r>
              <a:rPr lang="zh-TW" altLang="en-US" sz="2400" dirty="0">
                <a:latin typeface="標楷體" panose="03000509000000000000" pitchFamily="65" charset="-120"/>
                <a:ea typeface="標楷體" panose="03000509000000000000" pitchFamily="65" charset="-120"/>
              </a:rPr>
              <a:t>教學則是強調學習者經過教師的協助，</a:t>
            </a:r>
            <a:r>
              <a:rPr lang="zh-TW" altLang="en-US" sz="2400" dirty="0" smtClean="0">
                <a:latin typeface="標楷體" panose="03000509000000000000" pitchFamily="65" charset="-120"/>
                <a:ea typeface="標楷體" panose="03000509000000000000" pitchFamily="65" charset="-120"/>
              </a:rPr>
              <a:t>在心智</a:t>
            </a:r>
            <a:r>
              <a:rPr lang="zh-TW" altLang="en-US" sz="2400" dirty="0">
                <a:latin typeface="標楷體" panose="03000509000000000000" pitchFamily="65" charset="-120"/>
                <a:ea typeface="標楷體" panose="03000509000000000000" pitchFamily="65" charset="-120"/>
              </a:rPr>
              <a:t>上有所產出或發展</a:t>
            </a:r>
          </a:p>
        </p:txBody>
      </p:sp>
      <p:sp>
        <p:nvSpPr>
          <p:cNvPr id="4" name="圓角矩形 45"/>
          <p:cNvSpPr/>
          <p:nvPr/>
        </p:nvSpPr>
        <p:spPr>
          <a:xfrm>
            <a:off x="107504" y="260648"/>
            <a:ext cx="8532090" cy="785818"/>
          </a:xfrm>
          <a:prstGeom prst="roundRect">
            <a:avLst>
              <a:gd name="adj" fmla="val 50000"/>
            </a:avLst>
          </a:prstGeom>
          <a:solidFill>
            <a:schemeClr val="accent5"/>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Arial" pitchFamily="34" charset="0"/>
            </a:endParaRPr>
          </a:p>
        </p:txBody>
      </p:sp>
      <p:sp>
        <p:nvSpPr>
          <p:cNvPr id="5" name="圓角矩形 62"/>
          <p:cNvSpPr/>
          <p:nvPr/>
        </p:nvSpPr>
        <p:spPr>
          <a:xfrm>
            <a:off x="311666" y="332086"/>
            <a:ext cx="8148766" cy="642942"/>
          </a:xfrm>
          <a:prstGeom prst="roundRect">
            <a:avLst>
              <a:gd name="adj" fmla="val 50000"/>
            </a:avLst>
          </a:prstGeom>
          <a:ln>
            <a:noFill/>
          </a:ln>
          <a:scene3d>
            <a:camera prst="orthographicFront"/>
            <a:lightRig rig="threePt" dir="t"/>
          </a:scene3d>
          <a:sp3d>
            <a:bevelT w="152400" h="50800" prst="softRound"/>
          </a:sp3d>
        </p:spPr>
        <p:style>
          <a:lnRef idx="2">
            <a:schemeClr val="accent1"/>
          </a:lnRef>
          <a:fillRef idx="1">
            <a:schemeClr val="lt1"/>
          </a:fillRef>
          <a:effectRef idx="0">
            <a:schemeClr val="accent1"/>
          </a:effectRef>
          <a:fontRef idx="minor">
            <a:schemeClr val="dk1"/>
          </a:fontRef>
        </p:style>
        <p:txBody>
          <a:bodyPr rtlCol="0" anchor="ctr"/>
          <a:lstStyle/>
          <a:p>
            <a:pPr algn="ctr"/>
            <a:endParaRPr lang="zh-TW" altLang="en-US">
              <a:latin typeface="Arial" pitchFamily="34" charset="0"/>
            </a:endParaRPr>
          </a:p>
        </p:txBody>
      </p:sp>
      <p:sp>
        <p:nvSpPr>
          <p:cNvPr id="6" name="TextBox 26"/>
          <p:cNvSpPr txBox="1"/>
          <p:nvPr/>
        </p:nvSpPr>
        <p:spPr>
          <a:xfrm>
            <a:off x="314777" y="260648"/>
            <a:ext cx="8068389" cy="646331"/>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TW" altLang="en-US"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教學創新</a:t>
            </a:r>
            <a:r>
              <a:rPr lang="en-US" altLang="zh-TW"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a:t>
            </a:r>
            <a:r>
              <a:rPr lang="en-US" altLang="zh-TW" sz="3600" b="1" spc="50" dirty="0" smtClean="0">
                <a:ln w="11430"/>
                <a:solidFill>
                  <a:srgbClr val="0000FF"/>
                </a:solidFill>
                <a:effectLst>
                  <a:outerShdw blurRad="76200" dist="50800" dir="5400000" algn="tl" rotWithShape="0">
                    <a:srgbClr val="000000">
                      <a:alpha val="65000"/>
                    </a:srgbClr>
                  </a:outerShdw>
                </a:effectLst>
                <a:latin typeface="Arial" panose="020B0604020202020204" pitchFamily="34" charset="0"/>
                <a:ea typeface="標楷體" panose="03000509000000000000" pitchFamily="65" charset="-120"/>
                <a:cs typeface="Arial" panose="020B0604020202020204" pitchFamily="34" charset="0"/>
              </a:rPr>
              <a:t>Instructional Innovation</a:t>
            </a:r>
            <a:r>
              <a:rPr lang="en-US" altLang="zh-TW"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a:t>
            </a:r>
            <a:endParaRPr lang="ko-KR" alt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HY헤드라인M" pitchFamily="18" charset="-127"/>
              <a:cs typeface="Times New Roman" pitchFamily="18" charset="0"/>
            </a:endParaRPr>
          </a:p>
        </p:txBody>
      </p:sp>
      <p:pic>
        <p:nvPicPr>
          <p:cNvPr id="8" name="Picture 127" descr="005.gif (4921 字节)"/>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86815" y="1132303"/>
            <a:ext cx="529952" cy="424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27" descr="005.gif (4921 字节)"/>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86815" y="2962703"/>
            <a:ext cx="529952" cy="424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27" descr="005.gif (4921 字节)"/>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86815" y="4807660"/>
            <a:ext cx="529952" cy="424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8982343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11F70DB0-1707-4C2E-BA6A-7B2B88A8B1D4}" type="slidenum">
              <a:rPr lang="zh-TW" altLang="en-US" smtClean="0"/>
              <a:t>78</a:t>
            </a:fld>
            <a:endParaRPr lang="zh-TW" altLang="en-US"/>
          </a:p>
        </p:txBody>
      </p:sp>
      <p:sp>
        <p:nvSpPr>
          <p:cNvPr id="3" name="圓角矩形 45"/>
          <p:cNvSpPr/>
          <p:nvPr/>
        </p:nvSpPr>
        <p:spPr>
          <a:xfrm>
            <a:off x="0" y="260648"/>
            <a:ext cx="6516216" cy="785818"/>
          </a:xfrm>
          <a:prstGeom prst="roundRect">
            <a:avLst>
              <a:gd name="adj" fmla="val 50000"/>
            </a:avLst>
          </a:prstGeom>
          <a:solidFill>
            <a:schemeClr val="accent5"/>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標楷體" panose="03000509000000000000" pitchFamily="65" charset="-120"/>
              <a:ea typeface="標楷體" panose="03000509000000000000" pitchFamily="65" charset="-120"/>
            </a:endParaRPr>
          </a:p>
        </p:txBody>
      </p:sp>
      <p:sp>
        <p:nvSpPr>
          <p:cNvPr id="4" name="圓角矩形 62"/>
          <p:cNvSpPr/>
          <p:nvPr/>
        </p:nvSpPr>
        <p:spPr>
          <a:xfrm>
            <a:off x="208992" y="332086"/>
            <a:ext cx="6223460" cy="642942"/>
          </a:xfrm>
          <a:prstGeom prst="roundRect">
            <a:avLst>
              <a:gd name="adj" fmla="val 50000"/>
            </a:avLst>
          </a:prstGeom>
          <a:ln>
            <a:noFill/>
          </a:ln>
          <a:scene3d>
            <a:camera prst="orthographicFront"/>
            <a:lightRig rig="threePt" dir="t"/>
          </a:scene3d>
          <a:sp3d>
            <a:bevelT w="152400" h="50800" prst="softRound"/>
          </a:sp3d>
        </p:spPr>
        <p:style>
          <a:lnRef idx="2">
            <a:schemeClr val="accent1"/>
          </a:lnRef>
          <a:fillRef idx="1">
            <a:schemeClr val="lt1"/>
          </a:fillRef>
          <a:effectRef idx="0">
            <a:schemeClr val="accent1"/>
          </a:effectRef>
          <a:fontRef idx="minor">
            <a:schemeClr val="dk1"/>
          </a:fontRef>
        </p:style>
        <p:txBody>
          <a:bodyPr rtlCol="0" anchor="ctr"/>
          <a:lstStyle/>
          <a:p>
            <a:pPr algn="ctr"/>
            <a:endParaRPr lang="zh-TW" altLang="en-US">
              <a:latin typeface="標楷體" panose="03000509000000000000" pitchFamily="65" charset="-120"/>
              <a:ea typeface="標楷體" panose="03000509000000000000" pitchFamily="65" charset="-120"/>
            </a:endParaRPr>
          </a:p>
        </p:txBody>
      </p:sp>
      <p:sp>
        <p:nvSpPr>
          <p:cNvPr id="5" name="TextBox 26"/>
          <p:cNvSpPr txBox="1"/>
          <p:nvPr/>
        </p:nvSpPr>
        <p:spPr>
          <a:xfrm>
            <a:off x="213115" y="260648"/>
            <a:ext cx="6162074" cy="707886"/>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TW" altLang="en-US"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教師專業成長與教學改變</a:t>
            </a:r>
            <a:endParaRPr lang="ko-KR" altLang="en-US"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HY헤드라인M" pitchFamily="18" charset="-127"/>
              <a:cs typeface="Times New Roman" pitchFamily="18" charset="0"/>
            </a:endParaRPr>
          </a:p>
        </p:txBody>
      </p:sp>
      <p:sp>
        <p:nvSpPr>
          <p:cNvPr id="6" name="矩形 5"/>
          <p:cNvSpPr/>
          <p:nvPr/>
        </p:nvSpPr>
        <p:spPr>
          <a:xfrm>
            <a:off x="755576" y="1268760"/>
            <a:ext cx="7992888" cy="4462760"/>
          </a:xfrm>
          <a:prstGeom prst="rect">
            <a:avLst/>
          </a:prstGeom>
        </p:spPr>
        <p:txBody>
          <a:bodyPr wrap="square">
            <a:spAutoFit/>
          </a:bodyPr>
          <a:lstStyle/>
          <a:p>
            <a:pPr>
              <a:spcBef>
                <a:spcPts val="1200"/>
              </a:spcBef>
            </a:pPr>
            <a:r>
              <a:rPr lang="zh-TW" altLang="en-US" sz="2400" dirty="0" smtClean="0">
                <a:latin typeface="Times New Roman" panose="02020603050405020304" pitchFamily="18" charset="0"/>
                <a:ea typeface="標楷體" panose="03000509000000000000" pitchFamily="65" charset="-120"/>
                <a:cs typeface="Times New Roman" panose="02020603050405020304" pitchFamily="18" charset="0"/>
              </a:rPr>
              <a:t>陳美玉</a:t>
            </a:r>
            <a:r>
              <a:rPr lang="zh-TW" altLang="en-US" sz="2400" dirty="0">
                <a:latin typeface="Times New Roman" panose="02020603050405020304" pitchFamily="18" charset="0"/>
                <a:ea typeface="標楷體" panose="03000509000000000000" pitchFamily="65" charset="-120"/>
                <a:cs typeface="Times New Roman" panose="02020603050405020304" pitchFamily="18" charset="0"/>
              </a:rPr>
              <a:t>（1999）</a:t>
            </a:r>
            <a:r>
              <a:rPr lang="zh-TW" altLang="en-US" sz="2400" dirty="0" smtClean="0">
                <a:latin typeface="Times New Roman" panose="02020603050405020304" pitchFamily="18" charset="0"/>
                <a:ea typeface="標楷體" panose="03000509000000000000" pitchFamily="65" charset="-120"/>
                <a:cs typeface="Times New Roman" panose="02020603050405020304" pitchFamily="18" charset="0"/>
              </a:rPr>
              <a:t>認為教師</a:t>
            </a:r>
            <a:r>
              <a:rPr lang="zh-TW" altLang="en-US" sz="2400" dirty="0">
                <a:latin typeface="Times New Roman" panose="02020603050405020304" pitchFamily="18" charset="0"/>
                <a:ea typeface="標楷體" panose="03000509000000000000" pitchFamily="65" charset="-120"/>
                <a:cs typeface="Times New Roman" panose="02020603050405020304" pitchFamily="18" charset="0"/>
              </a:rPr>
              <a:t>專業成長是教師能</a:t>
            </a:r>
            <a:r>
              <a:rPr lang="zh-TW" altLang="en-US" sz="24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透過</a:t>
            </a:r>
            <a:r>
              <a:rPr lang="zh-TW" altLang="en-US" sz="24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各種反省</a:t>
            </a:r>
            <a:r>
              <a:rPr lang="zh-TW" altLang="en-US" sz="24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的形 式，促使其個人的信念、實務理論與教學</a:t>
            </a:r>
            <a:r>
              <a:rPr lang="zh-TW" altLang="en-US" sz="24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行為</a:t>
            </a:r>
            <a:r>
              <a:rPr lang="zh-TW" altLang="en-US" sz="24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等，產生有意義的、實質的</a:t>
            </a:r>
            <a:r>
              <a:rPr lang="zh-TW" altLang="en-US" sz="24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改變</a:t>
            </a:r>
            <a:endParaRPr lang="en-US" altLang="zh-TW" sz="24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endParaRPr>
          </a:p>
          <a:p>
            <a:pPr>
              <a:spcBef>
                <a:spcPts val="1200"/>
              </a:spcBef>
            </a:pPr>
            <a:r>
              <a:rPr lang="zh-TW" altLang="en-US" sz="2400" dirty="0">
                <a:latin typeface="Times New Roman" panose="02020603050405020304" pitchFamily="18" charset="0"/>
                <a:ea typeface="標楷體" panose="03000509000000000000" pitchFamily="65" charset="-120"/>
                <a:cs typeface="Times New Roman" panose="02020603050405020304" pitchFamily="18" charset="0"/>
              </a:rPr>
              <a:t>周崇儒 （</a:t>
            </a:r>
            <a:r>
              <a:rPr lang="en-US" altLang="zh-TW" sz="2400" dirty="0">
                <a:latin typeface="Times New Roman" panose="02020603050405020304" pitchFamily="18" charset="0"/>
                <a:ea typeface="標楷體" panose="03000509000000000000" pitchFamily="65" charset="-120"/>
                <a:cs typeface="Times New Roman" panose="02020603050405020304" pitchFamily="18" charset="0"/>
              </a:rPr>
              <a:t>2000</a:t>
            </a:r>
            <a:r>
              <a:rPr lang="zh-TW" altLang="en-US" sz="2400" dirty="0">
                <a:latin typeface="Times New Roman" panose="02020603050405020304" pitchFamily="18" charset="0"/>
                <a:ea typeface="標楷體" panose="03000509000000000000" pitchFamily="65" charset="-120"/>
                <a:cs typeface="Times New Roman" panose="02020603050405020304" pitchFamily="18" charset="0"/>
              </a:rPr>
              <a:t>）則認為</a:t>
            </a:r>
            <a:r>
              <a:rPr lang="zh-TW" altLang="en-US" sz="24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教學不只是知識與技能的傳 授，更是人際互動的影響</a:t>
            </a:r>
            <a:r>
              <a:rPr lang="zh-TW" altLang="en-US" sz="2400" dirty="0">
                <a:latin typeface="Times New Roman" panose="02020603050405020304" pitchFamily="18" charset="0"/>
                <a:ea typeface="標楷體" panose="03000509000000000000" pitchFamily="65" charset="-120"/>
                <a:cs typeface="Times New Roman" panose="02020603050405020304" pitchFamily="18" charset="0"/>
              </a:rPr>
              <a:t>，教師專業成長的 內涵應是廣泛多元的，包含</a:t>
            </a:r>
            <a:r>
              <a:rPr lang="zh-TW" altLang="en-US" sz="24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課程、教材、教 法、輔導、評鑑、班級經營、人際溝通等， 涵蓋認知、技能和情意</a:t>
            </a:r>
            <a:r>
              <a:rPr lang="zh-TW" altLang="en-US" sz="2400" dirty="0">
                <a:latin typeface="Times New Roman" panose="02020603050405020304" pitchFamily="18" charset="0"/>
                <a:ea typeface="標楷體" panose="03000509000000000000" pitchFamily="65" charset="-120"/>
                <a:cs typeface="Times New Roman" panose="02020603050405020304" pitchFamily="18" charset="0"/>
              </a:rPr>
              <a:t>的</a:t>
            </a:r>
            <a:r>
              <a:rPr lang="zh-TW" altLang="en-US" sz="2400" dirty="0" smtClean="0">
                <a:latin typeface="Times New Roman" panose="02020603050405020304" pitchFamily="18" charset="0"/>
                <a:ea typeface="標楷體" panose="03000509000000000000" pitchFamily="65" charset="-120"/>
                <a:cs typeface="Times New Roman" panose="02020603050405020304" pitchFamily="18" charset="0"/>
              </a:rPr>
              <a:t>層面</a:t>
            </a:r>
            <a:endParaRPr lang="en-US" altLang="zh-TW" sz="2400" dirty="0" smtClean="0">
              <a:latin typeface="Times New Roman" panose="02020603050405020304" pitchFamily="18" charset="0"/>
              <a:ea typeface="標楷體" panose="03000509000000000000" pitchFamily="65" charset="-120"/>
              <a:cs typeface="Times New Roman" panose="02020603050405020304" pitchFamily="18" charset="0"/>
            </a:endParaRPr>
          </a:p>
          <a:p>
            <a:pPr>
              <a:spcBef>
                <a:spcPts val="1200"/>
              </a:spcBef>
            </a:pPr>
            <a:r>
              <a:rPr lang="zh-TW" altLang="en-US" sz="2400" dirty="0">
                <a:latin typeface="Times New Roman" panose="02020603050405020304" pitchFamily="18" charset="0"/>
                <a:ea typeface="標楷體" panose="03000509000000000000" pitchFamily="65" charset="-120"/>
                <a:cs typeface="Times New Roman" panose="02020603050405020304" pitchFamily="18" charset="0"/>
              </a:rPr>
              <a:t>專業成長與改變已是當代教師為符合 時代期許和自我追求下必須面對的事實，</a:t>
            </a:r>
            <a:r>
              <a:rPr lang="zh-TW" altLang="en-US" sz="2400" dirty="0" smtClean="0">
                <a:latin typeface="Times New Roman" panose="02020603050405020304" pitchFamily="18" charset="0"/>
                <a:ea typeface="標楷體" panose="03000509000000000000" pitchFamily="65" charset="-120"/>
                <a:cs typeface="Times New Roman" panose="02020603050405020304" pitchFamily="18" charset="0"/>
              </a:rPr>
              <a:t>但改變</a:t>
            </a:r>
            <a:r>
              <a:rPr lang="zh-TW" altLang="en-US" sz="2400" dirty="0">
                <a:latin typeface="Times New Roman" panose="02020603050405020304" pitchFamily="18" charset="0"/>
                <a:ea typeface="標楷體" panose="03000509000000000000" pitchFamily="65" charset="-120"/>
                <a:cs typeface="Times New Roman" panose="02020603050405020304" pitchFamily="18" charset="0"/>
              </a:rPr>
              <a:t>是漸進的，教師</a:t>
            </a:r>
            <a:r>
              <a:rPr lang="zh-TW" altLang="en-US" sz="2400" dirty="0" smtClean="0">
                <a:latin typeface="Times New Roman" panose="02020603050405020304" pitchFamily="18" charset="0"/>
                <a:ea typeface="標楷體" panose="03000509000000000000" pitchFamily="65" charset="-120"/>
                <a:cs typeface="Times New Roman" panose="02020603050405020304" pitchFamily="18" charset="0"/>
              </a:rPr>
              <a:t>對自身</a:t>
            </a:r>
            <a:r>
              <a:rPr lang="zh-TW" altLang="en-US" sz="2400" dirty="0">
                <a:latin typeface="Times New Roman" panose="02020603050405020304" pitchFamily="18" charset="0"/>
                <a:ea typeface="標楷體" panose="03000509000000000000" pitchFamily="65" charset="-120"/>
                <a:cs typeface="Times New Roman" panose="02020603050405020304" pitchFamily="18" charset="0"/>
              </a:rPr>
              <a:t>教學專業的成長 是在「</a:t>
            </a:r>
            <a:r>
              <a:rPr lang="zh-TW" altLang="en-US" sz="24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覺知、省思和行動</a:t>
            </a:r>
            <a:r>
              <a:rPr lang="zh-TW" altLang="en-US" sz="2400" dirty="0">
                <a:latin typeface="Times New Roman" panose="02020603050405020304" pitchFamily="18" charset="0"/>
                <a:ea typeface="標楷體" panose="03000509000000000000" pitchFamily="65" charset="-120"/>
                <a:cs typeface="Times New Roman" panose="02020603050405020304" pitchFamily="18" charset="0"/>
              </a:rPr>
              <a:t>」三者的互動之下 才能達成</a:t>
            </a:r>
          </a:p>
        </p:txBody>
      </p:sp>
      <p:pic>
        <p:nvPicPr>
          <p:cNvPr id="7" name="Picture 100" descr="041.gif (37704 字节)"/>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268760"/>
            <a:ext cx="504056" cy="504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00" descr="041.gif (37704 字节)"/>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45434" y="2521762"/>
            <a:ext cx="504056" cy="504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00" descr="041.gif (37704 字节)"/>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57096" y="4126641"/>
            <a:ext cx="504056" cy="504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4254749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323528" y="1117904"/>
            <a:ext cx="8686800" cy="5335432"/>
          </a:xfrm>
        </p:spPr>
        <p:txBody>
          <a:bodyPr>
            <a:normAutofit lnSpcReduction="10000"/>
          </a:bodyPr>
          <a:lstStyle/>
          <a:p>
            <a:r>
              <a:rPr lang="zh-TW" altLang="en-US" b="1"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措施目標</a:t>
            </a:r>
            <a:endParaRPr lang="en-US" altLang="zh-TW" b="1"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endParaRPr>
          </a:p>
          <a:p>
            <a:pPr lvl="1"/>
            <a:r>
              <a:rPr lang="zh-TW" altLang="en-US" dirty="0">
                <a:latin typeface="Times New Roman" panose="02020603050405020304" pitchFamily="18" charset="0"/>
                <a:ea typeface="標楷體" panose="03000509000000000000" pitchFamily="65" charset="-120"/>
                <a:cs typeface="Times New Roman" panose="02020603050405020304" pitchFamily="18" charset="0"/>
              </a:rPr>
              <a:t>強化</a:t>
            </a:r>
            <a:r>
              <a:rPr lang="zh-TW" altLang="en-US"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雙軌人才培育</a:t>
            </a:r>
            <a:r>
              <a:rPr lang="zh-TW" altLang="en-US" dirty="0">
                <a:latin typeface="Times New Roman" panose="02020603050405020304" pitchFamily="18" charset="0"/>
                <a:ea typeface="標楷體" panose="03000509000000000000" pitchFamily="65" charset="-120"/>
                <a:cs typeface="Times New Roman" panose="02020603050405020304" pitchFamily="18" charset="0"/>
              </a:rPr>
              <a:t>，突顯學術研究與專業應用兩種教學型態及課程內容</a:t>
            </a:r>
            <a:endParaRPr lang="en-US" altLang="zh-TW" dirty="0">
              <a:latin typeface="Times New Roman" panose="02020603050405020304" pitchFamily="18" charset="0"/>
              <a:ea typeface="標楷體" panose="03000509000000000000" pitchFamily="65" charset="-120"/>
              <a:cs typeface="Times New Roman" panose="02020603050405020304" pitchFamily="18" charset="0"/>
            </a:endParaRPr>
          </a:p>
          <a:p>
            <a:pPr lvl="1"/>
            <a:r>
              <a:rPr lang="zh-TW" altLang="en-US" dirty="0">
                <a:latin typeface="Times New Roman" panose="02020603050405020304" pitchFamily="18" charset="0"/>
                <a:ea typeface="標楷體" panose="03000509000000000000" pitchFamily="65" charset="-120"/>
                <a:cs typeface="Times New Roman" panose="02020603050405020304" pitchFamily="18" charset="0"/>
              </a:rPr>
              <a:t>引導學生</a:t>
            </a:r>
            <a:r>
              <a:rPr lang="zh-TW" altLang="en-US"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適性選擇</a:t>
            </a:r>
            <a:r>
              <a:rPr lang="zh-TW" altLang="en-US" dirty="0">
                <a:latin typeface="Times New Roman" panose="02020603050405020304" pitchFamily="18" charset="0"/>
                <a:ea typeface="標楷體" panose="03000509000000000000" pitchFamily="65" charset="-120"/>
                <a:cs typeface="Times New Roman" panose="02020603050405020304" pitchFamily="18" charset="0"/>
              </a:rPr>
              <a:t>符合生涯發展目標之課程模組</a:t>
            </a:r>
            <a:endParaRPr lang="en-US" altLang="zh-TW" dirty="0">
              <a:latin typeface="Times New Roman" panose="02020603050405020304" pitchFamily="18" charset="0"/>
              <a:ea typeface="標楷體" panose="03000509000000000000" pitchFamily="65" charset="-120"/>
              <a:cs typeface="Times New Roman" panose="02020603050405020304" pitchFamily="18" charset="0"/>
            </a:endParaRPr>
          </a:p>
          <a:p>
            <a:r>
              <a:rPr lang="zh-TW" altLang="en-US" b="1"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實施方法</a:t>
            </a:r>
            <a:endParaRPr lang="en-US" altLang="zh-TW" b="1"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endParaRPr>
          </a:p>
          <a:p>
            <a:pPr lvl="1"/>
            <a:r>
              <a:rPr lang="zh-TW" altLang="en-US" dirty="0">
                <a:latin typeface="Times New Roman" panose="02020603050405020304" pitchFamily="18" charset="0"/>
                <a:ea typeface="標楷體" panose="03000509000000000000" pitchFamily="65" charset="-120"/>
                <a:cs typeface="Times New Roman" panose="02020603050405020304" pitchFamily="18" charset="0"/>
              </a:rPr>
              <a:t>專業選修分流 </a:t>
            </a:r>
            <a:r>
              <a:rPr lang="en-US" altLang="zh-TW" dirty="0">
                <a:latin typeface="Times New Roman" panose="02020603050405020304" pitchFamily="18" charset="0"/>
                <a:ea typeface="標楷體" panose="03000509000000000000" pitchFamily="65" charset="-120"/>
                <a:cs typeface="Times New Roman" panose="02020603050405020304" pitchFamily="18" charset="0"/>
              </a:rPr>
              <a:t>(16~24</a:t>
            </a:r>
            <a:r>
              <a:rPr lang="zh-TW" altLang="en-US" dirty="0">
                <a:latin typeface="Times New Roman" panose="02020603050405020304" pitchFamily="18" charset="0"/>
                <a:ea typeface="標楷體" panose="03000509000000000000" pitchFamily="65" charset="-120"/>
                <a:cs typeface="Times New Roman" panose="02020603050405020304" pitchFamily="18" charset="0"/>
              </a:rPr>
              <a:t>學分</a:t>
            </a:r>
            <a:r>
              <a:rPr lang="en-US" altLang="zh-TW" dirty="0">
                <a:latin typeface="Times New Roman" panose="02020603050405020304" pitchFamily="18" charset="0"/>
                <a:ea typeface="標楷體" panose="03000509000000000000" pitchFamily="65" charset="-120"/>
                <a:cs typeface="Times New Roman" panose="02020603050405020304" pitchFamily="18" charset="0"/>
              </a:rPr>
              <a:t>)</a:t>
            </a:r>
          </a:p>
          <a:p>
            <a:pPr lvl="2"/>
            <a:r>
              <a:rPr lang="zh-TW" altLang="en-US" sz="22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學術型模組</a:t>
            </a:r>
            <a:r>
              <a:rPr lang="zh-TW" altLang="en-US" sz="2200" dirty="0">
                <a:latin typeface="Times New Roman" panose="02020603050405020304" pitchFamily="18" charset="0"/>
                <a:ea typeface="標楷體" panose="03000509000000000000" pitchFamily="65" charset="-120"/>
                <a:cs typeface="Times New Roman" panose="02020603050405020304" pitchFamily="18" charset="0"/>
              </a:rPr>
              <a:t>：為攻讀碩博士班，從事學術研究作準備</a:t>
            </a:r>
            <a:endParaRPr lang="en-US" altLang="zh-TW" sz="2200" dirty="0">
              <a:latin typeface="Times New Roman" panose="02020603050405020304" pitchFamily="18" charset="0"/>
              <a:ea typeface="標楷體" panose="03000509000000000000" pitchFamily="65" charset="-120"/>
              <a:cs typeface="Times New Roman" panose="02020603050405020304" pitchFamily="18" charset="0"/>
            </a:endParaRPr>
          </a:p>
          <a:p>
            <a:pPr lvl="2"/>
            <a:r>
              <a:rPr lang="zh-TW" altLang="en-US" sz="22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實務型模組</a:t>
            </a:r>
            <a:r>
              <a:rPr lang="zh-TW" altLang="en-US" sz="2200" dirty="0">
                <a:latin typeface="Times New Roman" panose="02020603050405020304" pitchFamily="18" charset="0"/>
                <a:ea typeface="標楷體" panose="03000509000000000000" pitchFamily="65" charset="-120"/>
                <a:cs typeface="Times New Roman" panose="02020603050405020304" pitchFamily="18" charset="0"/>
              </a:rPr>
              <a:t>：因應產業創新研發或專業應用人才需求</a:t>
            </a:r>
            <a:endParaRPr lang="en-US" altLang="zh-TW" sz="2200" dirty="0">
              <a:latin typeface="Times New Roman" panose="02020603050405020304" pitchFamily="18" charset="0"/>
              <a:ea typeface="標楷體" panose="03000509000000000000" pitchFamily="65" charset="-120"/>
              <a:cs typeface="Times New Roman" panose="02020603050405020304" pitchFamily="18" charset="0"/>
            </a:endParaRPr>
          </a:p>
          <a:p>
            <a:r>
              <a:rPr lang="zh-TW" altLang="en-US" b="1"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預期效益</a:t>
            </a:r>
            <a:endParaRPr lang="en-US" altLang="zh-TW" b="1"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endParaRPr>
          </a:p>
          <a:p>
            <a:pPr marL="720000" lvl="1" indent="-288000">
              <a:spcBef>
                <a:spcPts val="0"/>
              </a:spcBef>
            </a:pPr>
            <a:r>
              <a:rPr lang="zh-TW" altLang="en-US"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整合教學資源</a:t>
            </a:r>
            <a:r>
              <a:rPr lang="zh-TW" altLang="en-US" dirty="0">
                <a:latin typeface="Times New Roman" panose="02020603050405020304" pitchFamily="18" charset="0"/>
                <a:ea typeface="標楷體" panose="03000509000000000000" pitchFamily="65" charset="-120"/>
                <a:cs typeface="Times New Roman" panose="02020603050405020304" pitchFamily="18" charset="0"/>
              </a:rPr>
              <a:t>，順應社會分工的發展</a:t>
            </a:r>
            <a:endParaRPr lang="en-US" altLang="zh-TW" dirty="0">
              <a:latin typeface="Times New Roman" panose="02020603050405020304" pitchFamily="18" charset="0"/>
              <a:ea typeface="標楷體" panose="03000509000000000000" pitchFamily="65" charset="-120"/>
              <a:cs typeface="Times New Roman" panose="02020603050405020304" pitchFamily="18" charset="0"/>
            </a:endParaRPr>
          </a:p>
          <a:p>
            <a:pPr marL="720000" lvl="1" indent="-288000">
              <a:spcBef>
                <a:spcPts val="0"/>
              </a:spcBef>
            </a:pPr>
            <a:r>
              <a:rPr lang="zh-TW" altLang="en-US" dirty="0">
                <a:latin typeface="Times New Roman" panose="02020603050405020304" pitchFamily="18" charset="0"/>
                <a:ea typeface="標楷體" panose="03000509000000000000" pitchFamily="65" charset="-120"/>
                <a:cs typeface="Times New Roman" panose="02020603050405020304" pitchFamily="18" charset="0"/>
              </a:rPr>
              <a:t>建立院系特色課程、學程</a:t>
            </a:r>
            <a:endParaRPr lang="en-US" altLang="zh-TW" dirty="0">
              <a:latin typeface="Times New Roman" panose="02020603050405020304" pitchFamily="18" charset="0"/>
              <a:ea typeface="標楷體" panose="03000509000000000000" pitchFamily="65" charset="-120"/>
              <a:cs typeface="Times New Roman" panose="02020603050405020304" pitchFamily="18" charset="0"/>
            </a:endParaRPr>
          </a:p>
          <a:p>
            <a:pPr marL="720000" lvl="1" indent="-288000">
              <a:spcBef>
                <a:spcPts val="0"/>
              </a:spcBef>
            </a:pPr>
            <a:r>
              <a:rPr lang="zh-TW" altLang="en-US" dirty="0">
                <a:latin typeface="Times New Roman" panose="02020603050405020304" pitchFamily="18" charset="0"/>
                <a:ea typeface="標楷體" panose="03000509000000000000" pitchFamily="65" charset="-120"/>
                <a:cs typeface="Times New Roman" panose="02020603050405020304" pitchFamily="18" charset="0"/>
              </a:rPr>
              <a:t>引導學生</a:t>
            </a:r>
            <a:r>
              <a:rPr lang="zh-TW" altLang="en-US"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聚焦、專精學習</a:t>
            </a:r>
          </a:p>
        </p:txBody>
      </p:sp>
      <p:sp>
        <p:nvSpPr>
          <p:cNvPr id="4" name="圓角矩形 45"/>
          <p:cNvSpPr/>
          <p:nvPr/>
        </p:nvSpPr>
        <p:spPr>
          <a:xfrm>
            <a:off x="1259632" y="260648"/>
            <a:ext cx="4536504" cy="785818"/>
          </a:xfrm>
          <a:prstGeom prst="roundRect">
            <a:avLst>
              <a:gd name="adj" fmla="val 50000"/>
            </a:avLst>
          </a:prstGeom>
          <a:solidFill>
            <a:schemeClr val="accent5"/>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Arial" pitchFamily="34" charset="0"/>
            </a:endParaRPr>
          </a:p>
        </p:txBody>
      </p:sp>
      <p:sp>
        <p:nvSpPr>
          <p:cNvPr id="5" name="圓角矩形 62"/>
          <p:cNvSpPr/>
          <p:nvPr/>
        </p:nvSpPr>
        <p:spPr>
          <a:xfrm>
            <a:off x="1412032" y="332086"/>
            <a:ext cx="4332691" cy="642942"/>
          </a:xfrm>
          <a:prstGeom prst="roundRect">
            <a:avLst>
              <a:gd name="adj" fmla="val 50000"/>
            </a:avLst>
          </a:prstGeom>
          <a:ln>
            <a:noFill/>
          </a:ln>
          <a:scene3d>
            <a:camera prst="orthographicFront"/>
            <a:lightRig rig="threePt" dir="t"/>
          </a:scene3d>
          <a:sp3d>
            <a:bevelT w="152400" h="50800" prst="softRound"/>
          </a:sp3d>
        </p:spPr>
        <p:style>
          <a:lnRef idx="2">
            <a:schemeClr val="accent1"/>
          </a:lnRef>
          <a:fillRef idx="1">
            <a:schemeClr val="lt1"/>
          </a:fillRef>
          <a:effectRef idx="0">
            <a:schemeClr val="accent1"/>
          </a:effectRef>
          <a:fontRef idx="minor">
            <a:schemeClr val="dk1"/>
          </a:fontRef>
        </p:style>
        <p:txBody>
          <a:bodyPr rtlCol="0" anchor="ctr"/>
          <a:lstStyle/>
          <a:p>
            <a:pPr algn="ctr"/>
            <a:endParaRPr lang="zh-TW" altLang="en-US">
              <a:latin typeface="Arial" pitchFamily="34" charset="0"/>
            </a:endParaRPr>
          </a:p>
        </p:txBody>
      </p:sp>
      <p:sp>
        <p:nvSpPr>
          <p:cNvPr id="6" name="TextBox 26"/>
          <p:cNvSpPr txBox="1"/>
          <p:nvPr/>
        </p:nvSpPr>
        <p:spPr>
          <a:xfrm>
            <a:off x="1404289" y="260648"/>
            <a:ext cx="4289955" cy="707886"/>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TW" altLang="en-US"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課程模組分流</a:t>
            </a:r>
            <a:endParaRPr lang="ko-KR" altLang="en-US"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HY헤드라인M" pitchFamily="18" charset="-127"/>
              <a:cs typeface="Times New Roman" pitchFamily="18" charset="0"/>
            </a:endParaRPr>
          </a:p>
        </p:txBody>
      </p:sp>
    </p:spTree>
    <p:extLst>
      <p:ext uri="{BB962C8B-B14F-4D97-AF65-F5344CB8AC3E}">
        <p14:creationId xmlns:p14="http://schemas.microsoft.com/office/powerpoint/2010/main" val="14845332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字版面配置區 4"/>
          <p:cNvSpPr>
            <a:spLocks noGrp="1"/>
          </p:cNvSpPr>
          <p:nvPr>
            <p:ph type="body" sz="quarter" idx="3"/>
          </p:nvPr>
        </p:nvSpPr>
        <p:spPr>
          <a:xfrm>
            <a:off x="3035403" y="931926"/>
            <a:ext cx="2808312" cy="639762"/>
          </a:xfrm>
        </p:spPr>
        <p:txBody>
          <a:bodyPr/>
          <a:lstStyle/>
          <a:p>
            <a:r>
              <a:rPr lang="zh-TW" altLang="en-US" dirty="0">
                <a:solidFill>
                  <a:schemeClr val="accent6">
                    <a:lumMod val="50000"/>
                  </a:schemeClr>
                </a:solidFill>
                <a:latin typeface="標楷體" panose="03000509000000000000" pitchFamily="65" charset="-120"/>
                <a:ea typeface="標楷體" panose="03000509000000000000" pitchFamily="65" charset="-120"/>
              </a:rPr>
              <a:t>具體工作</a:t>
            </a:r>
            <a:r>
              <a:rPr lang="zh-TW" altLang="en-US" dirty="0" smtClean="0">
                <a:solidFill>
                  <a:schemeClr val="accent6">
                    <a:lumMod val="50000"/>
                  </a:schemeClr>
                </a:solidFill>
                <a:latin typeface="標楷體" panose="03000509000000000000" pitchFamily="65" charset="-120"/>
                <a:ea typeface="標楷體" panose="03000509000000000000" pitchFamily="65" charset="-120"/>
              </a:rPr>
              <a:t>項目</a:t>
            </a:r>
            <a:endParaRPr lang="zh-TW" altLang="en-US" dirty="0">
              <a:solidFill>
                <a:schemeClr val="accent6">
                  <a:lumMod val="50000"/>
                </a:schemeClr>
              </a:solidFill>
            </a:endParaRPr>
          </a:p>
        </p:txBody>
      </p:sp>
      <p:graphicFrame>
        <p:nvGraphicFramePr>
          <p:cNvPr id="9" name="內容版面配置區 8"/>
          <p:cNvGraphicFramePr>
            <a:graphicFrameLocks noGrp="1"/>
          </p:cNvGraphicFramePr>
          <p:nvPr>
            <p:ph sz="quarter" idx="4"/>
            <p:extLst>
              <p:ext uri="{D42A27DB-BD31-4B8C-83A1-F6EECF244321}">
                <p14:modId xmlns:p14="http://schemas.microsoft.com/office/powerpoint/2010/main" val="28991090"/>
              </p:ext>
            </p:extLst>
          </p:nvPr>
        </p:nvGraphicFramePr>
        <p:xfrm>
          <a:off x="467544" y="1556792"/>
          <a:ext cx="8363272" cy="4032448"/>
        </p:xfrm>
        <a:graphic>
          <a:graphicData uri="http://schemas.openxmlformats.org/drawingml/2006/table">
            <a:tbl>
              <a:tblPr firstRow="1" firstCol="1" bandRow="1">
                <a:tableStyleId>{5940675A-B579-460E-94D1-54222C63F5DA}</a:tableStyleId>
              </a:tblPr>
              <a:tblGrid>
                <a:gridCol w="2088232">
                  <a:extLst>
                    <a:ext uri="{9D8B030D-6E8A-4147-A177-3AD203B41FA5}">
                      <a16:colId xmlns:a16="http://schemas.microsoft.com/office/drawing/2014/main" xmlns="" val="20000"/>
                    </a:ext>
                  </a:extLst>
                </a:gridCol>
                <a:gridCol w="6275040">
                  <a:extLst>
                    <a:ext uri="{9D8B030D-6E8A-4147-A177-3AD203B41FA5}">
                      <a16:colId xmlns:a16="http://schemas.microsoft.com/office/drawing/2014/main" xmlns="" val="20001"/>
                    </a:ext>
                  </a:extLst>
                </a:gridCol>
              </a:tblGrid>
              <a:tr h="4032448">
                <a:tc>
                  <a:txBody>
                    <a:bodyPr/>
                    <a:lstStyle/>
                    <a:p>
                      <a:pPr algn="ctr">
                        <a:spcAft>
                          <a:spcPts val="0"/>
                        </a:spcAft>
                      </a:pPr>
                      <a:r>
                        <a:rPr lang="zh-TW" altLang="zh-TW" sz="2400" b="0" kern="1200" dirty="0" smtClean="0">
                          <a:solidFill>
                            <a:schemeClr val="tx1"/>
                          </a:solidFill>
                          <a:effectLst/>
                          <a:latin typeface="標楷體" panose="03000509000000000000" pitchFamily="65" charset="-120"/>
                          <a:ea typeface="標楷體" panose="03000509000000000000" pitchFamily="65" charset="-120"/>
                          <a:cs typeface="+mn-cs"/>
                        </a:rPr>
                        <a:t>教師</a:t>
                      </a:r>
                      <a:r>
                        <a:rPr lang="zh-TW" altLang="zh-TW" sz="2400" b="0" kern="1200" dirty="0" smtClean="0">
                          <a:solidFill>
                            <a:srgbClr val="FF0000"/>
                          </a:solidFill>
                          <a:effectLst/>
                          <a:latin typeface="標楷體" panose="03000509000000000000" pitchFamily="65" charset="-120"/>
                          <a:ea typeface="標楷體" panose="03000509000000000000" pitchFamily="65" charset="-120"/>
                          <a:cs typeface="+mn-cs"/>
                        </a:rPr>
                        <a:t>專業成長</a:t>
                      </a:r>
                      <a:endParaRPr lang="zh-TW" sz="2400" b="0" kern="100" dirty="0">
                        <a:solidFill>
                          <a:srgbClr val="FF0000"/>
                        </a:solidFill>
                        <a:effectLst/>
                        <a:latin typeface="標楷體" panose="03000509000000000000" pitchFamily="65" charset="-120"/>
                        <a:ea typeface="標楷體" panose="03000509000000000000" pitchFamily="65" charset="-120"/>
                        <a:cs typeface="Times New Roman" panose="02020603050405020304" pitchFamily="18" charset="0"/>
                      </a:endParaRPr>
                    </a:p>
                  </a:txBody>
                  <a:tcPr marL="24041" marR="24041" marT="0" marB="0" anchor="ctr">
                    <a:lnB w="12700" cap="flat" cmpd="sng" algn="ctr">
                      <a:solidFill>
                        <a:schemeClr val="tx1"/>
                      </a:solidFill>
                      <a:prstDash val="solid"/>
                      <a:round/>
                      <a:headEnd type="none" w="med" len="med"/>
                      <a:tailEnd type="none" w="med" len="med"/>
                    </a:lnB>
                    <a:solidFill>
                      <a:schemeClr val="bg1"/>
                    </a:solidFill>
                  </a:tcPr>
                </a:tc>
                <a:tc>
                  <a:txBody>
                    <a:bodyPr/>
                    <a:lstStyle/>
                    <a:p>
                      <a:pPr marL="285750" marR="0" lvl="0" indent="-285750" algn="just" defTabSz="914400" rtl="0" eaLnBrk="1" fontAlgn="auto" latinLnBrk="0" hangingPunct="1">
                        <a:lnSpc>
                          <a:spcPts val="2100"/>
                        </a:lnSpc>
                        <a:spcBef>
                          <a:spcPts val="600"/>
                        </a:spcBef>
                        <a:spcAft>
                          <a:spcPts val="0"/>
                        </a:spcAft>
                        <a:buClrTx/>
                        <a:buSzTx/>
                        <a:buFont typeface="Wingdings" panose="05000000000000000000" pitchFamily="2" charset="2"/>
                        <a:buChar char="Ø"/>
                        <a:tabLst/>
                        <a:defRPr/>
                      </a:pPr>
                      <a:r>
                        <a:rPr kumimoji="0" lang="zh-TW" altLang="en-US" sz="2000" b="0" i="0" u="none" strike="noStrike" kern="100" cap="none" spc="0" normalizeH="0" baseline="0" noProof="0" dirty="0" smtClean="0">
                          <a:ln>
                            <a:noFill/>
                          </a:ln>
                          <a:solidFill>
                            <a:prstClr val="black"/>
                          </a:solidFill>
                          <a:effectLst/>
                          <a:uLnTx/>
                          <a:uFillTx/>
                          <a:latin typeface="標楷體" panose="03000509000000000000" pitchFamily="65" charset="-120"/>
                          <a:ea typeface="標楷體" panose="03000509000000000000" pitchFamily="65" charset="-120"/>
                          <a:cs typeface="+mn-cs"/>
                        </a:rPr>
                        <a:t>教師</a:t>
                      </a:r>
                      <a:r>
                        <a:rPr kumimoji="0" lang="zh-TW" altLang="en-US" sz="2000" b="0" i="0" u="none" strike="noStrike" kern="100" cap="none" spc="0" normalizeH="0" baseline="0" noProof="0" dirty="0" smtClean="0">
                          <a:ln>
                            <a:noFill/>
                          </a:ln>
                          <a:solidFill>
                            <a:srgbClr val="0000FF"/>
                          </a:solidFill>
                          <a:effectLst/>
                          <a:uLnTx/>
                          <a:uFillTx/>
                          <a:latin typeface="標楷體" panose="03000509000000000000" pitchFamily="65" charset="-120"/>
                          <a:ea typeface="標楷體" panose="03000509000000000000" pitchFamily="65" charset="-120"/>
                          <a:cs typeface="+mn-cs"/>
                        </a:rPr>
                        <a:t>專業成長講座 </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r>
                        <a:rPr kumimoji="0" lang="zh-TW" altLang="en-US"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教務處、各院系所</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p>
                    <a:p>
                      <a:pPr marL="503238" marR="0" lvl="0" indent="-147638" algn="l" defTabSz="914400" rtl="0" eaLnBrk="1" fontAlgn="auto" latinLnBrk="0" hangingPunct="1">
                        <a:lnSpc>
                          <a:spcPts val="2100"/>
                        </a:lnSpc>
                        <a:spcBef>
                          <a:spcPts val="600"/>
                        </a:spcBef>
                        <a:spcAft>
                          <a:spcPts val="0"/>
                        </a:spcAft>
                        <a:buClrTx/>
                        <a:buSzTx/>
                        <a:buFont typeface="Arial" panose="020B0604020202020204" pitchFamily="34" charset="0"/>
                        <a:buChar char="•"/>
                        <a:tabLst/>
                        <a:defRPr/>
                      </a:pP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邀請相關領域專家學者演講</a:t>
                      </a:r>
                      <a:endParaRPr kumimoji="0" lang="en-US" altLang="zh-TW"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endParaRPr>
                    </a:p>
                    <a:p>
                      <a:pPr marL="285750" indent="-285750" algn="just">
                        <a:lnSpc>
                          <a:spcPts val="2100"/>
                        </a:lnSpc>
                        <a:spcBef>
                          <a:spcPts val="600"/>
                        </a:spcBef>
                        <a:spcAft>
                          <a:spcPts val="0"/>
                        </a:spcAft>
                        <a:buFont typeface="Wingdings" panose="05000000000000000000" pitchFamily="2" charset="2"/>
                        <a:buChar char="Ø"/>
                      </a:pPr>
                      <a:r>
                        <a:rPr lang="zh-TW" altLang="en-US" sz="2000" kern="100" dirty="0" smtClean="0">
                          <a:effectLst/>
                          <a:latin typeface="標楷體" panose="03000509000000000000" pitchFamily="65" charset="-120"/>
                          <a:ea typeface="標楷體" panose="03000509000000000000" pitchFamily="65" charset="-120"/>
                        </a:rPr>
                        <a:t>開設教師</a:t>
                      </a:r>
                      <a:r>
                        <a:rPr lang="zh-TW" altLang="en-US" sz="2000" kern="100" dirty="0" smtClean="0">
                          <a:solidFill>
                            <a:srgbClr val="0000FF"/>
                          </a:solidFill>
                          <a:effectLst/>
                          <a:latin typeface="標楷體" panose="03000509000000000000" pitchFamily="65" charset="-120"/>
                          <a:ea typeface="標楷體" panose="03000509000000000000" pitchFamily="65" charset="-120"/>
                        </a:rPr>
                        <a:t>專業成長微型課程 </a:t>
                      </a:r>
                      <a:r>
                        <a:rPr lang="en-US" altLang="zh-TW" sz="2000" b="1" kern="100" dirty="0" smtClean="0">
                          <a:solidFill>
                            <a:srgbClr val="008000"/>
                          </a:solidFill>
                          <a:effectLst/>
                          <a:latin typeface="標楷體" panose="03000509000000000000" pitchFamily="65" charset="-120"/>
                          <a:ea typeface="標楷體" panose="03000509000000000000" pitchFamily="65" charset="-120"/>
                        </a:rPr>
                        <a:t>(</a:t>
                      </a:r>
                      <a:r>
                        <a:rPr lang="zh-TW" altLang="en-US" sz="2000" b="1" kern="100" dirty="0" smtClean="0">
                          <a:solidFill>
                            <a:srgbClr val="008000"/>
                          </a:solidFill>
                          <a:effectLst/>
                          <a:latin typeface="標楷體" panose="03000509000000000000" pitchFamily="65" charset="-120"/>
                          <a:ea typeface="標楷體" panose="03000509000000000000" pitchFamily="65" charset="-120"/>
                        </a:rPr>
                        <a:t>教務處、各院系所</a:t>
                      </a:r>
                      <a:r>
                        <a:rPr lang="en-US" altLang="zh-TW" sz="2000" b="1" kern="100" dirty="0" smtClean="0">
                          <a:solidFill>
                            <a:srgbClr val="008000"/>
                          </a:solidFill>
                          <a:effectLst/>
                          <a:latin typeface="標楷體" panose="03000509000000000000" pitchFamily="65" charset="-120"/>
                          <a:ea typeface="標楷體" panose="03000509000000000000" pitchFamily="65" charset="-120"/>
                        </a:rPr>
                        <a:t>)</a:t>
                      </a:r>
                    </a:p>
                    <a:p>
                      <a:pPr marL="503238" marR="0" lvl="0" indent="-147638" algn="l" defTabSz="914400" rtl="0" eaLnBrk="1" fontAlgn="auto" latinLnBrk="0" hangingPunct="1">
                        <a:lnSpc>
                          <a:spcPts val="2100"/>
                        </a:lnSpc>
                        <a:spcBef>
                          <a:spcPts val="600"/>
                        </a:spcBef>
                        <a:spcAft>
                          <a:spcPts val="0"/>
                        </a:spcAft>
                        <a:buClrTx/>
                        <a:buSzTx/>
                        <a:buFont typeface="Arial" panose="020B0604020202020204" pitchFamily="34" charset="0"/>
                        <a:buChar char="•"/>
                        <a:tabLst/>
                        <a:defRPr/>
                      </a:pPr>
                      <a:r>
                        <a:rPr lang="zh-TW" altLang="en-US" sz="2000" kern="100" dirty="0" smtClean="0">
                          <a:effectLst/>
                          <a:latin typeface="標楷體" panose="03000509000000000000" pitchFamily="65" charset="-120"/>
                          <a:ea typeface="標楷體" panose="03000509000000000000" pitchFamily="65" charset="-120"/>
                        </a:rPr>
                        <a:t>大學教師生涯發展微型課程</a:t>
                      </a:r>
                      <a:endParaRPr lang="en-US" altLang="zh-TW" sz="2000" kern="100" dirty="0" smtClean="0">
                        <a:effectLst/>
                        <a:latin typeface="標楷體" panose="03000509000000000000" pitchFamily="65" charset="-120"/>
                        <a:ea typeface="標楷體" panose="03000509000000000000" pitchFamily="65" charset="-120"/>
                      </a:endParaRPr>
                    </a:p>
                    <a:p>
                      <a:pPr marL="503238" marR="0" lvl="0" indent="-147638" algn="l" defTabSz="914400" rtl="0" eaLnBrk="1" fontAlgn="auto" latinLnBrk="0" hangingPunct="1">
                        <a:lnSpc>
                          <a:spcPts val="2100"/>
                        </a:lnSpc>
                        <a:spcBef>
                          <a:spcPts val="600"/>
                        </a:spcBef>
                        <a:spcAft>
                          <a:spcPts val="0"/>
                        </a:spcAft>
                        <a:buClrTx/>
                        <a:buSzTx/>
                        <a:buFont typeface="Arial" panose="020B0604020202020204" pitchFamily="34" charset="0"/>
                        <a:buChar char="•"/>
                        <a:tabLst/>
                        <a:defRPr/>
                      </a:pPr>
                      <a:r>
                        <a:rPr lang="zh-TW" altLang="en-US" sz="2000" kern="100" dirty="0" smtClean="0">
                          <a:solidFill>
                            <a:srgbClr val="FF0000"/>
                          </a:solidFill>
                          <a:effectLst/>
                          <a:latin typeface="標楷體" panose="03000509000000000000" pitchFamily="65" charset="-120"/>
                          <a:ea typeface="標楷體" panose="03000509000000000000" pitchFamily="65" charset="-120"/>
                        </a:rPr>
                        <a:t>教學原理理論與應用</a:t>
                      </a:r>
                      <a:r>
                        <a:rPr lang="zh-TW" altLang="en-US" sz="2000" kern="100" dirty="0" smtClean="0">
                          <a:effectLst/>
                          <a:latin typeface="標楷體" panose="03000509000000000000" pitchFamily="65" charset="-120"/>
                          <a:ea typeface="標楷體" panose="03000509000000000000" pitchFamily="65" charset="-120"/>
                        </a:rPr>
                        <a:t>微型課程</a:t>
                      </a:r>
                      <a:endParaRPr lang="en-US" altLang="zh-TW" sz="2000" kern="100" dirty="0" smtClean="0">
                        <a:effectLst/>
                        <a:latin typeface="標楷體" panose="03000509000000000000" pitchFamily="65" charset="-120"/>
                        <a:ea typeface="標楷體" panose="03000509000000000000" pitchFamily="65" charset="-120"/>
                      </a:endParaRPr>
                    </a:p>
                    <a:p>
                      <a:pPr marL="503238" marR="0" lvl="0" indent="-147638" algn="l" defTabSz="914400" rtl="0" eaLnBrk="1" fontAlgn="auto" latinLnBrk="0" hangingPunct="1">
                        <a:lnSpc>
                          <a:spcPts val="2100"/>
                        </a:lnSpc>
                        <a:spcBef>
                          <a:spcPts val="600"/>
                        </a:spcBef>
                        <a:spcAft>
                          <a:spcPts val="0"/>
                        </a:spcAft>
                        <a:buClrTx/>
                        <a:buSzTx/>
                        <a:buFont typeface="Arial" panose="020B0604020202020204" pitchFamily="34" charset="0"/>
                        <a:buChar char="•"/>
                        <a:tabLst/>
                        <a:defRPr/>
                      </a:pPr>
                      <a:r>
                        <a:rPr lang="zh-TW" altLang="en-US" sz="2000" kern="100" dirty="0" smtClean="0">
                          <a:solidFill>
                            <a:srgbClr val="FF0000"/>
                          </a:solidFill>
                          <a:effectLst/>
                          <a:latin typeface="標楷體" panose="03000509000000000000" pitchFamily="65" charset="-120"/>
                          <a:ea typeface="標楷體" panose="03000509000000000000" pitchFamily="65" charset="-120"/>
                        </a:rPr>
                        <a:t>教學設計原理與實務</a:t>
                      </a:r>
                      <a:r>
                        <a:rPr lang="zh-TW" altLang="en-US" sz="2000" kern="100" dirty="0" smtClean="0">
                          <a:effectLst/>
                          <a:latin typeface="標楷體" panose="03000509000000000000" pitchFamily="65" charset="-120"/>
                          <a:ea typeface="標楷體" panose="03000509000000000000" pitchFamily="65" charset="-120"/>
                        </a:rPr>
                        <a:t>微型課程</a:t>
                      </a:r>
                      <a:endParaRPr kumimoji="0" lang="en-US" altLang="zh-TW"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endParaRPr>
                    </a:p>
                    <a:p>
                      <a:pPr marL="285750" indent="-285750" algn="just">
                        <a:lnSpc>
                          <a:spcPts val="2100"/>
                        </a:lnSpc>
                        <a:spcBef>
                          <a:spcPts val="600"/>
                        </a:spcBef>
                        <a:spcAft>
                          <a:spcPts val="0"/>
                        </a:spcAft>
                        <a:buFont typeface="Wingdings" panose="05000000000000000000" pitchFamily="2" charset="2"/>
                        <a:buChar char="Ø"/>
                      </a:pPr>
                      <a:r>
                        <a:rPr lang="zh-TW" altLang="en-US" sz="2000" kern="100" dirty="0" smtClean="0">
                          <a:effectLst/>
                          <a:latin typeface="標楷體" panose="03000509000000000000" pitchFamily="65" charset="-120"/>
                          <a:ea typeface="標楷體" panose="03000509000000000000" pitchFamily="65" charset="-120"/>
                        </a:rPr>
                        <a:t>推動</a:t>
                      </a:r>
                      <a:r>
                        <a:rPr lang="zh-TW" altLang="en-US" sz="2000" kern="100" dirty="0" smtClean="0">
                          <a:solidFill>
                            <a:srgbClr val="0000FF"/>
                          </a:solidFill>
                          <a:effectLst/>
                          <a:latin typeface="標楷體" panose="03000509000000000000" pitchFamily="65" charset="-120"/>
                          <a:ea typeface="標楷體" panose="03000509000000000000" pitchFamily="65" charset="-120"/>
                        </a:rPr>
                        <a:t>教學品保機制 </a:t>
                      </a:r>
                      <a:r>
                        <a:rPr lang="en-US" altLang="zh-TW" sz="2000" b="1" kern="100" dirty="0" smtClean="0">
                          <a:solidFill>
                            <a:srgbClr val="008000"/>
                          </a:solidFill>
                          <a:effectLst/>
                          <a:latin typeface="標楷體" panose="03000509000000000000" pitchFamily="65" charset="-120"/>
                          <a:ea typeface="標楷體" panose="03000509000000000000" pitchFamily="65" charset="-120"/>
                        </a:rPr>
                        <a:t>(</a:t>
                      </a:r>
                      <a:r>
                        <a:rPr lang="zh-TW" altLang="en-US" sz="2000" b="1" kern="100" dirty="0" smtClean="0">
                          <a:solidFill>
                            <a:srgbClr val="008000"/>
                          </a:solidFill>
                          <a:effectLst/>
                          <a:latin typeface="標楷體" panose="03000509000000000000" pitchFamily="65" charset="-120"/>
                          <a:ea typeface="標楷體" panose="03000509000000000000" pitchFamily="65" charset="-120"/>
                        </a:rPr>
                        <a:t>教務處、各院系所</a:t>
                      </a:r>
                      <a:r>
                        <a:rPr lang="en-US" altLang="zh-TW" sz="2000" b="1" kern="100" dirty="0" smtClean="0">
                          <a:solidFill>
                            <a:srgbClr val="008000"/>
                          </a:solidFill>
                          <a:effectLst/>
                          <a:latin typeface="標楷體" panose="03000509000000000000" pitchFamily="65" charset="-120"/>
                          <a:ea typeface="標楷體" panose="03000509000000000000" pitchFamily="65" charset="-120"/>
                        </a:rPr>
                        <a:t>)</a:t>
                      </a:r>
                    </a:p>
                    <a:p>
                      <a:pPr marL="503238" marR="0" lvl="0" indent="-147638" algn="l" defTabSz="914400" rtl="0" eaLnBrk="1" fontAlgn="auto" latinLnBrk="0" hangingPunct="1">
                        <a:lnSpc>
                          <a:spcPts val="2100"/>
                        </a:lnSpc>
                        <a:spcBef>
                          <a:spcPts val="600"/>
                        </a:spcBef>
                        <a:spcAft>
                          <a:spcPts val="0"/>
                        </a:spcAft>
                        <a:buClrTx/>
                        <a:buSzTx/>
                        <a:buFont typeface="Arial" panose="020B0604020202020204" pitchFamily="34" charset="0"/>
                        <a:buChar char="•"/>
                        <a:tabLst/>
                        <a:defRPr/>
                      </a:pPr>
                      <a:r>
                        <a:rPr lang="zh-TW" altLang="en-US" sz="2000" kern="100" dirty="0" smtClean="0">
                          <a:effectLst/>
                          <a:latin typeface="標楷體" panose="03000509000000000000" pitchFamily="65" charset="-120"/>
                          <a:ea typeface="標楷體" panose="03000509000000000000" pitchFamily="65" charset="-120"/>
                        </a:rPr>
                        <a:t>修訂</a:t>
                      </a:r>
                      <a:r>
                        <a:rPr lang="zh-TW" altLang="en-US" sz="2000" kern="100" dirty="0" smtClean="0">
                          <a:solidFill>
                            <a:srgbClr val="0000FF"/>
                          </a:solidFill>
                          <a:effectLst/>
                          <a:latin typeface="標楷體" panose="03000509000000000000" pitchFamily="65" charset="-120"/>
                          <a:ea typeface="標楷體" panose="03000509000000000000" pitchFamily="65" charset="-120"/>
                        </a:rPr>
                        <a:t>教師評鑑實施要點</a:t>
                      </a:r>
                      <a:r>
                        <a:rPr lang="zh-TW" altLang="en-US" sz="2000" kern="100" dirty="0" smtClean="0">
                          <a:effectLst/>
                          <a:latin typeface="標楷體" panose="03000509000000000000" pitchFamily="65" charset="-120"/>
                          <a:ea typeface="標楷體" panose="03000509000000000000" pitchFamily="65" charset="-120"/>
                        </a:rPr>
                        <a:t>，調整教師評鑑方式，以符教師</a:t>
                      </a:r>
                      <a:r>
                        <a:rPr lang="zh-TW" altLang="en-US" sz="2000" kern="100" dirty="0" smtClean="0">
                          <a:solidFill>
                            <a:srgbClr val="0000FF"/>
                          </a:solidFill>
                          <a:effectLst/>
                          <a:latin typeface="標楷體" panose="03000509000000000000" pitchFamily="65" charset="-120"/>
                          <a:ea typeface="標楷體" panose="03000509000000000000" pitchFamily="65" charset="-120"/>
                        </a:rPr>
                        <a:t>年度績效評量</a:t>
                      </a:r>
                      <a:r>
                        <a:rPr lang="zh-TW" altLang="en-US" sz="2000" kern="100" dirty="0" smtClean="0">
                          <a:effectLst/>
                          <a:latin typeface="標楷體" panose="03000509000000000000" pitchFamily="65" charset="-120"/>
                          <a:ea typeface="標楷體" panose="03000509000000000000" pitchFamily="65" charset="-120"/>
                        </a:rPr>
                        <a:t>與教師升等教學服務考核項次資料一致</a:t>
                      </a:r>
                      <a:endParaRPr lang="en-US" altLang="zh-TW" sz="2000" kern="100" dirty="0" smtClean="0">
                        <a:effectLst/>
                        <a:latin typeface="標楷體" panose="03000509000000000000" pitchFamily="65" charset="-120"/>
                        <a:ea typeface="標楷體" panose="03000509000000000000" pitchFamily="65" charset="-120"/>
                      </a:endParaRPr>
                    </a:p>
                    <a:p>
                      <a:pPr marL="285750" marR="0" lvl="0" indent="-285750" algn="just" defTabSz="914400" rtl="0" eaLnBrk="1" fontAlgn="auto" latinLnBrk="0" hangingPunct="1">
                        <a:lnSpc>
                          <a:spcPts val="2100"/>
                        </a:lnSpc>
                        <a:spcBef>
                          <a:spcPts val="600"/>
                        </a:spcBef>
                        <a:spcAft>
                          <a:spcPts val="0"/>
                        </a:spcAft>
                        <a:buClrTx/>
                        <a:buSzTx/>
                        <a:buFont typeface="Wingdings" panose="05000000000000000000" pitchFamily="2" charset="2"/>
                        <a:buChar char="Ø"/>
                        <a:tabLst/>
                        <a:defRPr/>
                      </a:pPr>
                      <a:r>
                        <a:rPr kumimoji="0" lang="zh-TW" altLang="en-US" sz="2000" b="0" i="0" u="none" strike="noStrike" kern="100" cap="none" spc="0" normalizeH="0" baseline="0" noProof="0" dirty="0" smtClean="0">
                          <a:ln>
                            <a:noFill/>
                          </a:ln>
                          <a:solidFill>
                            <a:prstClr val="black"/>
                          </a:solidFill>
                          <a:effectLst/>
                          <a:uLnTx/>
                          <a:uFillTx/>
                          <a:latin typeface="標楷體" panose="03000509000000000000" pitchFamily="65" charset="-120"/>
                          <a:ea typeface="標楷體" panose="03000509000000000000" pitchFamily="65" charset="-120"/>
                          <a:cs typeface="+mn-cs"/>
                        </a:rPr>
                        <a:t>成立教師</a:t>
                      </a:r>
                      <a:r>
                        <a:rPr kumimoji="0" lang="zh-TW" altLang="en-US" sz="2000" b="0" i="0" u="none" strike="noStrike" kern="100" cap="none" spc="0" normalizeH="0" baseline="0" noProof="0" dirty="0" smtClean="0">
                          <a:ln>
                            <a:noFill/>
                          </a:ln>
                          <a:solidFill>
                            <a:srgbClr val="0000FF"/>
                          </a:solidFill>
                          <a:effectLst/>
                          <a:uLnTx/>
                          <a:uFillTx/>
                          <a:latin typeface="標楷體" panose="03000509000000000000" pitchFamily="65" charset="-120"/>
                          <a:ea typeface="標楷體" panose="03000509000000000000" pitchFamily="65" charset="-120"/>
                          <a:cs typeface="+mn-cs"/>
                        </a:rPr>
                        <a:t>教學精進社群 </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r>
                        <a:rPr kumimoji="0" lang="zh-TW" altLang="en-US"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教務處、各院系所</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p>
                  </a:txBody>
                  <a:tcPr marL="24041" marR="24041" marT="0" marB="0" anchor="ct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0"/>
                  </a:ext>
                </a:extLst>
              </a:tr>
            </a:tbl>
          </a:graphicData>
        </a:graphic>
      </p:graphicFrame>
      <p:grpSp>
        <p:nvGrpSpPr>
          <p:cNvPr id="12" name="群組 11"/>
          <p:cNvGrpSpPr/>
          <p:nvPr/>
        </p:nvGrpSpPr>
        <p:grpSpPr>
          <a:xfrm>
            <a:off x="225163" y="174415"/>
            <a:ext cx="5457038" cy="946906"/>
            <a:chOff x="225163" y="174415"/>
            <a:chExt cx="5457038" cy="946906"/>
          </a:xfrm>
        </p:grpSpPr>
        <p:cxnSp>
          <p:nvCxnSpPr>
            <p:cNvPr id="13" name="直線接點 35"/>
            <p:cNvCxnSpPr/>
            <p:nvPr/>
          </p:nvCxnSpPr>
          <p:spPr>
            <a:xfrm flipV="1">
              <a:off x="2822836" y="580516"/>
              <a:ext cx="2374279" cy="29085"/>
            </a:xfrm>
            <a:prstGeom prst="line">
              <a:avLst/>
            </a:prstGeom>
            <a:ln w="57150">
              <a:solidFill>
                <a:srgbClr val="002060"/>
              </a:solidFill>
              <a:headEnd type="oval"/>
              <a:tailEnd type="none"/>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4" name="圓角矩形 29"/>
            <p:cNvSpPr/>
            <p:nvPr/>
          </p:nvSpPr>
          <p:spPr>
            <a:xfrm>
              <a:off x="3196918" y="288129"/>
              <a:ext cx="2485283" cy="642942"/>
            </a:xfrm>
            <a:prstGeom prst="roundRect">
              <a:avLst>
                <a:gd name="adj" fmla="val 50000"/>
              </a:avLst>
            </a:prstGeom>
            <a:gradFill flip="none" rotWithShape="1">
              <a:gsLst>
                <a:gs pos="0">
                  <a:srgbClr val="FF0000"/>
                </a:gs>
                <a:gs pos="50000">
                  <a:srgbClr val="FF99CC"/>
                </a:gs>
                <a:gs pos="100000">
                  <a:schemeClr val="bg1">
                    <a:shade val="100000"/>
                    <a:satMod val="115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rgbClr val="0000FF"/>
                </a:solidFill>
              </a:endParaRPr>
            </a:p>
          </p:txBody>
        </p:sp>
        <p:sp>
          <p:nvSpPr>
            <p:cNvPr id="15" name="文字方塊 30"/>
            <p:cNvSpPr txBox="1"/>
            <p:nvPr/>
          </p:nvSpPr>
          <p:spPr>
            <a:xfrm>
              <a:off x="3213864" y="288129"/>
              <a:ext cx="2254094" cy="584775"/>
            </a:xfrm>
            <a:prstGeom prst="rect">
              <a:avLst/>
            </a:prstGeom>
            <a:noFill/>
          </p:spPr>
          <p:txBody>
            <a:bodyPr wrap="square" rtlCol="0">
              <a:spAutoFit/>
            </a:bodyPr>
            <a:lstStyle/>
            <a:p>
              <a:pPr algn="ctr"/>
              <a:r>
                <a:rPr lang="zh-TW" altLang="en-US" sz="3200" dirty="0">
                  <a:solidFill>
                    <a:srgbClr val="0000FF"/>
                  </a:solidFill>
                  <a:latin typeface="標楷體" panose="03000509000000000000" pitchFamily="65" charset="-120"/>
                  <a:ea typeface="標楷體" panose="03000509000000000000" pitchFamily="65" charset="-120"/>
                </a:rPr>
                <a:t>教師內</a:t>
              </a:r>
              <a:r>
                <a:rPr lang="zh-TW" altLang="en-US" sz="3200" dirty="0" smtClean="0">
                  <a:solidFill>
                    <a:srgbClr val="0000FF"/>
                  </a:solidFill>
                  <a:latin typeface="標楷體" panose="03000509000000000000" pitchFamily="65" charset="-120"/>
                  <a:ea typeface="標楷體" panose="03000509000000000000" pitchFamily="65" charset="-120"/>
                </a:rPr>
                <a:t>化</a:t>
              </a:r>
              <a:endParaRPr lang="ko-KR" altLang="en-US" sz="3200" dirty="0">
                <a:solidFill>
                  <a:srgbClr val="0000FF"/>
                </a:solidFill>
                <a:latin typeface="微軟正黑體" pitchFamily="34" charset="-120"/>
                <a:ea typeface="HY헤드라인M" pitchFamily="18" charset="-127"/>
              </a:endParaRPr>
            </a:p>
          </p:txBody>
        </p:sp>
        <p:pic>
          <p:nvPicPr>
            <p:cNvPr id="16" name="Picture 2" descr="33-"/>
            <p:cNvPicPr>
              <a:picLocks noChangeAspect="1" noChangeArrowheads="1"/>
            </p:cNvPicPr>
            <p:nvPr/>
          </p:nvPicPr>
          <p:blipFill>
            <a:blip r:embed="rId2"/>
            <a:srcRect/>
            <a:stretch>
              <a:fillRect/>
            </a:stretch>
          </p:blipFill>
          <p:spPr bwMode="auto">
            <a:xfrm>
              <a:off x="225163" y="174415"/>
              <a:ext cx="2599590" cy="946906"/>
            </a:xfrm>
            <a:prstGeom prst="rect">
              <a:avLst/>
            </a:prstGeom>
            <a:noFill/>
          </p:spPr>
        </p:pic>
        <p:sp>
          <p:nvSpPr>
            <p:cNvPr id="17" name="TextBox 18"/>
            <p:cNvSpPr txBox="1"/>
            <p:nvPr/>
          </p:nvSpPr>
          <p:spPr>
            <a:xfrm>
              <a:off x="328371" y="226573"/>
              <a:ext cx="2393173" cy="646331"/>
            </a:xfrm>
            <a:prstGeom prst="rect">
              <a:avLst/>
            </a:prstGeom>
            <a:noFill/>
          </p:spPr>
          <p:txBody>
            <a:bodyPr wrap="square" rtlCol="0">
              <a:spAutoFit/>
            </a:bodyPr>
            <a:lstStyle/>
            <a:p>
              <a:pPr algn="ctr">
                <a:buBlip>
                  <a:blip r:embed="rId3"/>
                </a:buBlip>
              </a:pPr>
              <a:r>
                <a:rPr lang="zh-TW" altLang="en-US" sz="3600" b="1" dirty="0" smtClean="0">
                  <a:latin typeface="標楷體" panose="03000509000000000000" pitchFamily="65" charset="-120"/>
                  <a:ea typeface="標楷體" panose="03000509000000000000" pitchFamily="65" charset="-120"/>
                </a:rPr>
                <a:t>三化教學</a:t>
              </a:r>
              <a:endParaRPr lang="ko-KR" altLang="en-US" sz="3600" b="1" dirty="0">
                <a:latin typeface="標楷體" panose="03000509000000000000" pitchFamily="65" charset="-120"/>
              </a:endParaRPr>
            </a:p>
          </p:txBody>
        </p:sp>
      </p:grpSp>
      <p:sp>
        <p:nvSpPr>
          <p:cNvPr id="4" name="投影片編號版面配置區 3"/>
          <p:cNvSpPr>
            <a:spLocks noGrp="1"/>
          </p:cNvSpPr>
          <p:nvPr>
            <p:ph type="sldNum" sz="quarter" idx="12"/>
          </p:nvPr>
        </p:nvSpPr>
        <p:spPr/>
        <p:txBody>
          <a:bodyPr/>
          <a:lstStyle/>
          <a:p>
            <a:fld id="{11F70DB0-1707-4C2E-BA6A-7B2B88A8B1D4}" type="slidenum">
              <a:rPr lang="zh-TW" altLang="en-US" smtClean="0"/>
              <a:t>8</a:t>
            </a:fld>
            <a:endParaRPr lang="zh-TW" altLang="en-US"/>
          </a:p>
        </p:txBody>
      </p:sp>
    </p:spTree>
    <p:extLst>
      <p:ext uri="{BB962C8B-B14F-4D97-AF65-F5344CB8AC3E}">
        <p14:creationId xmlns:p14="http://schemas.microsoft.com/office/powerpoint/2010/main" val="1168738363"/>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467544" y="1268760"/>
            <a:ext cx="8424936" cy="4880597"/>
          </a:xfrm>
        </p:spPr>
        <p:txBody>
          <a:bodyPr>
            <a:normAutofit fontScale="92500" lnSpcReduction="10000"/>
          </a:bodyPr>
          <a:lstStyle/>
          <a:p>
            <a:r>
              <a:rPr lang="zh-TW" altLang="en-US" b="1" dirty="0">
                <a:solidFill>
                  <a:srgbClr val="0000FF"/>
                </a:solidFill>
                <a:latin typeface="標楷體" panose="03000509000000000000" pitchFamily="65" charset="-120"/>
                <a:ea typeface="標楷體" panose="03000509000000000000" pitchFamily="65" charset="-120"/>
              </a:rPr>
              <a:t>措施目標</a:t>
            </a:r>
            <a:endParaRPr lang="en-US" altLang="zh-TW" b="1" dirty="0">
              <a:solidFill>
                <a:srgbClr val="0000FF"/>
              </a:solidFill>
              <a:latin typeface="標楷體" panose="03000509000000000000" pitchFamily="65" charset="-120"/>
              <a:ea typeface="標楷體" panose="03000509000000000000" pitchFamily="65" charset="-120"/>
            </a:endParaRPr>
          </a:p>
          <a:p>
            <a:pPr lvl="1"/>
            <a:r>
              <a:rPr lang="zh-TW" altLang="en-US" dirty="0">
                <a:latin typeface="標楷體" panose="03000509000000000000" pitchFamily="65" charset="-120"/>
                <a:ea typeface="標楷體" panose="03000509000000000000" pitchFamily="65" charset="-120"/>
              </a:rPr>
              <a:t>系統化</a:t>
            </a:r>
            <a:r>
              <a:rPr lang="zh-TW" altLang="en-US" dirty="0">
                <a:solidFill>
                  <a:srgbClr val="FF0000"/>
                </a:solidFill>
                <a:latin typeface="標楷體" panose="03000509000000000000" pitchFamily="65" charset="-120"/>
                <a:ea typeface="標楷體" panose="03000509000000000000" pitchFamily="65" charset="-120"/>
              </a:rPr>
              <a:t>提升基礎學科教學品質</a:t>
            </a:r>
            <a:r>
              <a:rPr lang="zh-TW" altLang="en-US" dirty="0">
                <a:latin typeface="標楷體" panose="03000509000000000000" pitchFamily="65" charset="-120"/>
                <a:ea typeface="標楷體" panose="03000509000000000000" pitchFamily="65" charset="-120"/>
              </a:rPr>
              <a:t>與</a:t>
            </a:r>
            <a:r>
              <a:rPr lang="zh-TW" altLang="en-US" dirty="0">
                <a:solidFill>
                  <a:srgbClr val="FF0000"/>
                </a:solidFill>
                <a:latin typeface="標楷體" panose="03000509000000000000" pitchFamily="65" charset="-120"/>
                <a:ea typeface="標楷體" panose="03000509000000000000" pitchFamily="65" charset="-120"/>
              </a:rPr>
              <a:t>學生學習成效</a:t>
            </a:r>
            <a:endParaRPr lang="en-US" altLang="zh-TW" dirty="0">
              <a:solidFill>
                <a:srgbClr val="FF0000"/>
              </a:solidFill>
              <a:latin typeface="標楷體" panose="03000509000000000000" pitchFamily="65" charset="-120"/>
              <a:ea typeface="標楷體" panose="03000509000000000000" pitchFamily="65" charset="-120"/>
            </a:endParaRPr>
          </a:p>
          <a:p>
            <a:r>
              <a:rPr lang="zh-TW" altLang="en-US" b="1" dirty="0">
                <a:solidFill>
                  <a:srgbClr val="0000FF"/>
                </a:solidFill>
                <a:latin typeface="標楷體" panose="03000509000000000000" pitchFamily="65" charset="-120"/>
                <a:ea typeface="標楷體" panose="03000509000000000000" pitchFamily="65" charset="-120"/>
              </a:rPr>
              <a:t>實施方法</a:t>
            </a:r>
            <a:endParaRPr lang="en-US" altLang="zh-TW" b="1" dirty="0">
              <a:solidFill>
                <a:srgbClr val="0000FF"/>
              </a:solidFill>
              <a:latin typeface="標楷體" panose="03000509000000000000" pitchFamily="65" charset="-120"/>
              <a:ea typeface="標楷體" panose="03000509000000000000" pitchFamily="65" charset="-120"/>
            </a:endParaRPr>
          </a:p>
          <a:p>
            <a:pPr lvl="1"/>
            <a:r>
              <a:rPr lang="zh-TW" altLang="en-US" dirty="0">
                <a:solidFill>
                  <a:srgbClr val="FF0000"/>
                </a:solidFill>
                <a:latin typeface="標楷體" panose="03000509000000000000" pitchFamily="65" charset="-120"/>
                <a:ea typeface="標楷體" panose="03000509000000000000" pitchFamily="65" charset="-120"/>
              </a:rPr>
              <a:t>微積分、普通化學、普通物理</a:t>
            </a:r>
            <a:r>
              <a:rPr lang="zh-TW" altLang="en-US" dirty="0">
                <a:latin typeface="標楷體" panose="03000509000000000000" pitchFamily="65" charset="-120"/>
                <a:ea typeface="標楷體" panose="03000509000000000000" pitchFamily="65" charset="-120"/>
              </a:rPr>
              <a:t>等基礎學科統一課程大綱，並</a:t>
            </a:r>
            <a:r>
              <a:rPr lang="zh-TW" altLang="en-US" dirty="0">
                <a:solidFill>
                  <a:srgbClr val="0000FF"/>
                </a:solidFill>
                <a:latin typeface="標楷體" panose="03000509000000000000" pitchFamily="65" charset="-120"/>
                <a:ea typeface="標楷體" panose="03000509000000000000" pitchFamily="65" charset="-120"/>
              </a:rPr>
              <a:t>建立題庫實施會考</a:t>
            </a:r>
            <a:endParaRPr lang="en-US" altLang="zh-TW" dirty="0">
              <a:solidFill>
                <a:srgbClr val="0000FF"/>
              </a:solidFill>
              <a:latin typeface="標楷體" panose="03000509000000000000" pitchFamily="65" charset="-120"/>
              <a:ea typeface="標楷體" panose="03000509000000000000" pitchFamily="65" charset="-120"/>
            </a:endParaRPr>
          </a:p>
          <a:p>
            <a:pPr lvl="1"/>
            <a:r>
              <a:rPr lang="zh-TW" altLang="en-US" dirty="0">
                <a:latin typeface="標楷體" panose="03000509000000000000" pitchFamily="65" charset="-120"/>
                <a:ea typeface="標楷體" panose="03000509000000000000" pitchFamily="65" charset="-120"/>
              </a:rPr>
              <a:t>導入微積分、普通化學、普通物理等基礎學科</a:t>
            </a:r>
            <a:r>
              <a:rPr lang="zh-TW" altLang="en-US" dirty="0">
                <a:solidFill>
                  <a:srgbClr val="FF0000"/>
                </a:solidFill>
                <a:latin typeface="標楷體" panose="03000509000000000000" pitchFamily="65" charset="-120"/>
                <a:ea typeface="標楷體" panose="03000509000000000000" pitchFamily="65" charset="-120"/>
              </a:rPr>
              <a:t>補救教學與學習輔導</a:t>
            </a:r>
            <a:endParaRPr lang="en-US" altLang="zh-TW" dirty="0">
              <a:solidFill>
                <a:srgbClr val="FF0000"/>
              </a:solidFill>
              <a:latin typeface="標楷體" panose="03000509000000000000" pitchFamily="65" charset="-120"/>
              <a:ea typeface="標楷體" panose="03000509000000000000" pitchFamily="65" charset="-120"/>
            </a:endParaRPr>
          </a:p>
          <a:p>
            <a:r>
              <a:rPr lang="zh-TW" altLang="en-US" b="1" dirty="0">
                <a:solidFill>
                  <a:srgbClr val="0000FF"/>
                </a:solidFill>
                <a:latin typeface="標楷體" panose="03000509000000000000" pitchFamily="65" charset="-120"/>
                <a:ea typeface="標楷體" panose="03000509000000000000" pitchFamily="65" charset="-120"/>
              </a:rPr>
              <a:t>預期效益</a:t>
            </a:r>
            <a:endParaRPr lang="en-US" altLang="zh-TW" b="1" dirty="0">
              <a:solidFill>
                <a:srgbClr val="0000FF"/>
              </a:solidFill>
              <a:latin typeface="標楷體" panose="03000509000000000000" pitchFamily="65" charset="-120"/>
              <a:ea typeface="標楷體" panose="03000509000000000000" pitchFamily="65" charset="-120"/>
            </a:endParaRPr>
          </a:p>
          <a:p>
            <a:pPr lvl="1"/>
            <a:r>
              <a:rPr lang="zh-TW" altLang="en-US" dirty="0" smtClean="0">
                <a:latin typeface="標楷體" panose="03000509000000000000" pitchFamily="65" charset="-120"/>
                <a:ea typeface="標楷體" panose="03000509000000000000" pitchFamily="65" charset="-120"/>
              </a:rPr>
              <a:t>提升</a:t>
            </a:r>
            <a:r>
              <a:rPr lang="zh-TW" altLang="en-US" dirty="0" smtClean="0">
                <a:solidFill>
                  <a:srgbClr val="FF0000"/>
                </a:solidFill>
                <a:latin typeface="標楷體" panose="03000509000000000000" pitchFamily="65" charset="-120"/>
                <a:ea typeface="標楷體" panose="03000509000000000000" pitchFamily="65" charset="-120"/>
              </a:rPr>
              <a:t>基礎學科能力</a:t>
            </a:r>
            <a:endParaRPr lang="en-US" altLang="zh-TW" dirty="0" smtClean="0">
              <a:solidFill>
                <a:srgbClr val="FF0000"/>
              </a:solidFill>
              <a:latin typeface="標楷體" panose="03000509000000000000" pitchFamily="65" charset="-120"/>
              <a:ea typeface="標楷體" panose="03000509000000000000" pitchFamily="65" charset="-120"/>
            </a:endParaRPr>
          </a:p>
          <a:p>
            <a:pPr lvl="1"/>
            <a:r>
              <a:rPr lang="zh-TW" altLang="en-US" dirty="0" smtClean="0">
                <a:latin typeface="標楷體" panose="03000509000000000000" pitchFamily="65" charset="-120"/>
                <a:ea typeface="標楷體" panose="03000509000000000000" pitchFamily="65" charset="-120"/>
              </a:rPr>
              <a:t>授課</a:t>
            </a:r>
            <a:r>
              <a:rPr lang="zh-TW" altLang="en-US" dirty="0">
                <a:latin typeface="標楷體" panose="03000509000000000000" pitchFamily="65" charset="-120"/>
                <a:ea typeface="標楷體" panose="03000509000000000000" pitchFamily="65" charset="-120"/>
              </a:rPr>
              <a:t>教師根據基礎學科會考結果，</a:t>
            </a:r>
            <a:r>
              <a:rPr lang="zh-TW" altLang="en-US" dirty="0">
                <a:solidFill>
                  <a:srgbClr val="FF0000"/>
                </a:solidFill>
                <a:latin typeface="標楷體" panose="03000509000000000000" pitchFamily="65" charset="-120"/>
                <a:ea typeface="標楷體" panose="03000509000000000000" pitchFamily="65" charset="-120"/>
              </a:rPr>
              <a:t>調整及改進課堂教學</a:t>
            </a:r>
          </a:p>
        </p:txBody>
      </p:sp>
      <p:sp>
        <p:nvSpPr>
          <p:cNvPr id="4" name="圓角矩形 45"/>
          <p:cNvSpPr/>
          <p:nvPr/>
        </p:nvSpPr>
        <p:spPr>
          <a:xfrm>
            <a:off x="1259632" y="260648"/>
            <a:ext cx="4464496" cy="785818"/>
          </a:xfrm>
          <a:prstGeom prst="roundRect">
            <a:avLst>
              <a:gd name="adj" fmla="val 50000"/>
            </a:avLst>
          </a:prstGeom>
          <a:solidFill>
            <a:schemeClr val="accent5"/>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Arial" pitchFamily="34" charset="0"/>
            </a:endParaRPr>
          </a:p>
        </p:txBody>
      </p:sp>
      <p:sp>
        <p:nvSpPr>
          <p:cNvPr id="5" name="圓角矩形 62"/>
          <p:cNvSpPr/>
          <p:nvPr/>
        </p:nvSpPr>
        <p:spPr>
          <a:xfrm>
            <a:off x="1412032" y="332086"/>
            <a:ext cx="4263918" cy="642942"/>
          </a:xfrm>
          <a:prstGeom prst="roundRect">
            <a:avLst>
              <a:gd name="adj" fmla="val 50000"/>
            </a:avLst>
          </a:prstGeom>
          <a:ln>
            <a:noFill/>
          </a:ln>
          <a:scene3d>
            <a:camera prst="orthographicFront"/>
            <a:lightRig rig="threePt" dir="t"/>
          </a:scene3d>
          <a:sp3d>
            <a:bevelT w="152400" h="50800" prst="softRound"/>
          </a:sp3d>
        </p:spPr>
        <p:style>
          <a:lnRef idx="2">
            <a:schemeClr val="accent1"/>
          </a:lnRef>
          <a:fillRef idx="1">
            <a:schemeClr val="lt1"/>
          </a:fillRef>
          <a:effectRef idx="0">
            <a:schemeClr val="accent1"/>
          </a:effectRef>
          <a:fontRef idx="minor">
            <a:schemeClr val="dk1"/>
          </a:fontRef>
        </p:style>
        <p:txBody>
          <a:bodyPr rtlCol="0" anchor="ctr"/>
          <a:lstStyle/>
          <a:p>
            <a:pPr algn="ctr"/>
            <a:endParaRPr lang="zh-TW" altLang="en-US">
              <a:latin typeface="Arial" pitchFamily="34" charset="0"/>
            </a:endParaRPr>
          </a:p>
        </p:txBody>
      </p:sp>
      <p:sp>
        <p:nvSpPr>
          <p:cNvPr id="6" name="TextBox 26"/>
          <p:cNvSpPr txBox="1"/>
          <p:nvPr/>
        </p:nvSpPr>
        <p:spPr>
          <a:xfrm>
            <a:off x="1404289" y="260648"/>
            <a:ext cx="4221860" cy="707886"/>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TW" altLang="en-US"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基礎學科會考</a:t>
            </a:r>
            <a:endParaRPr lang="ko-KR" altLang="en-US"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HY헤드라인M" pitchFamily="18" charset="-127"/>
              <a:cs typeface="Times New Roman" pitchFamily="18" charset="0"/>
            </a:endParaRPr>
          </a:p>
        </p:txBody>
      </p:sp>
    </p:spTree>
    <p:extLst>
      <p:ext uri="{BB962C8B-B14F-4D97-AF65-F5344CB8AC3E}">
        <p14:creationId xmlns:p14="http://schemas.microsoft.com/office/powerpoint/2010/main" val="152476595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457200" y="1245566"/>
            <a:ext cx="8579296" cy="4880597"/>
          </a:xfrm>
        </p:spPr>
        <p:txBody>
          <a:bodyPr>
            <a:normAutofit fontScale="92500" lnSpcReduction="10000"/>
          </a:bodyPr>
          <a:lstStyle/>
          <a:p>
            <a:r>
              <a:rPr lang="zh-TW" altLang="en-US" sz="3000" b="1" dirty="0">
                <a:solidFill>
                  <a:srgbClr val="0000FF"/>
                </a:solidFill>
                <a:latin typeface="標楷體" panose="03000509000000000000" pitchFamily="65" charset="-120"/>
                <a:ea typeface="標楷體" panose="03000509000000000000" pitchFamily="65" charset="-120"/>
              </a:rPr>
              <a:t>措施目標</a:t>
            </a:r>
            <a:endParaRPr lang="en-US" altLang="zh-TW" sz="3000" b="1" dirty="0">
              <a:solidFill>
                <a:srgbClr val="0000FF"/>
              </a:solidFill>
              <a:latin typeface="標楷體" panose="03000509000000000000" pitchFamily="65" charset="-120"/>
              <a:ea typeface="標楷體" panose="03000509000000000000" pitchFamily="65" charset="-120"/>
            </a:endParaRPr>
          </a:p>
          <a:p>
            <a:pPr marL="720000" lvl="1" indent="-288000">
              <a:lnSpc>
                <a:spcPct val="110000"/>
              </a:lnSpc>
            </a:pPr>
            <a:r>
              <a:rPr lang="zh-TW" altLang="zh-TW" sz="2400" dirty="0">
                <a:latin typeface="標楷體" panose="03000509000000000000" pitchFamily="65" charset="-120"/>
                <a:ea typeface="標楷體" panose="03000509000000000000" pitchFamily="65" charset="-120"/>
              </a:rPr>
              <a:t>邀請遴獲校級</a:t>
            </a:r>
            <a:r>
              <a:rPr lang="zh-TW" altLang="zh-TW" sz="2400" dirty="0">
                <a:solidFill>
                  <a:srgbClr val="FF0000"/>
                </a:solidFill>
                <a:latin typeface="標楷體" panose="03000509000000000000" pitchFamily="65" charset="-120"/>
                <a:ea typeface="標楷體" panose="03000509000000000000" pitchFamily="65" charset="-120"/>
              </a:rPr>
              <a:t>教學績優教師</a:t>
            </a:r>
            <a:r>
              <a:rPr lang="zh-TW" altLang="zh-TW" sz="2400" dirty="0">
                <a:latin typeface="標楷體" panose="03000509000000000000" pitchFamily="65" charset="-120"/>
                <a:ea typeface="標楷體" panose="03000509000000000000" pitchFamily="65" charset="-120"/>
              </a:rPr>
              <a:t>或</a:t>
            </a:r>
            <a:r>
              <a:rPr lang="zh-TW" altLang="zh-TW" sz="2400" dirty="0">
                <a:solidFill>
                  <a:srgbClr val="FF0000"/>
                </a:solidFill>
                <a:latin typeface="標楷體" panose="03000509000000000000" pitchFamily="65" charset="-120"/>
                <a:ea typeface="標楷體" panose="03000509000000000000" pitchFamily="65" charset="-120"/>
              </a:rPr>
              <a:t>自願之教師</a:t>
            </a:r>
            <a:r>
              <a:rPr lang="zh-TW" altLang="zh-TW" sz="2400" dirty="0">
                <a:latin typeface="標楷體" panose="03000509000000000000" pitchFamily="65" charset="-120"/>
                <a:ea typeface="標楷體" panose="03000509000000000000" pitchFamily="65" charset="-120"/>
              </a:rPr>
              <a:t>，</a:t>
            </a:r>
            <a:r>
              <a:rPr lang="zh-TW" altLang="zh-TW" sz="2400" dirty="0">
                <a:solidFill>
                  <a:srgbClr val="0000FF"/>
                </a:solidFill>
                <a:latin typeface="標楷體" panose="03000509000000000000" pitchFamily="65" charset="-120"/>
                <a:ea typeface="標楷體" panose="03000509000000000000" pitchFamily="65" charset="-120"/>
              </a:rPr>
              <a:t>開放課堂觀課</a:t>
            </a:r>
            <a:r>
              <a:rPr lang="zh-TW" altLang="zh-TW" sz="2400" dirty="0">
                <a:latin typeface="標楷體" panose="03000509000000000000" pitchFamily="65" charset="-120"/>
                <a:ea typeface="標楷體" panose="03000509000000000000" pitchFamily="65" charset="-120"/>
              </a:rPr>
              <a:t>，供全校教師參與觀課，</a:t>
            </a:r>
            <a:r>
              <a:rPr lang="zh-TW" altLang="en-US" sz="2400" dirty="0">
                <a:latin typeface="標楷體" panose="03000509000000000000" pitchFamily="65" charset="-120"/>
                <a:ea typeface="標楷體" panose="03000509000000000000" pitchFamily="65" charset="-120"/>
              </a:rPr>
              <a:t>以</a:t>
            </a:r>
            <a:r>
              <a:rPr lang="zh-TW" altLang="zh-TW" sz="2400" dirty="0">
                <a:latin typeface="標楷體" panose="03000509000000000000" pitchFamily="65" charset="-120"/>
                <a:ea typeface="標楷體" panose="03000509000000000000" pitchFamily="65" charset="-120"/>
              </a:rPr>
              <a:t>達到</a:t>
            </a:r>
            <a:r>
              <a:rPr lang="zh-TW" altLang="zh-TW" sz="2400" dirty="0">
                <a:solidFill>
                  <a:srgbClr val="FF0000"/>
                </a:solidFill>
                <a:latin typeface="標楷體" panose="03000509000000000000" pitchFamily="65" charset="-120"/>
                <a:ea typeface="標楷體" panose="03000509000000000000" pitchFamily="65" charset="-120"/>
              </a:rPr>
              <a:t>教學</a:t>
            </a:r>
            <a:r>
              <a:rPr lang="zh-TW" altLang="zh-TW" sz="2400" dirty="0" smtClean="0">
                <a:solidFill>
                  <a:srgbClr val="FF0000"/>
                </a:solidFill>
                <a:latin typeface="標楷體" panose="03000509000000000000" pitchFamily="65" charset="-120"/>
                <a:ea typeface="標楷體" panose="03000509000000000000" pitchFamily="65" charset="-120"/>
              </a:rPr>
              <a:t>經驗</a:t>
            </a:r>
            <a:r>
              <a:rPr lang="zh-TW" altLang="en-US" sz="2400" dirty="0" smtClean="0">
                <a:solidFill>
                  <a:srgbClr val="FF0000"/>
                </a:solidFill>
                <a:latin typeface="標楷體" panose="03000509000000000000" pitchFamily="65" charset="-120"/>
                <a:ea typeface="標楷體" panose="03000509000000000000" pitchFamily="65" charset="-120"/>
              </a:rPr>
              <a:t>交流與</a:t>
            </a:r>
            <a:r>
              <a:rPr lang="zh-TW" altLang="zh-TW" sz="2400" dirty="0" smtClean="0">
                <a:solidFill>
                  <a:srgbClr val="FF0000"/>
                </a:solidFill>
                <a:latin typeface="標楷體" panose="03000509000000000000" pitchFamily="65" charset="-120"/>
                <a:ea typeface="標楷體" panose="03000509000000000000" pitchFamily="65" charset="-120"/>
              </a:rPr>
              <a:t>傳承</a:t>
            </a:r>
            <a:r>
              <a:rPr lang="zh-TW" altLang="zh-TW" sz="2400" dirty="0">
                <a:latin typeface="標楷體" panose="03000509000000000000" pitchFamily="65" charset="-120"/>
                <a:ea typeface="標楷體" panose="03000509000000000000" pitchFamily="65" charset="-120"/>
              </a:rPr>
              <a:t>之功效</a:t>
            </a:r>
            <a:endParaRPr lang="en-US" altLang="zh-TW" dirty="0">
              <a:latin typeface="標楷體" panose="03000509000000000000" pitchFamily="65" charset="-120"/>
              <a:ea typeface="標楷體" panose="03000509000000000000" pitchFamily="65" charset="-120"/>
            </a:endParaRPr>
          </a:p>
          <a:p>
            <a:r>
              <a:rPr lang="zh-TW" altLang="en-US" sz="3000" b="1" dirty="0">
                <a:solidFill>
                  <a:srgbClr val="0000FF"/>
                </a:solidFill>
                <a:latin typeface="標楷體" panose="03000509000000000000" pitchFamily="65" charset="-120"/>
                <a:ea typeface="標楷體" panose="03000509000000000000" pitchFamily="65" charset="-120"/>
              </a:rPr>
              <a:t>實施方法</a:t>
            </a:r>
            <a:endParaRPr lang="en-US" altLang="zh-TW" sz="3000" b="1" dirty="0">
              <a:solidFill>
                <a:srgbClr val="0000FF"/>
              </a:solidFill>
              <a:latin typeface="標楷體" panose="03000509000000000000" pitchFamily="65" charset="-120"/>
              <a:ea typeface="標楷體" panose="03000509000000000000" pitchFamily="65" charset="-120"/>
            </a:endParaRPr>
          </a:p>
          <a:p>
            <a:pPr lvl="1"/>
            <a:r>
              <a:rPr lang="zh-TW" altLang="en-US" sz="2400" dirty="0">
                <a:latin typeface="標楷體" panose="03000509000000000000" pitchFamily="65" charset="-120"/>
                <a:ea typeface="標楷體" panose="03000509000000000000" pitchFamily="65" charset="-120"/>
              </a:rPr>
              <a:t>建置「</a:t>
            </a:r>
            <a:r>
              <a:rPr lang="zh-TW" altLang="en-US" sz="2400" dirty="0">
                <a:solidFill>
                  <a:srgbClr val="FF0000"/>
                </a:solidFill>
                <a:latin typeface="標楷體" panose="03000509000000000000" pitchFamily="65" charset="-120"/>
                <a:ea typeface="標楷體" panose="03000509000000000000" pitchFamily="65" charset="-120"/>
              </a:rPr>
              <a:t>教師觀課系統</a:t>
            </a:r>
            <a:r>
              <a:rPr lang="zh-TW" altLang="en-US" sz="2400" dirty="0">
                <a:latin typeface="標楷體" panose="03000509000000000000" pitchFamily="65" charset="-120"/>
                <a:ea typeface="標楷體" panose="03000509000000000000" pitchFamily="65" charset="-120"/>
              </a:rPr>
              <a:t>」整合平台，提供觀課訊息</a:t>
            </a:r>
            <a:endParaRPr lang="en-US" altLang="zh-TW" sz="2400" dirty="0">
              <a:latin typeface="標楷體" panose="03000509000000000000" pitchFamily="65" charset="-120"/>
              <a:ea typeface="標楷體" panose="03000509000000000000" pitchFamily="65" charset="-120"/>
            </a:endParaRPr>
          </a:p>
          <a:p>
            <a:pPr lvl="1"/>
            <a:r>
              <a:rPr lang="zh-TW" altLang="en-US" sz="2400" dirty="0">
                <a:latin typeface="標楷體" panose="03000509000000000000" pitchFamily="65" charset="-120"/>
                <a:ea typeface="標楷體" panose="03000509000000000000" pitchFamily="65" charset="-120"/>
              </a:rPr>
              <a:t>開放觀課教師於當學期提供兩周觀課時間</a:t>
            </a:r>
            <a:endParaRPr lang="en-US" altLang="zh-TW" sz="2400" dirty="0">
              <a:latin typeface="標楷體" panose="03000509000000000000" pitchFamily="65" charset="-120"/>
              <a:ea typeface="標楷體" panose="03000509000000000000" pitchFamily="65" charset="-120"/>
            </a:endParaRPr>
          </a:p>
          <a:p>
            <a:pPr lvl="1"/>
            <a:r>
              <a:rPr lang="zh-TW" altLang="en-US" sz="2400" dirty="0">
                <a:latin typeface="標楷體" panose="03000509000000000000" pitchFamily="65" charset="-120"/>
                <a:ea typeface="標楷體" panose="03000509000000000000" pitchFamily="65" charset="-120"/>
              </a:rPr>
              <a:t>參與教師填報「實地觀課回饋單」，提供</a:t>
            </a:r>
            <a:r>
              <a:rPr lang="zh-TW" altLang="en-US" sz="2400" dirty="0">
                <a:solidFill>
                  <a:srgbClr val="FF0000"/>
                </a:solidFill>
                <a:latin typeface="標楷體" panose="03000509000000000000" pitchFamily="65" charset="-120"/>
                <a:ea typeface="標楷體" panose="03000509000000000000" pitchFamily="65" charset="-120"/>
              </a:rPr>
              <a:t>教學者「做中學」與「反思」</a:t>
            </a:r>
            <a:r>
              <a:rPr lang="zh-TW" altLang="en-US" sz="2400" dirty="0">
                <a:latin typeface="標楷體" panose="03000509000000000000" pitchFamily="65" charset="-120"/>
                <a:ea typeface="標楷體" panose="03000509000000000000" pitchFamily="65" charset="-120"/>
              </a:rPr>
              <a:t>的機會，增進彼此專業成長</a:t>
            </a:r>
            <a:endParaRPr lang="en-US" altLang="zh-TW" dirty="0">
              <a:latin typeface="標楷體" panose="03000509000000000000" pitchFamily="65" charset="-120"/>
              <a:ea typeface="標楷體" panose="03000509000000000000" pitchFamily="65" charset="-120"/>
            </a:endParaRPr>
          </a:p>
          <a:p>
            <a:r>
              <a:rPr lang="zh-TW" altLang="en-US" sz="3000" b="1" dirty="0">
                <a:solidFill>
                  <a:srgbClr val="0000FF"/>
                </a:solidFill>
                <a:latin typeface="標楷體" panose="03000509000000000000" pitchFamily="65" charset="-120"/>
                <a:ea typeface="標楷體" panose="03000509000000000000" pitchFamily="65" charset="-120"/>
              </a:rPr>
              <a:t>預期效益</a:t>
            </a:r>
            <a:endParaRPr lang="en-US" altLang="zh-TW" sz="3000" b="1" dirty="0">
              <a:solidFill>
                <a:srgbClr val="0000FF"/>
              </a:solidFill>
              <a:latin typeface="標楷體" panose="03000509000000000000" pitchFamily="65" charset="-120"/>
              <a:ea typeface="標楷體" panose="03000509000000000000" pitchFamily="65" charset="-120"/>
            </a:endParaRPr>
          </a:p>
          <a:p>
            <a:pPr lvl="1"/>
            <a:r>
              <a:rPr lang="zh-TW" altLang="en-US" sz="2400" dirty="0">
                <a:latin typeface="標楷體" panose="03000509000000000000" pitchFamily="65" charset="-120"/>
                <a:ea typeface="標楷體" panose="03000509000000000000" pitchFamily="65" charset="-120"/>
              </a:rPr>
              <a:t>促進</a:t>
            </a:r>
            <a:r>
              <a:rPr lang="zh-TW" altLang="en-US" sz="2400" dirty="0">
                <a:solidFill>
                  <a:srgbClr val="FF0000"/>
                </a:solidFill>
                <a:latin typeface="標楷體" panose="03000509000000000000" pitchFamily="65" charset="-120"/>
                <a:ea typeface="標楷體" panose="03000509000000000000" pitchFamily="65" charset="-120"/>
              </a:rPr>
              <a:t>不同領域教學法交</a:t>
            </a:r>
            <a:r>
              <a:rPr lang="zh-TW" altLang="en-US" sz="2400" dirty="0">
                <a:latin typeface="標楷體" panose="03000509000000000000" pitchFamily="65" charset="-120"/>
                <a:ea typeface="標楷體" panose="03000509000000000000" pitchFamily="65" charset="-120"/>
              </a:rPr>
              <a:t>流，增進</a:t>
            </a:r>
            <a:r>
              <a:rPr lang="zh-TW" altLang="en-US" sz="2400" dirty="0">
                <a:solidFill>
                  <a:srgbClr val="FF0000"/>
                </a:solidFill>
                <a:latin typeface="標楷體" panose="03000509000000000000" pitchFamily="65" charset="-120"/>
                <a:ea typeface="標楷體" panose="03000509000000000000" pitchFamily="65" charset="-120"/>
              </a:rPr>
              <a:t>教師教學技巧與教學品質</a:t>
            </a:r>
            <a:endParaRPr lang="en-US" altLang="zh-TW" sz="2400" dirty="0">
              <a:solidFill>
                <a:srgbClr val="FF0000"/>
              </a:solidFill>
              <a:latin typeface="標楷體" panose="03000509000000000000" pitchFamily="65" charset="-120"/>
              <a:ea typeface="標楷體" panose="03000509000000000000" pitchFamily="65" charset="-120"/>
            </a:endParaRPr>
          </a:p>
          <a:p>
            <a:pPr lvl="1"/>
            <a:r>
              <a:rPr lang="zh-TW" altLang="en-US" sz="2400" dirty="0">
                <a:latin typeface="標楷體" panose="03000509000000000000" pitchFamily="65" charset="-120"/>
                <a:ea typeface="標楷體" panose="03000509000000000000" pitchFamily="65" charset="-120"/>
              </a:rPr>
              <a:t>透過教學績優教師演示，樹立</a:t>
            </a:r>
            <a:r>
              <a:rPr lang="zh-TW" altLang="en-US" sz="2400" dirty="0">
                <a:solidFill>
                  <a:srgbClr val="FF0000"/>
                </a:solidFill>
                <a:latin typeface="標楷體" panose="03000509000000000000" pitchFamily="65" charset="-120"/>
                <a:ea typeface="標楷體" panose="03000509000000000000" pitchFamily="65" charset="-120"/>
              </a:rPr>
              <a:t>教學典範</a:t>
            </a:r>
            <a:endParaRPr lang="en-US" altLang="zh-TW" sz="2400" dirty="0">
              <a:solidFill>
                <a:srgbClr val="FF0000"/>
              </a:solidFill>
              <a:latin typeface="標楷體" panose="03000509000000000000" pitchFamily="65" charset="-120"/>
              <a:ea typeface="標楷體" panose="03000509000000000000" pitchFamily="65" charset="-120"/>
            </a:endParaRPr>
          </a:p>
          <a:p>
            <a:pPr lvl="1"/>
            <a:r>
              <a:rPr lang="zh-TW" altLang="en-US" sz="2400" dirty="0">
                <a:latin typeface="標楷體" panose="03000509000000000000" pitchFamily="65" charset="-120"/>
                <a:ea typeface="標楷體" panose="03000509000000000000" pitchFamily="65" charset="-120"/>
              </a:rPr>
              <a:t>落實教學品質保證，</a:t>
            </a:r>
            <a:r>
              <a:rPr lang="zh-TW" altLang="en-US" sz="2400" dirty="0">
                <a:solidFill>
                  <a:srgbClr val="FF0000"/>
                </a:solidFill>
                <a:latin typeface="標楷體" panose="03000509000000000000" pitchFamily="65" charset="-120"/>
                <a:ea typeface="標楷體" panose="03000509000000000000" pitchFamily="65" charset="-120"/>
              </a:rPr>
              <a:t>提升學生學習成效</a:t>
            </a:r>
            <a:endParaRPr lang="zh-TW" altLang="en-US" dirty="0">
              <a:solidFill>
                <a:srgbClr val="FF0000"/>
              </a:solidFill>
              <a:latin typeface="標楷體" panose="03000509000000000000" pitchFamily="65" charset="-120"/>
              <a:ea typeface="標楷體" panose="03000509000000000000" pitchFamily="65" charset="-120"/>
            </a:endParaRPr>
          </a:p>
        </p:txBody>
      </p:sp>
      <p:sp>
        <p:nvSpPr>
          <p:cNvPr id="4" name="圓角矩形 45"/>
          <p:cNvSpPr/>
          <p:nvPr/>
        </p:nvSpPr>
        <p:spPr>
          <a:xfrm>
            <a:off x="251520" y="260648"/>
            <a:ext cx="5544616" cy="785818"/>
          </a:xfrm>
          <a:prstGeom prst="roundRect">
            <a:avLst>
              <a:gd name="adj" fmla="val 50000"/>
            </a:avLst>
          </a:prstGeom>
          <a:solidFill>
            <a:schemeClr val="accent5"/>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Arial" pitchFamily="34" charset="0"/>
            </a:endParaRPr>
          </a:p>
        </p:txBody>
      </p:sp>
      <p:sp>
        <p:nvSpPr>
          <p:cNvPr id="5" name="圓角矩形 62"/>
          <p:cNvSpPr/>
          <p:nvPr/>
        </p:nvSpPr>
        <p:spPr>
          <a:xfrm>
            <a:off x="403920" y="332086"/>
            <a:ext cx="5295511" cy="642942"/>
          </a:xfrm>
          <a:prstGeom prst="roundRect">
            <a:avLst>
              <a:gd name="adj" fmla="val 50000"/>
            </a:avLst>
          </a:prstGeom>
          <a:ln>
            <a:noFill/>
          </a:ln>
          <a:scene3d>
            <a:camera prst="orthographicFront"/>
            <a:lightRig rig="threePt" dir="t"/>
          </a:scene3d>
          <a:sp3d>
            <a:bevelT w="152400" h="50800" prst="softRound"/>
          </a:sp3d>
        </p:spPr>
        <p:style>
          <a:lnRef idx="2">
            <a:schemeClr val="accent1"/>
          </a:lnRef>
          <a:fillRef idx="1">
            <a:schemeClr val="lt1"/>
          </a:fillRef>
          <a:effectRef idx="0">
            <a:schemeClr val="accent1"/>
          </a:effectRef>
          <a:fontRef idx="minor">
            <a:schemeClr val="dk1"/>
          </a:fontRef>
        </p:style>
        <p:txBody>
          <a:bodyPr rtlCol="0" anchor="ctr"/>
          <a:lstStyle/>
          <a:p>
            <a:pPr algn="ctr"/>
            <a:endParaRPr lang="zh-TW" altLang="en-US">
              <a:latin typeface="Arial" pitchFamily="34" charset="0"/>
            </a:endParaRPr>
          </a:p>
        </p:txBody>
      </p:sp>
      <p:sp>
        <p:nvSpPr>
          <p:cNvPr id="6" name="TextBox 26"/>
          <p:cNvSpPr txBox="1"/>
          <p:nvPr/>
        </p:nvSpPr>
        <p:spPr>
          <a:xfrm>
            <a:off x="396177" y="260648"/>
            <a:ext cx="5243278" cy="707886"/>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TW" altLang="en-US"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教師內化</a:t>
            </a:r>
            <a:r>
              <a:rPr lang="en-US" altLang="zh-TW"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a:t>
            </a:r>
            <a:r>
              <a:rPr lang="zh-TW" altLang="en-US"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觀課</a:t>
            </a:r>
            <a:endParaRPr lang="ko-KR" altLang="en-US"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HY헤드라인M" pitchFamily="18" charset="-127"/>
              <a:cs typeface="Times New Roman" pitchFamily="18" charset="0"/>
            </a:endParaRPr>
          </a:p>
        </p:txBody>
      </p:sp>
    </p:spTree>
    <p:extLst>
      <p:ext uri="{BB962C8B-B14F-4D97-AF65-F5344CB8AC3E}">
        <p14:creationId xmlns:p14="http://schemas.microsoft.com/office/powerpoint/2010/main" val="356478858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385192" y="1124744"/>
            <a:ext cx="8507288" cy="5063754"/>
          </a:xfrm>
        </p:spPr>
        <p:txBody>
          <a:bodyPr>
            <a:normAutofit fontScale="85000" lnSpcReduction="20000"/>
          </a:bodyPr>
          <a:lstStyle/>
          <a:p>
            <a:r>
              <a:rPr lang="zh-TW" altLang="en-US" b="1" dirty="0">
                <a:solidFill>
                  <a:srgbClr val="0000FF"/>
                </a:solidFill>
                <a:latin typeface="標楷體" panose="03000509000000000000" pitchFamily="65" charset="-120"/>
                <a:ea typeface="標楷體" panose="03000509000000000000" pitchFamily="65" charset="-120"/>
              </a:rPr>
              <a:t>措施目標</a:t>
            </a:r>
            <a:endParaRPr lang="en-US" altLang="zh-TW" b="1" dirty="0">
              <a:solidFill>
                <a:srgbClr val="0000FF"/>
              </a:solidFill>
              <a:latin typeface="標楷體" panose="03000509000000000000" pitchFamily="65" charset="-120"/>
              <a:ea typeface="標楷體" panose="03000509000000000000" pitchFamily="65" charset="-120"/>
            </a:endParaRPr>
          </a:p>
          <a:p>
            <a:pPr lvl="1"/>
            <a:r>
              <a:rPr lang="zh-TW" altLang="en-US" dirty="0">
                <a:latin typeface="標楷體" panose="03000509000000000000" pitchFamily="65" charset="-120"/>
                <a:ea typeface="標楷體" panose="03000509000000000000" pitchFamily="65" charset="-120"/>
              </a:rPr>
              <a:t>精進及檢核</a:t>
            </a:r>
            <a:r>
              <a:rPr lang="zh-TW" altLang="en-US" dirty="0">
                <a:solidFill>
                  <a:srgbClr val="FF0000"/>
                </a:solidFill>
                <a:latin typeface="標楷體" panose="03000509000000000000" pitchFamily="65" charset="-120"/>
                <a:ea typeface="標楷體" panose="03000509000000000000" pitchFamily="65" charset="-120"/>
              </a:rPr>
              <a:t>課程規劃實施成效</a:t>
            </a:r>
            <a:r>
              <a:rPr lang="zh-TW" altLang="en-US" dirty="0">
                <a:latin typeface="標楷體" panose="03000509000000000000" pitchFamily="65" charset="-120"/>
                <a:ea typeface="標楷體" panose="03000509000000000000" pitchFamily="65" charset="-120"/>
              </a:rPr>
              <a:t>、促進教師教學專業成長與提升學生學習成效</a:t>
            </a:r>
            <a:endParaRPr lang="en-US" altLang="zh-TW" dirty="0">
              <a:latin typeface="標楷體" panose="03000509000000000000" pitchFamily="65" charset="-120"/>
              <a:ea typeface="標楷體" panose="03000509000000000000" pitchFamily="65" charset="-120"/>
            </a:endParaRPr>
          </a:p>
          <a:p>
            <a:r>
              <a:rPr lang="zh-TW" altLang="en-US" b="1" dirty="0">
                <a:solidFill>
                  <a:srgbClr val="0000FF"/>
                </a:solidFill>
                <a:latin typeface="標楷體" panose="03000509000000000000" pitchFamily="65" charset="-120"/>
                <a:ea typeface="標楷體" panose="03000509000000000000" pitchFamily="65" charset="-120"/>
              </a:rPr>
              <a:t>實施方法</a:t>
            </a:r>
            <a:endParaRPr lang="en-US" altLang="zh-TW" b="1" dirty="0">
              <a:solidFill>
                <a:srgbClr val="0000FF"/>
              </a:solidFill>
              <a:latin typeface="標楷體" panose="03000509000000000000" pitchFamily="65" charset="-120"/>
              <a:ea typeface="標楷體" panose="03000509000000000000" pitchFamily="65" charset="-120"/>
            </a:endParaRPr>
          </a:p>
          <a:p>
            <a:pPr lvl="1"/>
            <a:r>
              <a:rPr lang="zh-TW" altLang="en-US" dirty="0">
                <a:latin typeface="標楷體" panose="03000509000000000000" pitchFamily="65" charset="-120"/>
                <a:ea typeface="標楷體" panose="03000509000000000000" pitchFamily="65" charset="-120"/>
              </a:rPr>
              <a:t>成立「</a:t>
            </a:r>
            <a:r>
              <a:rPr lang="zh-TW" altLang="en-US" dirty="0">
                <a:solidFill>
                  <a:srgbClr val="FF0000"/>
                </a:solidFill>
                <a:latin typeface="標楷體" panose="03000509000000000000" pitchFamily="65" charset="-120"/>
                <a:ea typeface="標楷體" panose="03000509000000000000" pitchFamily="65" charset="-120"/>
              </a:rPr>
              <a:t>教學品質精進委員會</a:t>
            </a:r>
            <a:r>
              <a:rPr lang="zh-TW" altLang="en-US" dirty="0">
                <a:latin typeface="標楷體" panose="03000509000000000000" pitchFamily="65" charset="-120"/>
                <a:ea typeface="標楷體" panose="03000509000000000000" pitchFamily="65" charset="-120"/>
              </a:rPr>
              <a:t>」及「</a:t>
            </a:r>
            <a:r>
              <a:rPr lang="zh-TW" altLang="en-US" dirty="0">
                <a:solidFill>
                  <a:srgbClr val="FF0000"/>
                </a:solidFill>
                <a:latin typeface="標楷體" panose="03000509000000000000" pitchFamily="65" charset="-120"/>
                <a:ea typeface="標楷體" panose="03000509000000000000" pitchFamily="65" charset="-120"/>
              </a:rPr>
              <a:t>教學專案了解小組</a:t>
            </a:r>
            <a:r>
              <a:rPr lang="zh-TW" altLang="en-US" dirty="0">
                <a:latin typeface="標楷體" panose="03000509000000000000" pitchFamily="65" charset="-120"/>
                <a:ea typeface="標楷體" panose="03000509000000000000" pitchFamily="65" charset="-120"/>
              </a:rPr>
              <a:t>」</a:t>
            </a:r>
            <a:endParaRPr lang="en-US" altLang="zh-TW" dirty="0">
              <a:latin typeface="標楷體" panose="03000509000000000000" pitchFamily="65" charset="-120"/>
              <a:ea typeface="標楷體" panose="03000509000000000000" pitchFamily="65" charset="-120"/>
            </a:endParaRPr>
          </a:p>
          <a:p>
            <a:pPr lvl="1"/>
            <a:r>
              <a:rPr lang="zh-TW" altLang="en-US" dirty="0">
                <a:latin typeface="標楷體" panose="03000509000000000000" pitchFamily="65" charset="-120"/>
                <a:ea typeface="標楷體" panose="03000509000000000000" pitchFamily="65" charset="-120"/>
              </a:rPr>
              <a:t>對</a:t>
            </a:r>
            <a:r>
              <a:rPr lang="zh-TW" altLang="en-US" dirty="0">
                <a:solidFill>
                  <a:srgbClr val="0000FF"/>
                </a:solidFill>
                <a:latin typeface="標楷體" panose="03000509000000000000" pitchFamily="65" charset="-120"/>
                <a:ea typeface="標楷體" panose="03000509000000000000" pitchFamily="65" charset="-120"/>
              </a:rPr>
              <a:t>疑似損及學生受教權益</a:t>
            </a:r>
            <a:r>
              <a:rPr lang="zh-TW" altLang="en-US" dirty="0">
                <a:latin typeface="標楷體" panose="03000509000000000000" pitchFamily="65" charset="-120"/>
                <a:ea typeface="標楷體" panose="03000509000000000000" pitchFamily="65" charset="-120"/>
              </a:rPr>
              <a:t>之情事</a:t>
            </a:r>
            <a:r>
              <a:rPr lang="zh-TW" altLang="en-US" dirty="0">
                <a:solidFill>
                  <a:srgbClr val="FF0000"/>
                </a:solidFill>
                <a:latin typeface="標楷體" panose="03000509000000000000" pitchFamily="65" charset="-120"/>
                <a:ea typeface="標楷體" panose="03000509000000000000" pitchFamily="65" charset="-120"/>
              </a:rPr>
              <a:t>進行瞭解、關懷、輔導或評議</a:t>
            </a:r>
            <a:r>
              <a:rPr lang="zh-TW" altLang="en-US" dirty="0">
                <a:latin typeface="標楷體" panose="03000509000000000000" pitchFamily="65" charset="-120"/>
                <a:ea typeface="標楷體" panose="03000509000000000000" pitchFamily="65" charset="-120"/>
              </a:rPr>
              <a:t>等調查措施</a:t>
            </a:r>
            <a:endParaRPr lang="en-US" altLang="zh-TW" dirty="0">
              <a:latin typeface="標楷體" panose="03000509000000000000" pitchFamily="65" charset="-120"/>
              <a:ea typeface="標楷體" panose="03000509000000000000" pitchFamily="65" charset="-120"/>
            </a:endParaRPr>
          </a:p>
          <a:p>
            <a:pPr lvl="1"/>
            <a:r>
              <a:rPr lang="zh-TW" altLang="en-US" dirty="0">
                <a:latin typeface="標楷體" panose="03000509000000000000" pitchFamily="65" charset="-120"/>
                <a:ea typeface="標楷體" panose="03000509000000000000" pitchFamily="65" charset="-120"/>
              </a:rPr>
              <a:t>分析期初教學意見即時回饋信箱與期末教學意見調查結果，作為</a:t>
            </a:r>
            <a:r>
              <a:rPr lang="zh-TW" altLang="en-US" dirty="0">
                <a:solidFill>
                  <a:srgbClr val="FF0000"/>
                </a:solidFill>
                <a:latin typeface="標楷體" panose="03000509000000000000" pitchFamily="65" charset="-120"/>
                <a:ea typeface="標楷體" panose="03000509000000000000" pitchFamily="65" charset="-120"/>
              </a:rPr>
              <a:t>滾動式檢討及規劃教學品質精進</a:t>
            </a:r>
            <a:r>
              <a:rPr lang="zh-TW" altLang="en-US" dirty="0">
                <a:latin typeface="標楷體" panose="03000509000000000000" pitchFamily="65" charset="-120"/>
                <a:ea typeface="標楷體" panose="03000509000000000000" pitchFamily="65" charset="-120"/>
              </a:rPr>
              <a:t>實質內容與機制</a:t>
            </a:r>
            <a:endParaRPr lang="en-US" altLang="zh-TW" dirty="0">
              <a:latin typeface="標楷體" panose="03000509000000000000" pitchFamily="65" charset="-120"/>
              <a:ea typeface="標楷體" panose="03000509000000000000" pitchFamily="65" charset="-120"/>
            </a:endParaRPr>
          </a:p>
          <a:p>
            <a:r>
              <a:rPr lang="zh-TW" altLang="en-US" b="1" dirty="0">
                <a:solidFill>
                  <a:srgbClr val="0000FF"/>
                </a:solidFill>
                <a:latin typeface="標楷體" panose="03000509000000000000" pitchFamily="65" charset="-120"/>
                <a:ea typeface="標楷體" panose="03000509000000000000" pitchFamily="65" charset="-120"/>
              </a:rPr>
              <a:t>預期效益</a:t>
            </a:r>
            <a:endParaRPr lang="en-US" altLang="zh-TW" b="1" dirty="0">
              <a:solidFill>
                <a:srgbClr val="0000FF"/>
              </a:solidFill>
              <a:latin typeface="標楷體" panose="03000509000000000000" pitchFamily="65" charset="-120"/>
              <a:ea typeface="標楷體" panose="03000509000000000000" pitchFamily="65" charset="-120"/>
            </a:endParaRPr>
          </a:p>
          <a:p>
            <a:pPr lvl="1"/>
            <a:r>
              <a:rPr lang="zh-TW" altLang="en-US" dirty="0">
                <a:latin typeface="標楷體" panose="03000509000000000000" pitchFamily="65" charset="-120"/>
                <a:ea typeface="標楷體" panose="03000509000000000000" pitchFamily="65" charset="-120"/>
              </a:rPr>
              <a:t>協助教師</a:t>
            </a:r>
            <a:r>
              <a:rPr lang="zh-TW" altLang="en-US" dirty="0">
                <a:solidFill>
                  <a:srgbClr val="FF0000"/>
                </a:solidFill>
                <a:latin typeface="標楷體" panose="03000509000000000000" pitchFamily="65" charset="-120"/>
                <a:ea typeface="標楷體" panose="03000509000000000000" pitchFamily="65" charset="-120"/>
              </a:rPr>
              <a:t>改善教學、增進專業素養及教學識能</a:t>
            </a:r>
            <a:endParaRPr lang="en-US" altLang="zh-TW" dirty="0">
              <a:solidFill>
                <a:srgbClr val="FF0000"/>
              </a:solidFill>
              <a:latin typeface="標楷體" panose="03000509000000000000" pitchFamily="65" charset="-120"/>
              <a:ea typeface="標楷體" panose="03000509000000000000" pitchFamily="65" charset="-120"/>
            </a:endParaRPr>
          </a:p>
          <a:p>
            <a:pPr lvl="1"/>
            <a:r>
              <a:rPr lang="zh-TW" altLang="en-US" dirty="0">
                <a:latin typeface="標楷體" panose="03000509000000000000" pitchFamily="65" charset="-120"/>
                <a:ea typeface="標楷體" panose="03000509000000000000" pitchFamily="65" charset="-120"/>
              </a:rPr>
              <a:t>落實教學品質保證，保障學生受教權益</a:t>
            </a:r>
          </a:p>
        </p:txBody>
      </p:sp>
      <p:sp>
        <p:nvSpPr>
          <p:cNvPr id="4" name="圓角矩形 45"/>
          <p:cNvSpPr/>
          <p:nvPr/>
        </p:nvSpPr>
        <p:spPr>
          <a:xfrm>
            <a:off x="682927" y="188640"/>
            <a:ext cx="4680520" cy="785818"/>
          </a:xfrm>
          <a:prstGeom prst="roundRect">
            <a:avLst>
              <a:gd name="adj" fmla="val 50000"/>
            </a:avLst>
          </a:prstGeom>
          <a:solidFill>
            <a:schemeClr val="accent5"/>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Arial" pitchFamily="34" charset="0"/>
            </a:endParaRPr>
          </a:p>
        </p:txBody>
      </p:sp>
      <p:sp>
        <p:nvSpPr>
          <p:cNvPr id="5" name="圓角矩形 62"/>
          <p:cNvSpPr/>
          <p:nvPr/>
        </p:nvSpPr>
        <p:spPr>
          <a:xfrm>
            <a:off x="835327" y="260078"/>
            <a:ext cx="4470237" cy="642942"/>
          </a:xfrm>
          <a:prstGeom prst="roundRect">
            <a:avLst>
              <a:gd name="adj" fmla="val 50000"/>
            </a:avLst>
          </a:prstGeom>
          <a:ln>
            <a:noFill/>
          </a:ln>
          <a:scene3d>
            <a:camera prst="orthographicFront"/>
            <a:lightRig rig="threePt" dir="t"/>
          </a:scene3d>
          <a:sp3d>
            <a:bevelT w="152400" h="50800" prst="softRound"/>
          </a:sp3d>
        </p:spPr>
        <p:style>
          <a:lnRef idx="2">
            <a:schemeClr val="accent1"/>
          </a:lnRef>
          <a:fillRef idx="1">
            <a:schemeClr val="lt1"/>
          </a:fillRef>
          <a:effectRef idx="0">
            <a:schemeClr val="accent1"/>
          </a:effectRef>
          <a:fontRef idx="minor">
            <a:schemeClr val="dk1"/>
          </a:fontRef>
        </p:style>
        <p:txBody>
          <a:bodyPr rtlCol="0" anchor="ctr"/>
          <a:lstStyle/>
          <a:p>
            <a:pPr algn="ctr"/>
            <a:endParaRPr lang="zh-TW" altLang="en-US">
              <a:latin typeface="Arial" pitchFamily="34" charset="0"/>
            </a:endParaRPr>
          </a:p>
        </p:txBody>
      </p:sp>
      <p:sp>
        <p:nvSpPr>
          <p:cNvPr id="6" name="TextBox 26"/>
          <p:cNvSpPr txBox="1"/>
          <p:nvPr/>
        </p:nvSpPr>
        <p:spPr>
          <a:xfrm>
            <a:off x="827584" y="188640"/>
            <a:ext cx="4426144" cy="769441"/>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TW" altLang="en-US"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教學品質精進</a:t>
            </a:r>
            <a:endParaRPr lang="ko-KR" altLang="en-US"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HY헤드라인M" pitchFamily="18" charset="-127"/>
              <a:cs typeface="Times New Roman" pitchFamily="18" charset="0"/>
            </a:endParaRPr>
          </a:p>
        </p:txBody>
      </p:sp>
    </p:spTree>
    <p:extLst>
      <p:ext uri="{BB962C8B-B14F-4D97-AF65-F5344CB8AC3E}">
        <p14:creationId xmlns:p14="http://schemas.microsoft.com/office/powerpoint/2010/main" val="409675284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179512" y="1196752"/>
            <a:ext cx="8712968" cy="5069862"/>
          </a:xfrm>
        </p:spPr>
        <p:txBody>
          <a:bodyPr>
            <a:normAutofit fontScale="77500" lnSpcReduction="20000"/>
          </a:bodyPr>
          <a:lstStyle/>
          <a:p>
            <a:r>
              <a:rPr lang="zh-TW" altLang="en-US" b="1" dirty="0">
                <a:solidFill>
                  <a:srgbClr val="0000FF"/>
                </a:solidFill>
                <a:latin typeface="標楷體" panose="03000509000000000000" pitchFamily="65" charset="-120"/>
                <a:ea typeface="標楷體" panose="03000509000000000000" pitchFamily="65" charset="-120"/>
              </a:rPr>
              <a:t>措施目標</a:t>
            </a:r>
            <a:endParaRPr lang="en-US" altLang="zh-TW" b="1" dirty="0">
              <a:solidFill>
                <a:srgbClr val="0000FF"/>
              </a:solidFill>
              <a:latin typeface="標楷體" panose="03000509000000000000" pitchFamily="65" charset="-120"/>
              <a:ea typeface="標楷體" panose="03000509000000000000" pitchFamily="65" charset="-120"/>
            </a:endParaRPr>
          </a:p>
          <a:p>
            <a:pPr marL="576000" lvl="1">
              <a:lnSpc>
                <a:spcPct val="110000"/>
              </a:lnSpc>
              <a:spcBef>
                <a:spcPts val="0"/>
              </a:spcBef>
            </a:pPr>
            <a:r>
              <a:rPr lang="zh-TW" altLang="en-US" dirty="0">
                <a:solidFill>
                  <a:srgbClr val="FF0000"/>
                </a:solidFill>
                <a:latin typeface="標楷體" panose="03000509000000000000" pitchFamily="65" charset="-120"/>
                <a:ea typeface="標楷體" panose="03000509000000000000" pitchFamily="65" charset="-120"/>
              </a:rPr>
              <a:t>提高學生學習視野</a:t>
            </a:r>
            <a:r>
              <a:rPr lang="zh-TW" altLang="en-US" dirty="0">
                <a:latin typeface="標楷體" panose="03000509000000000000" pitchFamily="65" charset="-120"/>
                <a:ea typeface="標楷體" panose="03000509000000000000" pitchFamily="65" charset="-120"/>
              </a:rPr>
              <a:t>，</a:t>
            </a:r>
            <a:r>
              <a:rPr lang="zh-TW" altLang="en-US" dirty="0">
                <a:solidFill>
                  <a:prstClr val="black"/>
                </a:solidFill>
                <a:latin typeface="標楷體" panose="03000509000000000000" pitchFamily="65" charset="-120"/>
                <a:ea typeface="標楷體" panose="03000509000000000000" pitchFamily="65" charset="-120"/>
              </a:rPr>
              <a:t>培養「</a:t>
            </a:r>
            <a:r>
              <a:rPr lang="zh-TW" altLang="en-US" dirty="0">
                <a:solidFill>
                  <a:srgbClr val="FF0000"/>
                </a:solidFill>
                <a:latin typeface="標楷體" panose="03000509000000000000" pitchFamily="65" charset="-120"/>
                <a:ea typeface="標楷體" panose="03000509000000000000" pitchFamily="65" charset="-120"/>
              </a:rPr>
              <a:t>做中學</a:t>
            </a:r>
            <a:r>
              <a:rPr lang="zh-TW" altLang="en-US" dirty="0">
                <a:solidFill>
                  <a:prstClr val="black"/>
                </a:solidFill>
                <a:latin typeface="標楷體" panose="03000509000000000000" pitchFamily="65" charset="-120"/>
                <a:ea typeface="標楷體" panose="03000509000000000000" pitchFamily="65" charset="-120"/>
              </a:rPr>
              <a:t>」的人生態度，發展院系專長特色通識課程，</a:t>
            </a:r>
            <a:r>
              <a:rPr lang="zh-TW" altLang="en-US" dirty="0">
                <a:latin typeface="標楷體" panose="03000509000000000000" pitchFamily="65" charset="-120"/>
                <a:ea typeface="標楷體" panose="03000509000000000000" pitchFamily="65" charset="-120"/>
              </a:rPr>
              <a:t>並</a:t>
            </a:r>
            <a:r>
              <a:rPr lang="zh-TW" altLang="en-US" dirty="0">
                <a:solidFill>
                  <a:srgbClr val="0000FF"/>
                </a:solidFill>
                <a:latin typeface="標楷體" panose="03000509000000000000" pitchFamily="65" charset="-120"/>
                <a:ea typeface="標楷體" panose="03000509000000000000" pitchFamily="65" charset="-120"/>
              </a:rPr>
              <a:t>透過網路教學提升學習資源的交流與分享</a:t>
            </a:r>
            <a:r>
              <a:rPr lang="zh-TW" altLang="en-US" dirty="0">
                <a:latin typeface="標楷體" panose="03000509000000000000" pitchFamily="65" charset="-120"/>
                <a:ea typeface="標楷體" panose="03000509000000000000" pitchFamily="65" charset="-120"/>
              </a:rPr>
              <a:t>，</a:t>
            </a:r>
            <a:r>
              <a:rPr lang="zh-TW" altLang="en-US" dirty="0">
                <a:solidFill>
                  <a:prstClr val="black"/>
                </a:solidFill>
                <a:latin typeface="標楷體" panose="03000509000000000000" pitchFamily="65" charset="-120"/>
                <a:ea typeface="標楷體" panose="03000509000000000000" pitchFamily="65" charset="-120"/>
              </a:rPr>
              <a:t>突顯本校特色</a:t>
            </a:r>
            <a:endParaRPr lang="en-US" altLang="zh-TW" dirty="0">
              <a:latin typeface="標楷體" panose="03000509000000000000" pitchFamily="65" charset="-120"/>
              <a:ea typeface="標楷體" panose="03000509000000000000" pitchFamily="65" charset="-120"/>
            </a:endParaRPr>
          </a:p>
          <a:p>
            <a:r>
              <a:rPr lang="zh-TW" altLang="en-US" b="1" dirty="0">
                <a:solidFill>
                  <a:srgbClr val="0000FF"/>
                </a:solidFill>
                <a:latin typeface="標楷體" panose="03000509000000000000" pitchFamily="65" charset="-120"/>
                <a:ea typeface="標楷體" panose="03000509000000000000" pitchFamily="65" charset="-120"/>
              </a:rPr>
              <a:t>實施方法</a:t>
            </a:r>
            <a:endParaRPr lang="en-US" altLang="zh-TW" b="1" dirty="0">
              <a:solidFill>
                <a:srgbClr val="0000FF"/>
              </a:solidFill>
              <a:latin typeface="標楷體" panose="03000509000000000000" pitchFamily="65" charset="-120"/>
              <a:ea typeface="標楷體" panose="03000509000000000000" pitchFamily="65" charset="-120"/>
            </a:endParaRPr>
          </a:p>
          <a:p>
            <a:pPr marL="720000" lvl="1">
              <a:spcBef>
                <a:spcPts val="600"/>
              </a:spcBef>
            </a:pPr>
            <a:r>
              <a:rPr lang="zh-TW" altLang="en-US" b="1" dirty="0">
                <a:solidFill>
                  <a:srgbClr val="C00000"/>
                </a:solidFill>
                <a:latin typeface="標楷體" panose="03000509000000000000" pitchFamily="65" charset="-120"/>
                <a:ea typeface="標楷體" panose="03000509000000000000" pitchFamily="65" charset="-120"/>
              </a:rPr>
              <a:t>通識講座：</a:t>
            </a:r>
            <a:r>
              <a:rPr lang="zh-TW" altLang="en-US" dirty="0">
                <a:latin typeface="標楷體" panose="03000509000000000000" pitchFamily="65" charset="-120"/>
                <a:ea typeface="標楷體" panose="03000509000000000000" pitchFamily="65" charset="-120"/>
              </a:rPr>
              <a:t>邀請各行各業</a:t>
            </a:r>
            <a:r>
              <a:rPr lang="zh-TW" altLang="en-US" dirty="0">
                <a:solidFill>
                  <a:srgbClr val="0000FF"/>
                </a:solidFill>
                <a:latin typeface="標楷體" panose="03000509000000000000" pitchFamily="65" charset="-120"/>
                <a:ea typeface="標楷體" panose="03000509000000000000" pitchFamily="65" charset="-120"/>
              </a:rPr>
              <a:t>傑出人物到校演講</a:t>
            </a:r>
            <a:r>
              <a:rPr lang="zh-TW" altLang="en-US" dirty="0">
                <a:latin typeface="標楷體" panose="03000509000000000000" pitchFamily="65" charset="-120"/>
                <a:ea typeface="標楷體" panose="03000509000000000000" pitchFamily="65" charset="-120"/>
              </a:rPr>
              <a:t>，自製</a:t>
            </a:r>
            <a:r>
              <a:rPr lang="zh-TW" altLang="en-US" dirty="0">
                <a:solidFill>
                  <a:srgbClr val="0000FF"/>
                </a:solidFill>
                <a:latin typeface="標楷體" panose="03000509000000000000" pitchFamily="65" charset="-120"/>
                <a:ea typeface="標楷體" panose="03000509000000000000" pitchFamily="65" charset="-120"/>
              </a:rPr>
              <a:t>名人專訪節目</a:t>
            </a:r>
            <a:r>
              <a:rPr lang="zh-TW" altLang="en-US" dirty="0">
                <a:latin typeface="標楷體" panose="03000509000000000000" pitchFamily="65" charset="-120"/>
                <a:ea typeface="標楷體" panose="03000509000000000000" pitchFamily="65" charset="-120"/>
              </a:rPr>
              <a:t>，建立本校通識教育網</a:t>
            </a:r>
            <a:endParaRPr lang="en-US" altLang="zh-TW" dirty="0">
              <a:latin typeface="標楷體" panose="03000509000000000000" pitchFamily="65" charset="-120"/>
              <a:ea typeface="標楷體" panose="03000509000000000000" pitchFamily="65" charset="-120"/>
            </a:endParaRPr>
          </a:p>
          <a:p>
            <a:pPr marL="720000" lvl="1" defTabSz="895350">
              <a:spcBef>
                <a:spcPts val="600"/>
              </a:spcBef>
            </a:pPr>
            <a:r>
              <a:rPr lang="zh-TW" altLang="en-US" b="1" dirty="0">
                <a:solidFill>
                  <a:srgbClr val="C00000"/>
                </a:solidFill>
                <a:latin typeface="標楷體" panose="03000509000000000000" pitchFamily="65" charset="-120"/>
                <a:ea typeface="標楷體" panose="03000509000000000000" pitchFamily="65" charset="-120"/>
              </a:rPr>
              <a:t>通識體驗課程：</a:t>
            </a:r>
            <a:r>
              <a:rPr lang="zh-TW" altLang="en-US" dirty="0">
                <a:latin typeface="標楷體" panose="03000509000000000000" pitchFamily="65" charset="-120"/>
                <a:ea typeface="標楷體" panose="03000509000000000000" pitchFamily="65" charset="-120"/>
              </a:rPr>
              <a:t>透過</a:t>
            </a:r>
            <a:r>
              <a:rPr lang="en-US" altLang="zh-TW" dirty="0">
                <a:solidFill>
                  <a:srgbClr val="0000FF"/>
                </a:solidFill>
                <a:latin typeface="標楷體" panose="03000509000000000000" pitchFamily="65" charset="-120"/>
                <a:ea typeface="標楷體" panose="03000509000000000000" pitchFamily="65" charset="-120"/>
              </a:rPr>
              <a:t>50%</a:t>
            </a:r>
            <a:r>
              <a:rPr lang="zh-TW" altLang="en-US" dirty="0">
                <a:solidFill>
                  <a:srgbClr val="0000FF"/>
                </a:solidFill>
                <a:latin typeface="標楷體" panose="03000509000000000000" pitchFamily="65" charset="-120"/>
                <a:ea typeface="標楷體" panose="03000509000000000000" pitchFamily="65" charset="-120"/>
              </a:rPr>
              <a:t>以上的實作課程</a:t>
            </a:r>
            <a:r>
              <a:rPr lang="zh-TW" altLang="en-US" dirty="0">
                <a:latin typeface="標楷體" panose="03000509000000000000" pitchFamily="65" charset="-120"/>
                <a:ea typeface="標楷體" panose="03000509000000000000" pitchFamily="65" charset="-120"/>
              </a:rPr>
              <a:t>、多元評量學生成績、學生學習心得分享及教學成果展</a:t>
            </a:r>
            <a:endParaRPr lang="en-US" altLang="zh-TW" dirty="0">
              <a:latin typeface="標楷體" panose="03000509000000000000" pitchFamily="65" charset="-120"/>
              <a:ea typeface="標楷體" panose="03000509000000000000" pitchFamily="65" charset="-120"/>
            </a:endParaRPr>
          </a:p>
          <a:p>
            <a:pPr marL="720000" lvl="1">
              <a:spcBef>
                <a:spcPts val="600"/>
              </a:spcBef>
            </a:pPr>
            <a:r>
              <a:rPr lang="zh-TW" altLang="en-US" dirty="0">
                <a:latin typeface="標楷體" panose="03000509000000000000" pitchFamily="65" charset="-120"/>
                <a:ea typeface="標楷體" panose="03000509000000000000" pitchFamily="65" charset="-120"/>
              </a:rPr>
              <a:t>建立</a:t>
            </a:r>
            <a:r>
              <a:rPr lang="zh-TW" altLang="zh-TW" dirty="0">
                <a:latin typeface="標楷體" panose="03000509000000000000" pitchFamily="65" charset="-120"/>
                <a:ea typeface="標楷體" panose="03000509000000000000" pitchFamily="65" charset="-120"/>
              </a:rPr>
              <a:t>通識課程基本資訊</a:t>
            </a:r>
            <a:r>
              <a:rPr lang="zh-TW" altLang="en-US" dirty="0">
                <a:latin typeface="標楷體" panose="03000509000000000000" pitchFamily="65" charset="-120"/>
                <a:ea typeface="標楷體" panose="03000509000000000000" pitchFamily="65" charset="-120"/>
              </a:rPr>
              <a:t>、</a:t>
            </a:r>
            <a:r>
              <a:rPr lang="zh-TW" altLang="zh-TW" dirty="0">
                <a:latin typeface="標楷體" panose="03000509000000000000" pitchFamily="65" charset="-120"/>
                <a:ea typeface="標楷體" panose="03000509000000000000" pitchFamily="65" charset="-120"/>
              </a:rPr>
              <a:t>教學影音與自編講義</a:t>
            </a:r>
            <a:r>
              <a:rPr lang="zh-TW" altLang="en-US" dirty="0">
                <a:latin typeface="標楷體" panose="03000509000000000000" pitchFamily="65" charset="-120"/>
                <a:ea typeface="標楷體" panose="03000509000000000000" pitchFamily="65" charset="-120"/>
              </a:rPr>
              <a:t>資料庫</a:t>
            </a:r>
            <a:endParaRPr lang="en-US" altLang="zh-TW" dirty="0">
              <a:latin typeface="標楷體" panose="03000509000000000000" pitchFamily="65" charset="-120"/>
              <a:ea typeface="標楷體" panose="03000509000000000000" pitchFamily="65" charset="-120"/>
            </a:endParaRPr>
          </a:p>
          <a:p>
            <a:pPr marL="720000" lvl="1">
              <a:spcBef>
                <a:spcPts val="600"/>
              </a:spcBef>
            </a:pPr>
            <a:r>
              <a:rPr lang="zh-TW" altLang="en-US" dirty="0">
                <a:latin typeface="標楷體" panose="03000509000000000000" pitchFamily="65" charset="-120"/>
                <a:ea typeface="標楷體" panose="03000509000000000000" pitchFamily="65" charset="-120"/>
              </a:rPr>
              <a:t>定期</a:t>
            </a:r>
            <a:r>
              <a:rPr lang="zh-TW" altLang="zh-TW" dirty="0">
                <a:latin typeface="標楷體" panose="03000509000000000000" pitchFamily="65" charset="-120"/>
                <a:ea typeface="標楷體" panose="03000509000000000000" pitchFamily="65" charset="-120"/>
              </a:rPr>
              <a:t>召開檢討</a:t>
            </a:r>
            <a:r>
              <a:rPr lang="zh-TW" altLang="en-US" dirty="0">
                <a:latin typeface="標楷體" panose="03000509000000000000" pitchFamily="65" charset="-120"/>
                <a:ea typeface="標楷體" panose="03000509000000000000" pitchFamily="65" charset="-120"/>
              </a:rPr>
              <a:t>會議</a:t>
            </a:r>
            <a:r>
              <a:rPr lang="zh-TW" altLang="zh-TW" dirty="0">
                <a:latin typeface="標楷體" panose="03000509000000000000" pitchFamily="65" charset="-120"/>
                <a:ea typeface="標楷體" panose="03000509000000000000" pitchFamily="65" charset="-120"/>
              </a:rPr>
              <a:t>，並提出改善建議</a:t>
            </a:r>
            <a:endParaRPr lang="en-US" altLang="zh-TW" dirty="0">
              <a:latin typeface="標楷體" panose="03000509000000000000" pitchFamily="65" charset="-120"/>
              <a:ea typeface="標楷體" panose="03000509000000000000" pitchFamily="65" charset="-120"/>
            </a:endParaRPr>
          </a:p>
          <a:p>
            <a:r>
              <a:rPr lang="zh-TW" altLang="en-US" b="1" dirty="0">
                <a:solidFill>
                  <a:srgbClr val="0000FF"/>
                </a:solidFill>
                <a:latin typeface="標楷體" panose="03000509000000000000" pitchFamily="65" charset="-120"/>
                <a:ea typeface="標楷體" panose="03000509000000000000" pitchFamily="65" charset="-120"/>
              </a:rPr>
              <a:t>預期效益</a:t>
            </a:r>
            <a:endParaRPr lang="en-US" altLang="zh-TW" b="1" dirty="0">
              <a:solidFill>
                <a:srgbClr val="0000FF"/>
              </a:solidFill>
              <a:latin typeface="標楷體" panose="03000509000000000000" pitchFamily="65" charset="-120"/>
              <a:ea typeface="標楷體" panose="03000509000000000000" pitchFamily="65" charset="-120"/>
            </a:endParaRPr>
          </a:p>
          <a:p>
            <a:pPr lvl="1"/>
            <a:r>
              <a:rPr lang="zh-TW" altLang="en-US" dirty="0">
                <a:latin typeface="標楷體" panose="03000509000000000000" pitchFamily="65" charset="-120"/>
                <a:ea typeface="標楷體" panose="03000509000000000000" pitchFamily="65" charset="-120"/>
              </a:rPr>
              <a:t>建構本校</a:t>
            </a:r>
            <a:r>
              <a:rPr lang="zh-TW" altLang="en-US" dirty="0">
                <a:solidFill>
                  <a:srgbClr val="FF0000"/>
                </a:solidFill>
                <a:latin typeface="標楷體" panose="03000509000000000000" pitchFamily="65" charset="-120"/>
                <a:ea typeface="標楷體" panose="03000509000000000000" pitchFamily="65" charset="-120"/>
              </a:rPr>
              <a:t>通識教育網</a:t>
            </a:r>
            <a:r>
              <a:rPr lang="zh-TW" altLang="en-US" dirty="0">
                <a:latin typeface="標楷體" panose="03000509000000000000" pitchFamily="65" charset="-120"/>
                <a:ea typeface="標楷體" panose="03000509000000000000" pitchFamily="65" charset="-120"/>
              </a:rPr>
              <a:t>，並連結雲嘉南地區大學的學習資源，動態展示通識教育多元成果</a:t>
            </a:r>
            <a:endParaRPr lang="en-US" altLang="zh-TW" dirty="0">
              <a:latin typeface="標楷體" panose="03000509000000000000" pitchFamily="65" charset="-120"/>
              <a:ea typeface="標楷體" panose="03000509000000000000" pitchFamily="65" charset="-120"/>
            </a:endParaRPr>
          </a:p>
          <a:p>
            <a:pPr lvl="1"/>
            <a:r>
              <a:rPr lang="zh-TW" altLang="zh-TW" dirty="0">
                <a:latin typeface="標楷體" panose="03000509000000000000" pitchFamily="65" charset="-120"/>
                <a:ea typeface="標楷體" panose="03000509000000000000" pitchFamily="65" charset="-120"/>
              </a:rPr>
              <a:t>增加學生理論與實務的結合、促成教學方法的革新</a:t>
            </a:r>
            <a:endParaRPr lang="zh-TW" altLang="en-US" dirty="0">
              <a:latin typeface="標楷體" panose="03000509000000000000" pitchFamily="65" charset="-120"/>
              <a:ea typeface="標楷體" panose="03000509000000000000" pitchFamily="65" charset="-120"/>
            </a:endParaRPr>
          </a:p>
        </p:txBody>
      </p:sp>
      <p:sp>
        <p:nvSpPr>
          <p:cNvPr id="4" name="圓角矩形 45"/>
          <p:cNvSpPr/>
          <p:nvPr/>
        </p:nvSpPr>
        <p:spPr>
          <a:xfrm>
            <a:off x="175253" y="116632"/>
            <a:ext cx="5620883" cy="785818"/>
          </a:xfrm>
          <a:prstGeom prst="roundRect">
            <a:avLst>
              <a:gd name="adj" fmla="val 50000"/>
            </a:avLst>
          </a:prstGeom>
          <a:solidFill>
            <a:schemeClr val="accent5"/>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Arial" pitchFamily="34" charset="0"/>
            </a:endParaRPr>
          </a:p>
        </p:txBody>
      </p:sp>
      <p:sp>
        <p:nvSpPr>
          <p:cNvPr id="5" name="圓角矩形 62"/>
          <p:cNvSpPr/>
          <p:nvPr/>
        </p:nvSpPr>
        <p:spPr>
          <a:xfrm>
            <a:off x="327653" y="188070"/>
            <a:ext cx="5368351" cy="642942"/>
          </a:xfrm>
          <a:prstGeom prst="roundRect">
            <a:avLst>
              <a:gd name="adj" fmla="val 50000"/>
            </a:avLst>
          </a:prstGeom>
          <a:ln>
            <a:noFill/>
          </a:ln>
          <a:scene3d>
            <a:camera prst="orthographicFront"/>
            <a:lightRig rig="threePt" dir="t"/>
          </a:scene3d>
          <a:sp3d>
            <a:bevelT w="152400" h="50800" prst="softRound"/>
          </a:sp3d>
        </p:spPr>
        <p:style>
          <a:lnRef idx="2">
            <a:schemeClr val="accent1"/>
          </a:lnRef>
          <a:fillRef idx="1">
            <a:schemeClr val="lt1"/>
          </a:fillRef>
          <a:effectRef idx="0">
            <a:schemeClr val="accent1"/>
          </a:effectRef>
          <a:fontRef idx="minor">
            <a:schemeClr val="dk1"/>
          </a:fontRef>
        </p:style>
        <p:txBody>
          <a:bodyPr rtlCol="0" anchor="ctr"/>
          <a:lstStyle/>
          <a:p>
            <a:pPr algn="ctr"/>
            <a:endParaRPr lang="zh-TW" altLang="en-US">
              <a:latin typeface="Arial" pitchFamily="34" charset="0"/>
            </a:endParaRPr>
          </a:p>
        </p:txBody>
      </p:sp>
      <p:sp>
        <p:nvSpPr>
          <p:cNvPr id="6" name="TextBox 26"/>
          <p:cNvSpPr txBox="1"/>
          <p:nvPr/>
        </p:nvSpPr>
        <p:spPr>
          <a:xfrm>
            <a:off x="319910" y="116632"/>
            <a:ext cx="5315400" cy="707886"/>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TW" altLang="en-US"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通識教育</a:t>
            </a:r>
            <a:r>
              <a:rPr lang="en-US" altLang="zh-TW"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a:t>
            </a:r>
            <a:r>
              <a:rPr lang="zh-TW" altLang="en-US"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多元通識</a:t>
            </a:r>
            <a:endParaRPr lang="ko-KR" altLang="en-US"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HY헤드라인M" pitchFamily="18" charset="-127"/>
              <a:cs typeface="Times New Roman" pitchFamily="18" charset="0"/>
            </a:endParaRPr>
          </a:p>
        </p:txBody>
      </p:sp>
    </p:spTree>
    <p:extLst>
      <p:ext uri="{BB962C8B-B14F-4D97-AF65-F5344CB8AC3E}">
        <p14:creationId xmlns:p14="http://schemas.microsoft.com/office/powerpoint/2010/main" val="359300094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圓角矩形 45"/>
          <p:cNvSpPr/>
          <p:nvPr/>
        </p:nvSpPr>
        <p:spPr>
          <a:xfrm>
            <a:off x="195537" y="116632"/>
            <a:ext cx="5616624" cy="785818"/>
          </a:xfrm>
          <a:prstGeom prst="roundRect">
            <a:avLst>
              <a:gd name="adj" fmla="val 50000"/>
            </a:avLst>
          </a:prstGeom>
          <a:solidFill>
            <a:schemeClr val="accent5"/>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Arial" pitchFamily="34" charset="0"/>
            </a:endParaRPr>
          </a:p>
        </p:txBody>
      </p:sp>
      <p:sp>
        <p:nvSpPr>
          <p:cNvPr id="5" name="圓角矩形 62"/>
          <p:cNvSpPr/>
          <p:nvPr/>
        </p:nvSpPr>
        <p:spPr>
          <a:xfrm>
            <a:off x="347937" y="188070"/>
            <a:ext cx="5364284" cy="642942"/>
          </a:xfrm>
          <a:prstGeom prst="roundRect">
            <a:avLst>
              <a:gd name="adj" fmla="val 50000"/>
            </a:avLst>
          </a:prstGeom>
          <a:ln>
            <a:noFill/>
          </a:ln>
          <a:scene3d>
            <a:camera prst="orthographicFront"/>
            <a:lightRig rig="threePt" dir="t"/>
          </a:scene3d>
          <a:sp3d>
            <a:bevelT w="152400" h="50800" prst="softRound"/>
          </a:sp3d>
        </p:spPr>
        <p:style>
          <a:lnRef idx="2">
            <a:schemeClr val="accent1"/>
          </a:lnRef>
          <a:fillRef idx="1">
            <a:schemeClr val="lt1"/>
          </a:fillRef>
          <a:effectRef idx="0">
            <a:schemeClr val="accent1"/>
          </a:effectRef>
          <a:fontRef idx="minor">
            <a:schemeClr val="dk1"/>
          </a:fontRef>
        </p:style>
        <p:txBody>
          <a:bodyPr rtlCol="0" anchor="ctr"/>
          <a:lstStyle/>
          <a:p>
            <a:pPr algn="ctr"/>
            <a:endParaRPr lang="zh-TW" altLang="en-US">
              <a:latin typeface="Arial" pitchFamily="34" charset="0"/>
            </a:endParaRPr>
          </a:p>
        </p:txBody>
      </p:sp>
      <p:sp>
        <p:nvSpPr>
          <p:cNvPr id="6" name="TextBox 26"/>
          <p:cNvSpPr txBox="1"/>
          <p:nvPr/>
        </p:nvSpPr>
        <p:spPr>
          <a:xfrm>
            <a:off x="340194" y="116632"/>
            <a:ext cx="5311373" cy="707886"/>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TW" altLang="en-US"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總整課程</a:t>
            </a:r>
            <a:r>
              <a:rPr lang="en-US" altLang="zh-TW"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a:t>
            </a:r>
            <a:r>
              <a:rPr lang="en-US" altLang="zh-TW"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anose="020B0604020202020204" pitchFamily="34" charset="0"/>
                <a:ea typeface="標楷體" panose="03000509000000000000" pitchFamily="65" charset="-120"/>
                <a:cs typeface="Arial" panose="020B0604020202020204" pitchFamily="34" charset="0"/>
              </a:rPr>
              <a:t>Capstone</a:t>
            </a:r>
            <a:r>
              <a:rPr lang="en-US" altLang="zh-TW"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a:t>
            </a:r>
            <a:endParaRPr lang="ko-KR" altLang="en-US"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HY헤드라인M" pitchFamily="18" charset="-127"/>
              <a:cs typeface="Times New Roman" pitchFamily="18" charset="0"/>
            </a:endParaRPr>
          </a:p>
        </p:txBody>
      </p:sp>
      <p:sp>
        <p:nvSpPr>
          <p:cNvPr id="7" name="內容版面配置區 2"/>
          <p:cNvSpPr>
            <a:spLocks noGrp="1"/>
          </p:cNvSpPr>
          <p:nvPr>
            <p:ph idx="1"/>
          </p:nvPr>
        </p:nvSpPr>
        <p:spPr>
          <a:xfrm>
            <a:off x="179512" y="1196752"/>
            <a:ext cx="8712968" cy="5661248"/>
          </a:xfrm>
        </p:spPr>
        <p:txBody>
          <a:bodyPr>
            <a:normAutofit fontScale="55000" lnSpcReduction="20000"/>
          </a:bodyPr>
          <a:lstStyle/>
          <a:p>
            <a:r>
              <a:rPr lang="zh-TW" altLang="en-US" sz="4400" b="1" dirty="0">
                <a:solidFill>
                  <a:srgbClr val="0000FF"/>
                </a:solidFill>
                <a:latin typeface="標楷體" panose="03000509000000000000" pitchFamily="65" charset="-120"/>
                <a:ea typeface="標楷體" panose="03000509000000000000" pitchFamily="65" charset="-120"/>
              </a:rPr>
              <a:t>措施目標</a:t>
            </a:r>
            <a:endParaRPr lang="en-US" altLang="zh-TW" sz="4400" b="1" dirty="0">
              <a:solidFill>
                <a:srgbClr val="0000FF"/>
              </a:solidFill>
              <a:latin typeface="標楷體" panose="03000509000000000000" pitchFamily="65" charset="-120"/>
              <a:ea typeface="標楷體" panose="03000509000000000000" pitchFamily="65" charset="-120"/>
            </a:endParaRPr>
          </a:p>
          <a:p>
            <a:pPr marL="576000" lvl="1">
              <a:lnSpc>
                <a:spcPct val="110000"/>
              </a:lnSpc>
              <a:spcBef>
                <a:spcPts val="0"/>
              </a:spcBef>
            </a:pPr>
            <a:r>
              <a:rPr lang="zh-TW" altLang="en-US" sz="3600" dirty="0">
                <a:latin typeface="標楷體" panose="03000509000000000000" pitchFamily="65" charset="-120"/>
                <a:ea typeface="標楷體" panose="03000509000000000000" pitchFamily="65" charset="-120"/>
              </a:rPr>
              <a:t>學生學習成效（</a:t>
            </a:r>
            <a:r>
              <a:rPr lang="en-US" altLang="zh-TW" sz="3600" dirty="0">
                <a:solidFill>
                  <a:srgbClr val="0000FF"/>
                </a:solidFill>
                <a:latin typeface="Arial" panose="020B0604020202020204" pitchFamily="34" charset="0"/>
                <a:ea typeface="標楷體" panose="03000509000000000000" pitchFamily="65" charset="-120"/>
                <a:cs typeface="Arial" panose="020B0604020202020204" pitchFamily="34" charset="0"/>
              </a:rPr>
              <a:t>student learning outcomes</a:t>
            </a:r>
            <a:r>
              <a:rPr lang="zh-TW" altLang="en-US" sz="3600" dirty="0">
                <a:latin typeface="標楷體" panose="03000509000000000000" pitchFamily="65" charset="-120"/>
                <a:ea typeface="標楷體" panose="03000509000000000000" pitchFamily="65" charset="-120"/>
              </a:rPr>
              <a:t>）被視為能夠有效評量大學辦學績效的方法之一，因此近年來在高等教育界引起熱烈廣泛的討論。相關的評鑑重點也由</a:t>
            </a:r>
            <a:r>
              <a:rPr lang="zh-TW" altLang="en-US" sz="3600" dirty="0">
                <a:solidFill>
                  <a:srgbClr val="0000FF"/>
                </a:solidFill>
                <a:latin typeface="標楷體" panose="03000509000000000000" pitchFamily="65" charset="-120"/>
                <a:ea typeface="標楷體" panose="03000509000000000000" pitchFamily="65" charset="-120"/>
              </a:rPr>
              <a:t>重視輸入</a:t>
            </a:r>
            <a:r>
              <a:rPr lang="zh-TW" altLang="en-US" sz="3600" dirty="0">
                <a:latin typeface="標楷體" panose="03000509000000000000" pitchFamily="65" charset="-120"/>
                <a:ea typeface="標楷體" panose="03000509000000000000" pitchFamily="65" charset="-120"/>
              </a:rPr>
              <a:t>（</a:t>
            </a:r>
            <a:r>
              <a:rPr lang="en-US" altLang="zh-TW" sz="3600" dirty="0">
                <a:solidFill>
                  <a:srgbClr val="FF0000"/>
                </a:solidFill>
                <a:latin typeface="Arial" panose="020B0604020202020204" pitchFamily="34" charset="0"/>
                <a:ea typeface="標楷體" panose="03000509000000000000" pitchFamily="65" charset="-120"/>
                <a:cs typeface="Arial" panose="020B0604020202020204" pitchFamily="34" charset="0"/>
              </a:rPr>
              <a:t>input</a:t>
            </a:r>
            <a:r>
              <a:rPr lang="zh-TW" altLang="en-US" sz="3600" dirty="0">
                <a:latin typeface="標楷體" panose="03000509000000000000" pitchFamily="65" charset="-120"/>
                <a:ea typeface="標楷體" panose="03000509000000000000" pitchFamily="65" charset="-120"/>
              </a:rPr>
              <a:t>）</a:t>
            </a:r>
            <a:r>
              <a:rPr lang="zh-TW" altLang="en-US" sz="3600" dirty="0">
                <a:solidFill>
                  <a:srgbClr val="0000FF"/>
                </a:solidFill>
                <a:latin typeface="標楷體" panose="03000509000000000000" pitchFamily="65" charset="-120"/>
                <a:ea typeface="標楷體" panose="03000509000000000000" pitchFamily="65" charset="-120"/>
              </a:rPr>
              <a:t>與過程</a:t>
            </a:r>
            <a:r>
              <a:rPr lang="zh-TW" altLang="en-US" sz="3600" dirty="0">
                <a:latin typeface="標楷體" panose="03000509000000000000" pitchFamily="65" charset="-120"/>
                <a:ea typeface="標楷體" panose="03000509000000000000" pitchFamily="65" charset="-120"/>
              </a:rPr>
              <a:t>（</a:t>
            </a:r>
            <a:r>
              <a:rPr lang="en-US" altLang="zh-TW" sz="3600" dirty="0">
                <a:solidFill>
                  <a:srgbClr val="FF0000"/>
                </a:solidFill>
                <a:latin typeface="Arial" panose="020B0604020202020204" pitchFamily="34" charset="0"/>
                <a:ea typeface="標楷體" panose="03000509000000000000" pitchFamily="65" charset="-120"/>
                <a:cs typeface="Arial" panose="020B0604020202020204" pitchFamily="34" charset="0"/>
              </a:rPr>
              <a:t>process</a:t>
            </a:r>
            <a:r>
              <a:rPr lang="zh-TW" altLang="en-US" sz="3600" dirty="0">
                <a:latin typeface="標楷體" panose="03000509000000000000" pitchFamily="65" charset="-120"/>
                <a:ea typeface="標楷體" panose="03000509000000000000" pitchFamily="65" charset="-120"/>
              </a:rPr>
              <a:t>），</a:t>
            </a:r>
            <a:r>
              <a:rPr lang="zh-TW" altLang="en-US" sz="3600" dirty="0">
                <a:solidFill>
                  <a:srgbClr val="0000FF"/>
                </a:solidFill>
                <a:latin typeface="標楷體" panose="03000509000000000000" pitchFamily="65" charset="-120"/>
                <a:ea typeface="標楷體" panose="03000509000000000000" pitchFamily="65" charset="-120"/>
              </a:rPr>
              <a:t>轉變為重視產出與成果</a:t>
            </a:r>
            <a:r>
              <a:rPr lang="zh-TW" altLang="en-US" sz="3600" dirty="0">
                <a:latin typeface="標楷體" panose="03000509000000000000" pitchFamily="65" charset="-120"/>
                <a:ea typeface="標楷體" panose="03000509000000000000" pitchFamily="65" charset="-120"/>
              </a:rPr>
              <a:t>（</a:t>
            </a:r>
            <a:r>
              <a:rPr lang="en-US" altLang="zh-TW" sz="3600" dirty="0">
                <a:solidFill>
                  <a:srgbClr val="FF0000"/>
                </a:solidFill>
                <a:latin typeface="Arial" panose="020B0604020202020204" pitchFamily="34" charset="0"/>
                <a:ea typeface="標楷體" panose="03000509000000000000" pitchFamily="65" charset="-120"/>
                <a:cs typeface="Arial" panose="020B0604020202020204" pitchFamily="34" charset="0"/>
              </a:rPr>
              <a:t>outcome</a:t>
            </a:r>
            <a:r>
              <a:rPr lang="zh-TW" altLang="en-US" sz="3600" dirty="0">
                <a:latin typeface="標楷體" panose="03000509000000000000" pitchFamily="65" charset="-120"/>
                <a:ea typeface="標楷體" panose="03000509000000000000" pitchFamily="65" charset="-120"/>
              </a:rPr>
              <a:t>），而「</a:t>
            </a:r>
            <a:r>
              <a:rPr lang="zh-TW" altLang="en-US" sz="3600" dirty="0">
                <a:solidFill>
                  <a:srgbClr val="FF0000"/>
                </a:solidFill>
                <a:latin typeface="標楷體" panose="03000509000000000000" pitchFamily="65" charset="-120"/>
                <a:ea typeface="標楷體" panose="03000509000000000000" pitchFamily="65" charset="-120"/>
              </a:rPr>
              <a:t>總整課程</a:t>
            </a:r>
            <a:r>
              <a:rPr lang="zh-TW" altLang="en-US" sz="3600" dirty="0">
                <a:latin typeface="標楷體" panose="03000509000000000000" pitchFamily="65" charset="-120"/>
                <a:ea typeface="標楷體" panose="03000509000000000000" pitchFamily="65" charset="-120"/>
              </a:rPr>
              <a:t>」（</a:t>
            </a:r>
            <a:r>
              <a:rPr lang="en-US" altLang="zh-TW" sz="3600" dirty="0">
                <a:solidFill>
                  <a:srgbClr val="FF0000"/>
                </a:solidFill>
                <a:latin typeface="Arial" panose="020B0604020202020204" pitchFamily="34" charset="0"/>
                <a:ea typeface="標楷體" panose="03000509000000000000" pitchFamily="65" charset="-120"/>
                <a:cs typeface="Arial" panose="020B0604020202020204" pitchFamily="34" charset="0"/>
              </a:rPr>
              <a:t>capstone course</a:t>
            </a:r>
            <a:r>
              <a:rPr lang="zh-TW" altLang="en-US" sz="3600" dirty="0">
                <a:latin typeface="標楷體" panose="03000509000000000000" pitchFamily="65" charset="-120"/>
                <a:ea typeface="標楷體" panose="03000509000000000000" pitchFamily="65" charset="-120"/>
              </a:rPr>
              <a:t>）正好扮演了</a:t>
            </a:r>
            <a:r>
              <a:rPr lang="zh-TW" altLang="en-US" sz="3600" dirty="0">
                <a:solidFill>
                  <a:srgbClr val="FF0000"/>
                </a:solidFill>
                <a:latin typeface="標楷體" panose="03000509000000000000" pitchFamily="65" charset="-120"/>
                <a:ea typeface="標楷體" panose="03000509000000000000" pitchFamily="65" charset="-120"/>
              </a:rPr>
              <a:t>檢視學生學習成果的重要工具</a:t>
            </a:r>
            <a:r>
              <a:rPr lang="zh-TW" altLang="en-US" sz="3600" dirty="0">
                <a:latin typeface="標楷體" panose="03000509000000000000" pitchFamily="65" charset="-120"/>
                <a:ea typeface="標楷體" panose="03000509000000000000" pitchFamily="65" charset="-120"/>
              </a:rPr>
              <a:t>。</a:t>
            </a:r>
            <a:endParaRPr lang="en-US" altLang="zh-TW" sz="3600" dirty="0" smtClean="0">
              <a:latin typeface="標楷體" panose="03000509000000000000" pitchFamily="65" charset="-120"/>
              <a:ea typeface="標楷體" panose="03000509000000000000" pitchFamily="65" charset="-120"/>
            </a:endParaRPr>
          </a:p>
          <a:p>
            <a:r>
              <a:rPr lang="zh-TW" altLang="en-US" sz="4400" b="1" dirty="0" smtClean="0">
                <a:solidFill>
                  <a:srgbClr val="0000FF"/>
                </a:solidFill>
                <a:latin typeface="標楷體" panose="03000509000000000000" pitchFamily="65" charset="-120"/>
                <a:ea typeface="標楷體" panose="03000509000000000000" pitchFamily="65" charset="-120"/>
              </a:rPr>
              <a:t>執行策略</a:t>
            </a:r>
            <a:endParaRPr lang="en-US" altLang="zh-TW" sz="4400" b="1" dirty="0" smtClean="0">
              <a:solidFill>
                <a:srgbClr val="0000FF"/>
              </a:solidFill>
              <a:latin typeface="標楷體" panose="03000509000000000000" pitchFamily="65" charset="-120"/>
              <a:ea typeface="標楷體" panose="03000509000000000000" pitchFamily="65" charset="-120"/>
            </a:endParaRPr>
          </a:p>
          <a:p>
            <a:pPr marL="0" indent="0">
              <a:buNone/>
            </a:pPr>
            <a:r>
              <a:rPr lang="zh-TW" altLang="en-US" sz="3600" b="1" dirty="0" smtClean="0">
                <a:solidFill>
                  <a:srgbClr val="0000FF"/>
                </a:solidFill>
                <a:latin typeface="標楷體" panose="03000509000000000000" pitchFamily="65" charset="-120"/>
                <a:ea typeface="標楷體" panose="03000509000000000000" pitchFamily="65" charset="-120"/>
              </a:rPr>
              <a:t> </a:t>
            </a:r>
            <a:r>
              <a:rPr lang="zh-TW" altLang="en-US" sz="3600" b="1" dirty="0" smtClean="0">
                <a:latin typeface="標楷體" panose="03000509000000000000" pitchFamily="65" charset="-120"/>
                <a:ea typeface="標楷體" panose="03000509000000000000" pitchFamily="65" charset="-120"/>
              </a:rPr>
              <a:t>大學最後一年的經驗，應包括四種功能</a:t>
            </a:r>
            <a:r>
              <a:rPr lang="zh-TW" altLang="en-US" sz="3600" dirty="0" smtClean="0">
                <a:latin typeface="標楷體" panose="03000509000000000000" pitchFamily="65" charset="-120"/>
                <a:ea typeface="標楷體" panose="03000509000000000000" pitchFamily="65" charset="-120"/>
              </a:rPr>
              <a:t>，分別為</a:t>
            </a:r>
            <a:r>
              <a:rPr lang="zh-TW" altLang="en-US" sz="3600" dirty="0" smtClean="0">
                <a:solidFill>
                  <a:srgbClr val="FF0000"/>
                </a:solidFill>
                <a:latin typeface="標楷體" panose="03000509000000000000" pitchFamily="65" charset="-120"/>
                <a:ea typeface="標楷體" panose="03000509000000000000" pitchFamily="65" charset="-120"/>
              </a:rPr>
              <a:t>整合</a:t>
            </a:r>
            <a:r>
              <a:rPr lang="zh-TW" altLang="en-US" sz="3600" dirty="0" smtClean="0">
                <a:latin typeface="標楷體" panose="03000509000000000000" pitchFamily="65" charset="-120"/>
                <a:ea typeface="標楷體" panose="03000509000000000000" pitchFamily="65" charset="-120"/>
              </a:rPr>
              <a:t>大學所學經驗（</a:t>
            </a:r>
            <a:r>
              <a:rPr lang="en-US" altLang="zh-TW" sz="3600" dirty="0" smtClean="0">
                <a:solidFill>
                  <a:srgbClr val="0000FF"/>
                </a:solidFill>
                <a:latin typeface="Arial" panose="020B0604020202020204" pitchFamily="34" charset="0"/>
                <a:ea typeface="標楷體" panose="03000509000000000000" pitchFamily="65" charset="-120"/>
                <a:cs typeface="Arial" panose="020B0604020202020204" pitchFamily="34" charset="0"/>
              </a:rPr>
              <a:t>integration</a:t>
            </a:r>
            <a:r>
              <a:rPr lang="zh-TW" altLang="en-US" sz="3600" dirty="0" smtClean="0">
                <a:latin typeface="標楷體" panose="03000509000000000000" pitchFamily="65" charset="-120"/>
                <a:ea typeface="標楷體" panose="03000509000000000000" pitchFamily="65" charset="-120"/>
              </a:rPr>
              <a:t>）、為大學</a:t>
            </a:r>
            <a:r>
              <a:rPr lang="zh-TW" altLang="en-US" sz="3600" dirty="0" smtClean="0">
                <a:solidFill>
                  <a:srgbClr val="0000FF"/>
                </a:solidFill>
                <a:latin typeface="標楷體" panose="03000509000000000000" pitchFamily="65" charset="-120"/>
                <a:ea typeface="標楷體" panose="03000509000000000000" pitchFamily="65" charset="-120"/>
              </a:rPr>
              <a:t>學習經驗</a:t>
            </a:r>
            <a:r>
              <a:rPr lang="zh-TW" altLang="en-US" sz="3600" dirty="0" smtClean="0">
                <a:solidFill>
                  <a:srgbClr val="FF0000"/>
                </a:solidFill>
                <a:latin typeface="標楷體" panose="03000509000000000000" pitchFamily="65" charset="-120"/>
                <a:ea typeface="標楷體" panose="03000509000000000000" pitchFamily="65" charset="-120"/>
              </a:rPr>
              <a:t>收尾</a:t>
            </a:r>
            <a:r>
              <a:rPr lang="zh-TW" altLang="en-US" sz="3600" dirty="0" smtClean="0">
                <a:latin typeface="標楷體" panose="03000509000000000000" pitchFamily="65" charset="-120"/>
                <a:ea typeface="標楷體" panose="03000509000000000000" pitchFamily="65" charset="-120"/>
              </a:rPr>
              <a:t>（</a:t>
            </a:r>
            <a:r>
              <a:rPr lang="en-US" altLang="zh-TW" sz="3600" dirty="0" smtClean="0">
                <a:solidFill>
                  <a:srgbClr val="0000FF"/>
                </a:solidFill>
                <a:latin typeface="Arial" panose="020B0604020202020204" pitchFamily="34" charset="0"/>
                <a:ea typeface="標楷體" panose="03000509000000000000" pitchFamily="65" charset="-120"/>
                <a:cs typeface="Arial" panose="020B0604020202020204" pitchFamily="34" charset="0"/>
              </a:rPr>
              <a:t>closure</a:t>
            </a:r>
            <a:r>
              <a:rPr lang="zh-TW" altLang="en-US" sz="3600" dirty="0" smtClean="0">
                <a:latin typeface="標楷體" panose="03000509000000000000" pitchFamily="65" charset="-120"/>
                <a:ea typeface="標楷體" panose="03000509000000000000" pitchFamily="65" charset="-120"/>
              </a:rPr>
              <a:t>）、</a:t>
            </a:r>
            <a:r>
              <a:rPr lang="zh-TW" altLang="en-US" sz="3600" dirty="0" smtClean="0">
                <a:solidFill>
                  <a:srgbClr val="FF0000"/>
                </a:solidFill>
                <a:latin typeface="標楷體" panose="03000509000000000000" pitchFamily="65" charset="-120"/>
                <a:ea typeface="標楷體" panose="03000509000000000000" pitchFamily="65" charset="-120"/>
              </a:rPr>
              <a:t>反思</a:t>
            </a:r>
            <a:r>
              <a:rPr lang="zh-TW" altLang="en-US" sz="3600" dirty="0" smtClean="0">
                <a:latin typeface="標楷體" panose="03000509000000000000" pitchFamily="65" charset="-120"/>
                <a:ea typeface="標楷體" panose="03000509000000000000" pitchFamily="65" charset="-120"/>
              </a:rPr>
              <a:t>大學學習經驗（</a:t>
            </a:r>
            <a:r>
              <a:rPr lang="en-US" altLang="zh-TW" sz="3600" dirty="0" smtClean="0">
                <a:solidFill>
                  <a:srgbClr val="0000FF"/>
                </a:solidFill>
                <a:latin typeface="Arial" panose="020B0604020202020204" pitchFamily="34" charset="0"/>
                <a:ea typeface="標楷體" panose="03000509000000000000" pitchFamily="65" charset="-120"/>
                <a:cs typeface="Arial" panose="020B0604020202020204" pitchFamily="34" charset="0"/>
              </a:rPr>
              <a:t>reflection</a:t>
            </a:r>
            <a:r>
              <a:rPr lang="zh-TW" altLang="en-US" sz="3600" dirty="0" smtClean="0">
                <a:latin typeface="標楷體" panose="03000509000000000000" pitchFamily="65" charset="-120"/>
                <a:ea typeface="標楷體" panose="03000509000000000000" pitchFamily="65" charset="-120"/>
              </a:rPr>
              <a:t>），以及順利從大學</a:t>
            </a:r>
            <a:r>
              <a:rPr lang="zh-TW" altLang="en-US" sz="3600" dirty="0" smtClean="0">
                <a:solidFill>
                  <a:srgbClr val="FF0000"/>
                </a:solidFill>
                <a:latin typeface="標楷體" panose="03000509000000000000" pitchFamily="65" charset="-120"/>
                <a:ea typeface="標楷體" panose="03000509000000000000" pitchFamily="65" charset="-120"/>
              </a:rPr>
              <a:t>過渡</a:t>
            </a:r>
            <a:r>
              <a:rPr lang="zh-TW" altLang="en-US" sz="3600" dirty="0" smtClean="0">
                <a:latin typeface="標楷體" panose="03000509000000000000" pitchFamily="65" charset="-120"/>
                <a:ea typeface="標楷體" panose="03000509000000000000" pitchFamily="65" charset="-120"/>
              </a:rPr>
              <a:t>至下一階段（</a:t>
            </a:r>
            <a:r>
              <a:rPr lang="en-US" altLang="zh-TW" sz="3600" dirty="0" smtClean="0">
                <a:solidFill>
                  <a:srgbClr val="0000FF"/>
                </a:solidFill>
                <a:latin typeface="Arial" panose="020B0604020202020204" pitchFamily="34" charset="0"/>
                <a:ea typeface="標楷體" panose="03000509000000000000" pitchFamily="65" charset="-120"/>
                <a:cs typeface="Arial" panose="020B0604020202020204" pitchFamily="34" charset="0"/>
              </a:rPr>
              <a:t>transition</a:t>
            </a:r>
            <a:r>
              <a:rPr lang="zh-TW" altLang="en-US" sz="3600" dirty="0" smtClean="0">
                <a:latin typeface="標楷體" panose="03000509000000000000" pitchFamily="65" charset="-120"/>
                <a:ea typeface="標楷體" panose="03000509000000000000" pitchFamily="65" charset="-120"/>
              </a:rPr>
              <a:t>）（</a:t>
            </a:r>
            <a:r>
              <a:rPr lang="en-US" altLang="zh-TW" sz="3600" dirty="0" smtClean="0">
                <a:latin typeface="Arial" panose="020B0604020202020204" pitchFamily="34" charset="0"/>
                <a:ea typeface="標楷體" panose="03000509000000000000" pitchFamily="65" charset="-120"/>
                <a:cs typeface="Arial" panose="020B0604020202020204" pitchFamily="34" charset="0"/>
              </a:rPr>
              <a:t>Gardner &amp; Van der Veer, 1998</a:t>
            </a:r>
            <a:r>
              <a:rPr lang="zh-TW" altLang="en-US" sz="3600" dirty="0" smtClean="0">
                <a:latin typeface="標楷體" panose="03000509000000000000" pitchFamily="65" charset="-120"/>
                <a:ea typeface="標楷體" panose="03000509000000000000" pitchFamily="65" charset="-120"/>
              </a:rPr>
              <a:t>）：</a:t>
            </a:r>
          </a:p>
          <a:p>
            <a:pPr marL="720000" lvl="1">
              <a:spcBef>
                <a:spcPts val="600"/>
              </a:spcBef>
            </a:pPr>
            <a:r>
              <a:rPr lang="en-US" altLang="zh-TW" sz="3300" b="1" dirty="0" smtClean="0">
                <a:latin typeface="標楷體" panose="03000509000000000000" pitchFamily="65" charset="-120"/>
                <a:ea typeface="標楷體" panose="03000509000000000000" pitchFamily="65" charset="-120"/>
              </a:rPr>
              <a:t>1</a:t>
            </a:r>
            <a:r>
              <a:rPr lang="zh-TW" altLang="en-US" sz="3300" b="1" dirty="0" smtClean="0">
                <a:latin typeface="標楷體" panose="03000509000000000000" pitchFamily="65" charset="-120"/>
                <a:ea typeface="標楷體" panose="03000509000000000000" pitchFamily="65" charset="-120"/>
              </a:rPr>
              <a:t>）</a:t>
            </a:r>
            <a:r>
              <a:rPr lang="zh-TW" altLang="en-US" sz="3300" b="1" dirty="0" smtClean="0">
                <a:solidFill>
                  <a:srgbClr val="FF0000"/>
                </a:solidFill>
                <a:latin typeface="標楷體" panose="03000509000000000000" pitchFamily="65" charset="-120"/>
                <a:ea typeface="標楷體" panose="03000509000000000000" pitchFamily="65" charset="-120"/>
              </a:rPr>
              <a:t>整合</a:t>
            </a:r>
            <a:r>
              <a:rPr lang="zh-TW" altLang="en-US" sz="3300" dirty="0" smtClean="0">
                <a:latin typeface="標楷體" panose="03000509000000000000" pitchFamily="65" charset="-120"/>
                <a:ea typeface="標楷體" panose="03000509000000000000" pitchFamily="65" charset="-120"/>
              </a:rPr>
              <a:t>：大學學習多為一門門獨立的課程，內容或許</a:t>
            </a:r>
            <a:r>
              <a:rPr lang="zh-TW" altLang="en-US" sz="3300" dirty="0" smtClean="0">
                <a:solidFill>
                  <a:srgbClr val="0000FF"/>
                </a:solidFill>
                <a:latin typeface="標楷體" panose="03000509000000000000" pitchFamily="65" charset="-120"/>
                <a:ea typeface="標楷體" panose="03000509000000000000" pitchFamily="65" charset="-120"/>
              </a:rPr>
              <a:t>過於專精（</a:t>
            </a:r>
            <a:r>
              <a:rPr lang="en-US" altLang="zh-TW" sz="3300" dirty="0" smtClean="0">
                <a:solidFill>
                  <a:srgbClr val="0000FF"/>
                </a:solidFill>
                <a:latin typeface="Arial" panose="020B0604020202020204" pitchFamily="34" charset="0"/>
                <a:ea typeface="標楷體" panose="03000509000000000000" pitchFamily="65" charset="-120"/>
                <a:cs typeface="Arial" panose="020B0604020202020204" pitchFamily="34" charset="0"/>
              </a:rPr>
              <a:t>specialized</a:t>
            </a:r>
            <a:r>
              <a:rPr lang="zh-TW" altLang="en-US" sz="3300" dirty="0" smtClean="0">
                <a:solidFill>
                  <a:srgbClr val="0000FF"/>
                </a:solidFill>
                <a:latin typeface="標楷體" panose="03000509000000000000" pitchFamily="65" charset="-120"/>
                <a:ea typeface="標楷體" panose="03000509000000000000" pitchFamily="65" charset="-120"/>
              </a:rPr>
              <a:t>）與片段（</a:t>
            </a:r>
            <a:r>
              <a:rPr lang="en-US" altLang="zh-TW" sz="3300" dirty="0" smtClean="0">
                <a:solidFill>
                  <a:srgbClr val="0000FF"/>
                </a:solidFill>
                <a:latin typeface="Arial" panose="020B0604020202020204" pitchFamily="34" charset="0"/>
                <a:ea typeface="標楷體" panose="03000509000000000000" pitchFamily="65" charset="-120"/>
                <a:cs typeface="Arial" panose="020B0604020202020204" pitchFamily="34" charset="0"/>
              </a:rPr>
              <a:t>fragmented</a:t>
            </a:r>
            <a:r>
              <a:rPr lang="zh-TW" altLang="en-US" sz="3300" dirty="0" smtClean="0">
                <a:solidFill>
                  <a:srgbClr val="0000FF"/>
                </a:solidFill>
                <a:latin typeface="標楷體" panose="03000509000000000000" pitchFamily="65" charset="-120"/>
                <a:ea typeface="標楷體" panose="03000509000000000000" pitchFamily="65" charset="-120"/>
              </a:rPr>
              <a:t>）</a:t>
            </a:r>
            <a:r>
              <a:rPr lang="zh-TW" altLang="en-US" sz="3300" dirty="0" smtClean="0">
                <a:latin typeface="標楷體" panose="03000509000000000000" pitchFamily="65" charset="-120"/>
                <a:ea typeface="標楷體" panose="03000509000000000000" pitchFamily="65" charset="-120"/>
              </a:rPr>
              <a:t>。總整課程提供機會讓學生統整大學所學，讓大學學習並非只是學分的累積，而是</a:t>
            </a:r>
            <a:r>
              <a:rPr lang="zh-TW" altLang="en-US" sz="3300" dirty="0" smtClean="0">
                <a:solidFill>
                  <a:srgbClr val="FF0000"/>
                </a:solidFill>
                <a:latin typeface="標楷體" panose="03000509000000000000" pitchFamily="65" charset="-120"/>
                <a:ea typeface="標楷體" panose="03000509000000000000" pitchFamily="65" charset="-120"/>
              </a:rPr>
              <a:t>有意義的整體</a:t>
            </a:r>
            <a:r>
              <a:rPr lang="en-US" altLang="zh-TW" sz="3300" dirty="0" smtClean="0">
                <a:solidFill>
                  <a:srgbClr val="FF0000"/>
                </a:solidFill>
                <a:latin typeface="標楷體" panose="03000509000000000000" pitchFamily="65" charset="-120"/>
                <a:ea typeface="標楷體" panose="03000509000000000000" pitchFamily="65" charset="-120"/>
              </a:rPr>
              <a:t>(</a:t>
            </a:r>
            <a:r>
              <a:rPr lang="zh-TW" altLang="en-US" sz="3300" dirty="0" smtClean="0">
                <a:solidFill>
                  <a:srgbClr val="FF0000"/>
                </a:solidFill>
                <a:latin typeface="標楷體" panose="03000509000000000000" pitchFamily="65" charset="-120"/>
                <a:ea typeface="標楷體" panose="03000509000000000000" pitchFamily="65" charset="-120"/>
              </a:rPr>
              <a:t>系統性</a:t>
            </a:r>
            <a:r>
              <a:rPr lang="en-US" altLang="zh-TW" sz="3300" dirty="0" smtClean="0">
                <a:solidFill>
                  <a:srgbClr val="FF0000"/>
                </a:solidFill>
                <a:latin typeface="標楷體" panose="03000509000000000000" pitchFamily="65" charset="-120"/>
                <a:ea typeface="標楷體" panose="03000509000000000000" pitchFamily="65" charset="-120"/>
              </a:rPr>
              <a:t>)</a:t>
            </a:r>
            <a:r>
              <a:rPr lang="zh-TW" altLang="en-US" sz="3300" dirty="0" smtClean="0">
                <a:solidFill>
                  <a:srgbClr val="FF0000"/>
                </a:solidFill>
                <a:latin typeface="標楷體" panose="03000509000000000000" pitchFamily="65" charset="-120"/>
                <a:ea typeface="標楷體" panose="03000509000000000000" pitchFamily="65" charset="-120"/>
              </a:rPr>
              <a:t>學習經驗</a:t>
            </a:r>
            <a:r>
              <a:rPr lang="zh-TW" altLang="en-US" sz="3300" dirty="0" smtClean="0">
                <a:latin typeface="標楷體" panose="03000509000000000000" pitchFamily="65" charset="-120"/>
                <a:ea typeface="標楷體" panose="03000509000000000000" pitchFamily="65" charset="-120"/>
              </a:rPr>
              <a:t>。</a:t>
            </a:r>
            <a:endParaRPr lang="en-US" altLang="zh-TW" sz="3300" dirty="0" smtClean="0">
              <a:latin typeface="標楷體" panose="03000509000000000000" pitchFamily="65" charset="-120"/>
              <a:ea typeface="標楷體" panose="03000509000000000000" pitchFamily="65" charset="-120"/>
            </a:endParaRPr>
          </a:p>
          <a:p>
            <a:pPr marL="720000" lvl="1">
              <a:spcBef>
                <a:spcPts val="600"/>
              </a:spcBef>
            </a:pPr>
            <a:r>
              <a:rPr lang="en-US" altLang="zh-TW" sz="3300" b="1" dirty="0" smtClean="0">
                <a:latin typeface="標楷體" panose="03000509000000000000" pitchFamily="65" charset="-120"/>
                <a:ea typeface="標楷體" panose="03000509000000000000" pitchFamily="65" charset="-120"/>
              </a:rPr>
              <a:t>2</a:t>
            </a:r>
            <a:r>
              <a:rPr lang="zh-TW" altLang="en-US" sz="3300" b="1" dirty="0">
                <a:latin typeface="標楷體" panose="03000509000000000000" pitchFamily="65" charset="-120"/>
                <a:ea typeface="標楷體" panose="03000509000000000000" pitchFamily="65" charset="-120"/>
              </a:rPr>
              <a:t>）</a:t>
            </a:r>
            <a:r>
              <a:rPr lang="zh-TW" altLang="en-US" sz="3300" b="1" dirty="0">
                <a:solidFill>
                  <a:srgbClr val="FF0000"/>
                </a:solidFill>
                <a:latin typeface="標楷體" panose="03000509000000000000" pitchFamily="65" charset="-120"/>
                <a:ea typeface="標楷體" panose="03000509000000000000" pitchFamily="65" charset="-120"/>
              </a:rPr>
              <a:t>收尾</a:t>
            </a:r>
            <a:r>
              <a:rPr lang="zh-TW" altLang="en-US" sz="3300" dirty="0">
                <a:latin typeface="標楷體" panose="03000509000000000000" pitchFamily="65" charset="-120"/>
                <a:ea typeface="標楷體" panose="03000509000000000000" pitchFamily="65" charset="-120"/>
              </a:rPr>
              <a:t>：總整課程為大學經驗畫下句點</a:t>
            </a:r>
            <a:r>
              <a:rPr lang="zh-TW" altLang="en-US" sz="3300" dirty="0" smtClean="0">
                <a:latin typeface="標楷體" panose="03000509000000000000" pitchFamily="65" charset="-120"/>
                <a:ea typeface="標楷體" panose="03000509000000000000" pitchFamily="65" charset="-120"/>
              </a:rPr>
              <a:t>。</a:t>
            </a:r>
            <a:endParaRPr lang="en-US" altLang="zh-TW" sz="3300" dirty="0" smtClean="0">
              <a:latin typeface="標楷體" panose="03000509000000000000" pitchFamily="65" charset="-120"/>
              <a:ea typeface="標楷體" panose="03000509000000000000" pitchFamily="65" charset="-120"/>
            </a:endParaRPr>
          </a:p>
          <a:p>
            <a:pPr marL="720000" lvl="1">
              <a:spcBef>
                <a:spcPts val="600"/>
              </a:spcBef>
            </a:pPr>
            <a:r>
              <a:rPr lang="en-US" altLang="zh-TW" sz="3300" b="1" dirty="0" smtClean="0">
                <a:latin typeface="標楷體" panose="03000509000000000000" pitchFamily="65" charset="-120"/>
                <a:ea typeface="標楷體" panose="03000509000000000000" pitchFamily="65" charset="-120"/>
              </a:rPr>
              <a:t>3</a:t>
            </a:r>
            <a:r>
              <a:rPr lang="zh-TW" altLang="en-US" sz="3300" b="1" dirty="0">
                <a:latin typeface="標楷體" panose="03000509000000000000" pitchFamily="65" charset="-120"/>
                <a:ea typeface="標楷體" panose="03000509000000000000" pitchFamily="65" charset="-120"/>
              </a:rPr>
              <a:t>）</a:t>
            </a:r>
            <a:r>
              <a:rPr lang="zh-TW" altLang="en-US" sz="3300" b="1" dirty="0">
                <a:solidFill>
                  <a:srgbClr val="FF0000"/>
                </a:solidFill>
                <a:latin typeface="標楷體" panose="03000509000000000000" pitchFamily="65" charset="-120"/>
                <a:ea typeface="標楷體" panose="03000509000000000000" pitchFamily="65" charset="-120"/>
              </a:rPr>
              <a:t>反思</a:t>
            </a:r>
            <a:r>
              <a:rPr lang="zh-TW" altLang="en-US" sz="3300" dirty="0">
                <a:latin typeface="標楷體" panose="03000509000000000000" pitchFamily="65" charset="-120"/>
                <a:ea typeface="標楷體" panose="03000509000000000000" pitchFamily="65" charset="-120"/>
              </a:rPr>
              <a:t>：藉由總整大學所學，學生同時也能夠</a:t>
            </a:r>
            <a:r>
              <a:rPr lang="zh-TW" altLang="en-US" sz="3300" dirty="0">
                <a:solidFill>
                  <a:srgbClr val="0000FF"/>
                </a:solidFill>
                <a:latin typeface="標楷體" panose="03000509000000000000" pitchFamily="65" charset="-120"/>
                <a:ea typeface="標楷體" panose="03000509000000000000" pitchFamily="65" charset="-120"/>
              </a:rPr>
              <a:t>反思學到了什麼？還有哪些不足</a:t>
            </a:r>
            <a:r>
              <a:rPr lang="zh-TW" altLang="en-US" sz="3300" dirty="0" smtClean="0">
                <a:solidFill>
                  <a:srgbClr val="0000FF"/>
                </a:solidFill>
                <a:latin typeface="標楷體" panose="03000509000000000000" pitchFamily="65" charset="-120"/>
                <a:ea typeface="標楷體" panose="03000509000000000000" pitchFamily="65" charset="-120"/>
              </a:rPr>
              <a:t>？</a:t>
            </a:r>
            <a:endParaRPr lang="en-US" altLang="zh-TW" sz="3300" dirty="0" smtClean="0">
              <a:solidFill>
                <a:srgbClr val="0000FF"/>
              </a:solidFill>
              <a:latin typeface="標楷體" panose="03000509000000000000" pitchFamily="65" charset="-120"/>
              <a:ea typeface="標楷體" panose="03000509000000000000" pitchFamily="65" charset="-120"/>
            </a:endParaRPr>
          </a:p>
          <a:p>
            <a:pPr marL="720000" lvl="1">
              <a:spcBef>
                <a:spcPts val="600"/>
              </a:spcBef>
            </a:pPr>
            <a:r>
              <a:rPr lang="en-US" altLang="zh-TW" sz="3300" b="1" dirty="0" smtClean="0">
                <a:latin typeface="標楷體" panose="03000509000000000000" pitchFamily="65" charset="-120"/>
                <a:ea typeface="標楷體" panose="03000509000000000000" pitchFamily="65" charset="-120"/>
              </a:rPr>
              <a:t>4</a:t>
            </a:r>
            <a:r>
              <a:rPr lang="zh-TW" altLang="en-US" sz="3300" b="1" dirty="0">
                <a:latin typeface="標楷體" panose="03000509000000000000" pitchFamily="65" charset="-120"/>
                <a:ea typeface="標楷體" panose="03000509000000000000" pitchFamily="65" charset="-120"/>
              </a:rPr>
              <a:t>）</a:t>
            </a:r>
            <a:r>
              <a:rPr lang="zh-TW" altLang="en-US" sz="3300" b="1" dirty="0">
                <a:solidFill>
                  <a:srgbClr val="FF0000"/>
                </a:solidFill>
                <a:latin typeface="標楷體" panose="03000509000000000000" pitchFamily="65" charset="-120"/>
                <a:ea typeface="標楷體" panose="03000509000000000000" pitchFamily="65" charset="-120"/>
              </a:rPr>
              <a:t>過渡</a:t>
            </a:r>
            <a:r>
              <a:rPr lang="zh-TW" altLang="en-US" sz="3300" dirty="0">
                <a:latin typeface="標楷體" panose="03000509000000000000" pitchFamily="65" charset="-120"/>
                <a:ea typeface="標楷體" panose="03000509000000000000" pitchFamily="65" charset="-120"/>
              </a:rPr>
              <a:t>：學生</a:t>
            </a:r>
            <a:r>
              <a:rPr lang="zh-TW" altLang="en-US" sz="3300" dirty="0">
                <a:solidFill>
                  <a:srgbClr val="0000FF"/>
                </a:solidFill>
                <a:latin typeface="標楷體" panose="03000509000000000000" pitchFamily="65" charset="-120"/>
                <a:ea typeface="標楷體" panose="03000509000000000000" pitchFamily="65" charset="-120"/>
              </a:rPr>
              <a:t>透過產出成品的方式，讓學習成果具體化</a:t>
            </a:r>
            <a:r>
              <a:rPr lang="zh-TW" altLang="en-US" sz="3300" dirty="0">
                <a:latin typeface="標楷體" panose="03000509000000000000" pitchFamily="65" charset="-120"/>
                <a:ea typeface="標楷體" panose="03000509000000000000" pitchFamily="65" charset="-120"/>
              </a:rPr>
              <a:t>，協助學生順利銜接大學經驗與畢業後生涯，為未來做好準備</a:t>
            </a:r>
            <a:r>
              <a:rPr lang="zh-TW" altLang="en-US" sz="3300" dirty="0" smtClean="0">
                <a:latin typeface="標楷體" panose="03000509000000000000" pitchFamily="65" charset="-120"/>
                <a:ea typeface="標楷體" panose="03000509000000000000" pitchFamily="65" charset="-120"/>
              </a:rPr>
              <a:t>。</a:t>
            </a:r>
            <a:endParaRPr lang="en-US" altLang="zh-TW" sz="3300" dirty="0" smtClean="0">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335705695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圓角矩形 45"/>
          <p:cNvSpPr/>
          <p:nvPr/>
        </p:nvSpPr>
        <p:spPr>
          <a:xfrm>
            <a:off x="187877" y="188640"/>
            <a:ext cx="5688632" cy="785818"/>
          </a:xfrm>
          <a:prstGeom prst="roundRect">
            <a:avLst>
              <a:gd name="adj" fmla="val 50000"/>
            </a:avLst>
          </a:prstGeom>
          <a:solidFill>
            <a:schemeClr val="accent5"/>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Arial" pitchFamily="34" charset="0"/>
            </a:endParaRPr>
          </a:p>
        </p:txBody>
      </p:sp>
      <p:sp>
        <p:nvSpPr>
          <p:cNvPr id="5" name="圓角矩形 62"/>
          <p:cNvSpPr/>
          <p:nvPr/>
        </p:nvSpPr>
        <p:spPr>
          <a:xfrm>
            <a:off x="340277" y="260078"/>
            <a:ext cx="5433057" cy="642942"/>
          </a:xfrm>
          <a:prstGeom prst="roundRect">
            <a:avLst>
              <a:gd name="adj" fmla="val 50000"/>
            </a:avLst>
          </a:prstGeom>
          <a:ln>
            <a:noFill/>
          </a:ln>
          <a:scene3d>
            <a:camera prst="orthographicFront"/>
            <a:lightRig rig="threePt" dir="t"/>
          </a:scene3d>
          <a:sp3d>
            <a:bevelT w="152400" h="50800" prst="softRound"/>
          </a:sp3d>
        </p:spPr>
        <p:style>
          <a:lnRef idx="2">
            <a:schemeClr val="accent1"/>
          </a:lnRef>
          <a:fillRef idx="1">
            <a:schemeClr val="lt1"/>
          </a:fillRef>
          <a:effectRef idx="0">
            <a:schemeClr val="accent1"/>
          </a:effectRef>
          <a:fontRef idx="minor">
            <a:schemeClr val="dk1"/>
          </a:fontRef>
        </p:style>
        <p:txBody>
          <a:bodyPr rtlCol="0" anchor="ctr"/>
          <a:lstStyle/>
          <a:p>
            <a:pPr algn="ctr"/>
            <a:endParaRPr lang="zh-TW" altLang="en-US">
              <a:latin typeface="Arial" pitchFamily="34" charset="0"/>
            </a:endParaRPr>
          </a:p>
        </p:txBody>
      </p:sp>
      <p:sp>
        <p:nvSpPr>
          <p:cNvPr id="6" name="TextBox 26"/>
          <p:cNvSpPr txBox="1"/>
          <p:nvPr/>
        </p:nvSpPr>
        <p:spPr>
          <a:xfrm>
            <a:off x="332534" y="188640"/>
            <a:ext cx="5379467" cy="707886"/>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TW" altLang="en-US"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總整課程</a:t>
            </a:r>
            <a:r>
              <a:rPr lang="en-US" altLang="zh-TW"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a:t>
            </a:r>
            <a:r>
              <a:rPr lang="en-US" altLang="zh-TW"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anose="020B0604020202020204" pitchFamily="34" charset="0"/>
                <a:ea typeface="標楷體" panose="03000509000000000000" pitchFamily="65" charset="-120"/>
                <a:cs typeface="Arial" panose="020B0604020202020204" pitchFamily="34" charset="0"/>
              </a:rPr>
              <a:t>Capstone</a:t>
            </a:r>
            <a:r>
              <a:rPr lang="en-US" altLang="zh-TW"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a:t>
            </a:r>
            <a:endParaRPr lang="ko-KR" altLang="en-US"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HY헤드라인M" pitchFamily="18" charset="-127"/>
              <a:cs typeface="Times New Roman" pitchFamily="18" charset="0"/>
            </a:endParaRPr>
          </a:p>
        </p:txBody>
      </p:sp>
      <p:sp>
        <p:nvSpPr>
          <p:cNvPr id="7" name="內容版面配置區 2"/>
          <p:cNvSpPr>
            <a:spLocks noGrp="1"/>
          </p:cNvSpPr>
          <p:nvPr>
            <p:ph idx="1"/>
          </p:nvPr>
        </p:nvSpPr>
        <p:spPr>
          <a:xfrm>
            <a:off x="189296" y="1070401"/>
            <a:ext cx="8954704" cy="5069862"/>
          </a:xfrm>
        </p:spPr>
        <p:txBody>
          <a:bodyPr>
            <a:noAutofit/>
          </a:bodyPr>
          <a:lstStyle/>
          <a:p>
            <a:r>
              <a:rPr lang="zh-TW" altLang="en-US" sz="2400" b="1" dirty="0" smtClean="0">
                <a:solidFill>
                  <a:srgbClr val="0000FF"/>
                </a:solidFill>
                <a:latin typeface="標楷體" panose="03000509000000000000" pitchFamily="65" charset="-120"/>
                <a:ea typeface="標楷體" panose="03000509000000000000" pitchFamily="65" charset="-120"/>
              </a:rPr>
              <a:t>實施方法</a:t>
            </a:r>
            <a:endParaRPr lang="en-US" altLang="zh-TW" sz="2400" b="1" dirty="0" smtClean="0">
              <a:solidFill>
                <a:srgbClr val="0000FF"/>
              </a:solidFill>
              <a:latin typeface="標楷體" panose="03000509000000000000" pitchFamily="65" charset="-120"/>
              <a:ea typeface="標楷體" panose="03000509000000000000" pitchFamily="65" charset="-120"/>
            </a:endParaRPr>
          </a:p>
          <a:p>
            <a:pPr marL="465750" indent="-285750">
              <a:lnSpc>
                <a:spcPts val="2100"/>
              </a:lnSpc>
              <a:spcBef>
                <a:spcPts val="300"/>
              </a:spcBef>
              <a:buClr>
                <a:srgbClr val="0000FF"/>
              </a:buClr>
              <a:buFont typeface="Wingdings" panose="05000000000000000000" pitchFamily="2" charset="2"/>
              <a:buChar char="n"/>
            </a:pPr>
            <a:r>
              <a:rPr lang="zh-TW" altLang="en-US" sz="2000" b="1" dirty="0" smtClean="0">
                <a:solidFill>
                  <a:srgbClr val="FF0000"/>
                </a:solidFill>
                <a:latin typeface="標楷體" panose="03000509000000000000" pitchFamily="65" charset="-120"/>
                <a:ea typeface="標楷體" panose="03000509000000000000" pitchFamily="65" charset="-120"/>
              </a:rPr>
              <a:t>專題研</a:t>
            </a:r>
            <a:r>
              <a:rPr lang="zh-TW" altLang="en-US" sz="2000" b="1" dirty="0">
                <a:solidFill>
                  <a:srgbClr val="FF0000"/>
                </a:solidFill>
                <a:latin typeface="標楷體" panose="03000509000000000000" pitchFamily="65" charset="-120"/>
                <a:ea typeface="標楷體" panose="03000509000000000000" pitchFamily="65" charset="-120"/>
              </a:rPr>
              <a:t>究</a:t>
            </a:r>
            <a:r>
              <a:rPr lang="zh-TW" altLang="en-US" sz="2000" b="1" dirty="0" smtClean="0">
                <a:solidFill>
                  <a:srgbClr val="FF0000"/>
                </a:solidFill>
                <a:latin typeface="標楷體" panose="03000509000000000000" pitchFamily="65" charset="-120"/>
                <a:ea typeface="標楷體" panose="03000509000000000000" pitchFamily="65" charset="-120"/>
              </a:rPr>
              <a:t>計畫</a:t>
            </a:r>
            <a:r>
              <a:rPr lang="zh-TW" altLang="en-US" sz="2000" dirty="0">
                <a:latin typeface="標楷體" panose="03000509000000000000" pitchFamily="65" charset="-120"/>
                <a:ea typeface="標楷體" panose="03000509000000000000" pitchFamily="65" charset="-120"/>
              </a:rPr>
              <a:t>：針對特定的主題或問題，藉由執行計畫，尋求解決方案。因此過程包含發現或形成問題，發展解決問題的方法，繼而執行方法</a:t>
            </a:r>
            <a:r>
              <a:rPr lang="zh-TW" altLang="en-US" sz="2000" dirty="0" smtClean="0">
                <a:latin typeface="標楷體" panose="03000509000000000000" pitchFamily="65" charset="-120"/>
                <a:ea typeface="標楷體" panose="03000509000000000000" pitchFamily="65" charset="-120"/>
              </a:rPr>
              <a:t>。。</a:t>
            </a:r>
            <a:endParaRPr lang="zh-TW" altLang="en-US" sz="2000" dirty="0">
              <a:latin typeface="標楷體" panose="03000509000000000000" pitchFamily="65" charset="-120"/>
              <a:ea typeface="標楷體" panose="03000509000000000000" pitchFamily="65" charset="-120"/>
            </a:endParaRPr>
          </a:p>
          <a:p>
            <a:pPr marL="465750" indent="-285750">
              <a:lnSpc>
                <a:spcPts val="2100"/>
              </a:lnSpc>
              <a:spcBef>
                <a:spcPts val="300"/>
              </a:spcBef>
              <a:buClr>
                <a:srgbClr val="0000FF"/>
              </a:buClr>
              <a:buFont typeface="Wingdings" panose="05000000000000000000" pitchFamily="2" charset="2"/>
              <a:buChar char="n"/>
            </a:pPr>
            <a:r>
              <a:rPr lang="zh-TW" altLang="en-US" sz="2000" b="1" dirty="0" smtClean="0">
                <a:solidFill>
                  <a:srgbClr val="FF0000"/>
                </a:solidFill>
                <a:latin typeface="標楷體" panose="03000509000000000000" pitchFamily="65" charset="-120"/>
                <a:ea typeface="標楷體" panose="03000509000000000000" pitchFamily="65" charset="-120"/>
              </a:rPr>
              <a:t>學士</a:t>
            </a:r>
            <a:r>
              <a:rPr lang="zh-TW" altLang="en-US" sz="2000" b="1" dirty="0">
                <a:solidFill>
                  <a:srgbClr val="FF0000"/>
                </a:solidFill>
                <a:latin typeface="標楷體" panose="03000509000000000000" pitchFamily="65" charset="-120"/>
                <a:ea typeface="標楷體" panose="03000509000000000000" pitchFamily="65" charset="-120"/>
              </a:rPr>
              <a:t>論文</a:t>
            </a:r>
            <a:r>
              <a:rPr lang="zh-TW" altLang="en-US" sz="2000" dirty="0">
                <a:latin typeface="標楷體" panose="03000509000000000000" pitchFamily="65" charset="-120"/>
                <a:ea typeface="標楷體" panose="03000509000000000000" pitchFamily="65" charset="-120"/>
              </a:rPr>
              <a:t>：針對特定議題，進行學術研究，著重於和指導教授一對一的學習</a:t>
            </a:r>
            <a:r>
              <a:rPr lang="zh-TW" altLang="en-US" sz="2000" dirty="0" smtClean="0">
                <a:latin typeface="標楷體" panose="03000509000000000000" pitchFamily="65" charset="-120"/>
                <a:ea typeface="標楷體" panose="03000509000000000000" pitchFamily="65" charset="-120"/>
              </a:rPr>
              <a:t>。</a:t>
            </a:r>
            <a:endParaRPr lang="en-US" altLang="zh-TW" sz="2000" dirty="0" smtClean="0">
              <a:latin typeface="標楷體" panose="03000509000000000000" pitchFamily="65" charset="-120"/>
              <a:ea typeface="標楷體" panose="03000509000000000000" pitchFamily="65" charset="-120"/>
            </a:endParaRPr>
          </a:p>
          <a:p>
            <a:pPr marL="465750" indent="-285750">
              <a:lnSpc>
                <a:spcPts val="2100"/>
              </a:lnSpc>
              <a:spcBef>
                <a:spcPts val="300"/>
              </a:spcBef>
              <a:buClr>
                <a:srgbClr val="0000FF"/>
              </a:buClr>
              <a:buFont typeface="Wingdings" panose="05000000000000000000" pitchFamily="2" charset="2"/>
              <a:buChar char="n"/>
            </a:pPr>
            <a:r>
              <a:rPr lang="zh-TW" altLang="en-US" sz="2000" b="1" dirty="0" smtClean="0">
                <a:solidFill>
                  <a:srgbClr val="FF0000"/>
                </a:solidFill>
                <a:latin typeface="標楷體" panose="03000509000000000000" pitchFamily="65" charset="-120"/>
                <a:ea typeface="標楷體" panose="03000509000000000000" pitchFamily="65" charset="-120"/>
              </a:rPr>
              <a:t>專題</a:t>
            </a:r>
            <a:r>
              <a:rPr lang="zh-TW" altLang="en-US" sz="2000" b="1" dirty="0">
                <a:solidFill>
                  <a:srgbClr val="FF0000"/>
                </a:solidFill>
                <a:latin typeface="標楷體" panose="03000509000000000000" pitchFamily="65" charset="-120"/>
                <a:ea typeface="標楷體" panose="03000509000000000000" pitchFamily="65" charset="-120"/>
              </a:rPr>
              <a:t>討論</a:t>
            </a:r>
            <a:r>
              <a:rPr lang="zh-TW" altLang="en-US" sz="2000" dirty="0">
                <a:latin typeface="標楷體" panose="03000509000000000000" pitchFamily="65" charset="-120"/>
                <a:ea typeface="標楷體" panose="03000509000000000000" pitchFamily="65" charset="-120"/>
              </a:rPr>
              <a:t>：學生針對各種廣泛的議題，進行資料收集、閱讀、討論，以建立對議題的論點，藉以延伸並整合所學知識，最終成品可能是書面或口頭報告</a:t>
            </a:r>
            <a:r>
              <a:rPr lang="zh-TW" altLang="en-US" sz="2000" dirty="0" smtClean="0">
                <a:latin typeface="標楷體" panose="03000509000000000000" pitchFamily="65" charset="-120"/>
                <a:ea typeface="標楷體" panose="03000509000000000000" pitchFamily="65" charset="-120"/>
              </a:rPr>
              <a:t>。</a:t>
            </a:r>
            <a:r>
              <a:rPr lang="zh-TW" altLang="en-US" sz="2000" b="1" dirty="0" smtClean="0">
                <a:latin typeface="標楷體" panose="03000509000000000000" pitchFamily="65" charset="-120"/>
                <a:ea typeface="標楷體" panose="03000509000000000000" pitchFamily="65" charset="-120"/>
              </a:rPr>
              <a:t> </a:t>
            </a:r>
            <a:endParaRPr lang="en-US" altLang="zh-TW" sz="2000" b="1" dirty="0" smtClean="0">
              <a:latin typeface="標楷體" panose="03000509000000000000" pitchFamily="65" charset="-120"/>
              <a:ea typeface="標楷體" panose="03000509000000000000" pitchFamily="65" charset="-120"/>
            </a:endParaRPr>
          </a:p>
          <a:p>
            <a:pPr marL="465750" indent="-285750">
              <a:lnSpc>
                <a:spcPts val="2100"/>
              </a:lnSpc>
              <a:spcBef>
                <a:spcPts val="300"/>
              </a:spcBef>
              <a:buClr>
                <a:srgbClr val="0000FF"/>
              </a:buClr>
              <a:buFont typeface="Wingdings" panose="05000000000000000000" pitchFamily="2" charset="2"/>
              <a:buChar char="n"/>
            </a:pPr>
            <a:r>
              <a:rPr lang="zh-TW" altLang="en-US" sz="2000" b="1" dirty="0">
                <a:solidFill>
                  <a:srgbClr val="FF0000"/>
                </a:solidFill>
                <a:latin typeface="標楷體" panose="03000509000000000000" pitchFamily="65" charset="-120"/>
                <a:ea typeface="標楷體" panose="03000509000000000000" pitchFamily="65" charset="-120"/>
              </a:rPr>
              <a:t>實務</a:t>
            </a:r>
            <a:r>
              <a:rPr lang="zh-TW" altLang="en-US" sz="2000" b="1" dirty="0" smtClean="0">
                <a:solidFill>
                  <a:srgbClr val="FF0000"/>
                </a:solidFill>
                <a:latin typeface="標楷體" panose="03000509000000000000" pitchFamily="65" charset="-120"/>
                <a:ea typeface="標楷體" panose="03000509000000000000" pitchFamily="65" charset="-120"/>
              </a:rPr>
              <a:t>實習</a:t>
            </a:r>
            <a:r>
              <a:rPr lang="zh-TW" altLang="en-US" sz="2000" dirty="0">
                <a:latin typeface="標楷體" panose="03000509000000000000" pitchFamily="65" charset="-120"/>
                <a:ea typeface="標楷體" panose="03000509000000000000" pitchFamily="65" charset="-120"/>
              </a:rPr>
              <a:t>：強調學生直接進到未來職場環境，應用所學並與現場工作者經驗交流，也藉此了解自己角色與反思學習經驗。實習單位則定期提供學生狀況並評估學生表現。醫學或管理相關領域學系較常使用該形式。</a:t>
            </a:r>
          </a:p>
          <a:p>
            <a:pPr marL="465750" indent="-285750">
              <a:lnSpc>
                <a:spcPts val="2100"/>
              </a:lnSpc>
              <a:spcBef>
                <a:spcPts val="300"/>
              </a:spcBef>
              <a:buClr>
                <a:srgbClr val="0000FF"/>
              </a:buClr>
              <a:buFont typeface="Wingdings" panose="05000000000000000000" pitchFamily="2" charset="2"/>
              <a:buChar char="n"/>
            </a:pPr>
            <a:r>
              <a:rPr lang="zh-TW" altLang="en-US" sz="2000" b="1" dirty="0" smtClean="0">
                <a:solidFill>
                  <a:srgbClr val="FF0000"/>
                </a:solidFill>
                <a:latin typeface="標楷體" panose="03000509000000000000" pitchFamily="65" charset="-120"/>
                <a:ea typeface="標楷體" panose="03000509000000000000" pitchFamily="65" charset="-120"/>
              </a:rPr>
              <a:t>綜合</a:t>
            </a:r>
            <a:r>
              <a:rPr lang="zh-TW" altLang="en-US" sz="2000" b="1" dirty="0">
                <a:solidFill>
                  <a:srgbClr val="FF0000"/>
                </a:solidFill>
                <a:latin typeface="標楷體" panose="03000509000000000000" pitchFamily="65" charset="-120"/>
                <a:ea typeface="標楷體" panose="03000509000000000000" pitchFamily="65" charset="-120"/>
              </a:rPr>
              <a:t>考試</a:t>
            </a:r>
            <a:r>
              <a:rPr lang="zh-TW" altLang="en-US" sz="2000" dirty="0">
                <a:latin typeface="標楷體" panose="03000509000000000000" pitchFamily="65" charset="-120"/>
                <a:ea typeface="標楷體" panose="03000509000000000000" pitchFamily="65" charset="-120"/>
              </a:rPr>
              <a:t>：藉由考試檢視學生掌握專業知識的程度，可以是紙筆測驗，也可以是口試或展演的方式。</a:t>
            </a:r>
          </a:p>
          <a:p>
            <a:pPr marL="465750" indent="-285750">
              <a:lnSpc>
                <a:spcPts val="2100"/>
              </a:lnSpc>
              <a:spcBef>
                <a:spcPts val="300"/>
              </a:spcBef>
              <a:buClr>
                <a:srgbClr val="0000FF"/>
              </a:buClr>
              <a:buFont typeface="Wingdings" panose="05000000000000000000" pitchFamily="2" charset="2"/>
              <a:buChar char="n"/>
            </a:pPr>
            <a:r>
              <a:rPr lang="zh-TW" altLang="en-US" sz="2000" b="1" dirty="0" smtClean="0">
                <a:solidFill>
                  <a:srgbClr val="FF0000"/>
                </a:solidFill>
                <a:latin typeface="標楷體" panose="03000509000000000000" pitchFamily="65" charset="-120"/>
                <a:ea typeface="標楷體" panose="03000509000000000000" pitchFamily="65" charset="-120"/>
              </a:rPr>
              <a:t>學習</a:t>
            </a:r>
            <a:r>
              <a:rPr lang="zh-TW" altLang="en-US" sz="2000" b="1" dirty="0">
                <a:solidFill>
                  <a:srgbClr val="FF0000"/>
                </a:solidFill>
                <a:latin typeface="標楷體" panose="03000509000000000000" pitchFamily="65" charset="-120"/>
                <a:ea typeface="標楷體" panose="03000509000000000000" pitchFamily="65" charset="-120"/>
              </a:rPr>
              <a:t>歷程檔</a:t>
            </a:r>
            <a:r>
              <a:rPr lang="zh-TW" altLang="en-US" sz="2000" dirty="0">
                <a:latin typeface="標楷體" panose="03000509000000000000" pitchFamily="65" charset="-120"/>
                <a:ea typeface="標楷體" panose="03000509000000000000" pitchFamily="65" charset="-120"/>
              </a:rPr>
              <a:t>：學生記錄各面向的學習活動或成果，並佐以反思報告，集結為歷程檔。藝術領域學系通常使用這種類型。</a:t>
            </a:r>
          </a:p>
          <a:p>
            <a:r>
              <a:rPr lang="zh-TW" altLang="en-US" sz="2400" b="1" dirty="0" smtClean="0">
                <a:solidFill>
                  <a:srgbClr val="0000FF"/>
                </a:solidFill>
                <a:latin typeface="標楷體" panose="03000509000000000000" pitchFamily="65" charset="-120"/>
                <a:ea typeface="標楷體" panose="03000509000000000000" pitchFamily="65" charset="-120"/>
              </a:rPr>
              <a:t>預期效益</a:t>
            </a:r>
            <a:endParaRPr lang="en-US" altLang="zh-TW" sz="2400" b="1" dirty="0" smtClean="0">
              <a:solidFill>
                <a:srgbClr val="0000FF"/>
              </a:solidFill>
              <a:latin typeface="標楷體" panose="03000509000000000000" pitchFamily="65" charset="-120"/>
              <a:ea typeface="標楷體" panose="03000509000000000000" pitchFamily="65" charset="-120"/>
            </a:endParaRPr>
          </a:p>
          <a:p>
            <a:pPr lvl="1"/>
            <a:r>
              <a:rPr lang="zh-TW" altLang="en-US" sz="2000" dirty="0" smtClean="0">
                <a:latin typeface="標楷體" panose="03000509000000000000" pitchFamily="65" charset="-120"/>
                <a:ea typeface="標楷體" panose="03000509000000000000" pitchFamily="65" charset="-120"/>
              </a:rPr>
              <a:t>建立學生</a:t>
            </a:r>
            <a:r>
              <a:rPr lang="zh-TW" altLang="en-US" sz="2000" dirty="0" smtClean="0">
                <a:solidFill>
                  <a:srgbClr val="FF0000"/>
                </a:solidFill>
                <a:latin typeface="標楷體" panose="03000509000000000000" pitchFamily="65" charset="-120"/>
                <a:ea typeface="標楷體" panose="03000509000000000000" pitchFamily="65" charset="-120"/>
              </a:rPr>
              <a:t>自主學習及解決問題能</a:t>
            </a:r>
            <a:r>
              <a:rPr lang="zh-TW" altLang="en-US" sz="2000" dirty="0">
                <a:solidFill>
                  <a:srgbClr val="FF0000"/>
                </a:solidFill>
                <a:latin typeface="標楷體" panose="03000509000000000000" pitchFamily="65" charset="-120"/>
                <a:ea typeface="標楷體" panose="03000509000000000000" pitchFamily="65" charset="-120"/>
              </a:rPr>
              <a:t>力</a:t>
            </a:r>
            <a:endParaRPr lang="en-US" altLang="zh-TW" sz="2000" dirty="0">
              <a:solidFill>
                <a:srgbClr val="FF0000"/>
              </a:solidFill>
              <a:latin typeface="標楷體" panose="03000509000000000000" pitchFamily="65" charset="-120"/>
              <a:ea typeface="標楷體" panose="03000509000000000000" pitchFamily="65" charset="-120"/>
            </a:endParaRPr>
          </a:p>
          <a:p>
            <a:pPr lvl="1"/>
            <a:r>
              <a:rPr lang="zh-TW" altLang="zh-TW" sz="2000" dirty="0">
                <a:latin typeface="標楷體" panose="03000509000000000000" pitchFamily="65" charset="-120"/>
                <a:ea typeface="標楷體" panose="03000509000000000000" pitchFamily="65" charset="-120"/>
              </a:rPr>
              <a:t>增加學生</a:t>
            </a:r>
            <a:r>
              <a:rPr lang="zh-TW" altLang="zh-TW" sz="2000" dirty="0">
                <a:solidFill>
                  <a:srgbClr val="0000FF"/>
                </a:solidFill>
                <a:latin typeface="標楷體" panose="03000509000000000000" pitchFamily="65" charset="-120"/>
                <a:ea typeface="標楷體" panose="03000509000000000000" pitchFamily="65" charset="-120"/>
              </a:rPr>
              <a:t>理論與實務的</a:t>
            </a:r>
            <a:r>
              <a:rPr lang="zh-TW" altLang="zh-TW" sz="2000" dirty="0" smtClean="0">
                <a:solidFill>
                  <a:srgbClr val="0000FF"/>
                </a:solidFill>
                <a:latin typeface="標楷體" panose="03000509000000000000" pitchFamily="65" charset="-120"/>
                <a:ea typeface="標楷體" panose="03000509000000000000" pitchFamily="65" charset="-120"/>
              </a:rPr>
              <a:t>結合</a:t>
            </a:r>
            <a:r>
              <a:rPr lang="zh-TW" altLang="en-US" sz="2000" dirty="0" smtClean="0">
                <a:latin typeface="標楷體" panose="03000509000000000000" pitchFamily="65" charset="-120"/>
                <a:ea typeface="標楷體" panose="03000509000000000000" pitchFamily="65" charset="-120"/>
              </a:rPr>
              <a:t>，</a:t>
            </a:r>
            <a:r>
              <a:rPr lang="zh-TW" altLang="en-US" sz="2000" dirty="0" smtClean="0">
                <a:solidFill>
                  <a:srgbClr val="0000FF"/>
                </a:solidFill>
                <a:latin typeface="標楷體" panose="03000509000000000000" pitchFamily="65" charset="-120"/>
                <a:ea typeface="標楷體" panose="03000509000000000000" pitchFamily="65" charset="-120"/>
              </a:rPr>
              <a:t>縮短學用落差，培養職場競爭力</a:t>
            </a:r>
            <a:r>
              <a:rPr lang="zh-TW" altLang="en-US" sz="2000" dirty="0" smtClean="0">
                <a:latin typeface="標楷體" panose="03000509000000000000" pitchFamily="65" charset="-120"/>
                <a:ea typeface="標楷體" panose="03000509000000000000" pitchFamily="65" charset="-120"/>
              </a:rPr>
              <a:t>。</a:t>
            </a:r>
            <a:endParaRPr lang="zh-TW" altLang="en-US" sz="2000" dirty="0">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121052527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457200" y="1245566"/>
            <a:ext cx="8579296" cy="4880597"/>
          </a:xfrm>
        </p:spPr>
        <p:txBody>
          <a:bodyPr>
            <a:normAutofit/>
          </a:bodyPr>
          <a:lstStyle/>
          <a:p>
            <a:r>
              <a:rPr lang="zh-TW" altLang="en-US" dirty="0" smtClean="0">
                <a:latin typeface="標楷體" panose="03000509000000000000" pitchFamily="65" charset="-120"/>
                <a:ea typeface="標楷體" panose="03000509000000000000" pitchFamily="65" charset="-120"/>
              </a:rPr>
              <a:t>臺大土木系</a:t>
            </a:r>
            <a:endParaRPr lang="en-US" altLang="zh-TW" dirty="0" smtClean="0">
              <a:latin typeface="標楷體" panose="03000509000000000000" pitchFamily="65" charset="-120"/>
              <a:ea typeface="標楷體" panose="03000509000000000000" pitchFamily="65" charset="-120"/>
            </a:endParaRPr>
          </a:p>
          <a:p>
            <a:pPr marL="360000" indent="0">
              <a:spcBef>
                <a:spcPts val="0"/>
              </a:spcBef>
              <a:buNone/>
            </a:pPr>
            <a:r>
              <a:rPr lang="en-US" altLang="zh-TW" sz="2400" dirty="0">
                <a:latin typeface="Arial" panose="020B0604020202020204" pitchFamily="34" charset="0"/>
                <a:cs typeface="Arial" panose="020B0604020202020204" pitchFamily="34" charset="0"/>
              </a:rPr>
              <a:t>http://epaper.heeact.edu.tw/archive/2014/04/28/6156.aspx</a:t>
            </a:r>
            <a:endParaRPr lang="en-US" altLang="zh-TW" sz="2400" dirty="0" smtClean="0">
              <a:latin typeface="Arial" panose="020B0604020202020204" pitchFamily="34" charset="0"/>
              <a:cs typeface="Arial" panose="020B0604020202020204" pitchFamily="34" charset="0"/>
            </a:endParaRPr>
          </a:p>
          <a:p>
            <a:r>
              <a:rPr lang="zh-TW" altLang="en-US" dirty="0">
                <a:latin typeface="標楷體" panose="03000509000000000000" pitchFamily="65" charset="-120"/>
                <a:ea typeface="標楷體" panose="03000509000000000000" pitchFamily="65" charset="-120"/>
                <a:hlinkClick r:id="rId2" tooltip="Title of this entry."/>
              </a:rPr>
              <a:t>逢甲大學商管</a:t>
            </a:r>
            <a:r>
              <a:rPr lang="zh-TW" altLang="en-US" dirty="0" smtClean="0">
                <a:latin typeface="標楷體" panose="03000509000000000000" pitchFamily="65" charset="-120"/>
                <a:ea typeface="標楷體" panose="03000509000000000000" pitchFamily="65" charset="-120"/>
                <a:hlinkClick r:id="rId2" tooltip="Title of this entry."/>
              </a:rPr>
              <a:t>領域</a:t>
            </a:r>
            <a:endParaRPr lang="en-US" altLang="zh-TW" dirty="0" smtClean="0">
              <a:latin typeface="標楷體" panose="03000509000000000000" pitchFamily="65" charset="-120"/>
              <a:ea typeface="標楷體" panose="03000509000000000000" pitchFamily="65" charset="-120"/>
            </a:endParaRPr>
          </a:p>
          <a:p>
            <a:pPr marL="360000" indent="0">
              <a:buNone/>
            </a:pPr>
            <a:r>
              <a:rPr lang="en-US" altLang="zh-TW" sz="2400" dirty="0">
                <a:latin typeface="Arial" panose="020B0604020202020204" pitchFamily="34" charset="0"/>
                <a:cs typeface="Arial" panose="020B0604020202020204" pitchFamily="34" charset="0"/>
              </a:rPr>
              <a:t>http://epaper.heeact.edu.tw/archive/2014/04/28/6160.aspx</a:t>
            </a:r>
          </a:p>
          <a:p>
            <a:r>
              <a:rPr lang="zh-TW" altLang="en-US" dirty="0">
                <a:latin typeface="標楷體" panose="03000509000000000000" pitchFamily="65" charset="-120"/>
                <a:ea typeface="標楷體" panose="03000509000000000000" pitchFamily="65" charset="-120"/>
                <a:hlinkClick r:id="rId3" tooltip="Title of this entry."/>
              </a:rPr>
              <a:t>設計領域的</a:t>
            </a:r>
            <a:r>
              <a:rPr lang="en-US" altLang="zh-TW" dirty="0">
                <a:hlinkClick r:id="rId3" tooltip="Title of this entry."/>
              </a:rPr>
              <a:t>Capstone </a:t>
            </a:r>
            <a:r>
              <a:rPr lang="en-US" altLang="zh-TW" dirty="0" smtClean="0">
                <a:hlinkClick r:id="rId3" tooltip="Title of this entry."/>
              </a:rPr>
              <a:t>Course</a:t>
            </a:r>
            <a:endParaRPr lang="en-US" altLang="zh-TW" dirty="0" smtClean="0"/>
          </a:p>
          <a:p>
            <a:pPr marL="360000" indent="0">
              <a:buNone/>
            </a:pPr>
            <a:r>
              <a:rPr lang="en-US" altLang="zh-TW" sz="2400" dirty="0">
                <a:latin typeface="Arial" panose="020B0604020202020204" pitchFamily="34" charset="0"/>
                <a:cs typeface="Arial" panose="020B0604020202020204" pitchFamily="34" charset="0"/>
              </a:rPr>
              <a:t>http://epaper.heeact.edu.tw/archive/2014/04/28/6159.aspx</a:t>
            </a:r>
          </a:p>
          <a:p>
            <a:r>
              <a:rPr lang="zh-TW" altLang="en-US" dirty="0" smtClean="0">
                <a:latin typeface="標楷體" panose="03000509000000000000" pitchFamily="65" charset="-120"/>
                <a:ea typeface="標楷體" panose="03000509000000000000" pitchFamily="65" charset="-120"/>
              </a:rPr>
              <a:t>台大生物產業機電工程學系</a:t>
            </a:r>
            <a:endParaRPr lang="en-US" altLang="zh-TW" dirty="0" smtClean="0">
              <a:latin typeface="標楷體" panose="03000509000000000000" pitchFamily="65" charset="-120"/>
              <a:ea typeface="標楷體" panose="03000509000000000000" pitchFamily="65" charset="-120"/>
            </a:endParaRPr>
          </a:p>
          <a:p>
            <a:pPr marL="360000" indent="0">
              <a:spcBef>
                <a:spcPts val="0"/>
              </a:spcBef>
              <a:buNone/>
            </a:pPr>
            <a:r>
              <a:rPr lang="en-US" altLang="zh-TW" sz="2400" dirty="0">
                <a:latin typeface="Arial" panose="020B0604020202020204" pitchFamily="34" charset="0"/>
                <a:cs typeface="Arial" panose="020B0604020202020204" pitchFamily="34" charset="0"/>
                <a:hlinkClick r:id="rId4"/>
              </a:rPr>
              <a:t>http://</a:t>
            </a:r>
            <a:r>
              <a:rPr lang="en-US" altLang="zh-TW" sz="2400" dirty="0" smtClean="0">
                <a:latin typeface="Arial" panose="020B0604020202020204" pitchFamily="34" charset="0"/>
                <a:cs typeface="Arial" panose="020B0604020202020204" pitchFamily="34" charset="0"/>
                <a:hlinkClick r:id="rId4"/>
              </a:rPr>
              <a:t>epaper.heeact.edu.tw/archive/2014/05/01/6153.aspx</a:t>
            </a:r>
            <a:endParaRPr lang="en-US" altLang="zh-TW" sz="2400" dirty="0" smtClean="0">
              <a:latin typeface="Arial" panose="020B0604020202020204" pitchFamily="34" charset="0"/>
              <a:cs typeface="Arial" panose="020B0604020202020204" pitchFamily="34" charset="0"/>
            </a:endParaRPr>
          </a:p>
          <a:p>
            <a:endParaRPr lang="en-US" altLang="zh-TW" dirty="0"/>
          </a:p>
          <a:p>
            <a:endParaRPr lang="en-US" altLang="zh-TW" dirty="0"/>
          </a:p>
          <a:p>
            <a:endParaRPr lang="en-US" altLang="zh-TW" dirty="0" smtClean="0"/>
          </a:p>
          <a:p>
            <a:endParaRPr lang="zh-TW" altLang="en-US" dirty="0"/>
          </a:p>
        </p:txBody>
      </p:sp>
      <p:sp>
        <p:nvSpPr>
          <p:cNvPr id="4" name="圓角矩形 45"/>
          <p:cNvSpPr/>
          <p:nvPr/>
        </p:nvSpPr>
        <p:spPr>
          <a:xfrm>
            <a:off x="25152" y="188640"/>
            <a:ext cx="7643191" cy="785818"/>
          </a:xfrm>
          <a:prstGeom prst="roundRect">
            <a:avLst>
              <a:gd name="adj" fmla="val 50000"/>
            </a:avLst>
          </a:prstGeom>
          <a:solidFill>
            <a:schemeClr val="accent5"/>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Arial" pitchFamily="34" charset="0"/>
            </a:endParaRPr>
          </a:p>
        </p:txBody>
      </p:sp>
      <p:sp>
        <p:nvSpPr>
          <p:cNvPr id="5" name="圓角矩形 62"/>
          <p:cNvSpPr/>
          <p:nvPr/>
        </p:nvSpPr>
        <p:spPr>
          <a:xfrm>
            <a:off x="177552" y="260078"/>
            <a:ext cx="7299803" cy="642942"/>
          </a:xfrm>
          <a:prstGeom prst="roundRect">
            <a:avLst>
              <a:gd name="adj" fmla="val 50000"/>
            </a:avLst>
          </a:prstGeom>
          <a:ln>
            <a:noFill/>
          </a:ln>
          <a:scene3d>
            <a:camera prst="orthographicFront"/>
            <a:lightRig rig="threePt" dir="t"/>
          </a:scene3d>
          <a:sp3d>
            <a:bevelT w="152400" h="50800" prst="softRound"/>
          </a:sp3d>
        </p:spPr>
        <p:style>
          <a:lnRef idx="2">
            <a:schemeClr val="accent1"/>
          </a:lnRef>
          <a:fillRef idx="1">
            <a:schemeClr val="lt1"/>
          </a:fillRef>
          <a:effectRef idx="0">
            <a:schemeClr val="accent1"/>
          </a:effectRef>
          <a:fontRef idx="minor">
            <a:schemeClr val="dk1"/>
          </a:fontRef>
        </p:style>
        <p:txBody>
          <a:bodyPr rtlCol="0" anchor="ctr"/>
          <a:lstStyle/>
          <a:p>
            <a:pPr algn="ctr"/>
            <a:endParaRPr lang="zh-TW" altLang="en-US">
              <a:latin typeface="Arial" pitchFamily="34" charset="0"/>
            </a:endParaRPr>
          </a:p>
        </p:txBody>
      </p:sp>
      <p:sp>
        <p:nvSpPr>
          <p:cNvPr id="6" name="TextBox 26"/>
          <p:cNvSpPr txBox="1"/>
          <p:nvPr/>
        </p:nvSpPr>
        <p:spPr>
          <a:xfrm>
            <a:off x="169809" y="188640"/>
            <a:ext cx="7117991" cy="707886"/>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TW" altLang="en-US"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總整課程</a:t>
            </a:r>
            <a:r>
              <a:rPr lang="en-US" altLang="zh-TW"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a:t>
            </a:r>
            <a:r>
              <a:rPr lang="en-US" altLang="zh-TW"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anose="020B0604020202020204" pitchFamily="34" charset="0"/>
                <a:ea typeface="標楷體" panose="03000509000000000000" pitchFamily="65" charset="-120"/>
                <a:cs typeface="Arial" panose="020B0604020202020204" pitchFamily="34" charset="0"/>
              </a:rPr>
              <a:t>Capstone</a:t>
            </a:r>
            <a:r>
              <a:rPr lang="en-US" altLang="zh-TW"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a:t>
            </a:r>
            <a:r>
              <a:rPr lang="zh-TW" altLang="en-US"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範例</a:t>
            </a:r>
            <a:endParaRPr lang="ko-KR" altLang="en-US"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HY헤드라인M" pitchFamily="18" charset="-127"/>
              <a:cs typeface="Times New Roman" pitchFamily="18" charset="0"/>
            </a:endParaRPr>
          </a:p>
        </p:txBody>
      </p:sp>
    </p:spTree>
    <p:extLst>
      <p:ext uri="{BB962C8B-B14F-4D97-AF65-F5344CB8AC3E}">
        <p14:creationId xmlns:p14="http://schemas.microsoft.com/office/powerpoint/2010/main" val="180785756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979982" y="1196752"/>
            <a:ext cx="7717161" cy="4525963"/>
          </a:xfrm>
        </p:spPr>
        <p:txBody>
          <a:bodyPr>
            <a:normAutofit/>
          </a:bodyPr>
          <a:lstStyle/>
          <a:p>
            <a:pPr marL="0" indent="0">
              <a:spcBef>
                <a:spcPts val="1200"/>
              </a:spcBef>
              <a:buNone/>
            </a:pPr>
            <a:r>
              <a:rPr lang="zh-TW" altLang="en-US" sz="2400" dirty="0" smtClean="0">
                <a:solidFill>
                  <a:srgbClr val="FF0000"/>
                </a:solidFill>
                <a:latin typeface="標楷體" panose="03000509000000000000" pitchFamily="65" charset="-120"/>
                <a:ea typeface="標楷體" panose="03000509000000000000" pitchFamily="65" charset="-120"/>
              </a:rPr>
              <a:t>學</a:t>
            </a:r>
            <a:r>
              <a:rPr lang="zh-TW" altLang="en-US" sz="2400" dirty="0">
                <a:solidFill>
                  <a:srgbClr val="FF0000"/>
                </a:solidFill>
                <a:latin typeface="標楷體" panose="03000509000000000000" pitchFamily="65" charset="-120"/>
                <a:ea typeface="標楷體" panose="03000509000000000000" pitchFamily="65" charset="-120"/>
              </a:rPr>
              <a:t>思達教學法</a:t>
            </a:r>
            <a:r>
              <a:rPr lang="zh-TW" altLang="en-US" sz="2400" dirty="0">
                <a:latin typeface="標楷體" panose="03000509000000000000" pitchFamily="65" charset="-120"/>
                <a:ea typeface="標楷體" panose="03000509000000000000" pitchFamily="65" charset="-120"/>
              </a:rPr>
              <a:t>，是一套完全針對學生學習所設計的教學法，真正訓練</a:t>
            </a:r>
            <a:r>
              <a:rPr lang="zh-TW" altLang="en-US" sz="2400" dirty="0" smtClean="0">
                <a:latin typeface="標楷體" panose="03000509000000000000" pitchFamily="65" charset="-120"/>
                <a:ea typeface="標楷體" panose="03000509000000000000" pitchFamily="65" charset="-120"/>
              </a:rPr>
              <a:t>學生</a:t>
            </a:r>
            <a:r>
              <a:rPr lang="zh-TW" altLang="en-US" sz="2400" dirty="0" smtClean="0">
                <a:solidFill>
                  <a:srgbClr val="FF0000"/>
                </a:solidFill>
                <a:latin typeface="標楷體" panose="03000509000000000000" pitchFamily="65" charset="-120"/>
                <a:ea typeface="標楷體" panose="03000509000000000000" pitchFamily="65" charset="-120"/>
              </a:rPr>
              <a:t>自</a:t>
            </a:r>
            <a:r>
              <a:rPr lang="zh-TW" altLang="en-US" sz="2400" dirty="0">
                <a:solidFill>
                  <a:srgbClr val="FF0000"/>
                </a:solidFill>
                <a:latin typeface="標楷體" panose="03000509000000000000" pitchFamily="65" charset="-120"/>
                <a:ea typeface="標楷體" panose="03000509000000000000" pitchFamily="65" charset="-120"/>
              </a:rPr>
              <a:t>「</a:t>
            </a:r>
            <a:r>
              <a:rPr lang="zh-TW" altLang="en-US" sz="2400" dirty="0">
                <a:solidFill>
                  <a:srgbClr val="0000FF"/>
                </a:solidFill>
                <a:latin typeface="標楷體" panose="03000509000000000000" pitchFamily="65" charset="-120"/>
                <a:ea typeface="標楷體" panose="03000509000000000000" pitchFamily="65" charset="-120"/>
              </a:rPr>
              <a:t>學</a:t>
            </a:r>
            <a:r>
              <a:rPr lang="zh-TW" altLang="en-US" sz="2400" dirty="0">
                <a:solidFill>
                  <a:srgbClr val="FF0000"/>
                </a:solidFill>
                <a:latin typeface="標楷體" panose="03000509000000000000" pitchFamily="65" charset="-120"/>
                <a:ea typeface="標楷體" panose="03000509000000000000" pitchFamily="65" charset="-120"/>
              </a:rPr>
              <a:t>」、閱讀、「</a:t>
            </a:r>
            <a:r>
              <a:rPr lang="zh-TW" altLang="en-US" sz="2400" dirty="0">
                <a:solidFill>
                  <a:srgbClr val="0000FF"/>
                </a:solidFill>
                <a:latin typeface="標楷體" panose="03000509000000000000" pitchFamily="65" charset="-120"/>
                <a:ea typeface="標楷體" panose="03000509000000000000" pitchFamily="65" charset="-120"/>
              </a:rPr>
              <a:t>思</a:t>
            </a:r>
            <a:r>
              <a:rPr lang="zh-TW" altLang="en-US" sz="2400" dirty="0">
                <a:solidFill>
                  <a:srgbClr val="FF0000"/>
                </a:solidFill>
                <a:latin typeface="標楷體" panose="03000509000000000000" pitchFamily="65" charset="-120"/>
                <a:ea typeface="標楷體" panose="03000509000000000000" pitchFamily="65" charset="-120"/>
              </a:rPr>
              <a:t>」考、討論、分析、歸納、表「</a:t>
            </a:r>
            <a:r>
              <a:rPr lang="zh-TW" altLang="en-US" sz="2400" dirty="0">
                <a:solidFill>
                  <a:srgbClr val="0000FF"/>
                </a:solidFill>
                <a:latin typeface="標楷體" panose="03000509000000000000" pitchFamily="65" charset="-120"/>
                <a:ea typeface="標楷體" panose="03000509000000000000" pitchFamily="65" charset="-120"/>
              </a:rPr>
              <a:t>達</a:t>
            </a:r>
            <a:r>
              <a:rPr lang="zh-TW" altLang="en-US" sz="2400" dirty="0">
                <a:solidFill>
                  <a:srgbClr val="FF0000"/>
                </a:solidFill>
                <a:latin typeface="標楷體" panose="03000509000000000000" pitchFamily="65" charset="-120"/>
                <a:ea typeface="標楷體" panose="03000509000000000000" pitchFamily="65" charset="-120"/>
              </a:rPr>
              <a:t>」、寫作</a:t>
            </a:r>
            <a:r>
              <a:rPr lang="zh-TW" altLang="en-US" sz="2400" dirty="0">
                <a:latin typeface="標楷體" panose="03000509000000000000" pitchFamily="65" charset="-120"/>
                <a:ea typeface="標楷體" panose="03000509000000000000" pitchFamily="65" charset="-120"/>
              </a:rPr>
              <a:t>等等能力。透過</a:t>
            </a:r>
            <a:r>
              <a:rPr lang="zh-TW" altLang="en-US" sz="2400" dirty="0" smtClean="0">
                <a:latin typeface="標楷體" panose="03000509000000000000" pitchFamily="65" charset="-120"/>
                <a:ea typeface="標楷體" panose="03000509000000000000" pitchFamily="65" charset="-120"/>
              </a:rPr>
              <a:t>製作</a:t>
            </a:r>
            <a:r>
              <a:rPr lang="zh-TW" altLang="en-US" sz="2400" dirty="0">
                <a:latin typeface="標楷體" panose="03000509000000000000" pitchFamily="65" charset="-120"/>
                <a:ea typeface="標楷體" panose="03000509000000000000" pitchFamily="65" charset="-120"/>
              </a:rPr>
              <a:t>全新的</a:t>
            </a:r>
            <a:r>
              <a:rPr lang="zh-TW" altLang="en-US" sz="2400" dirty="0">
                <a:solidFill>
                  <a:srgbClr val="0000FF"/>
                </a:solidFill>
                <a:latin typeface="標楷體" panose="03000509000000000000" pitchFamily="65" charset="-120"/>
                <a:ea typeface="標楷體" panose="03000509000000000000" pitchFamily="65" charset="-120"/>
              </a:rPr>
              <a:t>以問題為導向的講義、透過小組之間「既合作又競爭」的新學習</a:t>
            </a:r>
            <a:r>
              <a:rPr lang="zh-TW" altLang="en-US" sz="2400" dirty="0" smtClean="0">
                <a:solidFill>
                  <a:srgbClr val="0000FF"/>
                </a:solidFill>
                <a:latin typeface="標楷體" panose="03000509000000000000" pitchFamily="65" charset="-120"/>
                <a:ea typeface="標楷體" panose="03000509000000000000" pitchFamily="65" charset="-120"/>
              </a:rPr>
              <a:t>模式</a:t>
            </a:r>
            <a:r>
              <a:rPr lang="zh-TW" altLang="en-US" sz="2400" dirty="0" smtClean="0">
                <a:latin typeface="標楷體" panose="03000509000000000000" pitchFamily="65" charset="-120"/>
                <a:ea typeface="標楷體" panose="03000509000000000000" pitchFamily="65" charset="-120"/>
              </a:rPr>
              <a:t>、</a:t>
            </a:r>
            <a:r>
              <a:rPr lang="zh-TW" altLang="en-US" sz="2400" dirty="0">
                <a:latin typeface="標楷體" panose="03000509000000000000" pitchFamily="65" charset="-120"/>
                <a:ea typeface="標楷體" panose="03000509000000000000" pitchFamily="65" charset="-120"/>
              </a:rPr>
              <a:t>將講臺還給學生、</a:t>
            </a:r>
            <a:r>
              <a:rPr lang="zh-TW" altLang="en-US" sz="2400" dirty="0">
                <a:solidFill>
                  <a:srgbClr val="0000FF"/>
                </a:solidFill>
                <a:latin typeface="標楷體" panose="03000509000000000000" pitchFamily="65" charset="-120"/>
                <a:ea typeface="標楷體" panose="03000509000000000000" pitchFamily="65" charset="-120"/>
              </a:rPr>
              <a:t>讓老師轉換成主持人、引導者</a:t>
            </a:r>
            <a:r>
              <a:rPr lang="zh-TW" altLang="en-US" sz="2400" dirty="0">
                <a:latin typeface="標楷體" panose="03000509000000000000" pitchFamily="65" charset="-120"/>
                <a:ea typeface="標楷體" panose="03000509000000000000" pitchFamily="65" charset="-120"/>
              </a:rPr>
              <a:t>，讓學習權完全交還學生</a:t>
            </a:r>
            <a:r>
              <a:rPr lang="zh-TW" altLang="en-US" sz="2400" dirty="0" smtClean="0">
                <a:latin typeface="標楷體" panose="03000509000000000000" pitchFamily="65" charset="-120"/>
                <a:ea typeface="標楷體" panose="03000509000000000000" pitchFamily="65" charset="-120"/>
              </a:rPr>
              <a:t>。</a:t>
            </a:r>
            <a:endParaRPr lang="en-US" altLang="zh-TW" sz="2400" dirty="0" smtClean="0">
              <a:latin typeface="標楷體" panose="03000509000000000000" pitchFamily="65" charset="-120"/>
              <a:ea typeface="標楷體" panose="03000509000000000000" pitchFamily="65" charset="-120"/>
            </a:endParaRPr>
          </a:p>
          <a:p>
            <a:pPr marL="0" indent="0">
              <a:spcBef>
                <a:spcPts val="1200"/>
              </a:spcBef>
              <a:buNone/>
            </a:pPr>
            <a:r>
              <a:rPr lang="zh-TW" altLang="en-US" sz="2400" dirty="0">
                <a:latin typeface="標楷體" panose="03000509000000000000" pitchFamily="65" charset="-120"/>
                <a:ea typeface="標楷體" panose="03000509000000000000" pitchFamily="65" charset="-120"/>
              </a:rPr>
              <a:t>讓</a:t>
            </a:r>
            <a:r>
              <a:rPr lang="zh-TW" altLang="en-US" sz="2400" dirty="0">
                <a:solidFill>
                  <a:srgbClr val="0000FF"/>
                </a:solidFill>
                <a:latin typeface="標楷體" panose="03000509000000000000" pitchFamily="65" charset="-120"/>
                <a:ea typeface="標楷體" panose="03000509000000000000" pitchFamily="65" charset="-120"/>
              </a:rPr>
              <a:t>傳統的教學歷程</a:t>
            </a:r>
            <a:r>
              <a:rPr lang="zh-TW" altLang="en-US" sz="2400" dirty="0">
                <a:latin typeface="標楷體" panose="03000509000000000000" pitchFamily="65" charset="-120"/>
                <a:ea typeface="標楷體" panose="03000509000000000000" pitchFamily="65" charset="-120"/>
              </a:rPr>
              <a:t>中著重於</a:t>
            </a:r>
            <a:r>
              <a:rPr lang="zh-TW" altLang="en-US" sz="2400" dirty="0">
                <a:solidFill>
                  <a:srgbClr val="0000FF"/>
                </a:solidFill>
                <a:latin typeface="標楷體" panose="03000509000000000000" pitchFamily="65" charset="-120"/>
                <a:ea typeface="標楷體" panose="03000509000000000000" pitchFamily="65" charset="-120"/>
              </a:rPr>
              <a:t>教師單方面的</a:t>
            </a:r>
            <a:r>
              <a:rPr lang="zh-TW" altLang="en-US" sz="2400" dirty="0">
                <a:solidFill>
                  <a:srgbClr val="FF0000"/>
                </a:solidFill>
                <a:latin typeface="標楷體" panose="03000509000000000000" pitchFamily="65" charset="-120"/>
                <a:ea typeface="標楷體" panose="03000509000000000000" pitchFamily="65" charset="-120"/>
              </a:rPr>
              <a:t>「教」（教授）</a:t>
            </a:r>
            <a:r>
              <a:rPr lang="zh-TW" altLang="en-US" sz="2400" dirty="0">
                <a:solidFill>
                  <a:srgbClr val="0000FF"/>
                </a:solidFill>
                <a:latin typeface="標楷體" panose="03000509000000000000" pitchFamily="65" charset="-120"/>
                <a:ea typeface="標楷體" panose="03000509000000000000" pitchFamily="65" charset="-120"/>
              </a:rPr>
              <a:t>，</a:t>
            </a:r>
            <a:r>
              <a:rPr lang="zh-TW" altLang="en-US" sz="2400" dirty="0" smtClean="0">
                <a:solidFill>
                  <a:srgbClr val="0000FF"/>
                </a:solidFill>
                <a:latin typeface="標楷體" panose="03000509000000000000" pitchFamily="65" charset="-120"/>
                <a:ea typeface="標楷體" panose="03000509000000000000" pitchFamily="65" charset="-120"/>
              </a:rPr>
              <a:t>扭轉成</a:t>
            </a:r>
            <a:r>
              <a:rPr lang="zh-TW" altLang="en-US" sz="2400" dirty="0">
                <a:solidFill>
                  <a:srgbClr val="0000FF"/>
                </a:solidFill>
                <a:latin typeface="標楷體" panose="03000509000000000000" pitchFamily="65" charset="-120"/>
                <a:ea typeface="標楷體" panose="03000509000000000000" pitchFamily="65" charset="-120"/>
              </a:rPr>
              <a:t>著重學生</a:t>
            </a:r>
            <a:r>
              <a:rPr lang="zh-TW" altLang="en-US" sz="2400" dirty="0">
                <a:solidFill>
                  <a:srgbClr val="FF0000"/>
                </a:solidFill>
                <a:latin typeface="標楷體" panose="03000509000000000000" pitchFamily="65" charset="-120"/>
                <a:ea typeface="標楷體" panose="03000509000000000000" pitchFamily="65" charset="-120"/>
              </a:rPr>
              <a:t>學習的「習」（學習）</a:t>
            </a:r>
            <a:r>
              <a:rPr lang="zh-TW" altLang="en-US" sz="2400" dirty="0">
                <a:latin typeface="標楷體" panose="03000509000000000000" pitchFamily="65" charset="-120"/>
                <a:ea typeface="標楷體" panose="03000509000000000000" pitchFamily="65" charset="-120"/>
              </a:rPr>
              <a:t>，唯有</a:t>
            </a:r>
            <a:r>
              <a:rPr lang="zh-TW" altLang="en-US" sz="2400" dirty="0">
                <a:solidFill>
                  <a:srgbClr val="0000FF"/>
                </a:solidFill>
                <a:latin typeface="標楷體" panose="03000509000000000000" pitchFamily="65" charset="-120"/>
                <a:ea typeface="標楷體" panose="03000509000000000000" pitchFamily="65" charset="-120"/>
              </a:rPr>
              <a:t>學生自主、高效率、充滿</a:t>
            </a:r>
            <a:r>
              <a:rPr lang="zh-TW" altLang="en-US" sz="2400" dirty="0" smtClean="0">
                <a:solidFill>
                  <a:srgbClr val="0000FF"/>
                </a:solidFill>
                <a:latin typeface="標楷體" panose="03000509000000000000" pitchFamily="65" charset="-120"/>
                <a:ea typeface="標楷體" panose="03000509000000000000" pitchFamily="65" charset="-120"/>
              </a:rPr>
              <a:t>思考</a:t>
            </a:r>
            <a:r>
              <a:rPr lang="zh-TW" altLang="en-US" sz="2400" dirty="0">
                <a:solidFill>
                  <a:srgbClr val="0000FF"/>
                </a:solidFill>
                <a:latin typeface="標楷體" panose="03000509000000000000" pitchFamily="65" charset="-120"/>
                <a:ea typeface="標楷體" panose="03000509000000000000" pitchFamily="65" charset="-120"/>
              </a:rPr>
              <a:t>性、體驗式、討論式的學習</a:t>
            </a:r>
            <a:r>
              <a:rPr lang="zh-TW" altLang="en-US" sz="2400" dirty="0">
                <a:latin typeface="標楷體" panose="03000509000000000000" pitchFamily="65" charset="-120"/>
                <a:ea typeface="標楷體" panose="03000509000000000000" pitchFamily="65" charset="-120"/>
              </a:rPr>
              <a:t>，才能把「從學習中逃走」的學生</a:t>
            </a:r>
            <a:r>
              <a:rPr lang="zh-TW" altLang="en-US" sz="2400" dirty="0" smtClean="0">
                <a:latin typeface="標楷體" panose="03000509000000000000" pitchFamily="65" charset="-120"/>
                <a:ea typeface="標楷體" panose="03000509000000000000" pitchFamily="65" charset="-120"/>
              </a:rPr>
              <a:t>重新</a:t>
            </a:r>
            <a:r>
              <a:rPr lang="zh-TW" altLang="en-US" sz="2400" dirty="0">
                <a:latin typeface="標楷體" panose="03000509000000000000" pitchFamily="65" charset="-120"/>
                <a:ea typeface="標楷體" panose="03000509000000000000" pitchFamily="65" charset="-120"/>
              </a:rPr>
              <a:t>回到樂意學習行列。</a:t>
            </a:r>
            <a:endParaRPr lang="en-US" altLang="zh-TW" sz="2400" dirty="0" smtClean="0">
              <a:latin typeface="標楷體" panose="03000509000000000000" pitchFamily="65" charset="-120"/>
              <a:ea typeface="標楷體" panose="03000509000000000000" pitchFamily="65" charset="-120"/>
            </a:endParaRPr>
          </a:p>
          <a:p>
            <a:pPr>
              <a:spcBef>
                <a:spcPts val="1200"/>
              </a:spcBef>
            </a:pPr>
            <a:endParaRPr lang="en-US" altLang="zh-TW" sz="2400" dirty="0" smtClean="0">
              <a:latin typeface="標楷體" panose="03000509000000000000" pitchFamily="65" charset="-120"/>
              <a:ea typeface="標楷體" panose="03000509000000000000" pitchFamily="65" charset="-120"/>
            </a:endParaRPr>
          </a:p>
          <a:p>
            <a:pPr>
              <a:spcBef>
                <a:spcPts val="1200"/>
              </a:spcBef>
            </a:pPr>
            <a:endParaRPr lang="zh-TW" altLang="en-US" sz="2400" dirty="0">
              <a:latin typeface="標楷體" panose="03000509000000000000" pitchFamily="65" charset="-120"/>
              <a:ea typeface="標楷體" panose="03000509000000000000" pitchFamily="65" charset="-120"/>
            </a:endParaRPr>
          </a:p>
        </p:txBody>
      </p:sp>
      <p:sp>
        <p:nvSpPr>
          <p:cNvPr id="4" name="投影片編號版面配置區 3"/>
          <p:cNvSpPr>
            <a:spLocks noGrp="1"/>
          </p:cNvSpPr>
          <p:nvPr>
            <p:ph type="sldNum" sz="quarter" idx="12"/>
          </p:nvPr>
        </p:nvSpPr>
        <p:spPr/>
        <p:txBody>
          <a:bodyPr/>
          <a:lstStyle/>
          <a:p>
            <a:fld id="{11F70DB0-1707-4C2E-BA6A-7B2B88A8B1D4}" type="slidenum">
              <a:rPr lang="zh-TW" altLang="en-US" smtClean="0"/>
              <a:t>87</a:t>
            </a:fld>
            <a:endParaRPr lang="zh-TW" altLang="en-US" dirty="0"/>
          </a:p>
        </p:txBody>
      </p:sp>
      <p:sp>
        <p:nvSpPr>
          <p:cNvPr id="5" name="圓角矩形 45"/>
          <p:cNvSpPr/>
          <p:nvPr/>
        </p:nvSpPr>
        <p:spPr>
          <a:xfrm>
            <a:off x="827584" y="260648"/>
            <a:ext cx="4906888" cy="785818"/>
          </a:xfrm>
          <a:prstGeom prst="roundRect">
            <a:avLst>
              <a:gd name="adj" fmla="val 50000"/>
            </a:avLst>
          </a:prstGeom>
          <a:solidFill>
            <a:schemeClr val="accent5"/>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Arial" pitchFamily="34" charset="0"/>
            </a:endParaRPr>
          </a:p>
        </p:txBody>
      </p:sp>
      <p:sp>
        <p:nvSpPr>
          <p:cNvPr id="6" name="圓角矩形 62"/>
          <p:cNvSpPr/>
          <p:nvPr/>
        </p:nvSpPr>
        <p:spPr>
          <a:xfrm>
            <a:off x="979983" y="332086"/>
            <a:ext cx="4686435" cy="642942"/>
          </a:xfrm>
          <a:prstGeom prst="roundRect">
            <a:avLst>
              <a:gd name="adj" fmla="val 50000"/>
            </a:avLst>
          </a:prstGeom>
          <a:ln>
            <a:noFill/>
          </a:ln>
          <a:scene3d>
            <a:camera prst="orthographicFront"/>
            <a:lightRig rig="threePt" dir="t"/>
          </a:scene3d>
          <a:sp3d>
            <a:bevelT w="152400" h="50800" prst="softRound"/>
          </a:sp3d>
        </p:spPr>
        <p:style>
          <a:lnRef idx="2">
            <a:schemeClr val="accent1"/>
          </a:lnRef>
          <a:fillRef idx="1">
            <a:schemeClr val="lt1"/>
          </a:fillRef>
          <a:effectRef idx="0">
            <a:schemeClr val="accent1"/>
          </a:effectRef>
          <a:fontRef idx="minor">
            <a:schemeClr val="dk1"/>
          </a:fontRef>
        </p:style>
        <p:txBody>
          <a:bodyPr rtlCol="0" anchor="ctr"/>
          <a:lstStyle/>
          <a:p>
            <a:pPr algn="ctr"/>
            <a:endParaRPr lang="zh-TW" altLang="en-US">
              <a:latin typeface="Arial" pitchFamily="34" charset="0"/>
            </a:endParaRPr>
          </a:p>
        </p:txBody>
      </p:sp>
      <p:sp>
        <p:nvSpPr>
          <p:cNvPr id="7" name="TextBox 26"/>
          <p:cNvSpPr txBox="1"/>
          <p:nvPr/>
        </p:nvSpPr>
        <p:spPr>
          <a:xfrm>
            <a:off x="972241" y="260648"/>
            <a:ext cx="4569712" cy="707886"/>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TW" altLang="en-US"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學思達教學</a:t>
            </a:r>
            <a:endParaRPr lang="ko-KR" altLang="en-US"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HY헤드라인M" pitchFamily="18" charset="-127"/>
              <a:cs typeface="Times New Roman" pitchFamily="18" charset="0"/>
            </a:endParaRPr>
          </a:p>
        </p:txBody>
      </p:sp>
      <p:pic>
        <p:nvPicPr>
          <p:cNvPr id="10" name="Picture 64" descr="cat032.gif (51186 字节)"/>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581472" y="1125314"/>
            <a:ext cx="492224" cy="642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64" descr="cat032.gif (51186 字节)"/>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581472" y="3424014"/>
            <a:ext cx="492224" cy="642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3871116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fld id="{11F70DB0-1707-4C2E-BA6A-7B2B88A8B1D4}" type="slidenum">
              <a:rPr lang="zh-TW" altLang="en-US" smtClean="0"/>
              <a:t>88</a:t>
            </a:fld>
            <a:endParaRPr lang="zh-TW" altLang="en-US" dirty="0"/>
          </a:p>
        </p:txBody>
      </p:sp>
      <p:pic>
        <p:nvPicPr>
          <p:cNvPr id="5" name="圖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94" y="1484784"/>
            <a:ext cx="8943556" cy="5023297"/>
          </a:xfrm>
          <a:prstGeom prst="rect">
            <a:avLst/>
          </a:prstGeom>
        </p:spPr>
      </p:pic>
      <p:sp>
        <p:nvSpPr>
          <p:cNvPr id="6" name="圓角矩形 45"/>
          <p:cNvSpPr/>
          <p:nvPr/>
        </p:nvSpPr>
        <p:spPr>
          <a:xfrm>
            <a:off x="827584" y="260648"/>
            <a:ext cx="4906888" cy="785818"/>
          </a:xfrm>
          <a:prstGeom prst="roundRect">
            <a:avLst>
              <a:gd name="adj" fmla="val 50000"/>
            </a:avLst>
          </a:prstGeom>
          <a:solidFill>
            <a:schemeClr val="accent5"/>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Arial" pitchFamily="34" charset="0"/>
            </a:endParaRPr>
          </a:p>
        </p:txBody>
      </p:sp>
      <p:sp>
        <p:nvSpPr>
          <p:cNvPr id="7" name="圓角矩形 62"/>
          <p:cNvSpPr/>
          <p:nvPr/>
        </p:nvSpPr>
        <p:spPr>
          <a:xfrm>
            <a:off x="979983" y="332086"/>
            <a:ext cx="4686435" cy="642942"/>
          </a:xfrm>
          <a:prstGeom prst="roundRect">
            <a:avLst>
              <a:gd name="adj" fmla="val 50000"/>
            </a:avLst>
          </a:prstGeom>
          <a:ln>
            <a:noFill/>
          </a:ln>
          <a:scene3d>
            <a:camera prst="orthographicFront"/>
            <a:lightRig rig="threePt" dir="t"/>
          </a:scene3d>
          <a:sp3d>
            <a:bevelT w="152400" h="50800" prst="softRound"/>
          </a:sp3d>
        </p:spPr>
        <p:style>
          <a:lnRef idx="2">
            <a:schemeClr val="accent1"/>
          </a:lnRef>
          <a:fillRef idx="1">
            <a:schemeClr val="lt1"/>
          </a:fillRef>
          <a:effectRef idx="0">
            <a:schemeClr val="accent1"/>
          </a:effectRef>
          <a:fontRef idx="minor">
            <a:schemeClr val="dk1"/>
          </a:fontRef>
        </p:style>
        <p:txBody>
          <a:bodyPr rtlCol="0" anchor="ctr"/>
          <a:lstStyle/>
          <a:p>
            <a:pPr algn="ctr"/>
            <a:endParaRPr lang="zh-TW" altLang="en-US">
              <a:latin typeface="Arial" pitchFamily="34" charset="0"/>
            </a:endParaRPr>
          </a:p>
        </p:txBody>
      </p:sp>
      <p:sp>
        <p:nvSpPr>
          <p:cNvPr id="8" name="TextBox 26"/>
          <p:cNvSpPr txBox="1"/>
          <p:nvPr/>
        </p:nvSpPr>
        <p:spPr>
          <a:xfrm>
            <a:off x="972241" y="260648"/>
            <a:ext cx="4569712" cy="707886"/>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TW" altLang="en-US"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學思達教學</a:t>
            </a:r>
            <a:endParaRPr lang="ko-KR" altLang="en-US"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HY헤드라인M" pitchFamily="18" charset="-127"/>
              <a:cs typeface="Times New Roman" pitchFamily="18" charset="0"/>
            </a:endParaRPr>
          </a:p>
        </p:txBody>
      </p:sp>
    </p:spTree>
    <p:extLst>
      <p:ext uri="{BB962C8B-B14F-4D97-AF65-F5344CB8AC3E}">
        <p14:creationId xmlns:p14="http://schemas.microsoft.com/office/powerpoint/2010/main" val="93977459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755576" y="1146504"/>
            <a:ext cx="8229600" cy="5954904"/>
          </a:xfrm>
        </p:spPr>
        <p:txBody>
          <a:bodyPr>
            <a:normAutofit fontScale="70000" lnSpcReduction="20000"/>
          </a:bodyPr>
          <a:lstStyle/>
          <a:p>
            <a:pPr marL="0" indent="0">
              <a:lnSpc>
                <a:spcPts val="2400"/>
              </a:lnSpc>
              <a:spcBef>
                <a:spcPts val="1200"/>
              </a:spcBef>
              <a:buNone/>
            </a:pPr>
            <a:r>
              <a:rPr lang="zh-TW" altLang="en-US" b="1" dirty="0">
                <a:latin typeface="標楷體" panose="03000509000000000000" pitchFamily="65" charset="-120"/>
                <a:ea typeface="標楷體" panose="03000509000000000000" pitchFamily="65" charset="-120"/>
              </a:rPr>
              <a:t>是一種</a:t>
            </a:r>
            <a:r>
              <a:rPr lang="zh-TW" altLang="en-US" b="1" dirty="0">
                <a:solidFill>
                  <a:srgbClr val="FF0000"/>
                </a:solidFill>
                <a:latin typeface="標楷體" panose="03000509000000000000" pitchFamily="65" charset="-120"/>
                <a:ea typeface="標楷體" panose="03000509000000000000" pitchFamily="65" charset="-120"/>
              </a:rPr>
              <a:t>課程設計與教學模式</a:t>
            </a:r>
            <a:r>
              <a:rPr lang="zh-TW" altLang="en-US" b="1" dirty="0">
                <a:latin typeface="標楷體" panose="03000509000000000000" pitchFamily="65" charset="-120"/>
                <a:ea typeface="標楷體" panose="03000509000000000000" pitchFamily="65" charset="-120"/>
              </a:rPr>
              <a:t>，係</a:t>
            </a:r>
            <a:r>
              <a:rPr lang="zh-TW" altLang="en-US" b="1" dirty="0">
                <a:solidFill>
                  <a:srgbClr val="FF0000"/>
                </a:solidFill>
                <a:latin typeface="標楷體" panose="03000509000000000000" pitchFamily="65" charset="-120"/>
                <a:ea typeface="標楷體" panose="03000509000000000000" pitchFamily="65" charset="-120"/>
              </a:rPr>
              <a:t>以學習者為中心</a:t>
            </a:r>
            <a:r>
              <a:rPr lang="zh-TW" altLang="en-US" b="1" dirty="0">
                <a:latin typeface="標楷體" panose="03000509000000000000" pitchFamily="65" charset="-120"/>
                <a:ea typeface="標楷體" panose="03000509000000000000" pitchFamily="65" charset="-120"/>
              </a:rPr>
              <a:t>並</a:t>
            </a:r>
            <a:r>
              <a:rPr lang="zh-TW" altLang="en-US" b="1" dirty="0">
                <a:solidFill>
                  <a:srgbClr val="0000FF"/>
                </a:solidFill>
                <a:latin typeface="標楷體" panose="03000509000000000000" pitchFamily="65" charset="-120"/>
                <a:ea typeface="標楷體" panose="03000509000000000000" pitchFamily="65" charset="-120"/>
              </a:rPr>
              <a:t>利用真實的問題來引發學習者討論</a:t>
            </a:r>
            <a:r>
              <a:rPr lang="zh-TW" altLang="en-US" b="1" dirty="0">
                <a:latin typeface="標楷體" panose="03000509000000000000" pitchFamily="65" charset="-120"/>
                <a:ea typeface="標楷體" panose="03000509000000000000" pitchFamily="65" charset="-120"/>
              </a:rPr>
              <a:t>，透過</a:t>
            </a:r>
            <a:r>
              <a:rPr lang="zh-TW" altLang="en-US" b="1" dirty="0">
                <a:solidFill>
                  <a:srgbClr val="0000FF"/>
                </a:solidFill>
                <a:latin typeface="標楷體" panose="03000509000000000000" pitchFamily="65" charset="-120"/>
                <a:ea typeface="標楷體" panose="03000509000000000000" pitchFamily="65" charset="-120"/>
              </a:rPr>
              <a:t>老師決定教學目標與進行問題的引導</a:t>
            </a:r>
            <a:r>
              <a:rPr lang="zh-TW" altLang="en-US" b="1" dirty="0">
                <a:latin typeface="標楷體" panose="03000509000000000000" pitchFamily="65" charset="-120"/>
                <a:ea typeface="標楷體" panose="03000509000000000000" pitchFamily="65" charset="-120"/>
              </a:rPr>
              <a:t>，藉由</a:t>
            </a:r>
            <a:r>
              <a:rPr lang="zh-TW" altLang="en-US" b="1" dirty="0">
                <a:solidFill>
                  <a:srgbClr val="FF0000"/>
                </a:solidFill>
                <a:latin typeface="標楷體" panose="03000509000000000000" pitchFamily="65" charset="-120"/>
                <a:ea typeface="標楷體" panose="03000509000000000000" pitchFamily="65" charset="-120"/>
              </a:rPr>
              <a:t>小組的架構培養學習者的思考、討論、批判與問題解決能力</a:t>
            </a:r>
            <a:r>
              <a:rPr lang="zh-TW" altLang="en-US" b="1" dirty="0">
                <a:latin typeface="標楷體" panose="03000509000000000000" pitchFamily="65" charset="-120"/>
                <a:ea typeface="標楷體" panose="03000509000000000000" pitchFamily="65" charset="-120"/>
              </a:rPr>
              <a:t>，有效</a:t>
            </a:r>
            <a:r>
              <a:rPr lang="zh-TW" altLang="en-US" b="1" dirty="0">
                <a:solidFill>
                  <a:srgbClr val="0000FF"/>
                </a:solidFill>
                <a:latin typeface="標楷體" panose="03000509000000000000" pitchFamily="65" charset="-120"/>
                <a:ea typeface="標楷體" panose="03000509000000000000" pitchFamily="65" charset="-120"/>
              </a:rPr>
              <a:t>提昇學習者自主學習的動機</a:t>
            </a:r>
            <a:r>
              <a:rPr lang="zh-TW" altLang="en-US" b="1" dirty="0">
                <a:latin typeface="標楷體" panose="03000509000000000000" pitchFamily="65" charset="-120"/>
                <a:ea typeface="標楷體" panose="03000509000000000000" pitchFamily="65" charset="-120"/>
              </a:rPr>
              <a:t>，並進行目標問題的知識建構、分享與整合</a:t>
            </a:r>
            <a:r>
              <a:rPr lang="zh-TW" altLang="en-US" b="1" dirty="0" smtClean="0">
                <a:latin typeface="標楷體" panose="03000509000000000000" pitchFamily="65" charset="-120"/>
                <a:ea typeface="標楷體" panose="03000509000000000000" pitchFamily="65" charset="-120"/>
              </a:rPr>
              <a:t>。</a:t>
            </a:r>
            <a:endParaRPr lang="en-US" altLang="zh-TW" b="1" dirty="0" smtClean="0">
              <a:latin typeface="標楷體" panose="03000509000000000000" pitchFamily="65" charset="-120"/>
              <a:ea typeface="標楷體" panose="03000509000000000000" pitchFamily="65" charset="-120"/>
            </a:endParaRPr>
          </a:p>
          <a:p>
            <a:pPr marL="0" indent="0">
              <a:lnSpc>
                <a:spcPts val="2400"/>
              </a:lnSpc>
              <a:spcBef>
                <a:spcPts val="1200"/>
              </a:spcBef>
              <a:buNone/>
            </a:pPr>
            <a:r>
              <a:rPr lang="zh-TW" altLang="en-US" b="1" dirty="0">
                <a:solidFill>
                  <a:srgbClr val="FF0000"/>
                </a:solidFill>
                <a:latin typeface="標楷體" panose="03000509000000000000" pitchFamily="65" charset="-120"/>
                <a:ea typeface="標楷體" panose="03000509000000000000" pitchFamily="65" charset="-120"/>
              </a:rPr>
              <a:t>問題導向學習模式</a:t>
            </a:r>
            <a:r>
              <a:rPr lang="zh-TW" altLang="en-US" b="1" dirty="0">
                <a:latin typeface="標楷體" panose="03000509000000000000" pitchFamily="65" charset="-120"/>
                <a:ea typeface="標楷體" panose="03000509000000000000" pitchFamily="65" charset="-120"/>
              </a:rPr>
              <a:t>分成以下三個階段</a:t>
            </a:r>
            <a:r>
              <a:rPr lang="zh-TW" altLang="en-US" b="1" dirty="0" smtClean="0">
                <a:latin typeface="標楷體" panose="03000509000000000000" pitchFamily="65" charset="-120"/>
                <a:ea typeface="標楷體" panose="03000509000000000000" pitchFamily="65" charset="-120"/>
              </a:rPr>
              <a:t>：</a:t>
            </a:r>
            <a:endParaRPr lang="en-US" altLang="zh-TW" b="1" dirty="0" smtClean="0">
              <a:latin typeface="標楷體" panose="03000509000000000000" pitchFamily="65" charset="-120"/>
              <a:ea typeface="標楷體" panose="03000509000000000000" pitchFamily="65" charset="-120"/>
            </a:endParaRPr>
          </a:p>
          <a:p>
            <a:pPr>
              <a:lnSpc>
                <a:spcPts val="2400"/>
              </a:lnSpc>
              <a:spcBef>
                <a:spcPts val="600"/>
              </a:spcBef>
            </a:pPr>
            <a:r>
              <a:rPr lang="zh-TW" altLang="en-US" b="1" dirty="0">
                <a:latin typeface="標楷體" panose="03000509000000000000" pitchFamily="65" charset="-120"/>
                <a:ea typeface="標楷體" panose="03000509000000000000" pitchFamily="65" charset="-120"/>
                <a:sym typeface="Wingdings 2" panose="05020102010507070707" pitchFamily="18" charset="2"/>
              </a:rPr>
              <a:t></a:t>
            </a:r>
            <a:r>
              <a:rPr lang="zh-TW" altLang="en-US" b="1" dirty="0" smtClean="0">
                <a:solidFill>
                  <a:srgbClr val="FF0000"/>
                </a:solidFill>
                <a:latin typeface="標楷體" panose="03000509000000000000" pitchFamily="65" charset="-120"/>
                <a:ea typeface="標楷體" panose="03000509000000000000" pitchFamily="65" charset="-120"/>
              </a:rPr>
              <a:t>問題</a:t>
            </a:r>
            <a:r>
              <a:rPr lang="zh-TW" altLang="en-US" b="1" dirty="0">
                <a:solidFill>
                  <a:srgbClr val="FF0000"/>
                </a:solidFill>
                <a:latin typeface="標楷體" panose="03000509000000000000" pitchFamily="65" charset="-120"/>
                <a:ea typeface="標楷體" panose="03000509000000000000" pitchFamily="65" charset="-120"/>
              </a:rPr>
              <a:t>發展</a:t>
            </a:r>
            <a:r>
              <a:rPr lang="zh-TW" altLang="en-US" b="1" dirty="0">
                <a:latin typeface="標楷體" panose="03000509000000000000" pitchFamily="65" charset="-120"/>
                <a:ea typeface="標楷體" panose="03000509000000000000" pitchFamily="65" charset="-120"/>
              </a:rPr>
              <a:t>（</a:t>
            </a:r>
            <a:r>
              <a:rPr lang="en-US" altLang="zh-TW" b="1" dirty="0">
                <a:solidFill>
                  <a:srgbClr val="0000FF"/>
                </a:solidFill>
                <a:latin typeface="Arial" panose="020B0604020202020204" pitchFamily="34" charset="0"/>
                <a:ea typeface="標楷體" panose="03000509000000000000" pitchFamily="65" charset="-120"/>
                <a:cs typeface="Arial" panose="020B0604020202020204" pitchFamily="34" charset="0"/>
              </a:rPr>
              <a:t>problem development</a:t>
            </a:r>
            <a:r>
              <a:rPr lang="zh-TW" altLang="en-US" b="1" dirty="0">
                <a:latin typeface="標楷體" panose="03000509000000000000" pitchFamily="65" charset="-120"/>
                <a:ea typeface="標楷體" panose="03000509000000000000" pitchFamily="65" charset="-120"/>
              </a:rPr>
              <a:t>），目標問題可由</a:t>
            </a:r>
            <a:r>
              <a:rPr lang="zh-TW" altLang="en-US" b="1" dirty="0">
                <a:solidFill>
                  <a:srgbClr val="0000FF"/>
                </a:solidFill>
                <a:latin typeface="標楷體" panose="03000509000000000000" pitchFamily="65" charset="-120"/>
                <a:ea typeface="標楷體" panose="03000509000000000000" pitchFamily="65" charset="-120"/>
              </a:rPr>
              <a:t>教師自行決定、師生共同決定</a:t>
            </a:r>
            <a:r>
              <a:rPr lang="zh-TW" altLang="en-US" b="1" dirty="0">
                <a:latin typeface="標楷體" panose="03000509000000000000" pitchFamily="65" charset="-120"/>
                <a:ea typeface="標楷體" panose="03000509000000000000" pitchFamily="65" charset="-120"/>
              </a:rPr>
              <a:t>及</a:t>
            </a:r>
            <a:r>
              <a:rPr lang="zh-TW" altLang="en-US" b="1" dirty="0">
                <a:solidFill>
                  <a:srgbClr val="0000FF"/>
                </a:solidFill>
                <a:latin typeface="標楷體" panose="03000509000000000000" pitchFamily="65" charset="-120"/>
                <a:ea typeface="標楷體" panose="03000509000000000000" pitchFamily="65" charset="-120"/>
              </a:rPr>
              <a:t>學習者之間共同決定</a:t>
            </a:r>
            <a:r>
              <a:rPr lang="zh-TW" altLang="en-US" b="1" dirty="0">
                <a:latin typeface="標楷體" panose="03000509000000000000" pitchFamily="65" charset="-120"/>
                <a:ea typeface="標楷體" panose="03000509000000000000" pitchFamily="65" charset="-120"/>
              </a:rPr>
              <a:t>三種，其決定之問題必須</a:t>
            </a:r>
            <a:r>
              <a:rPr lang="zh-TW" altLang="en-US" b="1" dirty="0">
                <a:solidFill>
                  <a:srgbClr val="0000FF"/>
                </a:solidFill>
                <a:latin typeface="標楷體" panose="03000509000000000000" pitchFamily="65" charset="-120"/>
                <a:ea typeface="標楷體" panose="03000509000000000000" pitchFamily="65" charset="-120"/>
              </a:rPr>
              <a:t>具有一定程度的複雜度與挑戰性</a:t>
            </a:r>
            <a:r>
              <a:rPr lang="zh-TW" altLang="en-US" b="1" dirty="0">
                <a:latin typeface="標楷體" panose="03000509000000000000" pitchFamily="65" charset="-120"/>
                <a:ea typeface="標楷體" panose="03000509000000000000" pitchFamily="65" charset="-120"/>
              </a:rPr>
              <a:t>，並</a:t>
            </a:r>
            <a:r>
              <a:rPr lang="zh-TW" altLang="en-US" b="1" dirty="0">
                <a:solidFill>
                  <a:srgbClr val="0000FF"/>
                </a:solidFill>
                <a:latin typeface="標楷體" panose="03000509000000000000" pitchFamily="65" charset="-120"/>
                <a:ea typeface="標楷體" panose="03000509000000000000" pitchFamily="65" charset="-120"/>
              </a:rPr>
              <a:t>有足夠的資訊與線索能引導學習者</a:t>
            </a:r>
            <a:r>
              <a:rPr lang="zh-TW" altLang="en-US" b="1" dirty="0">
                <a:latin typeface="標楷體" panose="03000509000000000000" pitchFamily="65" charset="-120"/>
                <a:ea typeface="標楷體" panose="03000509000000000000" pitchFamily="65" charset="-120"/>
              </a:rPr>
              <a:t>進行資料的蒐集與促成所有學習者的參與</a:t>
            </a:r>
            <a:r>
              <a:rPr lang="zh-TW" altLang="en-US" b="1" dirty="0" smtClean="0">
                <a:latin typeface="標楷體" panose="03000509000000000000" pitchFamily="65" charset="-120"/>
                <a:ea typeface="標楷體" panose="03000509000000000000" pitchFamily="65" charset="-120"/>
              </a:rPr>
              <a:t>；</a:t>
            </a:r>
            <a:endParaRPr lang="en-US" altLang="zh-TW" b="1" dirty="0" smtClean="0">
              <a:latin typeface="標楷體" panose="03000509000000000000" pitchFamily="65" charset="-120"/>
              <a:ea typeface="標楷體" panose="03000509000000000000" pitchFamily="65" charset="-120"/>
            </a:endParaRPr>
          </a:p>
          <a:p>
            <a:pPr>
              <a:lnSpc>
                <a:spcPts val="2400"/>
              </a:lnSpc>
              <a:spcBef>
                <a:spcPts val="600"/>
              </a:spcBef>
            </a:pPr>
            <a:r>
              <a:rPr lang="zh-TW" altLang="en-US" b="1" dirty="0">
                <a:latin typeface="標楷體" panose="03000509000000000000" pitchFamily="65" charset="-120"/>
                <a:ea typeface="標楷體" panose="03000509000000000000" pitchFamily="65" charset="-120"/>
                <a:sym typeface="Wingdings 2" panose="05020102010507070707" pitchFamily="18" charset="2"/>
              </a:rPr>
              <a:t></a:t>
            </a:r>
            <a:r>
              <a:rPr lang="zh-TW" altLang="en-US" b="1" dirty="0" smtClean="0">
                <a:solidFill>
                  <a:srgbClr val="FF0000"/>
                </a:solidFill>
                <a:latin typeface="標楷體" panose="03000509000000000000" pitchFamily="65" charset="-120"/>
                <a:ea typeface="標楷體" panose="03000509000000000000" pitchFamily="65" charset="-120"/>
              </a:rPr>
              <a:t>問題</a:t>
            </a:r>
            <a:r>
              <a:rPr lang="zh-TW" altLang="en-US" b="1" dirty="0">
                <a:solidFill>
                  <a:srgbClr val="FF0000"/>
                </a:solidFill>
                <a:latin typeface="標楷體" panose="03000509000000000000" pitchFamily="65" charset="-120"/>
                <a:ea typeface="標楷體" panose="03000509000000000000" pitchFamily="65" charset="-120"/>
              </a:rPr>
              <a:t>起始與探索</a:t>
            </a:r>
            <a:r>
              <a:rPr lang="zh-TW" altLang="en-US" b="1" dirty="0">
                <a:latin typeface="標楷體" panose="03000509000000000000" pitchFamily="65" charset="-120"/>
                <a:ea typeface="標楷體" panose="03000509000000000000" pitchFamily="65" charset="-120"/>
              </a:rPr>
              <a:t>（</a:t>
            </a:r>
            <a:r>
              <a:rPr lang="en-US" altLang="zh-TW" b="1" dirty="0">
                <a:solidFill>
                  <a:srgbClr val="0000FF"/>
                </a:solidFill>
                <a:latin typeface="Arial" panose="020B0604020202020204" pitchFamily="34" charset="0"/>
                <a:ea typeface="標楷體" panose="03000509000000000000" pitchFamily="65" charset="-120"/>
                <a:cs typeface="Arial" panose="020B0604020202020204" pitchFamily="34" charset="0"/>
              </a:rPr>
              <a:t>initiation of PBL events, inquiry, and investigation</a:t>
            </a:r>
            <a:r>
              <a:rPr lang="zh-TW" altLang="en-US" b="1" dirty="0">
                <a:latin typeface="標楷體" panose="03000509000000000000" pitchFamily="65" charset="-120"/>
                <a:ea typeface="標楷體" panose="03000509000000000000" pitchFamily="65" charset="-120"/>
              </a:rPr>
              <a:t>），學習者必須針對前一步驟</a:t>
            </a:r>
            <a:r>
              <a:rPr lang="zh-TW" altLang="en-US" b="1" dirty="0">
                <a:solidFill>
                  <a:srgbClr val="0000FF"/>
                </a:solidFill>
                <a:latin typeface="標楷體" panose="03000509000000000000" pitchFamily="65" charset="-120"/>
                <a:ea typeface="標楷體" panose="03000509000000000000" pitchFamily="65" charset="-120"/>
              </a:rPr>
              <a:t>所設定的問題進行問題界定</a:t>
            </a:r>
            <a:r>
              <a:rPr lang="zh-TW" altLang="en-US" b="1" dirty="0">
                <a:latin typeface="標楷體" panose="03000509000000000000" pitchFamily="65" charset="-120"/>
                <a:ea typeface="標楷體" panose="03000509000000000000" pitchFamily="65" charset="-120"/>
              </a:rPr>
              <a:t>，並</a:t>
            </a:r>
            <a:r>
              <a:rPr lang="zh-TW" altLang="en-US" b="1" dirty="0">
                <a:solidFill>
                  <a:srgbClr val="0000FF"/>
                </a:solidFill>
                <a:latin typeface="標楷體" panose="03000509000000000000" pitchFamily="65" charset="-120"/>
                <a:ea typeface="標楷體" panose="03000509000000000000" pitchFamily="65" charset="-120"/>
              </a:rPr>
              <a:t>透過小組合作方式進行討論與解決策略</a:t>
            </a:r>
            <a:r>
              <a:rPr lang="zh-TW" altLang="en-US" b="1" dirty="0">
                <a:latin typeface="標楷體" panose="03000509000000000000" pitchFamily="65" charset="-120"/>
                <a:ea typeface="標楷體" panose="03000509000000000000" pitchFamily="65" charset="-120"/>
              </a:rPr>
              <a:t>的擬定，以進行資料的蒐集與問題之探究</a:t>
            </a:r>
            <a:r>
              <a:rPr lang="zh-TW" altLang="en-US" b="1" dirty="0" smtClean="0">
                <a:latin typeface="標楷體" panose="03000509000000000000" pitchFamily="65" charset="-120"/>
                <a:ea typeface="標楷體" panose="03000509000000000000" pitchFamily="65" charset="-120"/>
              </a:rPr>
              <a:t>；</a:t>
            </a:r>
            <a:endParaRPr lang="en-US" altLang="zh-TW" b="1" dirty="0" smtClean="0">
              <a:latin typeface="標楷體" panose="03000509000000000000" pitchFamily="65" charset="-120"/>
              <a:ea typeface="標楷體" panose="03000509000000000000" pitchFamily="65" charset="-120"/>
            </a:endParaRPr>
          </a:p>
          <a:p>
            <a:pPr>
              <a:lnSpc>
                <a:spcPts val="2400"/>
              </a:lnSpc>
              <a:spcBef>
                <a:spcPts val="600"/>
              </a:spcBef>
            </a:pPr>
            <a:r>
              <a:rPr lang="zh-TW" altLang="en-US" b="1" dirty="0">
                <a:latin typeface="標楷體" panose="03000509000000000000" pitchFamily="65" charset="-120"/>
                <a:ea typeface="標楷體" panose="03000509000000000000" pitchFamily="65" charset="-120"/>
                <a:sym typeface="Wingdings 2" panose="05020102010507070707" pitchFamily="18" charset="2"/>
              </a:rPr>
              <a:t></a:t>
            </a:r>
            <a:r>
              <a:rPr lang="zh-TW" altLang="en-US" b="1" dirty="0" smtClean="0">
                <a:solidFill>
                  <a:srgbClr val="FF0000"/>
                </a:solidFill>
                <a:latin typeface="標楷體" panose="03000509000000000000" pitchFamily="65" charset="-120"/>
                <a:ea typeface="標楷體" panose="03000509000000000000" pitchFamily="65" charset="-120"/>
              </a:rPr>
              <a:t>問題</a:t>
            </a:r>
            <a:r>
              <a:rPr lang="zh-TW" altLang="en-US" b="1" dirty="0">
                <a:solidFill>
                  <a:srgbClr val="FF0000"/>
                </a:solidFill>
                <a:latin typeface="標楷體" panose="03000509000000000000" pitchFamily="65" charset="-120"/>
                <a:ea typeface="標楷體" panose="03000509000000000000" pitchFamily="65" charset="-120"/>
              </a:rPr>
              <a:t>解決</a:t>
            </a:r>
            <a:r>
              <a:rPr lang="zh-TW" altLang="en-US" b="1" dirty="0">
                <a:latin typeface="標楷體" panose="03000509000000000000" pitchFamily="65" charset="-120"/>
                <a:ea typeface="標楷體" panose="03000509000000000000" pitchFamily="65" charset="-120"/>
              </a:rPr>
              <a:t>（</a:t>
            </a:r>
            <a:r>
              <a:rPr lang="en-US" altLang="zh-TW" b="1" dirty="0">
                <a:solidFill>
                  <a:srgbClr val="0000FF"/>
                </a:solidFill>
                <a:latin typeface="Arial" panose="020B0604020202020204" pitchFamily="34" charset="0"/>
                <a:ea typeface="標楷體" panose="03000509000000000000" pitchFamily="65" charset="-120"/>
                <a:cs typeface="Arial" panose="020B0604020202020204" pitchFamily="34" charset="0"/>
              </a:rPr>
              <a:t>problem solution</a:t>
            </a:r>
            <a:r>
              <a:rPr lang="zh-TW" altLang="en-US" b="1" dirty="0">
                <a:latin typeface="標楷體" panose="03000509000000000000" pitchFamily="65" charset="-120"/>
                <a:ea typeface="標楷體" panose="03000509000000000000" pitchFamily="65" charset="-120"/>
              </a:rPr>
              <a:t>），小組成員將前一階段所蒐集</a:t>
            </a:r>
            <a:r>
              <a:rPr lang="zh-TW" altLang="en-US" b="1" dirty="0">
                <a:solidFill>
                  <a:srgbClr val="0000FF"/>
                </a:solidFill>
                <a:latin typeface="標楷體" panose="03000509000000000000" pitchFamily="65" charset="-120"/>
                <a:ea typeface="標楷體" panose="03000509000000000000" pitchFamily="65" charset="-120"/>
              </a:rPr>
              <a:t>資料進行分析與過濾後，驗證問題解決策略並歸納出正確的問題解決方案</a:t>
            </a:r>
            <a:r>
              <a:rPr lang="zh-TW" altLang="en-US" b="1" dirty="0">
                <a:latin typeface="標楷體" panose="03000509000000000000" pitchFamily="65" charset="-120"/>
                <a:ea typeface="標楷體" panose="03000509000000000000" pitchFamily="65" charset="-120"/>
              </a:rPr>
              <a:t>。</a:t>
            </a:r>
            <a:endParaRPr lang="zh-TW" altLang="en-US" dirty="0">
              <a:latin typeface="標楷體" panose="03000509000000000000" pitchFamily="65" charset="-120"/>
              <a:ea typeface="標楷體" panose="03000509000000000000" pitchFamily="65" charset="-120"/>
            </a:endParaRPr>
          </a:p>
        </p:txBody>
      </p:sp>
      <p:sp>
        <p:nvSpPr>
          <p:cNvPr id="4" name="投影片編號版面配置區 3"/>
          <p:cNvSpPr>
            <a:spLocks noGrp="1"/>
          </p:cNvSpPr>
          <p:nvPr>
            <p:ph type="sldNum" sz="quarter" idx="12"/>
          </p:nvPr>
        </p:nvSpPr>
        <p:spPr/>
        <p:txBody>
          <a:bodyPr/>
          <a:lstStyle/>
          <a:p>
            <a:fld id="{11F70DB0-1707-4C2E-BA6A-7B2B88A8B1D4}" type="slidenum">
              <a:rPr lang="zh-TW" altLang="en-US" smtClean="0"/>
              <a:t>89</a:t>
            </a:fld>
            <a:endParaRPr lang="zh-TW" altLang="en-US" dirty="0"/>
          </a:p>
        </p:txBody>
      </p:sp>
      <p:sp>
        <p:nvSpPr>
          <p:cNvPr id="5" name="圓角矩形 45"/>
          <p:cNvSpPr/>
          <p:nvPr/>
        </p:nvSpPr>
        <p:spPr>
          <a:xfrm>
            <a:off x="-108520" y="260648"/>
            <a:ext cx="6129602" cy="785818"/>
          </a:xfrm>
          <a:prstGeom prst="roundRect">
            <a:avLst>
              <a:gd name="adj" fmla="val 50000"/>
            </a:avLst>
          </a:prstGeom>
          <a:solidFill>
            <a:schemeClr val="accent5"/>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Arial" pitchFamily="34" charset="0"/>
            </a:endParaRPr>
          </a:p>
        </p:txBody>
      </p:sp>
      <p:sp>
        <p:nvSpPr>
          <p:cNvPr id="6" name="圓角矩形 62"/>
          <p:cNvSpPr/>
          <p:nvPr/>
        </p:nvSpPr>
        <p:spPr>
          <a:xfrm>
            <a:off x="17163" y="332086"/>
            <a:ext cx="5922989" cy="642942"/>
          </a:xfrm>
          <a:prstGeom prst="roundRect">
            <a:avLst>
              <a:gd name="adj" fmla="val 50000"/>
            </a:avLst>
          </a:prstGeom>
          <a:ln>
            <a:noFill/>
          </a:ln>
          <a:scene3d>
            <a:camera prst="orthographicFront"/>
            <a:lightRig rig="threePt" dir="t"/>
          </a:scene3d>
          <a:sp3d>
            <a:bevelT w="152400" h="50800" prst="softRound"/>
          </a:sp3d>
        </p:spPr>
        <p:style>
          <a:lnRef idx="2">
            <a:schemeClr val="accent1"/>
          </a:lnRef>
          <a:fillRef idx="1">
            <a:schemeClr val="lt1"/>
          </a:fillRef>
          <a:effectRef idx="0">
            <a:schemeClr val="accent1"/>
          </a:effectRef>
          <a:fontRef idx="minor">
            <a:schemeClr val="dk1"/>
          </a:fontRef>
        </p:style>
        <p:txBody>
          <a:bodyPr rtlCol="0" anchor="ctr"/>
          <a:lstStyle/>
          <a:p>
            <a:pPr algn="ctr"/>
            <a:endParaRPr lang="zh-TW" altLang="en-US">
              <a:latin typeface="Arial" pitchFamily="34" charset="0"/>
            </a:endParaRPr>
          </a:p>
        </p:txBody>
      </p:sp>
      <p:sp>
        <p:nvSpPr>
          <p:cNvPr id="7" name="TextBox 26"/>
          <p:cNvSpPr txBox="1"/>
          <p:nvPr/>
        </p:nvSpPr>
        <p:spPr>
          <a:xfrm>
            <a:off x="33401" y="260648"/>
            <a:ext cx="5775468" cy="1323439"/>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TW" altLang="en-US"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問題導向學習</a:t>
            </a:r>
            <a:r>
              <a:rPr lang="en-US" altLang="zh-TW"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a:t>
            </a:r>
            <a:r>
              <a:rPr lang="en-US" altLang="zh-TW" sz="4000" b="1" spc="50" dirty="0" smtClean="0">
                <a:ln w="11430"/>
                <a:solidFill>
                  <a:srgbClr val="0000FF"/>
                </a:solidFill>
                <a:effectLst>
                  <a:outerShdw blurRad="76200" dist="50800" dir="5400000" algn="tl" rotWithShape="0">
                    <a:srgbClr val="000000">
                      <a:alpha val="65000"/>
                    </a:srgbClr>
                  </a:outerShdw>
                </a:effectLst>
                <a:latin typeface="Arial" panose="020B0604020202020204" pitchFamily="34" charset="0"/>
                <a:ea typeface="標楷體" panose="03000509000000000000" pitchFamily="65" charset="-120"/>
                <a:cs typeface="Arial" panose="020B0604020202020204" pitchFamily="34" charset="0"/>
              </a:rPr>
              <a:t>PBL</a:t>
            </a:r>
            <a:r>
              <a:rPr lang="en-US" altLang="zh-TW"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a:t>
            </a:r>
            <a:r>
              <a:rPr lang="zh-TW" altLang="en-US"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教學</a:t>
            </a:r>
            <a:endParaRPr lang="ko-KR" altLang="en-US"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HY헤드라인M" pitchFamily="18" charset="-127"/>
              <a:cs typeface="Times New Roman" pitchFamily="18" charset="0"/>
            </a:endParaRPr>
          </a:p>
        </p:txBody>
      </p:sp>
      <p:pic>
        <p:nvPicPr>
          <p:cNvPr id="8" name="Picture 3" descr="j0336388"/>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05765" y="1146504"/>
            <a:ext cx="409526" cy="409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3" descr="j0336388"/>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13485" y="2780928"/>
            <a:ext cx="409526" cy="409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38853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字版面配置區 4"/>
          <p:cNvSpPr>
            <a:spLocks noGrp="1"/>
          </p:cNvSpPr>
          <p:nvPr>
            <p:ph type="body" sz="quarter" idx="3"/>
          </p:nvPr>
        </p:nvSpPr>
        <p:spPr>
          <a:xfrm>
            <a:off x="3419872" y="832237"/>
            <a:ext cx="2808312" cy="639762"/>
          </a:xfrm>
        </p:spPr>
        <p:txBody>
          <a:bodyPr/>
          <a:lstStyle/>
          <a:p>
            <a:r>
              <a:rPr lang="zh-TW" altLang="en-US" dirty="0">
                <a:solidFill>
                  <a:schemeClr val="accent6">
                    <a:lumMod val="50000"/>
                  </a:schemeClr>
                </a:solidFill>
                <a:latin typeface="標楷體" panose="03000509000000000000" pitchFamily="65" charset="-120"/>
                <a:ea typeface="標楷體" panose="03000509000000000000" pitchFamily="65" charset="-120"/>
              </a:rPr>
              <a:t>具體工作</a:t>
            </a:r>
            <a:r>
              <a:rPr lang="zh-TW" altLang="en-US" dirty="0" smtClean="0">
                <a:solidFill>
                  <a:schemeClr val="accent6">
                    <a:lumMod val="50000"/>
                  </a:schemeClr>
                </a:solidFill>
                <a:latin typeface="標楷體" panose="03000509000000000000" pitchFamily="65" charset="-120"/>
                <a:ea typeface="標楷體" panose="03000509000000000000" pitchFamily="65" charset="-120"/>
              </a:rPr>
              <a:t>項目</a:t>
            </a:r>
            <a:endParaRPr lang="zh-TW" altLang="en-US" dirty="0">
              <a:solidFill>
                <a:schemeClr val="accent6">
                  <a:lumMod val="50000"/>
                </a:schemeClr>
              </a:solidFill>
            </a:endParaRPr>
          </a:p>
        </p:txBody>
      </p:sp>
      <p:graphicFrame>
        <p:nvGraphicFramePr>
          <p:cNvPr id="9" name="內容版面配置區 8"/>
          <p:cNvGraphicFramePr>
            <a:graphicFrameLocks noGrp="1"/>
          </p:cNvGraphicFramePr>
          <p:nvPr>
            <p:ph sz="quarter" idx="4"/>
            <p:extLst>
              <p:ext uri="{D42A27DB-BD31-4B8C-83A1-F6EECF244321}">
                <p14:modId xmlns:p14="http://schemas.microsoft.com/office/powerpoint/2010/main" val="1399667347"/>
              </p:ext>
            </p:extLst>
          </p:nvPr>
        </p:nvGraphicFramePr>
        <p:xfrm>
          <a:off x="467544" y="1661705"/>
          <a:ext cx="8363272" cy="4575607"/>
        </p:xfrm>
        <a:graphic>
          <a:graphicData uri="http://schemas.openxmlformats.org/drawingml/2006/table">
            <a:tbl>
              <a:tblPr firstRow="1" firstCol="1" bandRow="1">
                <a:tableStyleId>{5940675A-B579-460E-94D1-54222C63F5DA}</a:tableStyleId>
              </a:tblPr>
              <a:tblGrid>
                <a:gridCol w="2016224">
                  <a:extLst>
                    <a:ext uri="{9D8B030D-6E8A-4147-A177-3AD203B41FA5}">
                      <a16:colId xmlns:a16="http://schemas.microsoft.com/office/drawing/2014/main" xmlns="" val="20000"/>
                    </a:ext>
                  </a:extLst>
                </a:gridCol>
                <a:gridCol w="6347048">
                  <a:extLst>
                    <a:ext uri="{9D8B030D-6E8A-4147-A177-3AD203B41FA5}">
                      <a16:colId xmlns:a16="http://schemas.microsoft.com/office/drawing/2014/main" xmlns="" val="20001"/>
                    </a:ext>
                  </a:extLst>
                </a:gridCol>
              </a:tblGrid>
              <a:tr h="1363290">
                <a:tc>
                  <a:txBody>
                    <a:bodyPr/>
                    <a:lstStyle/>
                    <a:p>
                      <a:pPr algn="ctr">
                        <a:spcAft>
                          <a:spcPts val="0"/>
                        </a:spcAft>
                      </a:pPr>
                      <a:r>
                        <a:rPr lang="zh-TW" altLang="zh-TW" sz="2400" kern="1200" dirty="0" smtClean="0">
                          <a:solidFill>
                            <a:schemeClr val="tx1"/>
                          </a:solidFill>
                          <a:effectLst/>
                          <a:latin typeface="標楷體" panose="03000509000000000000" pitchFamily="65" charset="-120"/>
                          <a:ea typeface="標楷體" panose="03000509000000000000" pitchFamily="65" charset="-120"/>
                          <a:cs typeface="+mn-cs"/>
                        </a:rPr>
                        <a:t>強化</a:t>
                      </a:r>
                      <a:r>
                        <a:rPr lang="zh-TW" altLang="zh-TW" sz="2400" kern="1200" dirty="0" smtClean="0">
                          <a:solidFill>
                            <a:srgbClr val="FF0000"/>
                          </a:solidFill>
                          <a:effectLst/>
                          <a:latin typeface="標楷體" panose="03000509000000000000" pitchFamily="65" charset="-120"/>
                          <a:ea typeface="標楷體" panose="03000509000000000000" pitchFamily="65" charset="-120"/>
                          <a:cs typeface="+mn-cs"/>
                        </a:rPr>
                        <a:t>班級經營</a:t>
                      </a:r>
                      <a:endParaRPr lang="zh-TW" altLang="zh-TW" sz="2400" b="1" kern="100" dirty="0">
                        <a:solidFill>
                          <a:srgbClr val="FF0000"/>
                        </a:solidFill>
                        <a:effectLst/>
                        <a:latin typeface="標楷體" panose="03000509000000000000" pitchFamily="65" charset="-120"/>
                        <a:ea typeface="標楷體" panose="03000509000000000000" pitchFamily="65" charset="-120"/>
                        <a:cs typeface="Times New Roman" panose="02020603050405020304" pitchFamily="18" charset="0"/>
                      </a:endParaRPr>
                    </a:p>
                  </a:txBody>
                  <a:tcPr marL="24041" marR="24041" marT="0" marB="0" anchor="ctr">
                    <a:lnB w="12700" cap="flat" cmpd="sng" algn="ctr">
                      <a:solidFill>
                        <a:schemeClr val="tx1"/>
                      </a:solidFill>
                      <a:prstDash val="solid"/>
                      <a:round/>
                      <a:headEnd type="none" w="med" len="med"/>
                      <a:tailEnd type="none" w="med" len="med"/>
                    </a:lnB>
                    <a:solidFill>
                      <a:schemeClr val="bg1"/>
                    </a:solidFill>
                  </a:tcPr>
                </a:tc>
                <a:tc>
                  <a:txBody>
                    <a:bodyPr/>
                    <a:lstStyle/>
                    <a:p>
                      <a:pPr marL="285750" marR="0" lvl="0" indent="-285750" algn="just" defTabSz="914400" rtl="0" eaLnBrk="1" fontAlgn="auto" latinLnBrk="0" hangingPunct="1">
                        <a:lnSpc>
                          <a:spcPts val="2100"/>
                        </a:lnSpc>
                        <a:spcBef>
                          <a:spcPts val="600"/>
                        </a:spcBef>
                        <a:spcAft>
                          <a:spcPts val="0"/>
                        </a:spcAft>
                        <a:buClrTx/>
                        <a:buSzTx/>
                        <a:buFont typeface="Wingdings" panose="05000000000000000000" pitchFamily="2" charset="2"/>
                        <a:buChar char="Ø"/>
                        <a:tabLst/>
                        <a:defRPr/>
                      </a:pPr>
                      <a:r>
                        <a:rPr kumimoji="0" lang="zh-TW" altLang="en-US" sz="2000" b="0" i="0" u="none" strike="noStrike" kern="100" cap="none" spc="0" normalizeH="0" baseline="0" noProof="0" dirty="0" smtClean="0">
                          <a:ln>
                            <a:noFill/>
                          </a:ln>
                          <a:solidFill>
                            <a:prstClr val="black"/>
                          </a:solidFill>
                          <a:effectLst/>
                          <a:uLnTx/>
                          <a:uFillTx/>
                          <a:latin typeface="標楷體" panose="03000509000000000000" pitchFamily="65" charset="-120"/>
                          <a:ea typeface="標楷體" panose="03000509000000000000" pitchFamily="65" charset="-120"/>
                          <a:cs typeface="+mn-cs"/>
                        </a:rPr>
                        <a:t>強化全人教育理念 </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r>
                        <a:rPr kumimoji="0" lang="zh-TW" altLang="en-US"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教務處</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p>
                    <a:p>
                      <a:pPr marL="503238" marR="0" lvl="0" indent="-147638" algn="l" defTabSz="914400" rtl="0" eaLnBrk="1" fontAlgn="auto" latinLnBrk="0" hangingPunct="1">
                        <a:lnSpc>
                          <a:spcPts val="2100"/>
                        </a:lnSpc>
                        <a:spcBef>
                          <a:spcPts val="600"/>
                        </a:spcBef>
                        <a:spcAft>
                          <a:spcPts val="0"/>
                        </a:spcAft>
                        <a:buClrTx/>
                        <a:buSzTx/>
                        <a:buFont typeface="Arial" panose="020B0604020202020204" pitchFamily="34" charset="0"/>
                        <a:buChar char="•"/>
                        <a:tabLst/>
                        <a:defRPr/>
                      </a:pP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開設</a:t>
                      </a:r>
                      <a:r>
                        <a:rPr kumimoji="0" lang="zh-TW" altLang="en-US" sz="2000" b="0" i="0" u="none" strike="noStrike" kern="1200" cap="none" spc="0" normalizeH="0" baseline="0" noProof="0" dirty="0" smtClean="0">
                          <a:ln>
                            <a:noFill/>
                          </a:ln>
                          <a:solidFill>
                            <a:srgbClr val="0000FF"/>
                          </a:solidFill>
                          <a:effectLst/>
                          <a:uLnTx/>
                          <a:uFillTx/>
                          <a:latin typeface="Times New Roman" panose="02020603050405020304" pitchFamily="18" charset="0"/>
                          <a:ea typeface="標楷體" panose="03000509000000000000" pitchFamily="65" charset="-120"/>
                          <a:cs typeface="Times New Roman" panose="02020603050405020304" pitchFamily="18" charset="0"/>
                        </a:rPr>
                        <a:t>全人教育理念</a:t>
                      </a:r>
                      <a:r>
                        <a:rPr kumimoji="0" lang="en-US" altLang="zh-TW" sz="2000" b="0" i="0" u="none" strike="noStrike" kern="1200" cap="none" spc="0" normalizeH="0" baseline="0" noProof="0" dirty="0" smtClean="0">
                          <a:ln>
                            <a:noFill/>
                          </a:ln>
                          <a:solidFill>
                            <a:srgbClr val="0000FF"/>
                          </a:solidFill>
                          <a:effectLst/>
                          <a:uLnTx/>
                          <a:uFillTx/>
                          <a:latin typeface="Times New Roman" panose="02020603050405020304" pitchFamily="18" charset="0"/>
                          <a:ea typeface="標楷體" panose="03000509000000000000" pitchFamily="65" charset="-120"/>
                          <a:cs typeface="Times New Roman" panose="02020603050405020304" pitchFamily="18" charset="0"/>
                        </a:rPr>
                        <a:t>-</a:t>
                      </a:r>
                      <a:r>
                        <a:rPr kumimoji="0" lang="zh-TW" altLang="en-US" sz="2000" b="0" i="0" u="none" strike="noStrike" kern="1200" cap="none" spc="0" normalizeH="0" baseline="0" noProof="0" dirty="0" smtClean="0">
                          <a:ln>
                            <a:noFill/>
                          </a:ln>
                          <a:solidFill>
                            <a:srgbClr val="0000FF"/>
                          </a:solidFill>
                          <a:effectLst/>
                          <a:uLnTx/>
                          <a:uFillTx/>
                          <a:latin typeface="Times New Roman" panose="02020603050405020304" pitchFamily="18" charset="0"/>
                          <a:ea typeface="標楷體" panose="03000509000000000000" pitchFamily="65" charset="-120"/>
                          <a:cs typeface="Times New Roman" panose="02020603050405020304" pitchFamily="18" charset="0"/>
                        </a:rPr>
                        <a:t>微型課程</a:t>
                      </a:r>
                    </a:p>
                    <a:p>
                      <a:pPr marL="285750" marR="0" lvl="0" indent="-285750" algn="just" defTabSz="914400" rtl="0" eaLnBrk="1" fontAlgn="auto" latinLnBrk="0" hangingPunct="1">
                        <a:lnSpc>
                          <a:spcPts val="2100"/>
                        </a:lnSpc>
                        <a:spcBef>
                          <a:spcPts val="600"/>
                        </a:spcBef>
                        <a:spcAft>
                          <a:spcPts val="0"/>
                        </a:spcAft>
                        <a:buClrTx/>
                        <a:buSzTx/>
                        <a:buFont typeface="Wingdings" panose="05000000000000000000" pitchFamily="2" charset="2"/>
                        <a:buChar char="Ø"/>
                        <a:tabLst/>
                        <a:defRPr/>
                      </a:pPr>
                      <a:r>
                        <a:rPr kumimoji="0" lang="zh-TW" altLang="en-US" sz="2000" b="0" i="0" u="none" strike="noStrike" kern="100" cap="none" spc="0" normalizeH="0" baseline="0" noProof="0" dirty="0" smtClean="0">
                          <a:ln>
                            <a:noFill/>
                          </a:ln>
                          <a:solidFill>
                            <a:prstClr val="black"/>
                          </a:solidFill>
                          <a:effectLst/>
                          <a:uLnTx/>
                          <a:uFillTx/>
                          <a:latin typeface="標楷體" panose="03000509000000000000" pitchFamily="65" charset="-120"/>
                          <a:ea typeface="標楷體" panose="03000509000000000000" pitchFamily="65" charset="-120"/>
                          <a:cs typeface="+mn-cs"/>
                        </a:rPr>
                        <a:t>提升教師</a:t>
                      </a:r>
                      <a:r>
                        <a:rPr kumimoji="0" lang="zh-TW" altLang="en-US" sz="2000" b="0" i="0" u="none" strike="noStrike" kern="100" cap="none" spc="0" normalizeH="0" baseline="0" noProof="0" dirty="0" smtClean="0">
                          <a:ln>
                            <a:noFill/>
                          </a:ln>
                          <a:solidFill>
                            <a:srgbClr val="0000FF"/>
                          </a:solidFill>
                          <a:effectLst/>
                          <a:uLnTx/>
                          <a:uFillTx/>
                          <a:latin typeface="標楷體" panose="03000509000000000000" pitchFamily="65" charset="-120"/>
                          <a:ea typeface="標楷體" panose="03000509000000000000" pitchFamily="65" charset="-120"/>
                          <a:cs typeface="+mn-cs"/>
                        </a:rPr>
                        <a:t>對學生學習層面認知 </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r>
                        <a:rPr kumimoji="0" lang="zh-TW" altLang="en-US"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教務處</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p>
                    <a:p>
                      <a:pPr marL="503238" marR="0" lvl="0" indent="-147638" algn="l" defTabSz="914400" rtl="0" eaLnBrk="1" fontAlgn="auto" latinLnBrk="0" hangingPunct="1">
                        <a:lnSpc>
                          <a:spcPts val="2100"/>
                        </a:lnSpc>
                        <a:spcBef>
                          <a:spcPts val="600"/>
                        </a:spcBef>
                        <a:spcAft>
                          <a:spcPts val="0"/>
                        </a:spcAft>
                        <a:buClrTx/>
                        <a:buSzTx/>
                        <a:buFont typeface="Arial" panose="020B0604020202020204" pitchFamily="34" charset="0"/>
                        <a:buChar char="•"/>
                        <a:tabLst/>
                        <a:defRPr/>
                      </a:pP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開設學習心理學原理與實務</a:t>
                      </a:r>
                      <a:r>
                        <a:rPr kumimoji="0" lang="en-US" altLang="zh-TW"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a:t>
                      </a: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微型課程</a:t>
                      </a:r>
                      <a:endParaRPr lang="en-US" altLang="zh-TW" sz="2000" kern="100" dirty="0" smtClean="0">
                        <a:effectLst/>
                        <a:latin typeface="標楷體" panose="03000509000000000000" pitchFamily="65" charset="-120"/>
                        <a:ea typeface="標楷體" panose="03000509000000000000" pitchFamily="65" charset="-120"/>
                      </a:endParaRPr>
                    </a:p>
                    <a:p>
                      <a:pPr marL="285750" marR="0" lvl="0" indent="-285750" algn="just" defTabSz="914400" rtl="0" eaLnBrk="1" fontAlgn="auto" latinLnBrk="0" hangingPunct="1">
                        <a:lnSpc>
                          <a:spcPts val="2100"/>
                        </a:lnSpc>
                        <a:spcBef>
                          <a:spcPts val="600"/>
                        </a:spcBef>
                        <a:spcAft>
                          <a:spcPts val="0"/>
                        </a:spcAft>
                        <a:buClrTx/>
                        <a:buSzTx/>
                        <a:buFont typeface="Wingdings" panose="05000000000000000000" pitchFamily="2" charset="2"/>
                        <a:buChar char="Ø"/>
                        <a:tabLst/>
                        <a:defRPr/>
                      </a:pPr>
                      <a:r>
                        <a:rPr lang="zh-TW" altLang="en-US" sz="2000" kern="100" dirty="0" smtClean="0">
                          <a:effectLst/>
                          <a:latin typeface="標楷體" panose="03000509000000000000" pitchFamily="65" charset="-120"/>
                          <a:ea typeface="標楷體" panose="03000509000000000000" pitchFamily="65" charset="-120"/>
                        </a:rPr>
                        <a:t>強化教師</a:t>
                      </a:r>
                      <a:r>
                        <a:rPr lang="zh-TW" altLang="en-US" sz="2000" kern="100" dirty="0" smtClean="0">
                          <a:solidFill>
                            <a:srgbClr val="0000FF"/>
                          </a:solidFill>
                          <a:effectLst/>
                          <a:latin typeface="標楷體" panose="03000509000000000000" pitchFamily="65" charset="-120"/>
                          <a:ea typeface="標楷體" panose="03000509000000000000" pitchFamily="65" charset="-120"/>
                        </a:rPr>
                        <a:t>教學現場與管理技巧 </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r>
                        <a:rPr kumimoji="0" lang="zh-TW" altLang="en-US"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教務處</a:t>
                      </a:r>
                      <a:r>
                        <a:rPr kumimoji="0" lang="en-US" altLang="zh-TW" sz="2000" b="0" i="0" u="none" strike="noStrike" kern="100" cap="none" spc="0" normalizeH="0" baseline="0" noProof="0" dirty="0" smtClean="0">
                          <a:ln>
                            <a:noFill/>
                          </a:ln>
                          <a:solidFill>
                            <a:prstClr val="black"/>
                          </a:solidFill>
                          <a:effectLst/>
                          <a:uLnTx/>
                          <a:uFillTx/>
                          <a:latin typeface="標楷體" panose="03000509000000000000" pitchFamily="65" charset="-120"/>
                          <a:ea typeface="標楷體" panose="03000509000000000000" pitchFamily="65" charset="-120"/>
                          <a:cs typeface="+mn-cs"/>
                        </a:rPr>
                        <a:t>)</a:t>
                      </a:r>
                    </a:p>
                    <a:p>
                      <a:pPr marL="503238" marR="0" lvl="0" indent="-147638" algn="l" defTabSz="914400" rtl="0" eaLnBrk="1" fontAlgn="auto" latinLnBrk="0" hangingPunct="1">
                        <a:lnSpc>
                          <a:spcPts val="2100"/>
                        </a:lnSpc>
                        <a:spcBef>
                          <a:spcPts val="600"/>
                        </a:spcBef>
                        <a:spcAft>
                          <a:spcPts val="0"/>
                        </a:spcAft>
                        <a:buClrTx/>
                        <a:buSzTx/>
                        <a:buFont typeface="Arial" panose="020B0604020202020204" pitchFamily="34" charset="0"/>
                        <a:buChar char="•"/>
                        <a:tabLst/>
                        <a:defRPr/>
                      </a:pP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開設</a:t>
                      </a:r>
                      <a:r>
                        <a:rPr kumimoji="0" lang="zh-TW" altLang="en-US" sz="2000" b="0" i="0" u="none" strike="noStrike" kern="1200" cap="none" spc="0" normalizeH="0" baseline="0" noProof="0" dirty="0" smtClean="0">
                          <a:ln>
                            <a:noFill/>
                          </a:ln>
                          <a:solidFill>
                            <a:srgbClr val="FF0000"/>
                          </a:solidFill>
                          <a:effectLst/>
                          <a:uLnTx/>
                          <a:uFillTx/>
                          <a:latin typeface="Times New Roman" panose="02020603050405020304" pitchFamily="18" charset="0"/>
                          <a:ea typeface="標楷體" panose="03000509000000000000" pitchFamily="65" charset="-120"/>
                          <a:cs typeface="Times New Roman" panose="02020603050405020304" pitchFamily="18" charset="0"/>
                        </a:rPr>
                        <a:t>班級經營原理與實務</a:t>
                      </a:r>
                      <a:r>
                        <a:rPr kumimoji="0" lang="en-US" altLang="zh-TW"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a:t>
                      </a: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微型課程</a:t>
                      </a:r>
                    </a:p>
                    <a:p>
                      <a:pPr marL="285750" marR="0" lvl="0" indent="-285750" algn="just" defTabSz="914400" rtl="0" eaLnBrk="1" fontAlgn="auto" latinLnBrk="0" hangingPunct="1">
                        <a:lnSpc>
                          <a:spcPts val="2100"/>
                        </a:lnSpc>
                        <a:spcBef>
                          <a:spcPts val="600"/>
                        </a:spcBef>
                        <a:spcAft>
                          <a:spcPts val="0"/>
                        </a:spcAft>
                        <a:buClrTx/>
                        <a:buSzTx/>
                        <a:buFont typeface="Wingdings" panose="05000000000000000000" pitchFamily="2" charset="2"/>
                        <a:buChar char="Ø"/>
                        <a:tabLst/>
                        <a:defRPr/>
                      </a:pPr>
                      <a:r>
                        <a:rPr lang="zh-TW" altLang="en-US" sz="2000" kern="100" dirty="0" smtClean="0">
                          <a:effectLst/>
                          <a:latin typeface="標楷體" panose="03000509000000000000" pitchFamily="65" charset="-120"/>
                          <a:ea typeface="標楷體" panose="03000509000000000000" pitchFamily="65" charset="-120"/>
                        </a:rPr>
                        <a:t>增進教師</a:t>
                      </a:r>
                      <a:r>
                        <a:rPr lang="zh-TW" altLang="en-US" sz="2000" kern="100" dirty="0" smtClean="0">
                          <a:solidFill>
                            <a:srgbClr val="0000FF"/>
                          </a:solidFill>
                          <a:effectLst/>
                          <a:latin typeface="標楷體" panose="03000509000000000000" pitchFamily="65" charset="-120"/>
                          <a:ea typeface="標楷體" panose="03000509000000000000" pitchFamily="65" charset="-120"/>
                        </a:rPr>
                        <a:t>教學溝通技巧 </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r>
                        <a:rPr kumimoji="0" lang="zh-TW" altLang="en-US"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教務處</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p>
                    <a:p>
                      <a:pPr marL="503238" marR="0" lvl="0" indent="-147638" algn="l" defTabSz="914400" rtl="0" eaLnBrk="1" fontAlgn="auto" latinLnBrk="0" hangingPunct="1">
                        <a:lnSpc>
                          <a:spcPts val="2100"/>
                        </a:lnSpc>
                        <a:spcBef>
                          <a:spcPts val="600"/>
                        </a:spcBef>
                        <a:spcAft>
                          <a:spcPts val="0"/>
                        </a:spcAft>
                        <a:buClrTx/>
                        <a:buSzTx/>
                        <a:buFont typeface="Arial" panose="020B0604020202020204" pitchFamily="34" charset="0"/>
                        <a:buChar char="•"/>
                        <a:tabLst/>
                        <a:defRPr/>
                      </a:pP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開設</a:t>
                      </a:r>
                      <a:r>
                        <a:rPr kumimoji="0" lang="zh-TW" altLang="en-US" sz="2000" b="0" i="0" u="none" strike="noStrike" kern="1200" cap="none" spc="0" normalizeH="0" baseline="0" noProof="0" dirty="0" smtClean="0">
                          <a:ln>
                            <a:noFill/>
                          </a:ln>
                          <a:solidFill>
                            <a:srgbClr val="FF0000"/>
                          </a:solidFill>
                          <a:effectLst/>
                          <a:uLnTx/>
                          <a:uFillTx/>
                          <a:latin typeface="Times New Roman" panose="02020603050405020304" pitchFamily="18" charset="0"/>
                          <a:ea typeface="標楷體" panose="03000509000000000000" pitchFamily="65" charset="-120"/>
                          <a:cs typeface="Times New Roman" panose="02020603050405020304" pitchFamily="18" charset="0"/>
                        </a:rPr>
                        <a:t>人際關係與溝通技巧</a:t>
                      </a:r>
                      <a:r>
                        <a:rPr kumimoji="0" lang="en-US" altLang="zh-TW"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a:t>
                      </a: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微型課程</a:t>
                      </a:r>
                      <a:endParaRPr kumimoji="0" lang="en-US" altLang="zh-TW"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endParaRPr>
                    </a:p>
                    <a:p>
                      <a:pPr marL="503238" marR="0" lvl="0" indent="-147638" algn="l" defTabSz="914400" rtl="0" eaLnBrk="1" fontAlgn="auto" latinLnBrk="0" hangingPunct="1">
                        <a:lnSpc>
                          <a:spcPts val="2100"/>
                        </a:lnSpc>
                        <a:spcBef>
                          <a:spcPts val="600"/>
                        </a:spcBef>
                        <a:spcAft>
                          <a:spcPts val="0"/>
                        </a:spcAft>
                        <a:buClrTx/>
                        <a:buSzTx/>
                        <a:buFont typeface="Arial" panose="020B0604020202020204" pitchFamily="34" charset="0"/>
                        <a:buChar char="•"/>
                        <a:tabLst/>
                        <a:defRPr/>
                      </a:pP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開設</a:t>
                      </a:r>
                      <a:r>
                        <a:rPr kumimoji="0" lang="en-US" altLang="zh-TW" sz="2000" b="0" i="0" u="none" strike="noStrike" kern="1200" cap="none" spc="0" normalizeH="0" baseline="0" noProof="0" dirty="0" smtClean="0">
                          <a:ln>
                            <a:noFill/>
                          </a:ln>
                          <a:solidFill>
                            <a:srgbClr val="FF0000"/>
                          </a:solidFill>
                          <a:effectLst/>
                          <a:uLnTx/>
                          <a:uFillTx/>
                          <a:latin typeface="Times New Roman" panose="02020603050405020304" pitchFamily="18" charset="0"/>
                          <a:ea typeface="標楷體" panose="03000509000000000000" pitchFamily="65" charset="-120"/>
                          <a:cs typeface="Times New Roman" panose="02020603050405020304" pitchFamily="18" charset="0"/>
                        </a:rPr>
                        <a:t>EQ</a:t>
                      </a:r>
                      <a:r>
                        <a:rPr kumimoji="0" lang="zh-TW" altLang="en-US" sz="2000" b="0" i="0" u="none" strike="noStrike" kern="1200" cap="none" spc="0" normalizeH="0" baseline="0" noProof="0" dirty="0" smtClean="0">
                          <a:ln>
                            <a:noFill/>
                          </a:ln>
                          <a:solidFill>
                            <a:srgbClr val="FF0000"/>
                          </a:solidFill>
                          <a:effectLst/>
                          <a:uLnTx/>
                          <a:uFillTx/>
                          <a:latin typeface="Times New Roman" panose="02020603050405020304" pitchFamily="18" charset="0"/>
                          <a:ea typeface="標楷體" panose="03000509000000000000" pitchFamily="65" charset="-120"/>
                          <a:cs typeface="Times New Roman" panose="02020603050405020304" pitchFamily="18" charset="0"/>
                        </a:rPr>
                        <a:t>管理與衝突解決</a:t>
                      </a:r>
                      <a:r>
                        <a:rPr kumimoji="0" lang="en-US" altLang="zh-TW"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a:t>
                      </a:r>
                      <a:r>
                        <a:rPr kumimoji="0" lang="zh-TW" altLang="en-US" sz="2000" b="0" i="0" u="none" strike="noStrike" kern="1200" cap="none" spc="0" normalizeH="0" baseline="0" noProof="0" dirty="0" smtClean="0">
                          <a:ln>
                            <a:noFill/>
                          </a:ln>
                          <a:solidFill>
                            <a:prstClr val="black"/>
                          </a:solidFill>
                          <a:effectLst/>
                          <a:uLnTx/>
                          <a:uFillTx/>
                          <a:latin typeface="Times New Roman" panose="02020603050405020304" pitchFamily="18" charset="0"/>
                          <a:ea typeface="標楷體" panose="03000509000000000000" pitchFamily="65" charset="-120"/>
                          <a:cs typeface="Times New Roman" panose="02020603050405020304" pitchFamily="18" charset="0"/>
                        </a:rPr>
                        <a:t>微型課程</a:t>
                      </a:r>
                    </a:p>
                  </a:txBody>
                  <a:tcPr marL="24041" marR="24041" marT="0" marB="0" anchor="ct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0"/>
                  </a:ext>
                </a:extLst>
              </a:tr>
              <a:tr h="1565707">
                <a:tc>
                  <a:txBody>
                    <a:bodyPr/>
                    <a:lstStyle/>
                    <a:p>
                      <a:pPr algn="ctr">
                        <a:spcAft>
                          <a:spcPts val="0"/>
                        </a:spcAft>
                      </a:pPr>
                      <a:r>
                        <a:rPr lang="zh-TW" altLang="zh-TW" sz="2400" kern="1200" dirty="0" smtClean="0">
                          <a:solidFill>
                            <a:srgbClr val="FF0000"/>
                          </a:solidFill>
                          <a:effectLst/>
                          <a:latin typeface="標楷體" panose="03000509000000000000" pitchFamily="65" charset="-120"/>
                          <a:ea typeface="標楷體" panose="03000509000000000000" pitchFamily="65" charset="-120"/>
                          <a:cs typeface="+mn-cs"/>
                        </a:rPr>
                        <a:t>教學觀摩</a:t>
                      </a:r>
                      <a:endParaRPr lang="zh-TW" sz="2400" b="1" kern="100" dirty="0">
                        <a:solidFill>
                          <a:srgbClr val="FF0000"/>
                        </a:solidFill>
                        <a:effectLst/>
                        <a:latin typeface="標楷體" panose="03000509000000000000" pitchFamily="65" charset="-120"/>
                        <a:ea typeface="標楷體" panose="03000509000000000000" pitchFamily="65" charset="-120"/>
                        <a:cs typeface="Times New Roman" panose="02020603050405020304" pitchFamily="18" charset="0"/>
                      </a:endParaRPr>
                    </a:p>
                  </a:txBody>
                  <a:tcPr marL="24041" marR="24041" marT="0" marB="0" anchor="ctr">
                    <a:lnT w="12700" cap="flat" cmpd="sng" algn="ctr">
                      <a:solidFill>
                        <a:schemeClr val="tx1"/>
                      </a:solidFill>
                      <a:prstDash val="solid"/>
                      <a:round/>
                      <a:headEnd type="none" w="med" len="med"/>
                      <a:tailEnd type="none" w="med" len="med"/>
                    </a:lnT>
                    <a:solidFill>
                      <a:schemeClr val="bg1"/>
                    </a:solidFill>
                  </a:tcPr>
                </a:tc>
                <a:tc>
                  <a:txBody>
                    <a:bodyPr/>
                    <a:lstStyle/>
                    <a:p>
                      <a:pPr marL="285750" marR="0" lvl="0" indent="-285750" algn="just" defTabSz="914400" rtl="0" eaLnBrk="1" fontAlgn="auto" latinLnBrk="0" hangingPunct="1">
                        <a:lnSpc>
                          <a:spcPts val="2100"/>
                        </a:lnSpc>
                        <a:spcBef>
                          <a:spcPts val="600"/>
                        </a:spcBef>
                        <a:spcAft>
                          <a:spcPts val="0"/>
                        </a:spcAft>
                        <a:buClrTx/>
                        <a:buSzTx/>
                        <a:buFont typeface="Wingdings" panose="05000000000000000000" pitchFamily="2" charset="2"/>
                        <a:buChar char="Ø"/>
                        <a:tabLst/>
                        <a:defRPr/>
                      </a:pPr>
                      <a:r>
                        <a:rPr lang="zh-TW" altLang="en-US" sz="2000" kern="100" dirty="0" smtClean="0">
                          <a:effectLst/>
                          <a:latin typeface="標楷體" panose="03000509000000000000" pitchFamily="65" charset="-120"/>
                          <a:ea typeface="標楷體" panose="03000509000000000000" pitchFamily="65" charset="-120"/>
                        </a:rPr>
                        <a:t>推動</a:t>
                      </a:r>
                      <a:r>
                        <a:rPr lang="zh-TW" altLang="en-US" sz="2000" kern="100" dirty="0" smtClean="0">
                          <a:solidFill>
                            <a:srgbClr val="0000FF"/>
                          </a:solidFill>
                          <a:effectLst/>
                          <a:latin typeface="標楷體" panose="03000509000000000000" pitchFamily="65" charset="-120"/>
                          <a:ea typeface="標楷體" panose="03000509000000000000" pitchFamily="65" charset="-120"/>
                        </a:rPr>
                        <a:t>教學觀課，實踐教學經驗分享傳承 </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r>
                        <a:rPr kumimoji="0" lang="zh-TW" altLang="en-US"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教務處</a:t>
                      </a:r>
                      <a:r>
                        <a:rPr kumimoji="0" lang="en-US" altLang="zh-TW" sz="2000" b="0" i="0" u="none" strike="noStrike" kern="100" cap="none" spc="0" normalizeH="0" baseline="0" noProof="0" dirty="0" smtClean="0">
                          <a:ln>
                            <a:noFill/>
                          </a:ln>
                          <a:solidFill>
                            <a:prstClr val="black"/>
                          </a:solidFill>
                          <a:effectLst/>
                          <a:uLnTx/>
                          <a:uFillTx/>
                          <a:latin typeface="標楷體" panose="03000509000000000000" pitchFamily="65" charset="-120"/>
                          <a:ea typeface="標楷體" panose="03000509000000000000" pitchFamily="65" charset="-120"/>
                          <a:cs typeface="+mn-cs"/>
                        </a:rPr>
                        <a:t>)</a:t>
                      </a:r>
                    </a:p>
                    <a:p>
                      <a:pPr marL="285750" marR="0" lvl="0" indent="-285750" algn="just" defTabSz="914400" rtl="0" eaLnBrk="1" fontAlgn="auto" latinLnBrk="0" hangingPunct="1">
                        <a:lnSpc>
                          <a:spcPts val="2100"/>
                        </a:lnSpc>
                        <a:spcBef>
                          <a:spcPts val="600"/>
                        </a:spcBef>
                        <a:spcAft>
                          <a:spcPts val="0"/>
                        </a:spcAft>
                        <a:buClrTx/>
                        <a:buSzTx/>
                        <a:buFont typeface="Wingdings" panose="05000000000000000000" pitchFamily="2" charset="2"/>
                        <a:buChar char="Ø"/>
                        <a:tabLst/>
                        <a:defRPr/>
                      </a:pPr>
                      <a:r>
                        <a:rPr lang="zh-TW" altLang="en-US" sz="2000" kern="100" dirty="0" smtClean="0">
                          <a:effectLst/>
                          <a:latin typeface="標楷體" panose="03000509000000000000" pitchFamily="65" charset="-120"/>
                          <a:ea typeface="標楷體" panose="03000509000000000000" pitchFamily="65" charset="-120"/>
                        </a:rPr>
                        <a:t>成立</a:t>
                      </a:r>
                      <a:r>
                        <a:rPr lang="zh-TW" altLang="en-US" sz="2000" kern="100" dirty="0" smtClean="0">
                          <a:solidFill>
                            <a:srgbClr val="0000FF"/>
                          </a:solidFill>
                          <a:effectLst/>
                          <a:latin typeface="標楷體" panose="03000509000000000000" pitchFamily="65" charset="-120"/>
                          <a:ea typeface="標楷體" panose="03000509000000000000" pitchFamily="65" charset="-120"/>
                        </a:rPr>
                        <a:t>教學精進諮詢與教學技巧診斷團 </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r>
                        <a:rPr kumimoji="0" lang="zh-TW" altLang="en-US"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教務處</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p>
                    <a:p>
                      <a:pPr marL="285750" marR="0" lvl="0" indent="-285750" algn="just" defTabSz="914400" rtl="0" eaLnBrk="1" fontAlgn="auto" latinLnBrk="0" hangingPunct="1">
                        <a:lnSpc>
                          <a:spcPts val="2100"/>
                        </a:lnSpc>
                        <a:spcBef>
                          <a:spcPts val="600"/>
                        </a:spcBef>
                        <a:spcAft>
                          <a:spcPts val="0"/>
                        </a:spcAft>
                        <a:buClrTx/>
                        <a:buSzTx/>
                        <a:buFont typeface="Wingdings" panose="05000000000000000000" pitchFamily="2" charset="2"/>
                        <a:buChar char="Ø"/>
                        <a:tabLst/>
                        <a:defRPr/>
                      </a:pPr>
                      <a:r>
                        <a:rPr lang="zh-TW" altLang="en-US" sz="2000" kern="100" dirty="0" smtClean="0">
                          <a:effectLst/>
                          <a:latin typeface="標楷體" panose="03000509000000000000" pitchFamily="65" charset="-120"/>
                          <a:ea typeface="標楷體" panose="03000509000000000000" pitchFamily="65" charset="-120"/>
                        </a:rPr>
                        <a:t>實施期末</a:t>
                      </a:r>
                      <a:r>
                        <a:rPr lang="zh-TW" altLang="en-US" sz="2000" kern="100" dirty="0" smtClean="0">
                          <a:solidFill>
                            <a:srgbClr val="0000FF"/>
                          </a:solidFill>
                          <a:effectLst/>
                          <a:latin typeface="標楷體" panose="03000509000000000000" pitchFamily="65" charset="-120"/>
                          <a:ea typeface="標楷體" panose="03000509000000000000" pitchFamily="65" charset="-120"/>
                        </a:rPr>
                        <a:t>教學觀課工作坊</a:t>
                      </a:r>
                      <a:r>
                        <a:rPr lang="zh-TW" altLang="en-US" sz="2000" kern="100" dirty="0" smtClean="0">
                          <a:effectLst/>
                          <a:latin typeface="標楷體" panose="03000509000000000000" pitchFamily="65" charset="-120"/>
                          <a:ea typeface="標楷體" panose="03000509000000000000" pitchFamily="65" charset="-120"/>
                        </a:rPr>
                        <a:t>與檢討會議 </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r>
                        <a:rPr kumimoji="0" lang="zh-TW" altLang="en-US"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教務處</a:t>
                      </a:r>
                      <a:r>
                        <a:rPr kumimoji="0" lang="en-US" altLang="zh-TW" sz="2000" b="1" i="0" u="none" strike="noStrike" kern="100" cap="none" spc="0" normalizeH="0" baseline="0" noProof="0" dirty="0" smtClean="0">
                          <a:ln>
                            <a:noFill/>
                          </a:ln>
                          <a:solidFill>
                            <a:srgbClr val="008000"/>
                          </a:solidFill>
                          <a:effectLst/>
                          <a:uLnTx/>
                          <a:uFillTx/>
                          <a:latin typeface="標楷體" panose="03000509000000000000" pitchFamily="65" charset="-120"/>
                          <a:ea typeface="標楷體" panose="03000509000000000000" pitchFamily="65" charset="-120"/>
                          <a:cs typeface="+mn-cs"/>
                        </a:rPr>
                        <a:t>)</a:t>
                      </a:r>
                    </a:p>
                    <a:p>
                      <a:pPr marL="285750" marR="0" lvl="0" indent="-285750" algn="just" defTabSz="914400" rtl="0" eaLnBrk="1" fontAlgn="auto" latinLnBrk="0" hangingPunct="1">
                        <a:lnSpc>
                          <a:spcPts val="2100"/>
                        </a:lnSpc>
                        <a:spcBef>
                          <a:spcPts val="600"/>
                        </a:spcBef>
                        <a:spcAft>
                          <a:spcPts val="0"/>
                        </a:spcAft>
                        <a:buClrTx/>
                        <a:buSzTx/>
                        <a:buFont typeface="Wingdings" panose="05000000000000000000" pitchFamily="2" charset="2"/>
                        <a:buChar char="Ø"/>
                        <a:tabLst/>
                        <a:defRPr/>
                      </a:pPr>
                      <a:r>
                        <a:rPr lang="zh-TW" altLang="en-US" sz="2000" kern="100" dirty="0" smtClean="0">
                          <a:effectLst/>
                          <a:latin typeface="標楷體" panose="03000509000000000000" pitchFamily="65" charset="-120"/>
                          <a:ea typeface="標楷體" panose="03000509000000000000" pitchFamily="65" charset="-120"/>
                        </a:rPr>
                        <a:t>辦理</a:t>
                      </a:r>
                      <a:r>
                        <a:rPr lang="zh-TW" altLang="en-US" sz="2000" kern="100" dirty="0" smtClean="0">
                          <a:solidFill>
                            <a:srgbClr val="0000FF"/>
                          </a:solidFill>
                          <a:effectLst/>
                          <a:latin typeface="標楷體" panose="03000509000000000000" pitchFamily="65" charset="-120"/>
                          <a:ea typeface="標楷體" panose="03000509000000000000" pitchFamily="65" charset="-120"/>
                        </a:rPr>
                        <a:t>院系級教學觀課 </a:t>
                      </a:r>
                      <a:r>
                        <a:rPr lang="en-US" altLang="zh-TW" sz="2000" b="1" kern="100" dirty="0" smtClean="0">
                          <a:solidFill>
                            <a:srgbClr val="008000"/>
                          </a:solidFill>
                          <a:effectLst/>
                          <a:latin typeface="標楷體" panose="03000509000000000000" pitchFamily="65" charset="-120"/>
                          <a:ea typeface="標楷體" panose="03000509000000000000" pitchFamily="65" charset="-120"/>
                        </a:rPr>
                        <a:t>(</a:t>
                      </a:r>
                      <a:r>
                        <a:rPr lang="zh-TW" altLang="en-US" sz="2000" b="1" kern="100" dirty="0" smtClean="0">
                          <a:solidFill>
                            <a:srgbClr val="008000"/>
                          </a:solidFill>
                          <a:effectLst/>
                          <a:latin typeface="標楷體" panose="03000509000000000000" pitchFamily="65" charset="-120"/>
                          <a:ea typeface="標楷體" panose="03000509000000000000" pitchFamily="65" charset="-120"/>
                        </a:rPr>
                        <a:t>各院系所</a:t>
                      </a:r>
                      <a:r>
                        <a:rPr lang="en-US" altLang="zh-TW" sz="2000" b="1" kern="100" dirty="0" smtClean="0">
                          <a:solidFill>
                            <a:srgbClr val="008000"/>
                          </a:solidFill>
                          <a:effectLst/>
                          <a:latin typeface="標楷體" panose="03000509000000000000" pitchFamily="65" charset="-120"/>
                          <a:ea typeface="標楷體" panose="03000509000000000000" pitchFamily="65" charset="-120"/>
                        </a:rPr>
                        <a:t>)</a:t>
                      </a:r>
                    </a:p>
                  </a:txBody>
                  <a:tcPr marL="24041" marR="24041" marT="0" marB="0" anchor="ct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xmlns="" val="10001"/>
                  </a:ext>
                </a:extLst>
              </a:tr>
            </a:tbl>
          </a:graphicData>
        </a:graphic>
      </p:graphicFrame>
      <p:grpSp>
        <p:nvGrpSpPr>
          <p:cNvPr id="12" name="群組 11"/>
          <p:cNvGrpSpPr/>
          <p:nvPr/>
        </p:nvGrpSpPr>
        <p:grpSpPr>
          <a:xfrm>
            <a:off x="225163" y="174415"/>
            <a:ext cx="5457038" cy="946906"/>
            <a:chOff x="225163" y="174415"/>
            <a:chExt cx="5457038" cy="946906"/>
          </a:xfrm>
        </p:grpSpPr>
        <p:cxnSp>
          <p:nvCxnSpPr>
            <p:cNvPr id="13" name="直線接點 35"/>
            <p:cNvCxnSpPr/>
            <p:nvPr/>
          </p:nvCxnSpPr>
          <p:spPr>
            <a:xfrm flipV="1">
              <a:off x="2822836" y="580516"/>
              <a:ext cx="2374279" cy="29085"/>
            </a:xfrm>
            <a:prstGeom prst="line">
              <a:avLst/>
            </a:prstGeom>
            <a:ln w="57150">
              <a:solidFill>
                <a:srgbClr val="002060"/>
              </a:solidFill>
              <a:headEnd type="oval"/>
              <a:tailEnd type="none"/>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4" name="圓角矩形 29"/>
            <p:cNvSpPr/>
            <p:nvPr/>
          </p:nvSpPr>
          <p:spPr>
            <a:xfrm>
              <a:off x="3196918" y="288129"/>
              <a:ext cx="2485283" cy="642942"/>
            </a:xfrm>
            <a:prstGeom prst="roundRect">
              <a:avLst>
                <a:gd name="adj" fmla="val 50000"/>
              </a:avLst>
            </a:prstGeom>
            <a:gradFill flip="none" rotWithShape="1">
              <a:gsLst>
                <a:gs pos="0">
                  <a:srgbClr val="FF0000"/>
                </a:gs>
                <a:gs pos="50000">
                  <a:srgbClr val="FF99CC"/>
                </a:gs>
                <a:gs pos="100000">
                  <a:schemeClr val="bg1">
                    <a:shade val="100000"/>
                    <a:satMod val="115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rgbClr val="0000FF"/>
                </a:solidFill>
              </a:endParaRPr>
            </a:p>
          </p:txBody>
        </p:sp>
        <p:sp>
          <p:nvSpPr>
            <p:cNvPr id="15" name="文字方塊 30"/>
            <p:cNvSpPr txBox="1"/>
            <p:nvPr/>
          </p:nvSpPr>
          <p:spPr>
            <a:xfrm>
              <a:off x="3213864" y="288129"/>
              <a:ext cx="2254094" cy="584775"/>
            </a:xfrm>
            <a:prstGeom prst="rect">
              <a:avLst/>
            </a:prstGeom>
            <a:noFill/>
          </p:spPr>
          <p:txBody>
            <a:bodyPr wrap="square" rtlCol="0">
              <a:spAutoFit/>
            </a:bodyPr>
            <a:lstStyle/>
            <a:p>
              <a:pPr algn="ctr"/>
              <a:r>
                <a:rPr lang="zh-TW" altLang="en-US" sz="3200" dirty="0">
                  <a:solidFill>
                    <a:srgbClr val="0000FF"/>
                  </a:solidFill>
                  <a:latin typeface="標楷體" panose="03000509000000000000" pitchFamily="65" charset="-120"/>
                  <a:ea typeface="標楷體" panose="03000509000000000000" pitchFamily="65" charset="-120"/>
                </a:rPr>
                <a:t>教師內</a:t>
              </a:r>
              <a:r>
                <a:rPr lang="zh-TW" altLang="en-US" sz="3200" dirty="0" smtClean="0">
                  <a:solidFill>
                    <a:srgbClr val="0000FF"/>
                  </a:solidFill>
                  <a:latin typeface="標楷體" panose="03000509000000000000" pitchFamily="65" charset="-120"/>
                  <a:ea typeface="標楷體" panose="03000509000000000000" pitchFamily="65" charset="-120"/>
                </a:rPr>
                <a:t>化</a:t>
              </a:r>
              <a:endParaRPr lang="ko-KR" altLang="en-US" sz="3200" dirty="0">
                <a:solidFill>
                  <a:srgbClr val="0000FF"/>
                </a:solidFill>
                <a:latin typeface="微軟正黑體" pitchFamily="34" charset="-120"/>
                <a:ea typeface="HY헤드라인M" pitchFamily="18" charset="-127"/>
              </a:endParaRPr>
            </a:p>
          </p:txBody>
        </p:sp>
        <p:pic>
          <p:nvPicPr>
            <p:cNvPr id="16" name="Picture 2" descr="33-"/>
            <p:cNvPicPr>
              <a:picLocks noChangeAspect="1" noChangeArrowheads="1"/>
            </p:cNvPicPr>
            <p:nvPr/>
          </p:nvPicPr>
          <p:blipFill>
            <a:blip r:embed="rId2"/>
            <a:srcRect/>
            <a:stretch>
              <a:fillRect/>
            </a:stretch>
          </p:blipFill>
          <p:spPr bwMode="auto">
            <a:xfrm>
              <a:off x="225163" y="174415"/>
              <a:ext cx="2599590" cy="946906"/>
            </a:xfrm>
            <a:prstGeom prst="rect">
              <a:avLst/>
            </a:prstGeom>
            <a:noFill/>
          </p:spPr>
        </p:pic>
        <p:sp>
          <p:nvSpPr>
            <p:cNvPr id="17" name="TextBox 18"/>
            <p:cNvSpPr txBox="1"/>
            <p:nvPr/>
          </p:nvSpPr>
          <p:spPr>
            <a:xfrm>
              <a:off x="328371" y="226573"/>
              <a:ext cx="2393173" cy="646331"/>
            </a:xfrm>
            <a:prstGeom prst="rect">
              <a:avLst/>
            </a:prstGeom>
            <a:noFill/>
          </p:spPr>
          <p:txBody>
            <a:bodyPr wrap="square" rtlCol="0">
              <a:spAutoFit/>
            </a:bodyPr>
            <a:lstStyle/>
            <a:p>
              <a:pPr algn="ctr">
                <a:buBlip>
                  <a:blip r:embed="rId3"/>
                </a:buBlip>
              </a:pPr>
              <a:r>
                <a:rPr lang="zh-TW" altLang="en-US" sz="3600" b="1" dirty="0" smtClean="0">
                  <a:latin typeface="標楷體" panose="03000509000000000000" pitchFamily="65" charset="-120"/>
                  <a:ea typeface="標楷體" panose="03000509000000000000" pitchFamily="65" charset="-120"/>
                </a:rPr>
                <a:t>三化教學</a:t>
              </a:r>
              <a:endParaRPr lang="ko-KR" altLang="en-US" sz="3600" b="1" dirty="0">
                <a:latin typeface="標楷體" panose="03000509000000000000" pitchFamily="65" charset="-120"/>
              </a:endParaRPr>
            </a:p>
          </p:txBody>
        </p:sp>
      </p:grpSp>
      <p:sp>
        <p:nvSpPr>
          <p:cNvPr id="4" name="投影片編號版面配置區 3"/>
          <p:cNvSpPr>
            <a:spLocks noGrp="1"/>
          </p:cNvSpPr>
          <p:nvPr>
            <p:ph type="sldNum" sz="quarter" idx="12"/>
          </p:nvPr>
        </p:nvSpPr>
        <p:spPr/>
        <p:txBody>
          <a:bodyPr/>
          <a:lstStyle/>
          <a:p>
            <a:fld id="{11F70DB0-1707-4C2E-BA6A-7B2B88A8B1D4}" type="slidenum">
              <a:rPr lang="zh-TW" altLang="en-US" smtClean="0"/>
              <a:t>9</a:t>
            </a:fld>
            <a:endParaRPr lang="zh-TW" altLang="en-US"/>
          </a:p>
        </p:txBody>
      </p:sp>
    </p:spTree>
    <p:extLst>
      <p:ext uri="{BB962C8B-B14F-4D97-AF65-F5344CB8AC3E}">
        <p14:creationId xmlns:p14="http://schemas.microsoft.com/office/powerpoint/2010/main" val="3051007835"/>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827584" y="1340768"/>
            <a:ext cx="7941568" cy="4525963"/>
          </a:xfrm>
        </p:spPr>
        <p:txBody>
          <a:bodyPr>
            <a:normAutofit/>
          </a:bodyPr>
          <a:lstStyle/>
          <a:p>
            <a:pPr marL="0" indent="0">
              <a:spcBef>
                <a:spcPts val="1200"/>
              </a:spcBef>
              <a:buNone/>
            </a:pPr>
            <a:r>
              <a:rPr lang="en-US" altLang="zh-TW" sz="2400" dirty="0" smtClean="0">
                <a:solidFill>
                  <a:srgbClr val="FF0000"/>
                </a:solidFill>
                <a:latin typeface="Arial" panose="020B0604020202020204" pitchFamily="34" charset="0"/>
                <a:ea typeface="標楷體" panose="03000509000000000000" pitchFamily="65" charset="-120"/>
                <a:cs typeface="Arial" panose="020B0604020202020204" pitchFamily="34" charset="0"/>
              </a:rPr>
              <a:t>TEAL</a:t>
            </a:r>
            <a:r>
              <a:rPr lang="zh-TW" altLang="en-US" sz="2400" dirty="0">
                <a:latin typeface="標楷體" panose="03000509000000000000" pitchFamily="65" charset="-120"/>
                <a:ea typeface="標楷體" panose="03000509000000000000" pitchFamily="65" charset="-120"/>
              </a:rPr>
              <a:t>創意教學</a:t>
            </a:r>
            <a:r>
              <a:rPr lang="zh-TW" altLang="en-US" sz="2400" dirty="0" smtClean="0">
                <a:latin typeface="標楷體" panose="03000509000000000000" pitchFamily="65" charset="-120"/>
                <a:ea typeface="標楷體" panose="03000509000000000000" pitchFamily="65" charset="-120"/>
              </a:rPr>
              <a:t>的主要</a:t>
            </a:r>
            <a:r>
              <a:rPr lang="zh-TW" altLang="en-US" sz="2400" dirty="0">
                <a:latin typeface="標楷體" panose="03000509000000000000" pitchFamily="65" charset="-120"/>
                <a:ea typeface="標楷體" panose="03000509000000000000" pitchFamily="65" charset="-120"/>
              </a:rPr>
              <a:t>理念係</a:t>
            </a:r>
            <a:r>
              <a:rPr lang="zh-TW" altLang="en-US" sz="2400" dirty="0">
                <a:solidFill>
                  <a:srgbClr val="FF0000"/>
                </a:solidFill>
                <a:latin typeface="標楷體" panose="03000509000000000000" pitchFamily="65" charset="-120"/>
                <a:ea typeface="標楷體" panose="03000509000000000000" pitchFamily="65" charset="-120"/>
              </a:rPr>
              <a:t>運用多媒體科技輔助建構</a:t>
            </a:r>
            <a:r>
              <a:rPr lang="zh-TW" altLang="en-US" sz="2400" dirty="0" smtClean="0">
                <a:solidFill>
                  <a:srgbClr val="FF0000"/>
                </a:solidFill>
                <a:latin typeface="標楷體" panose="03000509000000000000" pitchFamily="65" charset="-120"/>
                <a:ea typeface="標楷體" panose="03000509000000000000" pitchFamily="65" charset="-120"/>
              </a:rPr>
              <a:t>互動式</a:t>
            </a:r>
            <a:r>
              <a:rPr lang="zh-TW" altLang="en-US" sz="2400" dirty="0">
                <a:solidFill>
                  <a:srgbClr val="FF0000"/>
                </a:solidFill>
                <a:latin typeface="標楷體" panose="03000509000000000000" pitchFamily="65" charset="-120"/>
                <a:ea typeface="標楷體" panose="03000509000000000000" pitchFamily="65" charset="-120"/>
              </a:rPr>
              <a:t>、合作式的學習環境</a:t>
            </a:r>
            <a:r>
              <a:rPr lang="zh-TW" altLang="en-US" sz="2400" dirty="0">
                <a:latin typeface="標楷體" panose="03000509000000000000" pitchFamily="65" charset="-120"/>
                <a:ea typeface="標楷體" panose="03000509000000000000" pitchFamily="65" charset="-120"/>
              </a:rPr>
              <a:t>，由教師</a:t>
            </a:r>
            <a:r>
              <a:rPr lang="zh-TW" altLang="en-US" sz="2400" dirty="0">
                <a:solidFill>
                  <a:srgbClr val="0000FF"/>
                </a:solidFill>
                <a:latin typeface="標楷體" panose="03000509000000000000" pitchFamily="65" charset="-120"/>
                <a:ea typeface="標楷體" panose="03000509000000000000" pitchFamily="65" charset="-120"/>
              </a:rPr>
              <a:t>擔任知識</a:t>
            </a:r>
            <a:r>
              <a:rPr lang="zh-TW" altLang="en-US" sz="2400" dirty="0" smtClean="0">
                <a:solidFill>
                  <a:srgbClr val="0000FF"/>
                </a:solidFill>
                <a:latin typeface="標楷體" panose="03000509000000000000" pitchFamily="65" charset="-120"/>
                <a:ea typeface="標楷體" panose="03000509000000000000" pitchFamily="65" charset="-120"/>
              </a:rPr>
              <a:t>引導</a:t>
            </a:r>
            <a:r>
              <a:rPr lang="zh-TW" altLang="en-US" sz="2400" dirty="0">
                <a:solidFill>
                  <a:srgbClr val="0000FF"/>
                </a:solidFill>
                <a:latin typeface="標楷體" panose="03000509000000000000" pitchFamily="65" charset="-120"/>
                <a:ea typeface="標楷體" panose="03000509000000000000" pitchFamily="65" charset="-120"/>
              </a:rPr>
              <a:t>者，協助學生進行主動的、有意義的學</a:t>
            </a:r>
            <a:r>
              <a:rPr lang="zh-TW" altLang="en-US" sz="2400" dirty="0">
                <a:latin typeface="標楷體" panose="03000509000000000000" pitchFamily="65" charset="-120"/>
                <a:ea typeface="標楷體" panose="03000509000000000000" pitchFamily="65" charset="-120"/>
              </a:rPr>
              <a:t>習</a:t>
            </a:r>
            <a:r>
              <a:rPr lang="zh-TW" altLang="en-US" sz="2400" dirty="0" smtClean="0">
                <a:latin typeface="標楷體" panose="03000509000000000000" pitchFamily="65" charset="-120"/>
                <a:ea typeface="標楷體" panose="03000509000000000000" pitchFamily="65" charset="-120"/>
              </a:rPr>
              <a:t>，尤其是</a:t>
            </a:r>
            <a:r>
              <a:rPr lang="zh-TW" altLang="en-US" sz="2400" dirty="0">
                <a:latin typeface="標楷體" panose="03000509000000000000" pitchFamily="65" charset="-120"/>
                <a:ea typeface="標楷體" panose="03000509000000000000" pitchFamily="65" charset="-120"/>
              </a:rPr>
              <a:t>在抽象概念的獲取上（</a:t>
            </a:r>
            <a:r>
              <a:rPr lang="en-US" altLang="zh-TW" sz="2400" dirty="0">
                <a:latin typeface="Arial" panose="020B0604020202020204" pitchFamily="34" charset="0"/>
                <a:ea typeface="標楷體" panose="03000509000000000000" pitchFamily="65" charset="-120"/>
                <a:cs typeface="Arial" panose="020B0604020202020204" pitchFamily="34" charset="0"/>
              </a:rPr>
              <a:t>Belcher</a:t>
            </a:r>
            <a:r>
              <a:rPr lang="zh-TW" altLang="en-US" sz="2400" dirty="0">
                <a:latin typeface="Arial" panose="020B0604020202020204" pitchFamily="34" charset="0"/>
                <a:ea typeface="標楷體" panose="03000509000000000000" pitchFamily="65" charset="-120"/>
                <a:cs typeface="Arial" panose="020B0604020202020204" pitchFamily="34" charset="0"/>
              </a:rPr>
              <a:t>， </a:t>
            </a:r>
            <a:r>
              <a:rPr lang="en-US" altLang="zh-TW" sz="2400" dirty="0">
                <a:latin typeface="Arial" panose="020B0604020202020204" pitchFamily="34" charset="0"/>
                <a:ea typeface="標楷體" panose="03000509000000000000" pitchFamily="65" charset="-120"/>
                <a:cs typeface="Arial" panose="020B0604020202020204" pitchFamily="34" charset="0"/>
              </a:rPr>
              <a:t>2001</a:t>
            </a:r>
            <a:r>
              <a:rPr lang="zh-TW" altLang="en-US" sz="2400" dirty="0" smtClean="0">
                <a:latin typeface="標楷體" panose="03000509000000000000" pitchFamily="65" charset="-120"/>
                <a:ea typeface="標楷體" panose="03000509000000000000" pitchFamily="65" charset="-120"/>
              </a:rPr>
              <a:t>）。</a:t>
            </a:r>
            <a:endParaRPr lang="en-US" altLang="zh-TW" sz="2400" dirty="0" smtClean="0">
              <a:latin typeface="標楷體" panose="03000509000000000000" pitchFamily="65" charset="-120"/>
              <a:ea typeface="標楷體" panose="03000509000000000000" pitchFamily="65" charset="-120"/>
            </a:endParaRPr>
          </a:p>
          <a:p>
            <a:pPr marL="0" indent="0">
              <a:spcBef>
                <a:spcPts val="1200"/>
              </a:spcBef>
              <a:buNone/>
            </a:pPr>
            <a:r>
              <a:rPr lang="en-US" altLang="zh-TW" sz="2400" dirty="0">
                <a:solidFill>
                  <a:srgbClr val="FF0000"/>
                </a:solidFill>
                <a:latin typeface="Arial" panose="020B0604020202020204" pitchFamily="34" charset="0"/>
                <a:ea typeface="標楷體" panose="03000509000000000000" pitchFamily="65" charset="-120"/>
                <a:cs typeface="Arial" panose="020B0604020202020204" pitchFamily="34" charset="0"/>
              </a:rPr>
              <a:t>TEAL</a:t>
            </a:r>
            <a:r>
              <a:rPr lang="en-US" altLang="zh-TW" sz="2400" dirty="0">
                <a:latin typeface="標楷體" panose="03000509000000000000" pitchFamily="65" charset="-120"/>
                <a:ea typeface="標楷體" panose="03000509000000000000" pitchFamily="65" charset="-120"/>
              </a:rPr>
              <a:t> </a:t>
            </a:r>
            <a:r>
              <a:rPr lang="zh-TW" altLang="en-US" sz="2400" dirty="0">
                <a:latin typeface="標楷體" panose="03000509000000000000" pitchFamily="65" charset="-120"/>
                <a:ea typeface="標楷體" panose="03000509000000000000" pitchFamily="65" charset="-120"/>
              </a:rPr>
              <a:t>涉及的高科技設備包括</a:t>
            </a:r>
            <a:r>
              <a:rPr lang="zh-TW" altLang="en-US" sz="2400" dirty="0" smtClean="0">
                <a:solidFill>
                  <a:srgbClr val="0000FF"/>
                </a:solidFill>
                <a:latin typeface="標楷體" panose="03000509000000000000" pitchFamily="65" charset="-120"/>
                <a:ea typeface="標楷體" panose="03000509000000000000" pitchFamily="65" charset="-120"/>
              </a:rPr>
              <a:t>攝影機</a:t>
            </a:r>
            <a:r>
              <a:rPr lang="zh-TW" altLang="en-US" sz="2400" dirty="0">
                <a:solidFill>
                  <a:srgbClr val="0000FF"/>
                </a:solidFill>
                <a:latin typeface="標楷體" panose="03000509000000000000" pitchFamily="65" charset="-120"/>
                <a:ea typeface="標楷體" panose="03000509000000000000" pitchFamily="65" charset="-120"/>
              </a:rPr>
              <a:t>、桌上型電腦、筆記型電腦、單槍、電子 白板、手寫螢幕、</a:t>
            </a:r>
            <a:r>
              <a:rPr lang="en-US" altLang="zh-TW" sz="2400" dirty="0">
                <a:solidFill>
                  <a:srgbClr val="0000FF"/>
                </a:solidFill>
                <a:latin typeface="Arial" panose="020B0604020202020204" pitchFamily="34" charset="0"/>
                <a:ea typeface="標楷體" panose="03000509000000000000" pitchFamily="65" charset="-120"/>
                <a:cs typeface="Arial" panose="020B0604020202020204" pitchFamily="34" charset="0"/>
              </a:rPr>
              <a:t>IRS</a:t>
            </a:r>
            <a:r>
              <a:rPr lang="zh-TW" altLang="en-US" sz="2400" dirty="0">
                <a:solidFill>
                  <a:srgbClr val="0000FF"/>
                </a:solidFill>
                <a:latin typeface="標楷體" panose="03000509000000000000" pitchFamily="65" charset="-120"/>
                <a:ea typeface="標楷體" panose="03000509000000000000" pitchFamily="65" charset="-120"/>
              </a:rPr>
              <a:t>（即時回應系統）、</a:t>
            </a:r>
            <a:r>
              <a:rPr lang="zh-TW" altLang="en-US" sz="2400" dirty="0" smtClean="0">
                <a:solidFill>
                  <a:srgbClr val="0000FF"/>
                </a:solidFill>
                <a:latin typeface="標楷體" panose="03000509000000000000" pitchFamily="65" charset="-120"/>
                <a:ea typeface="標楷體" panose="03000509000000000000" pitchFamily="65" charset="-120"/>
              </a:rPr>
              <a:t>電腦</a:t>
            </a:r>
            <a:r>
              <a:rPr lang="zh-TW" altLang="en-US" sz="2400" dirty="0">
                <a:solidFill>
                  <a:srgbClr val="0000FF"/>
                </a:solidFill>
                <a:latin typeface="標楷體" panose="03000509000000000000" pitchFamily="65" charset="-120"/>
                <a:ea typeface="標楷體" panose="03000509000000000000" pitchFamily="65" charset="-120"/>
              </a:rPr>
              <a:t>廣播系統</a:t>
            </a:r>
            <a:r>
              <a:rPr lang="zh-TW" altLang="en-US" sz="2400" dirty="0">
                <a:latin typeface="標楷體" panose="03000509000000000000" pitchFamily="65" charset="-120"/>
                <a:ea typeface="標楷體" panose="03000509000000000000" pitchFamily="65" charset="-120"/>
              </a:rPr>
              <a:t>等</a:t>
            </a:r>
            <a:r>
              <a:rPr lang="zh-TW" altLang="en-US" sz="2400" dirty="0" smtClean="0">
                <a:latin typeface="標楷體" panose="03000509000000000000" pitchFamily="65" charset="-120"/>
                <a:ea typeface="標楷體" panose="03000509000000000000" pitchFamily="65" charset="-120"/>
              </a:rPr>
              <a:t>設備</a:t>
            </a:r>
            <a:endParaRPr lang="en-US" altLang="zh-TW" sz="2400" dirty="0" smtClean="0">
              <a:latin typeface="標楷體" panose="03000509000000000000" pitchFamily="65" charset="-120"/>
              <a:ea typeface="標楷體" panose="03000509000000000000" pitchFamily="65" charset="-120"/>
            </a:endParaRPr>
          </a:p>
          <a:p>
            <a:pPr marL="0" indent="0">
              <a:spcBef>
                <a:spcPts val="1200"/>
              </a:spcBef>
              <a:buNone/>
            </a:pPr>
            <a:r>
              <a:rPr lang="zh-TW" altLang="en-US" sz="2400" dirty="0">
                <a:latin typeface="標楷體" panose="03000509000000000000" pitchFamily="65" charset="-120"/>
                <a:ea typeface="標楷體" panose="03000509000000000000" pitchFamily="65" charset="-120"/>
              </a:rPr>
              <a:t>教師運用這些</a:t>
            </a:r>
            <a:r>
              <a:rPr lang="zh-TW" altLang="en-US" sz="2400" dirty="0" smtClean="0">
                <a:latin typeface="標楷體" panose="03000509000000000000" pitchFamily="65" charset="-120"/>
                <a:ea typeface="標楷體" panose="03000509000000000000" pitchFamily="65" charset="-120"/>
              </a:rPr>
              <a:t>設備</a:t>
            </a:r>
            <a:r>
              <a:rPr lang="zh-TW" altLang="en-US" sz="2400" dirty="0">
                <a:latin typeface="標楷體" panose="03000509000000000000" pitchFamily="65" charset="-120"/>
                <a:ea typeface="標楷體" panose="03000509000000000000" pitchFamily="65" charset="-120"/>
              </a:rPr>
              <a:t>進行教學，讓教與學的環境更多元化、</a:t>
            </a:r>
            <a:r>
              <a:rPr lang="zh-TW" altLang="en-US" sz="2400" dirty="0" smtClean="0">
                <a:latin typeface="標楷體" panose="03000509000000000000" pitchFamily="65" charset="-120"/>
                <a:ea typeface="標楷體" panose="03000509000000000000" pitchFamily="65" charset="-120"/>
              </a:rPr>
              <a:t>活潑</a:t>
            </a:r>
            <a:r>
              <a:rPr lang="zh-TW" altLang="en-US" sz="2400" dirty="0">
                <a:latin typeface="標楷體" panose="03000509000000000000" pitchFamily="65" charset="-120"/>
                <a:ea typeface="標楷體" panose="03000509000000000000" pitchFamily="65" charset="-120"/>
              </a:rPr>
              <a:t>化，以改善傳統板書教學、學生被動的</a:t>
            </a:r>
            <a:r>
              <a:rPr lang="zh-TW" altLang="en-US" sz="2400" dirty="0" smtClean="0">
                <a:latin typeface="標楷體" panose="03000509000000000000" pitchFamily="65" charset="-120"/>
                <a:ea typeface="標楷體" panose="03000509000000000000" pitchFamily="65" charset="-120"/>
              </a:rPr>
              <a:t>接受</a:t>
            </a:r>
            <a:r>
              <a:rPr lang="zh-TW" altLang="en-US" sz="2400" dirty="0">
                <a:latin typeface="標楷體" panose="03000509000000000000" pitchFamily="65" charset="-120"/>
                <a:ea typeface="標楷體" panose="03000509000000000000" pitchFamily="65" charset="-120"/>
              </a:rPr>
              <a:t>知識和機械式背誦教學內容的缺失</a:t>
            </a:r>
          </a:p>
        </p:txBody>
      </p:sp>
      <p:sp>
        <p:nvSpPr>
          <p:cNvPr id="4" name="投影片編號版面配置區 3"/>
          <p:cNvSpPr>
            <a:spLocks noGrp="1"/>
          </p:cNvSpPr>
          <p:nvPr>
            <p:ph type="sldNum" sz="quarter" idx="12"/>
          </p:nvPr>
        </p:nvSpPr>
        <p:spPr/>
        <p:txBody>
          <a:bodyPr/>
          <a:lstStyle/>
          <a:p>
            <a:fld id="{11F70DB0-1707-4C2E-BA6A-7B2B88A8B1D4}" type="slidenum">
              <a:rPr lang="zh-TW" altLang="en-US" smtClean="0"/>
              <a:t>90</a:t>
            </a:fld>
            <a:endParaRPr lang="zh-TW" altLang="en-US" dirty="0"/>
          </a:p>
        </p:txBody>
      </p:sp>
      <p:sp>
        <p:nvSpPr>
          <p:cNvPr id="5" name="圓角矩形 45"/>
          <p:cNvSpPr/>
          <p:nvPr/>
        </p:nvSpPr>
        <p:spPr>
          <a:xfrm>
            <a:off x="125836" y="136769"/>
            <a:ext cx="5760641" cy="785818"/>
          </a:xfrm>
          <a:prstGeom prst="roundRect">
            <a:avLst>
              <a:gd name="adj" fmla="val 50000"/>
            </a:avLst>
          </a:prstGeom>
          <a:solidFill>
            <a:schemeClr val="accent5"/>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Arial" pitchFamily="34" charset="0"/>
            </a:endParaRPr>
          </a:p>
        </p:txBody>
      </p:sp>
      <p:sp>
        <p:nvSpPr>
          <p:cNvPr id="6" name="圓角矩形 62"/>
          <p:cNvSpPr/>
          <p:nvPr/>
        </p:nvSpPr>
        <p:spPr>
          <a:xfrm>
            <a:off x="251520" y="208207"/>
            <a:ext cx="5566465" cy="642942"/>
          </a:xfrm>
          <a:prstGeom prst="roundRect">
            <a:avLst>
              <a:gd name="adj" fmla="val 50000"/>
            </a:avLst>
          </a:prstGeom>
          <a:ln>
            <a:noFill/>
          </a:ln>
          <a:scene3d>
            <a:camera prst="orthographicFront"/>
            <a:lightRig rig="threePt" dir="t"/>
          </a:scene3d>
          <a:sp3d>
            <a:bevelT w="152400" h="50800" prst="softRound"/>
          </a:sp3d>
        </p:spPr>
        <p:style>
          <a:lnRef idx="2">
            <a:schemeClr val="accent1"/>
          </a:lnRef>
          <a:fillRef idx="1">
            <a:schemeClr val="lt1"/>
          </a:fillRef>
          <a:effectRef idx="0">
            <a:schemeClr val="accent1"/>
          </a:effectRef>
          <a:fontRef idx="minor">
            <a:schemeClr val="dk1"/>
          </a:fontRef>
        </p:style>
        <p:txBody>
          <a:bodyPr rtlCol="0" anchor="ctr"/>
          <a:lstStyle/>
          <a:p>
            <a:pPr algn="ctr"/>
            <a:endParaRPr lang="zh-TW" altLang="en-US">
              <a:latin typeface="Arial" pitchFamily="34" charset="0"/>
            </a:endParaRPr>
          </a:p>
        </p:txBody>
      </p:sp>
      <p:sp>
        <p:nvSpPr>
          <p:cNvPr id="7" name="TextBox 26"/>
          <p:cNvSpPr txBox="1"/>
          <p:nvPr/>
        </p:nvSpPr>
        <p:spPr>
          <a:xfrm>
            <a:off x="267758" y="136769"/>
            <a:ext cx="5244181" cy="707886"/>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TW" altLang="en-US"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創意互動教學</a:t>
            </a:r>
            <a:r>
              <a:rPr lang="en-US" altLang="zh-TW"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a:t>
            </a:r>
            <a:r>
              <a:rPr lang="en-US" altLang="zh-TW" sz="4000" b="1" spc="50" dirty="0" smtClean="0">
                <a:ln w="11430"/>
                <a:solidFill>
                  <a:srgbClr val="0000FF"/>
                </a:solidFill>
                <a:effectLst>
                  <a:outerShdw blurRad="76200" dist="50800" dir="5400000" algn="tl" rotWithShape="0">
                    <a:srgbClr val="000000">
                      <a:alpha val="65000"/>
                    </a:srgbClr>
                  </a:outerShdw>
                </a:effectLst>
                <a:latin typeface="Arial" panose="020B0604020202020204" pitchFamily="34" charset="0"/>
                <a:ea typeface="標楷體" panose="03000509000000000000" pitchFamily="65" charset="-120"/>
                <a:cs typeface="Arial" panose="020B0604020202020204" pitchFamily="34" charset="0"/>
              </a:rPr>
              <a:t>TEAL</a:t>
            </a:r>
            <a:r>
              <a:rPr lang="en-US" altLang="zh-TW"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a:t>
            </a:r>
            <a:endParaRPr lang="ko-KR" altLang="en-US"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HY헤드라인M" pitchFamily="18" charset="-127"/>
              <a:cs typeface="Times New Roman" pitchFamily="18" charset="0"/>
            </a:endParaRPr>
          </a:p>
        </p:txBody>
      </p:sp>
      <p:pic>
        <p:nvPicPr>
          <p:cNvPr id="8" name="Picture 34" descr="1733"/>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98122" y="1324743"/>
            <a:ext cx="529462" cy="52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34" descr="1733"/>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08263" y="2924944"/>
            <a:ext cx="529462" cy="52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4" descr="1733"/>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85951" y="4260414"/>
            <a:ext cx="529462" cy="52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0273609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467544" y="1196752"/>
            <a:ext cx="8229600" cy="4525963"/>
          </a:xfrm>
        </p:spPr>
        <p:txBody>
          <a:bodyPr>
            <a:noAutofit/>
          </a:bodyPr>
          <a:lstStyle/>
          <a:p>
            <a:pPr marL="0" indent="0">
              <a:lnSpc>
                <a:spcPts val="2700"/>
              </a:lnSpc>
              <a:spcBef>
                <a:spcPts val="1200"/>
              </a:spcBef>
              <a:buNone/>
            </a:pPr>
            <a:r>
              <a:rPr lang="en-US" altLang="zh-TW" sz="2400" dirty="0">
                <a:solidFill>
                  <a:srgbClr val="FF0000"/>
                </a:solidFill>
                <a:latin typeface="Arial" panose="020B0604020202020204" pitchFamily="34" charset="0"/>
                <a:ea typeface="標楷體" panose="03000509000000000000" pitchFamily="65" charset="-120"/>
                <a:cs typeface="Arial" panose="020B0604020202020204" pitchFamily="34" charset="0"/>
              </a:rPr>
              <a:t>TEAL</a:t>
            </a:r>
            <a:r>
              <a:rPr lang="en-US" altLang="zh-TW" sz="2400" dirty="0">
                <a:latin typeface="標楷體" panose="03000509000000000000" pitchFamily="65" charset="-120"/>
                <a:ea typeface="標楷體" panose="03000509000000000000" pitchFamily="65" charset="-120"/>
              </a:rPr>
              <a:t> </a:t>
            </a:r>
            <a:r>
              <a:rPr lang="zh-TW" altLang="en-US" sz="2400" dirty="0">
                <a:latin typeface="標楷體" panose="03000509000000000000" pitchFamily="65" charset="-120"/>
                <a:ea typeface="標楷體" panose="03000509000000000000" pitchFamily="65" charset="-120"/>
              </a:rPr>
              <a:t>以學生</a:t>
            </a:r>
            <a:r>
              <a:rPr lang="zh-TW" altLang="en-US" sz="2400" dirty="0">
                <a:solidFill>
                  <a:srgbClr val="FF0000"/>
                </a:solidFill>
                <a:latin typeface="標楷體" panose="03000509000000000000" pitchFamily="65" charset="-120"/>
                <a:ea typeface="標楷體" panose="03000509000000000000" pitchFamily="65" charset="-120"/>
              </a:rPr>
              <a:t>主動學習的教學法</a:t>
            </a:r>
            <a:r>
              <a:rPr lang="zh-TW" altLang="en-US" sz="2400" dirty="0" smtClean="0">
                <a:solidFill>
                  <a:srgbClr val="FF0000"/>
                </a:solidFill>
                <a:latin typeface="標楷體" panose="03000509000000000000" pitchFamily="65" charset="-120"/>
                <a:ea typeface="標楷體" panose="03000509000000000000" pitchFamily="65" charset="-120"/>
              </a:rPr>
              <a:t>為核心</a:t>
            </a:r>
            <a:r>
              <a:rPr lang="zh-TW" altLang="en-US" sz="2400" dirty="0">
                <a:latin typeface="標楷體" panose="03000509000000000000" pitchFamily="65" charset="-120"/>
                <a:ea typeface="標楷體" panose="03000509000000000000" pitchFamily="65" charset="-120"/>
              </a:rPr>
              <a:t>，在同一教室內，</a:t>
            </a:r>
            <a:r>
              <a:rPr lang="zh-TW" altLang="en-US" sz="2400" dirty="0" smtClean="0">
                <a:latin typeface="標楷體" panose="03000509000000000000" pitchFamily="65" charset="-120"/>
                <a:ea typeface="標楷體" panose="03000509000000000000" pitchFamily="65" charset="-120"/>
              </a:rPr>
              <a:t>經</a:t>
            </a:r>
            <a:r>
              <a:rPr lang="zh-TW" altLang="en-US" sz="2400" dirty="0" smtClean="0">
                <a:solidFill>
                  <a:srgbClr val="0000FF"/>
                </a:solidFill>
                <a:latin typeface="標楷體" panose="03000509000000000000" pitchFamily="65" charset="-120"/>
                <a:ea typeface="標楷體" panose="03000509000000000000" pitchFamily="65" charset="-120"/>
              </a:rPr>
              <a:t>演講課</a:t>
            </a:r>
            <a:r>
              <a:rPr lang="zh-TW" altLang="en-US" sz="2400" dirty="0">
                <a:solidFill>
                  <a:srgbClr val="0000FF"/>
                </a:solidFill>
                <a:latin typeface="標楷體" panose="03000509000000000000" pitchFamily="65" charset="-120"/>
                <a:ea typeface="標楷體" panose="03000509000000000000" pitchFamily="65" charset="-120"/>
              </a:rPr>
              <a:t>、演習和實驗</a:t>
            </a:r>
            <a:r>
              <a:rPr lang="zh-TW" altLang="en-US" sz="2400" dirty="0">
                <a:latin typeface="標楷體" panose="03000509000000000000" pitchFamily="65" charset="-120"/>
                <a:ea typeface="標楷體" panose="03000509000000000000" pitchFamily="65" charset="-120"/>
              </a:rPr>
              <a:t>等三</a:t>
            </a:r>
            <a:r>
              <a:rPr lang="zh-TW" altLang="en-US" sz="2400" dirty="0" smtClean="0">
                <a:latin typeface="標楷體" panose="03000509000000000000" pitchFamily="65" charset="-120"/>
                <a:ea typeface="標楷體" panose="03000509000000000000" pitchFamily="65" charset="-120"/>
              </a:rPr>
              <a:t>種不同</a:t>
            </a:r>
            <a:r>
              <a:rPr lang="zh-TW" altLang="en-US" sz="2400" dirty="0">
                <a:latin typeface="標楷體" panose="03000509000000000000" pitchFamily="65" charset="-120"/>
                <a:ea typeface="標楷體" panose="03000509000000000000" pitchFamily="65" charset="-120"/>
              </a:rPr>
              <a:t>形式的整合式教法。其特色是</a:t>
            </a:r>
            <a:r>
              <a:rPr lang="en-US" altLang="zh-TW" sz="2400" dirty="0" smtClean="0">
                <a:latin typeface="標楷體" panose="03000509000000000000" pitchFamily="65" charset="-120"/>
                <a:ea typeface="標楷體" panose="03000509000000000000" pitchFamily="65" charset="-120"/>
              </a:rPr>
              <a:t>:</a:t>
            </a:r>
          </a:p>
          <a:p>
            <a:pPr marL="0" indent="0">
              <a:lnSpc>
                <a:spcPts val="2700"/>
              </a:lnSpc>
              <a:spcBef>
                <a:spcPts val="1200"/>
              </a:spcBef>
              <a:buNone/>
            </a:pPr>
            <a:r>
              <a:rPr lang="en-US" altLang="zh-TW" sz="2400" dirty="0">
                <a:latin typeface="標楷體" panose="03000509000000000000" pitchFamily="65" charset="-120"/>
                <a:ea typeface="標楷體" panose="03000509000000000000" pitchFamily="65" charset="-120"/>
                <a:sym typeface="Wingdings 2" panose="05020102010507070707" pitchFamily="18" charset="2"/>
              </a:rPr>
              <a:t></a:t>
            </a:r>
            <a:r>
              <a:rPr lang="en-US" altLang="zh-TW" sz="2400" dirty="0" smtClean="0">
                <a:latin typeface="標楷體" panose="03000509000000000000" pitchFamily="65" charset="-120"/>
                <a:ea typeface="標楷體" panose="03000509000000000000" pitchFamily="65" charset="-120"/>
              </a:rPr>
              <a:t> </a:t>
            </a:r>
            <a:r>
              <a:rPr lang="zh-TW" altLang="en-US" sz="2400" dirty="0">
                <a:latin typeface="標楷體" panose="03000509000000000000" pitchFamily="65" charset="-120"/>
                <a:ea typeface="標楷體" panose="03000509000000000000" pitchFamily="65" charset="-120"/>
              </a:rPr>
              <a:t>以</a:t>
            </a:r>
            <a:r>
              <a:rPr lang="zh-TW" altLang="en-US" sz="2400" dirty="0">
                <a:solidFill>
                  <a:srgbClr val="0000FF"/>
                </a:solidFill>
                <a:latin typeface="標楷體" panose="03000509000000000000" pitchFamily="65" charset="-120"/>
                <a:ea typeface="標楷體" panose="03000509000000000000" pitchFamily="65" charset="-120"/>
              </a:rPr>
              <a:t>互動式</a:t>
            </a:r>
            <a:r>
              <a:rPr lang="zh-TW" altLang="en-US" sz="2400" dirty="0" smtClean="0">
                <a:solidFill>
                  <a:srgbClr val="0000FF"/>
                </a:solidFill>
                <a:latin typeface="標楷體" panose="03000509000000000000" pitchFamily="65" charset="-120"/>
                <a:ea typeface="標楷體" panose="03000509000000000000" pitchFamily="65" charset="-120"/>
              </a:rPr>
              <a:t>多媒體教</a:t>
            </a:r>
            <a:r>
              <a:rPr lang="zh-TW" altLang="en-US" sz="2400" dirty="0" smtClean="0">
                <a:latin typeface="標楷體" panose="03000509000000000000" pitchFamily="65" charset="-120"/>
                <a:ea typeface="標楷體" panose="03000509000000000000" pitchFamily="65" charset="-120"/>
              </a:rPr>
              <a:t>室</a:t>
            </a:r>
            <a:r>
              <a:rPr lang="zh-TW" altLang="en-US" sz="2400" dirty="0">
                <a:latin typeface="標楷體" panose="03000509000000000000" pitchFamily="65" charset="-120"/>
                <a:ea typeface="標楷體" panose="03000509000000000000" pitchFamily="65" charset="-120"/>
              </a:rPr>
              <a:t>，透過</a:t>
            </a:r>
            <a:r>
              <a:rPr lang="zh-TW" altLang="en-US" sz="2400" dirty="0">
                <a:solidFill>
                  <a:srgbClr val="0000FF"/>
                </a:solidFill>
                <a:latin typeface="標楷體" panose="03000509000000000000" pitchFamily="65" charset="-120"/>
                <a:ea typeface="標楷體" panose="03000509000000000000" pitchFamily="65" charset="-120"/>
              </a:rPr>
              <a:t>影片視覺動畫模</a:t>
            </a:r>
            <a:r>
              <a:rPr lang="zh-TW" altLang="en-US" sz="2400" dirty="0">
                <a:latin typeface="標楷體" panose="03000509000000000000" pitchFamily="65" charset="-120"/>
                <a:ea typeface="標楷體" panose="03000509000000000000" pitchFamily="65" charset="-120"/>
              </a:rPr>
              <a:t>擬等新科技，</a:t>
            </a:r>
            <a:r>
              <a:rPr lang="zh-TW" altLang="en-US" sz="2400" dirty="0" smtClean="0">
                <a:latin typeface="標楷體" panose="03000509000000000000" pitchFamily="65" charset="-120"/>
                <a:ea typeface="標楷體" panose="03000509000000000000" pitchFamily="65" charset="-120"/>
              </a:rPr>
              <a:t>使得</a:t>
            </a:r>
            <a:r>
              <a:rPr lang="zh-TW" altLang="en-US" sz="2400" dirty="0" smtClean="0">
                <a:solidFill>
                  <a:srgbClr val="FF0000"/>
                </a:solidFill>
                <a:latin typeface="標楷體" panose="03000509000000000000" pitchFamily="65" charset="-120"/>
                <a:ea typeface="標楷體" panose="03000509000000000000" pitchFamily="65" charset="-120"/>
              </a:rPr>
              <a:t>抽象</a:t>
            </a:r>
            <a:r>
              <a:rPr lang="zh-TW" altLang="en-US" sz="2400" dirty="0">
                <a:solidFill>
                  <a:srgbClr val="FF0000"/>
                </a:solidFill>
                <a:latin typeface="標楷體" panose="03000509000000000000" pitchFamily="65" charset="-120"/>
                <a:ea typeface="標楷體" panose="03000509000000000000" pitchFamily="65" charset="-120"/>
              </a:rPr>
              <a:t>的概念具體化</a:t>
            </a:r>
            <a:r>
              <a:rPr lang="zh-TW" altLang="en-US" sz="2400" dirty="0">
                <a:latin typeface="標楷體" panose="03000509000000000000" pitchFamily="65" charset="-120"/>
                <a:ea typeface="標楷體" panose="03000509000000000000" pitchFamily="65" charset="-120"/>
              </a:rPr>
              <a:t>，並營造</a:t>
            </a:r>
            <a:r>
              <a:rPr lang="zh-TW" altLang="en-US" sz="2400" dirty="0">
                <a:solidFill>
                  <a:srgbClr val="FF0000"/>
                </a:solidFill>
                <a:latin typeface="標楷體" panose="03000509000000000000" pitchFamily="65" charset="-120"/>
                <a:ea typeface="標楷體" panose="03000509000000000000" pitchFamily="65" charset="-120"/>
              </a:rPr>
              <a:t>學生主動參與學習的</a:t>
            </a:r>
            <a:r>
              <a:rPr lang="zh-TW" altLang="en-US" sz="2400" dirty="0" smtClean="0">
                <a:solidFill>
                  <a:srgbClr val="FF0000"/>
                </a:solidFill>
                <a:latin typeface="標楷體" panose="03000509000000000000" pitchFamily="65" charset="-120"/>
                <a:ea typeface="標楷體" panose="03000509000000000000" pitchFamily="65" charset="-120"/>
              </a:rPr>
              <a:t>氣氛</a:t>
            </a:r>
            <a:r>
              <a:rPr lang="zh-TW" altLang="en-US" sz="2400" dirty="0" smtClean="0">
                <a:latin typeface="標楷體" panose="03000509000000000000" pitchFamily="65" charset="-120"/>
                <a:ea typeface="標楷體" panose="03000509000000000000" pitchFamily="65" charset="-120"/>
              </a:rPr>
              <a:t>和</a:t>
            </a:r>
            <a:r>
              <a:rPr lang="zh-TW" altLang="en-US" sz="2400" dirty="0">
                <a:latin typeface="標楷體" panose="03000509000000000000" pitchFamily="65" charset="-120"/>
                <a:ea typeface="標楷體" panose="03000509000000000000" pitchFamily="65" charset="-120"/>
              </a:rPr>
              <a:t>環境，提昇學生基礎科學之抽象概念和實驗動手</a:t>
            </a:r>
            <a:r>
              <a:rPr lang="zh-TW" altLang="en-US" sz="2400" dirty="0" smtClean="0">
                <a:latin typeface="標楷體" panose="03000509000000000000" pitchFamily="65" charset="-120"/>
                <a:ea typeface="標楷體" panose="03000509000000000000" pitchFamily="65" charset="-120"/>
              </a:rPr>
              <a:t>能力</a:t>
            </a:r>
            <a:r>
              <a:rPr lang="en-US" altLang="zh-TW" sz="2400" dirty="0" smtClean="0">
                <a:latin typeface="標楷體" panose="03000509000000000000" pitchFamily="65" charset="-120"/>
                <a:ea typeface="標楷體" panose="03000509000000000000" pitchFamily="65" charset="-120"/>
              </a:rPr>
              <a:t>;</a:t>
            </a:r>
          </a:p>
          <a:p>
            <a:pPr marL="0" indent="0">
              <a:lnSpc>
                <a:spcPts val="2700"/>
              </a:lnSpc>
              <a:spcBef>
                <a:spcPts val="1200"/>
              </a:spcBef>
              <a:buNone/>
            </a:pPr>
            <a:r>
              <a:rPr lang="en-US" altLang="zh-TW" sz="2400" dirty="0">
                <a:latin typeface="標楷體" panose="03000509000000000000" pitchFamily="65" charset="-120"/>
                <a:ea typeface="標楷體" panose="03000509000000000000" pitchFamily="65" charset="-120"/>
                <a:sym typeface="Wingdings 2" panose="05020102010507070707" pitchFamily="18" charset="2"/>
              </a:rPr>
              <a:t></a:t>
            </a:r>
            <a:r>
              <a:rPr lang="en-US" altLang="zh-TW" sz="2400" dirty="0" smtClean="0">
                <a:latin typeface="標楷體" panose="03000509000000000000" pitchFamily="65" charset="-120"/>
                <a:ea typeface="標楷體" panose="03000509000000000000" pitchFamily="65" charset="-120"/>
              </a:rPr>
              <a:t> </a:t>
            </a:r>
            <a:r>
              <a:rPr lang="zh-TW" altLang="en-US" sz="2400" dirty="0">
                <a:latin typeface="標楷體" panose="03000509000000000000" pitchFamily="65" charset="-120"/>
                <a:ea typeface="標楷體" panose="03000509000000000000" pitchFamily="65" charset="-120"/>
              </a:rPr>
              <a:t>透過</a:t>
            </a:r>
            <a:r>
              <a:rPr lang="zh-TW" altLang="en-US" sz="2400" dirty="0">
                <a:solidFill>
                  <a:srgbClr val="FF0000"/>
                </a:solidFill>
                <a:latin typeface="標楷體" panose="03000509000000000000" pitchFamily="65" charset="-120"/>
                <a:ea typeface="標楷體" panose="03000509000000000000" pitchFamily="65" charset="-120"/>
              </a:rPr>
              <a:t>同儕間分組合作學習</a:t>
            </a:r>
            <a:r>
              <a:rPr lang="zh-TW" altLang="en-US" sz="2400" dirty="0">
                <a:latin typeface="標楷體" panose="03000509000000000000" pitchFamily="65" charset="-120"/>
                <a:ea typeface="標楷體" panose="03000509000000000000" pitchFamily="65" charset="-120"/>
              </a:rPr>
              <a:t>，可在互動的歷程</a:t>
            </a:r>
            <a:r>
              <a:rPr lang="zh-TW" altLang="en-US" sz="2400" dirty="0" smtClean="0">
                <a:latin typeface="標楷體" panose="03000509000000000000" pitchFamily="65" charset="-120"/>
                <a:ea typeface="標楷體" panose="03000509000000000000" pitchFamily="65" charset="-120"/>
              </a:rPr>
              <a:t>強化</a:t>
            </a:r>
            <a:r>
              <a:rPr lang="zh-TW" altLang="en-US" sz="2400" dirty="0">
                <a:latin typeface="標楷體" panose="03000509000000000000" pitchFamily="65" charset="-120"/>
                <a:ea typeface="標楷體" panose="03000509000000000000" pitchFamily="65" charset="-120"/>
              </a:rPr>
              <a:t>學生的認知參與，同時，能力較強的組員也可</a:t>
            </a:r>
            <a:r>
              <a:rPr lang="zh-TW" altLang="en-US" sz="2400" dirty="0" smtClean="0">
                <a:latin typeface="標楷體" panose="03000509000000000000" pitchFamily="65" charset="-120"/>
                <a:ea typeface="標楷體" panose="03000509000000000000" pitchFamily="65" charset="-120"/>
              </a:rPr>
              <a:t>扮演引</a:t>
            </a:r>
            <a:r>
              <a:rPr lang="zh-TW" altLang="en-US" sz="2400" dirty="0">
                <a:latin typeface="標楷體" panose="03000509000000000000" pitchFamily="65" charset="-120"/>
                <a:ea typeface="標楷體" panose="03000509000000000000" pitchFamily="65" charset="-120"/>
              </a:rPr>
              <a:t>介</a:t>
            </a:r>
            <a:r>
              <a:rPr lang="en-US" altLang="zh-TW" sz="2400" dirty="0">
                <a:latin typeface="標楷體" panose="03000509000000000000" pitchFamily="65" charset="-120"/>
                <a:ea typeface="標楷體" panose="03000509000000000000" pitchFamily="65" charset="-120"/>
              </a:rPr>
              <a:t>(</a:t>
            </a:r>
            <a:r>
              <a:rPr lang="en-US" altLang="zh-TW" sz="2400" dirty="0">
                <a:solidFill>
                  <a:srgbClr val="0000FF"/>
                </a:solidFill>
                <a:latin typeface="Arial" panose="020B0604020202020204" pitchFamily="34" charset="0"/>
                <a:ea typeface="標楷體" panose="03000509000000000000" pitchFamily="65" charset="-120"/>
                <a:cs typeface="Arial" panose="020B0604020202020204" pitchFamily="34" charset="0"/>
              </a:rPr>
              <a:t>mediate</a:t>
            </a:r>
            <a:r>
              <a:rPr lang="en-US" altLang="zh-TW" sz="2400" dirty="0">
                <a:latin typeface="標楷體" panose="03000509000000000000" pitchFamily="65" charset="-120"/>
                <a:ea typeface="標楷體" panose="03000509000000000000" pitchFamily="65" charset="-120"/>
              </a:rPr>
              <a:t>)</a:t>
            </a:r>
            <a:r>
              <a:rPr lang="zh-TW" altLang="en-US" sz="2400" dirty="0">
                <a:latin typeface="標楷體" panose="03000509000000000000" pitchFamily="65" charset="-120"/>
                <a:ea typeface="標楷體" panose="03000509000000000000" pitchFamily="65" charset="-120"/>
              </a:rPr>
              <a:t>其他組員的角色，認知參與以及</a:t>
            </a:r>
            <a:r>
              <a:rPr lang="zh-TW" altLang="en-US" sz="2400" dirty="0" smtClean="0">
                <a:latin typeface="標楷體" panose="03000509000000000000" pitchFamily="65" charset="-120"/>
                <a:ea typeface="標楷體" panose="03000509000000000000" pitchFamily="65" charset="-120"/>
              </a:rPr>
              <a:t>科學知識</a:t>
            </a:r>
            <a:r>
              <a:rPr lang="zh-TW" altLang="en-US" sz="2400" dirty="0">
                <a:latin typeface="標楷體" panose="03000509000000000000" pitchFamily="65" charset="-120"/>
                <a:ea typeface="標楷體" panose="03000509000000000000" pitchFamily="65" charset="-120"/>
              </a:rPr>
              <a:t>的引介都是呼應建構主義的論點</a:t>
            </a:r>
            <a:r>
              <a:rPr lang="en-US" altLang="zh-TW" sz="2400" dirty="0" smtClean="0">
                <a:latin typeface="標楷體" panose="03000509000000000000" pitchFamily="65" charset="-120"/>
                <a:ea typeface="標楷體" panose="03000509000000000000" pitchFamily="65" charset="-120"/>
              </a:rPr>
              <a:t>;</a:t>
            </a:r>
          </a:p>
          <a:p>
            <a:pPr marL="0" indent="0">
              <a:lnSpc>
                <a:spcPts val="2700"/>
              </a:lnSpc>
              <a:spcBef>
                <a:spcPts val="1200"/>
              </a:spcBef>
              <a:buNone/>
            </a:pPr>
            <a:r>
              <a:rPr lang="en-US" altLang="zh-TW" sz="2400" dirty="0">
                <a:latin typeface="標楷體" panose="03000509000000000000" pitchFamily="65" charset="-120"/>
                <a:ea typeface="標楷體" panose="03000509000000000000" pitchFamily="65" charset="-120"/>
                <a:sym typeface="Wingdings 2" panose="05020102010507070707" pitchFamily="18" charset="2"/>
              </a:rPr>
              <a:t></a:t>
            </a:r>
            <a:r>
              <a:rPr lang="zh-TW" altLang="en-US" sz="2400" dirty="0" smtClean="0">
                <a:latin typeface="標楷體" panose="03000509000000000000" pitchFamily="65" charset="-120"/>
                <a:ea typeface="標楷體" panose="03000509000000000000" pitchFamily="65" charset="-120"/>
              </a:rPr>
              <a:t>以</a:t>
            </a:r>
            <a:r>
              <a:rPr lang="zh-TW" altLang="en-US" sz="2400" dirty="0">
                <a:solidFill>
                  <a:srgbClr val="FF0000"/>
                </a:solidFill>
                <a:latin typeface="標楷體" panose="03000509000000000000" pitchFamily="65" charset="-120"/>
                <a:ea typeface="標楷體" panose="03000509000000000000" pitchFamily="65" charset="-120"/>
              </a:rPr>
              <a:t>數位網路</a:t>
            </a:r>
            <a:r>
              <a:rPr lang="zh-TW" altLang="en-US" sz="2400" dirty="0" smtClean="0">
                <a:solidFill>
                  <a:srgbClr val="FF0000"/>
                </a:solidFill>
                <a:latin typeface="標楷體" panose="03000509000000000000" pitchFamily="65" charset="-120"/>
                <a:ea typeface="標楷體" panose="03000509000000000000" pitchFamily="65" charset="-120"/>
              </a:rPr>
              <a:t>進行</a:t>
            </a:r>
            <a:r>
              <a:rPr lang="zh-TW" altLang="en-US" sz="2400" dirty="0">
                <a:solidFill>
                  <a:srgbClr val="FF0000"/>
                </a:solidFill>
                <a:latin typeface="標楷體" panose="03000509000000000000" pitchFamily="65" charset="-120"/>
                <a:ea typeface="標楷體" panose="03000509000000000000" pitchFamily="65" charset="-120"/>
              </a:rPr>
              <a:t>課前預習、作業指定與繳</a:t>
            </a:r>
            <a:r>
              <a:rPr lang="zh-TW" altLang="en-US" sz="2400" dirty="0">
                <a:latin typeface="標楷體" panose="03000509000000000000" pitchFamily="65" charset="-120"/>
                <a:ea typeface="標楷體" panose="03000509000000000000" pitchFamily="65" charset="-120"/>
              </a:rPr>
              <a:t>交，並配合</a:t>
            </a:r>
            <a:r>
              <a:rPr lang="zh-TW" altLang="en-US" sz="2400" dirty="0" smtClean="0">
                <a:latin typeface="標楷體" panose="03000509000000000000" pitchFamily="65" charset="-120"/>
                <a:ea typeface="標楷體" panose="03000509000000000000" pitchFamily="65" charset="-120"/>
              </a:rPr>
              <a:t>課後</a:t>
            </a:r>
            <a:endParaRPr lang="en-US" altLang="zh-TW" sz="2400" dirty="0" smtClean="0">
              <a:latin typeface="標楷體" panose="03000509000000000000" pitchFamily="65" charset="-120"/>
              <a:ea typeface="標楷體" panose="03000509000000000000" pitchFamily="65" charset="-120"/>
            </a:endParaRPr>
          </a:p>
          <a:p>
            <a:pPr marL="0" indent="0">
              <a:lnSpc>
                <a:spcPts val="2700"/>
              </a:lnSpc>
              <a:spcBef>
                <a:spcPts val="1200"/>
              </a:spcBef>
              <a:buNone/>
            </a:pPr>
            <a:r>
              <a:rPr lang="zh-TW" altLang="en-US" sz="2400" dirty="0">
                <a:latin typeface="標楷體" panose="03000509000000000000" pitchFamily="65" charset="-120"/>
                <a:ea typeface="標楷體" panose="03000509000000000000" pitchFamily="65" charset="-120"/>
              </a:rPr>
              <a:t> </a:t>
            </a:r>
            <a:r>
              <a:rPr lang="zh-TW" altLang="en-US" sz="2400" dirty="0" smtClean="0">
                <a:latin typeface="標楷體" panose="03000509000000000000" pitchFamily="65" charset="-120"/>
                <a:ea typeface="標楷體" panose="03000509000000000000" pitchFamily="65" charset="-120"/>
              </a:rPr>
              <a:t>      小考</a:t>
            </a:r>
            <a:r>
              <a:rPr lang="zh-TW" altLang="en-US" sz="2400" dirty="0">
                <a:latin typeface="標楷體" panose="03000509000000000000" pitchFamily="65" charset="-120"/>
                <a:ea typeface="標楷體" panose="03000509000000000000" pitchFamily="65" charset="-120"/>
              </a:rPr>
              <a:t>，</a:t>
            </a:r>
            <a:r>
              <a:rPr lang="zh-TW" altLang="en-US" sz="2400" dirty="0" smtClean="0">
                <a:latin typeface="標楷體" panose="03000509000000000000" pitchFamily="65" charset="-120"/>
                <a:ea typeface="標楷體" panose="03000509000000000000" pitchFamily="65" charset="-120"/>
              </a:rPr>
              <a:t>評估</a:t>
            </a:r>
            <a:r>
              <a:rPr lang="zh-TW" altLang="en-US" sz="2400" dirty="0">
                <a:latin typeface="標楷體" panose="03000509000000000000" pitchFamily="65" charset="-120"/>
                <a:ea typeface="標楷體" panose="03000509000000000000" pitchFamily="65" charset="-120"/>
              </a:rPr>
              <a:t>教學與學習之成效。</a:t>
            </a:r>
          </a:p>
        </p:txBody>
      </p:sp>
      <p:sp>
        <p:nvSpPr>
          <p:cNvPr id="4" name="投影片編號版面配置區 3"/>
          <p:cNvSpPr>
            <a:spLocks noGrp="1"/>
          </p:cNvSpPr>
          <p:nvPr>
            <p:ph type="sldNum" sz="quarter" idx="12"/>
          </p:nvPr>
        </p:nvSpPr>
        <p:spPr/>
        <p:txBody>
          <a:bodyPr/>
          <a:lstStyle/>
          <a:p>
            <a:fld id="{11F70DB0-1707-4C2E-BA6A-7B2B88A8B1D4}" type="slidenum">
              <a:rPr lang="zh-TW" altLang="en-US" smtClean="0"/>
              <a:t>91</a:t>
            </a:fld>
            <a:endParaRPr lang="zh-TW" altLang="en-US" dirty="0"/>
          </a:p>
        </p:txBody>
      </p:sp>
      <p:sp>
        <p:nvSpPr>
          <p:cNvPr id="5" name="圓角矩形 45"/>
          <p:cNvSpPr/>
          <p:nvPr/>
        </p:nvSpPr>
        <p:spPr>
          <a:xfrm>
            <a:off x="125836" y="136769"/>
            <a:ext cx="5760641" cy="785818"/>
          </a:xfrm>
          <a:prstGeom prst="roundRect">
            <a:avLst>
              <a:gd name="adj" fmla="val 50000"/>
            </a:avLst>
          </a:prstGeom>
          <a:solidFill>
            <a:schemeClr val="accent5"/>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Arial" pitchFamily="34" charset="0"/>
            </a:endParaRPr>
          </a:p>
        </p:txBody>
      </p:sp>
      <p:sp>
        <p:nvSpPr>
          <p:cNvPr id="6" name="圓角矩形 62"/>
          <p:cNvSpPr/>
          <p:nvPr/>
        </p:nvSpPr>
        <p:spPr>
          <a:xfrm>
            <a:off x="251520" y="208207"/>
            <a:ext cx="5566465" cy="642942"/>
          </a:xfrm>
          <a:prstGeom prst="roundRect">
            <a:avLst>
              <a:gd name="adj" fmla="val 50000"/>
            </a:avLst>
          </a:prstGeom>
          <a:ln>
            <a:noFill/>
          </a:ln>
          <a:scene3d>
            <a:camera prst="orthographicFront"/>
            <a:lightRig rig="threePt" dir="t"/>
          </a:scene3d>
          <a:sp3d>
            <a:bevelT w="152400" h="50800" prst="softRound"/>
          </a:sp3d>
        </p:spPr>
        <p:style>
          <a:lnRef idx="2">
            <a:schemeClr val="accent1"/>
          </a:lnRef>
          <a:fillRef idx="1">
            <a:schemeClr val="lt1"/>
          </a:fillRef>
          <a:effectRef idx="0">
            <a:schemeClr val="accent1"/>
          </a:effectRef>
          <a:fontRef idx="minor">
            <a:schemeClr val="dk1"/>
          </a:fontRef>
        </p:style>
        <p:txBody>
          <a:bodyPr rtlCol="0" anchor="ctr"/>
          <a:lstStyle/>
          <a:p>
            <a:pPr algn="ctr"/>
            <a:endParaRPr lang="zh-TW" altLang="en-US">
              <a:latin typeface="Arial" pitchFamily="34" charset="0"/>
            </a:endParaRPr>
          </a:p>
        </p:txBody>
      </p:sp>
      <p:sp>
        <p:nvSpPr>
          <p:cNvPr id="7" name="TextBox 26"/>
          <p:cNvSpPr txBox="1"/>
          <p:nvPr/>
        </p:nvSpPr>
        <p:spPr>
          <a:xfrm>
            <a:off x="267758" y="136769"/>
            <a:ext cx="5244181" cy="707886"/>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TW" altLang="en-US"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創意互動教學</a:t>
            </a:r>
            <a:r>
              <a:rPr lang="en-US" altLang="zh-TW"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a:t>
            </a:r>
            <a:r>
              <a:rPr lang="en-US" altLang="zh-TW" sz="4000" b="1" spc="50" dirty="0" smtClean="0">
                <a:ln w="11430"/>
                <a:solidFill>
                  <a:srgbClr val="0000FF"/>
                </a:solidFill>
                <a:effectLst>
                  <a:outerShdw blurRad="76200" dist="50800" dir="5400000" algn="tl" rotWithShape="0">
                    <a:srgbClr val="000000">
                      <a:alpha val="65000"/>
                    </a:srgbClr>
                  </a:outerShdw>
                </a:effectLst>
                <a:latin typeface="Arial" panose="020B0604020202020204" pitchFamily="34" charset="0"/>
                <a:ea typeface="標楷體" panose="03000509000000000000" pitchFamily="65" charset="-120"/>
                <a:cs typeface="Arial" panose="020B0604020202020204" pitchFamily="34" charset="0"/>
              </a:rPr>
              <a:t>TEAL</a:t>
            </a:r>
            <a:r>
              <a:rPr lang="en-US" altLang="zh-TW"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a:t>
            </a:r>
            <a:endParaRPr lang="ko-KR" altLang="en-US"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HY헤드라인M" pitchFamily="18" charset="-127"/>
              <a:cs typeface="Times New Roman" pitchFamily="18" charset="0"/>
            </a:endParaRPr>
          </a:p>
        </p:txBody>
      </p:sp>
    </p:spTree>
    <p:extLst>
      <p:ext uri="{BB962C8B-B14F-4D97-AF65-F5344CB8AC3E}">
        <p14:creationId xmlns:p14="http://schemas.microsoft.com/office/powerpoint/2010/main" val="370970971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11F70DB0-1707-4C2E-BA6A-7B2B88A8B1D4}" type="slidenum">
              <a:rPr lang="zh-TW" altLang="en-US" smtClean="0"/>
              <a:t>92</a:t>
            </a:fld>
            <a:endParaRPr lang="zh-TW" altLang="en-US"/>
          </a:p>
        </p:txBody>
      </p:sp>
      <p:pic>
        <p:nvPicPr>
          <p:cNvPr id="3" name="Picture 2" descr="33-"/>
          <p:cNvPicPr>
            <a:picLocks noChangeAspect="1" noChangeArrowheads="1"/>
          </p:cNvPicPr>
          <p:nvPr/>
        </p:nvPicPr>
        <p:blipFill>
          <a:blip r:embed="rId2"/>
          <a:srcRect/>
          <a:stretch>
            <a:fillRect/>
          </a:stretch>
        </p:blipFill>
        <p:spPr bwMode="auto">
          <a:xfrm>
            <a:off x="0" y="178728"/>
            <a:ext cx="4788024" cy="946906"/>
          </a:xfrm>
          <a:prstGeom prst="rect">
            <a:avLst/>
          </a:prstGeom>
          <a:noFill/>
        </p:spPr>
      </p:pic>
      <p:sp>
        <p:nvSpPr>
          <p:cNvPr id="4" name="TextBox 18"/>
          <p:cNvSpPr txBox="1"/>
          <p:nvPr/>
        </p:nvSpPr>
        <p:spPr>
          <a:xfrm>
            <a:off x="107504" y="178728"/>
            <a:ext cx="4572000" cy="707886"/>
          </a:xfrm>
          <a:prstGeom prst="rect">
            <a:avLst/>
          </a:prstGeom>
          <a:noFill/>
        </p:spPr>
        <p:txBody>
          <a:bodyPr wrap="square" rtlCol="0">
            <a:spAutoFit/>
          </a:bodyPr>
          <a:lstStyle/>
          <a:p>
            <a:pPr algn="ctr">
              <a:buBlip>
                <a:blip r:embed="rId3"/>
              </a:buBlip>
            </a:pPr>
            <a:r>
              <a:rPr lang="zh-TW" altLang="zh-TW" sz="4000" b="1" dirty="0">
                <a:latin typeface="標楷體" panose="03000509000000000000" pitchFamily="65" charset="-120"/>
                <a:ea typeface="標楷體" panose="03000509000000000000" pitchFamily="65" charset="-120"/>
              </a:rPr>
              <a:t>發展學校特色</a:t>
            </a:r>
            <a:endParaRPr lang="ko-KR" altLang="en-US" sz="4000" b="1" dirty="0">
              <a:latin typeface="標楷體" panose="03000509000000000000" pitchFamily="65" charset="-120"/>
            </a:endParaRPr>
          </a:p>
        </p:txBody>
      </p:sp>
      <p:sp>
        <p:nvSpPr>
          <p:cNvPr id="5" name="矩形 4"/>
          <p:cNvSpPr/>
          <p:nvPr/>
        </p:nvSpPr>
        <p:spPr>
          <a:xfrm>
            <a:off x="683568" y="1125634"/>
            <a:ext cx="8460432" cy="6001643"/>
          </a:xfrm>
          <a:prstGeom prst="rect">
            <a:avLst/>
          </a:prstGeom>
        </p:spPr>
        <p:txBody>
          <a:bodyPr wrap="square">
            <a:spAutoFit/>
          </a:bodyPr>
          <a:lstStyle/>
          <a:p>
            <a:r>
              <a:rPr lang="zh-TW" altLang="zh-TW" sz="2400" dirty="0">
                <a:solidFill>
                  <a:srgbClr val="FF0000"/>
                </a:solidFill>
                <a:latin typeface="標楷體" panose="03000509000000000000" pitchFamily="65" charset="-120"/>
                <a:ea typeface="標楷體" panose="03000509000000000000" pitchFamily="65" charset="-120"/>
                <a:cs typeface="Times New Roman" panose="02020603050405020304" pitchFamily="18" charset="0"/>
              </a:rPr>
              <a:t>落實整合特色研究與產業實踐之學校</a:t>
            </a:r>
            <a:r>
              <a:rPr lang="zh-TW" altLang="zh-TW" sz="2400" dirty="0" smtClean="0">
                <a:solidFill>
                  <a:srgbClr val="FF0000"/>
                </a:solidFill>
                <a:latin typeface="標楷體" panose="03000509000000000000" pitchFamily="65" charset="-120"/>
                <a:ea typeface="標楷體" panose="03000509000000000000" pitchFamily="65" charset="-120"/>
                <a:cs typeface="Times New Roman" panose="02020603050405020304" pitchFamily="18" charset="0"/>
              </a:rPr>
              <a:t>定位</a:t>
            </a:r>
            <a:r>
              <a:rPr lang="en-US" altLang="zh-TW" sz="2400" dirty="0" smtClean="0">
                <a:solidFill>
                  <a:srgbClr val="FF0000"/>
                </a:solidFill>
                <a:latin typeface="標楷體" panose="03000509000000000000" pitchFamily="65" charset="-120"/>
                <a:ea typeface="標楷體" panose="03000509000000000000" pitchFamily="65" charset="-120"/>
                <a:cs typeface="Times New Roman" panose="02020603050405020304" pitchFamily="18" charset="0"/>
              </a:rPr>
              <a:t>--</a:t>
            </a:r>
            <a:r>
              <a:rPr lang="zh-TW" altLang="zh-TW" sz="2400" dirty="0">
                <a:latin typeface="標楷體" panose="03000509000000000000" pitchFamily="65" charset="-120"/>
                <a:ea typeface="標楷體" panose="03000509000000000000" pitchFamily="65" charset="-120"/>
              </a:rPr>
              <a:t>優質的研究及產學</a:t>
            </a:r>
            <a:r>
              <a:rPr lang="zh-TW" altLang="zh-TW" sz="2400" dirty="0" smtClean="0">
                <a:latin typeface="標楷體" panose="03000509000000000000" pitchFamily="65" charset="-120"/>
                <a:ea typeface="標楷體" panose="03000509000000000000" pitchFamily="65" charset="-120"/>
              </a:rPr>
              <a:t>環境</a:t>
            </a:r>
            <a:r>
              <a:rPr lang="zh-TW" altLang="en-US" sz="2400" dirty="0" smtClean="0">
                <a:latin typeface="標楷體" panose="03000509000000000000" pitchFamily="65" charset="-120"/>
                <a:ea typeface="標楷體" panose="03000509000000000000" pitchFamily="65" charset="-120"/>
              </a:rPr>
              <a:t>、</a:t>
            </a:r>
            <a:r>
              <a:rPr lang="zh-TW" altLang="zh-TW" sz="2400" dirty="0">
                <a:latin typeface="標楷體" panose="03000509000000000000" pitchFamily="65" charset="-120"/>
                <a:ea typeface="標楷體" panose="03000509000000000000" pitchFamily="65" charset="-120"/>
              </a:rPr>
              <a:t>推動</a:t>
            </a:r>
            <a:r>
              <a:rPr lang="zh-TW" altLang="zh-TW" sz="2400" dirty="0">
                <a:solidFill>
                  <a:srgbClr val="0000FF"/>
                </a:solidFill>
                <a:latin typeface="標楷體" panose="03000509000000000000" pitchFamily="65" charset="-120"/>
                <a:ea typeface="標楷體" panose="03000509000000000000" pitchFamily="65" charset="-120"/>
              </a:rPr>
              <a:t>跨領域整合研究</a:t>
            </a:r>
            <a:r>
              <a:rPr lang="zh-TW" altLang="en-US" sz="2400" dirty="0" smtClean="0">
                <a:latin typeface="標楷體" panose="03000509000000000000" pitchFamily="65" charset="-120"/>
                <a:ea typeface="標楷體" panose="03000509000000000000" pitchFamily="65" charset="-120"/>
              </a:rPr>
              <a:t>、</a:t>
            </a:r>
            <a:r>
              <a:rPr lang="zh-TW" altLang="zh-TW" sz="2400" dirty="0">
                <a:solidFill>
                  <a:srgbClr val="FF0000"/>
                </a:solidFill>
                <a:latin typeface="標楷體" panose="03000509000000000000" pitchFamily="65" charset="-120"/>
                <a:ea typeface="標楷體" panose="03000509000000000000" pitchFamily="65" charset="-120"/>
              </a:rPr>
              <a:t>三創研究</a:t>
            </a:r>
            <a:r>
              <a:rPr lang="en-US" altLang="zh-TW" sz="2400" dirty="0">
                <a:latin typeface="標楷體" panose="03000509000000000000" pitchFamily="65" charset="-120"/>
                <a:ea typeface="標楷體" panose="03000509000000000000" pitchFamily="65" charset="-120"/>
              </a:rPr>
              <a:t>(</a:t>
            </a:r>
            <a:r>
              <a:rPr lang="zh-TW" altLang="zh-TW" sz="2400" dirty="0">
                <a:solidFill>
                  <a:srgbClr val="0000FF"/>
                </a:solidFill>
                <a:latin typeface="標楷體" panose="03000509000000000000" pitchFamily="65" charset="-120"/>
                <a:ea typeface="標楷體" panose="03000509000000000000" pitchFamily="65" charset="-120"/>
              </a:rPr>
              <a:t>啟動創意發想、力行創新研發、孵育創業</a:t>
            </a:r>
            <a:r>
              <a:rPr lang="zh-TW" altLang="zh-TW" sz="2400" dirty="0" smtClean="0">
                <a:solidFill>
                  <a:srgbClr val="0000FF"/>
                </a:solidFill>
                <a:latin typeface="標楷體" panose="03000509000000000000" pitchFamily="65" charset="-120"/>
                <a:ea typeface="標楷體" panose="03000509000000000000" pitchFamily="65" charset="-120"/>
              </a:rPr>
              <a:t>基地</a:t>
            </a:r>
            <a:r>
              <a:rPr lang="en-US" altLang="zh-TW" sz="2400" dirty="0" smtClean="0">
                <a:latin typeface="標楷體" panose="03000509000000000000" pitchFamily="65" charset="-120"/>
                <a:ea typeface="標楷體" panose="03000509000000000000" pitchFamily="65" charset="-120"/>
              </a:rPr>
              <a:t>)</a:t>
            </a:r>
            <a:r>
              <a:rPr lang="zh-TW" altLang="en-US" sz="2400" dirty="0" smtClean="0">
                <a:latin typeface="標楷體" panose="03000509000000000000" pitchFamily="65" charset="-120"/>
                <a:ea typeface="標楷體" panose="03000509000000000000" pitchFamily="65" charset="-120"/>
              </a:rPr>
              <a:t>、</a:t>
            </a:r>
            <a:r>
              <a:rPr lang="zh-TW" altLang="zh-TW" sz="2400" dirty="0">
                <a:solidFill>
                  <a:srgbClr val="0000FF"/>
                </a:solidFill>
                <a:latin typeface="標楷體" panose="03000509000000000000" pitchFamily="65" charset="-120"/>
                <a:ea typeface="標楷體" panose="03000509000000000000" pitchFamily="65" charset="-120"/>
              </a:rPr>
              <a:t>實行圓夢營隊計畫</a:t>
            </a:r>
            <a:r>
              <a:rPr lang="zh-TW" altLang="zh-TW" sz="2400" dirty="0">
                <a:latin typeface="標楷體" panose="03000509000000000000" pitchFamily="65" charset="-120"/>
                <a:ea typeface="標楷體" panose="03000509000000000000" pitchFamily="65" charset="-120"/>
              </a:rPr>
              <a:t>、</a:t>
            </a:r>
            <a:r>
              <a:rPr lang="en-US" altLang="zh-TW" sz="2400" dirty="0">
                <a:solidFill>
                  <a:srgbClr val="0000FF"/>
                </a:solidFill>
                <a:latin typeface="Arial" panose="020B0604020202020204" pitchFamily="34" charset="0"/>
                <a:ea typeface="標楷體" panose="03000509000000000000" pitchFamily="65" charset="-120"/>
                <a:cs typeface="Arial" panose="020B0604020202020204" pitchFamily="34" charset="0"/>
              </a:rPr>
              <a:t>Green Maker Space “O</a:t>
            </a:r>
            <a:r>
              <a:rPr lang="en-US" altLang="zh-TW" sz="2400" dirty="0">
                <a:latin typeface="標楷體" panose="03000509000000000000" pitchFamily="65" charset="-120"/>
                <a:ea typeface="標楷體" panose="03000509000000000000" pitchFamily="65" charset="-120"/>
              </a:rPr>
              <a:t>”</a:t>
            </a:r>
            <a:r>
              <a:rPr lang="zh-TW" altLang="zh-TW" sz="2400" dirty="0">
                <a:latin typeface="標楷體" panose="03000509000000000000" pitchFamily="65" charset="-120"/>
                <a:ea typeface="標楷體" panose="03000509000000000000" pitchFamily="65" charset="-120"/>
              </a:rPr>
              <a:t>、</a:t>
            </a:r>
            <a:r>
              <a:rPr lang="zh-TW" altLang="zh-TW" sz="2400" dirty="0">
                <a:solidFill>
                  <a:srgbClr val="0000FF"/>
                </a:solidFill>
                <a:latin typeface="標楷體" panose="03000509000000000000" pitchFamily="65" charset="-120"/>
                <a:ea typeface="標楷體" panose="03000509000000000000" pitchFamily="65" charset="-120"/>
              </a:rPr>
              <a:t>企業實鏡秀</a:t>
            </a:r>
            <a:r>
              <a:rPr lang="zh-TW" altLang="zh-TW" sz="2400" dirty="0">
                <a:latin typeface="標楷體" panose="03000509000000000000" pitchFamily="65" charset="-120"/>
                <a:ea typeface="標楷體" panose="03000509000000000000" pitchFamily="65" charset="-120"/>
              </a:rPr>
              <a:t>及</a:t>
            </a:r>
            <a:r>
              <a:rPr lang="zh-TW" altLang="zh-TW" sz="2400" dirty="0">
                <a:solidFill>
                  <a:srgbClr val="0000FF"/>
                </a:solidFill>
                <a:latin typeface="標楷體" panose="03000509000000000000" pitchFamily="65" charset="-120"/>
                <a:ea typeface="標楷體" panose="03000509000000000000" pitchFamily="65" charset="-120"/>
              </a:rPr>
              <a:t>校園創業夢基地</a:t>
            </a:r>
            <a:r>
              <a:rPr lang="zh-TW" altLang="en-US" sz="2400" dirty="0" smtClean="0">
                <a:latin typeface="標楷體" panose="03000509000000000000" pitchFamily="65" charset="-120"/>
                <a:ea typeface="標楷體" panose="03000509000000000000" pitchFamily="65" charset="-120"/>
              </a:rPr>
              <a:t>、</a:t>
            </a:r>
            <a:r>
              <a:rPr lang="zh-TW" altLang="zh-TW" sz="2400" dirty="0">
                <a:latin typeface="標楷體" panose="03000509000000000000" pitchFamily="65" charset="-120"/>
                <a:ea typeface="標楷體" panose="03000509000000000000" pitchFamily="65" charset="-120"/>
              </a:rPr>
              <a:t>校級「</a:t>
            </a:r>
            <a:r>
              <a:rPr lang="zh-TW" altLang="zh-TW" sz="2400" dirty="0">
                <a:solidFill>
                  <a:srgbClr val="0000FF"/>
                </a:solidFill>
                <a:latin typeface="標楷體" panose="03000509000000000000" pitchFamily="65" charset="-120"/>
                <a:ea typeface="標楷體" panose="03000509000000000000" pitchFamily="65" charset="-120"/>
              </a:rPr>
              <a:t>科普教育及區域教育中心</a:t>
            </a:r>
            <a:r>
              <a:rPr lang="zh-TW" altLang="zh-TW" sz="2400" dirty="0" smtClean="0">
                <a:latin typeface="標楷體" panose="03000509000000000000" pitchFamily="65" charset="-120"/>
                <a:ea typeface="標楷體" panose="03000509000000000000" pitchFamily="65" charset="-120"/>
              </a:rPr>
              <a:t>」</a:t>
            </a:r>
            <a:r>
              <a:rPr lang="zh-TW" altLang="en-US" sz="2400" dirty="0" smtClean="0">
                <a:latin typeface="標楷體" panose="03000509000000000000" pitchFamily="65" charset="-120"/>
                <a:ea typeface="標楷體" panose="03000509000000000000" pitchFamily="65" charset="-120"/>
              </a:rPr>
              <a:t>、</a:t>
            </a:r>
            <a:r>
              <a:rPr lang="zh-TW" altLang="zh-TW" sz="2400" dirty="0">
                <a:solidFill>
                  <a:srgbClr val="0000FF"/>
                </a:solidFill>
                <a:latin typeface="標楷體" panose="03000509000000000000" pitchFamily="65" charset="-120"/>
                <a:ea typeface="標楷體" panose="03000509000000000000" pitchFamily="65" charset="-120"/>
              </a:rPr>
              <a:t>青年創業</a:t>
            </a:r>
            <a:r>
              <a:rPr lang="en-US" altLang="zh-TW" sz="2400" dirty="0">
                <a:solidFill>
                  <a:srgbClr val="0000FF"/>
                </a:solidFill>
                <a:latin typeface="Arial" panose="020B0604020202020204" pitchFamily="34" charset="0"/>
                <a:ea typeface="標楷體" panose="03000509000000000000" pitchFamily="65" charset="-120"/>
                <a:cs typeface="Arial" panose="020B0604020202020204" pitchFamily="34" charset="0"/>
              </a:rPr>
              <a:t>U-Start</a:t>
            </a:r>
            <a:r>
              <a:rPr lang="zh-TW" altLang="zh-TW" sz="2400" dirty="0">
                <a:solidFill>
                  <a:srgbClr val="0000FF"/>
                </a:solidFill>
                <a:latin typeface="標楷體" panose="03000509000000000000" pitchFamily="65" charset="-120"/>
                <a:ea typeface="標楷體" panose="03000509000000000000" pitchFamily="65" charset="-120"/>
              </a:rPr>
              <a:t>計畫</a:t>
            </a:r>
            <a:r>
              <a:rPr lang="zh-TW" altLang="zh-TW" sz="2400" dirty="0">
                <a:latin typeface="標楷體" panose="03000509000000000000" pitchFamily="65" charset="-120"/>
                <a:ea typeface="標楷體" panose="03000509000000000000" pitchFamily="65" charset="-120"/>
              </a:rPr>
              <a:t>、</a:t>
            </a:r>
            <a:r>
              <a:rPr lang="zh-TW" altLang="zh-TW" sz="2400" dirty="0">
                <a:solidFill>
                  <a:srgbClr val="0000FF"/>
                </a:solidFill>
                <a:latin typeface="標楷體" panose="03000509000000000000" pitchFamily="65" charset="-120"/>
                <a:ea typeface="標楷體" panose="03000509000000000000" pitchFamily="65" charset="-120"/>
              </a:rPr>
              <a:t>創意講座</a:t>
            </a:r>
            <a:r>
              <a:rPr lang="zh-TW" altLang="zh-TW" sz="2400" dirty="0">
                <a:latin typeface="標楷體" panose="03000509000000000000" pitchFamily="65" charset="-120"/>
                <a:ea typeface="標楷體" panose="03000509000000000000" pitchFamily="65" charset="-120"/>
              </a:rPr>
              <a:t>及</a:t>
            </a:r>
            <a:r>
              <a:rPr lang="zh-TW" altLang="zh-TW" sz="2400" dirty="0">
                <a:solidFill>
                  <a:srgbClr val="0000FF"/>
                </a:solidFill>
                <a:latin typeface="標楷體" panose="03000509000000000000" pitchFamily="65" charset="-120"/>
                <a:ea typeface="標楷體" panose="03000509000000000000" pitchFamily="65" charset="-120"/>
              </a:rPr>
              <a:t>創意專題</a:t>
            </a:r>
            <a:r>
              <a:rPr lang="zh-TW" altLang="zh-TW" sz="2400" dirty="0" smtClean="0">
                <a:latin typeface="標楷體" panose="03000509000000000000" pitchFamily="65" charset="-120"/>
                <a:ea typeface="標楷體" panose="03000509000000000000" pitchFamily="65" charset="-120"/>
              </a:rPr>
              <a:t>競賽</a:t>
            </a:r>
            <a:endParaRPr lang="en-US" altLang="zh-TW" sz="2400" dirty="0">
              <a:latin typeface="標楷體" panose="03000509000000000000" pitchFamily="65" charset="-120"/>
              <a:ea typeface="標楷體" panose="03000509000000000000" pitchFamily="65" charset="-120"/>
            </a:endParaRPr>
          </a:p>
          <a:p>
            <a:r>
              <a:rPr lang="zh-TW" altLang="zh-TW" sz="2400" dirty="0">
                <a:solidFill>
                  <a:srgbClr val="FF0000"/>
                </a:solidFill>
                <a:latin typeface="標楷體" panose="03000509000000000000" pitchFamily="65" charset="-120"/>
                <a:ea typeface="標楷體" panose="03000509000000000000" pitchFamily="65" charset="-120"/>
              </a:rPr>
              <a:t>推動符合本校特色培育人才</a:t>
            </a:r>
            <a:r>
              <a:rPr lang="zh-TW" altLang="zh-TW" sz="2400" dirty="0" smtClean="0">
                <a:solidFill>
                  <a:srgbClr val="FF0000"/>
                </a:solidFill>
                <a:latin typeface="標楷體" panose="03000509000000000000" pitchFamily="65" charset="-120"/>
                <a:ea typeface="標楷體" panose="03000509000000000000" pitchFamily="65" charset="-120"/>
              </a:rPr>
              <a:t>計畫</a:t>
            </a:r>
            <a:r>
              <a:rPr lang="en-US" altLang="zh-TW" sz="2400" dirty="0" smtClean="0">
                <a:latin typeface="標楷體" panose="03000509000000000000" pitchFamily="65" charset="-120"/>
                <a:ea typeface="標楷體" panose="03000509000000000000" pitchFamily="65" charset="-120"/>
              </a:rPr>
              <a:t>--</a:t>
            </a:r>
            <a:r>
              <a:rPr lang="zh-TW" altLang="zh-TW" sz="2400" dirty="0">
                <a:solidFill>
                  <a:srgbClr val="FF0000"/>
                </a:solidFill>
                <a:latin typeface="標楷體" panose="03000509000000000000" pitchFamily="65" charset="-120"/>
                <a:ea typeface="標楷體" panose="03000509000000000000" pitchFamily="65" charset="-120"/>
              </a:rPr>
              <a:t>安全食農產業深耕教育</a:t>
            </a:r>
            <a:r>
              <a:rPr lang="zh-TW" altLang="zh-TW" sz="2400" dirty="0" smtClean="0">
                <a:latin typeface="標楷體" panose="03000509000000000000" pitchFamily="65" charset="-120"/>
                <a:ea typeface="標楷體" panose="03000509000000000000" pitchFamily="65" charset="-120"/>
              </a:rPr>
              <a:t>計畫</a:t>
            </a:r>
            <a:r>
              <a:rPr lang="en-US" altLang="zh-TW" sz="2400" dirty="0" smtClean="0">
                <a:latin typeface="標楷體" panose="03000509000000000000" pitchFamily="65" charset="-120"/>
                <a:ea typeface="標楷體" panose="03000509000000000000" pitchFamily="65" charset="-120"/>
              </a:rPr>
              <a:t>(</a:t>
            </a:r>
            <a:r>
              <a:rPr lang="zh-TW" altLang="zh-TW" sz="2400" dirty="0">
                <a:solidFill>
                  <a:srgbClr val="0000FF"/>
                </a:solidFill>
                <a:latin typeface="標楷體" panose="03000509000000000000" pitchFamily="65" charset="-120"/>
                <a:ea typeface="標楷體" panose="03000509000000000000" pitchFamily="65" charset="-120"/>
              </a:rPr>
              <a:t>安全食農學</a:t>
            </a:r>
            <a:r>
              <a:rPr lang="zh-TW" altLang="zh-TW" sz="2400" dirty="0" smtClean="0">
                <a:solidFill>
                  <a:srgbClr val="0000FF"/>
                </a:solidFill>
                <a:latin typeface="標楷體" panose="03000509000000000000" pitchFamily="65" charset="-120"/>
                <a:ea typeface="標楷體" panose="03000509000000000000" pitchFamily="65" charset="-120"/>
              </a:rPr>
              <a:t>程</a:t>
            </a:r>
            <a:r>
              <a:rPr lang="zh-TW" altLang="en-US" sz="2400" dirty="0" smtClean="0">
                <a:solidFill>
                  <a:srgbClr val="0000FF"/>
                </a:solidFill>
                <a:latin typeface="標楷體" panose="03000509000000000000" pitchFamily="65" charset="-120"/>
                <a:ea typeface="標楷體" panose="03000509000000000000" pitchFamily="65" charset="-120"/>
              </a:rPr>
              <a:t>、</a:t>
            </a:r>
            <a:r>
              <a:rPr lang="zh-TW" altLang="zh-TW" sz="2400" dirty="0">
                <a:solidFill>
                  <a:srgbClr val="0000FF"/>
                </a:solidFill>
                <a:latin typeface="標楷體" panose="03000509000000000000" pitchFamily="65" charset="-120"/>
                <a:ea typeface="標楷體" panose="03000509000000000000" pitchFamily="65" charset="-120"/>
              </a:rPr>
              <a:t>安全食農專題研究</a:t>
            </a:r>
            <a:r>
              <a:rPr lang="zh-TW" altLang="en-US" sz="2400" dirty="0" smtClean="0">
                <a:solidFill>
                  <a:srgbClr val="0000FF"/>
                </a:solidFill>
                <a:latin typeface="標楷體" panose="03000509000000000000" pitchFamily="65" charset="-120"/>
                <a:ea typeface="標楷體" panose="03000509000000000000" pitchFamily="65" charset="-120"/>
              </a:rPr>
              <a:t>、</a:t>
            </a:r>
            <a:r>
              <a:rPr lang="zh-TW" altLang="zh-TW" sz="2400" dirty="0">
                <a:solidFill>
                  <a:srgbClr val="0000FF"/>
                </a:solidFill>
                <a:latin typeface="標楷體" panose="03000509000000000000" pitchFamily="65" charset="-120"/>
                <a:ea typeface="標楷體" panose="03000509000000000000" pitchFamily="65" charset="-120"/>
              </a:rPr>
              <a:t>教學資源與服務推廣中心</a:t>
            </a:r>
            <a:r>
              <a:rPr lang="zh-TW" altLang="en-US" sz="2400" dirty="0" smtClean="0">
                <a:solidFill>
                  <a:srgbClr val="0000FF"/>
                </a:solidFill>
                <a:latin typeface="標楷體" panose="03000509000000000000" pitchFamily="65" charset="-120"/>
                <a:ea typeface="標楷體" panose="03000509000000000000" pitchFamily="65" charset="-120"/>
              </a:rPr>
              <a:t>、</a:t>
            </a:r>
            <a:r>
              <a:rPr lang="zh-TW" altLang="zh-TW" sz="2400" dirty="0">
                <a:solidFill>
                  <a:srgbClr val="0000FF"/>
                </a:solidFill>
                <a:latin typeface="標楷體" panose="03000509000000000000" pitchFamily="65" charset="-120"/>
                <a:ea typeface="標楷體" panose="03000509000000000000" pitchFamily="65" charset="-120"/>
              </a:rPr>
              <a:t>嘉大安全食農認證學</a:t>
            </a:r>
            <a:r>
              <a:rPr lang="zh-TW" altLang="zh-TW" sz="2400" dirty="0" smtClean="0">
                <a:solidFill>
                  <a:srgbClr val="0000FF"/>
                </a:solidFill>
                <a:latin typeface="標楷體" panose="03000509000000000000" pitchFamily="65" charset="-120"/>
                <a:ea typeface="標楷體" panose="03000509000000000000" pitchFamily="65" charset="-120"/>
              </a:rPr>
              <a:t>苑</a:t>
            </a:r>
            <a:r>
              <a:rPr lang="en-US" altLang="zh-TW" sz="2400" dirty="0" smtClean="0">
                <a:latin typeface="標楷體" panose="03000509000000000000" pitchFamily="65" charset="-120"/>
                <a:ea typeface="標楷體" panose="03000509000000000000" pitchFamily="65" charset="-120"/>
              </a:rPr>
              <a:t>)</a:t>
            </a:r>
            <a:r>
              <a:rPr lang="zh-TW" altLang="en-US" sz="2400" dirty="0" smtClean="0">
                <a:latin typeface="標楷體" panose="03000509000000000000" pitchFamily="65" charset="-120"/>
                <a:ea typeface="標楷體" panose="03000509000000000000" pitchFamily="65" charset="-120"/>
              </a:rPr>
              <a:t>。</a:t>
            </a:r>
            <a:r>
              <a:rPr lang="zh-TW" altLang="zh-TW" sz="2400" dirty="0" smtClean="0">
                <a:solidFill>
                  <a:srgbClr val="FF0000"/>
                </a:solidFill>
                <a:latin typeface="標楷體" panose="03000509000000000000" pitchFamily="65" charset="-120"/>
                <a:ea typeface="標楷體" panose="03000509000000000000" pitchFamily="65" charset="-120"/>
              </a:rPr>
              <a:t>智慧</a:t>
            </a:r>
            <a:r>
              <a:rPr lang="zh-TW" altLang="zh-TW" sz="2400" dirty="0">
                <a:solidFill>
                  <a:srgbClr val="FF0000"/>
                </a:solidFill>
                <a:latin typeface="標楷體" panose="03000509000000000000" pitchFamily="65" charset="-120"/>
                <a:ea typeface="標楷體" panose="03000509000000000000" pitchFamily="65" charset="-120"/>
              </a:rPr>
              <a:t>農業產業人才培育</a:t>
            </a:r>
            <a:r>
              <a:rPr lang="zh-TW" altLang="zh-TW" sz="2400" dirty="0" smtClean="0">
                <a:latin typeface="標楷體" panose="03000509000000000000" pitchFamily="65" charset="-120"/>
                <a:ea typeface="標楷體" panose="03000509000000000000" pitchFamily="65" charset="-120"/>
              </a:rPr>
              <a:t>計畫</a:t>
            </a:r>
            <a:r>
              <a:rPr lang="zh-TW" altLang="zh-TW" sz="2400" dirty="0">
                <a:latin typeface="標楷體" panose="03000509000000000000" pitchFamily="65" charset="-120"/>
                <a:ea typeface="標楷體" panose="03000509000000000000" pitchFamily="65" charset="-120"/>
              </a:rPr>
              <a:t>培育</a:t>
            </a:r>
            <a:r>
              <a:rPr lang="zh-TW" altLang="zh-TW" sz="2400" dirty="0">
                <a:solidFill>
                  <a:srgbClr val="0000FF"/>
                </a:solidFill>
                <a:latin typeface="標楷體" panose="03000509000000000000" pitchFamily="65" charset="-120"/>
                <a:ea typeface="標楷體" panose="03000509000000000000" pitchFamily="65" charset="-120"/>
              </a:rPr>
              <a:t>「智慧生產」及「數位服務」</a:t>
            </a:r>
            <a:r>
              <a:rPr lang="zh-TW" altLang="zh-TW" sz="2400" dirty="0">
                <a:latin typeface="標楷體" panose="03000509000000000000" pitchFamily="65" charset="-120"/>
                <a:ea typeface="標楷體" panose="03000509000000000000" pitchFamily="65" charset="-120"/>
              </a:rPr>
              <a:t>專業</a:t>
            </a:r>
            <a:r>
              <a:rPr lang="zh-TW" altLang="zh-TW" sz="2400" dirty="0" smtClean="0">
                <a:latin typeface="標楷體" panose="03000509000000000000" pitchFamily="65" charset="-120"/>
                <a:ea typeface="標楷體" panose="03000509000000000000" pitchFamily="65" charset="-120"/>
              </a:rPr>
              <a:t>人才</a:t>
            </a:r>
            <a:r>
              <a:rPr lang="zh-TW" altLang="en-US" sz="2400" dirty="0" smtClean="0">
                <a:latin typeface="標楷體" panose="03000509000000000000" pitchFamily="65" charset="-120"/>
                <a:ea typeface="標楷體" panose="03000509000000000000" pitchFamily="65" charset="-120"/>
              </a:rPr>
              <a:t>、</a:t>
            </a:r>
            <a:r>
              <a:rPr lang="zh-TW" altLang="zh-TW" sz="2400" dirty="0">
                <a:latin typeface="標楷體" panose="03000509000000000000" pitchFamily="65" charset="-120"/>
                <a:ea typeface="標楷體" panose="03000509000000000000" pitchFamily="65" charset="-120"/>
              </a:rPr>
              <a:t>培育</a:t>
            </a:r>
            <a:r>
              <a:rPr lang="zh-TW" altLang="zh-TW" sz="2400" dirty="0">
                <a:solidFill>
                  <a:srgbClr val="0000FF"/>
                </a:solidFill>
                <a:latin typeface="標楷體" panose="03000509000000000000" pitchFamily="65" charset="-120"/>
                <a:ea typeface="標楷體" panose="03000509000000000000" pitchFamily="65" charset="-120"/>
              </a:rPr>
              <a:t>感測、智能裝置、物聯網、巨量資料分析</a:t>
            </a:r>
            <a:r>
              <a:rPr lang="zh-TW" altLang="zh-TW" sz="2400" dirty="0">
                <a:latin typeface="標楷體" panose="03000509000000000000" pitchFamily="65" charset="-120"/>
                <a:ea typeface="標楷體" panose="03000509000000000000" pitchFamily="65" charset="-120"/>
              </a:rPr>
              <a:t>及</a:t>
            </a:r>
            <a:r>
              <a:rPr lang="zh-TW" altLang="zh-TW" sz="2400" dirty="0">
                <a:solidFill>
                  <a:srgbClr val="0000FF"/>
                </a:solidFill>
                <a:latin typeface="標楷體" panose="03000509000000000000" pitchFamily="65" charset="-120"/>
                <a:ea typeface="標楷體" panose="03000509000000000000" pitchFamily="65" charset="-120"/>
              </a:rPr>
              <a:t>人工智慧決策</a:t>
            </a:r>
            <a:r>
              <a:rPr lang="zh-TW" altLang="zh-TW" sz="2400" dirty="0" smtClean="0">
                <a:latin typeface="標楷體" panose="03000509000000000000" pitchFamily="65" charset="-120"/>
                <a:ea typeface="標楷體" panose="03000509000000000000" pitchFamily="65" charset="-120"/>
              </a:rPr>
              <a:t>的</a:t>
            </a:r>
            <a:r>
              <a:rPr lang="zh-TW" altLang="en-US" sz="2400" dirty="0" smtClean="0">
                <a:latin typeface="標楷體" panose="03000509000000000000" pitchFamily="65" charset="-120"/>
                <a:ea typeface="標楷體" panose="03000509000000000000" pitchFamily="65" charset="-120"/>
              </a:rPr>
              <a:t>專業能力、</a:t>
            </a:r>
            <a:r>
              <a:rPr lang="zh-TW" altLang="zh-TW" sz="2400" dirty="0">
                <a:latin typeface="標楷體" panose="03000509000000000000" pitchFamily="65" charset="-120"/>
                <a:ea typeface="標楷體" panose="03000509000000000000" pitchFamily="65" charset="-120"/>
              </a:rPr>
              <a:t>智慧農業產業學分學</a:t>
            </a:r>
            <a:r>
              <a:rPr lang="zh-TW" altLang="zh-TW" sz="2400" dirty="0" smtClean="0">
                <a:latin typeface="標楷體" panose="03000509000000000000" pitchFamily="65" charset="-120"/>
                <a:ea typeface="標楷體" panose="03000509000000000000" pitchFamily="65" charset="-120"/>
              </a:rPr>
              <a:t>程</a:t>
            </a:r>
            <a:r>
              <a:rPr lang="zh-TW" altLang="en-US" sz="2400" dirty="0" smtClean="0">
                <a:latin typeface="標楷體" panose="03000509000000000000" pitchFamily="65" charset="-120"/>
                <a:ea typeface="標楷體" panose="03000509000000000000" pitchFamily="65" charset="-120"/>
              </a:rPr>
              <a:t>、</a:t>
            </a:r>
            <a:r>
              <a:rPr lang="zh-TW" altLang="zh-TW" sz="2400" dirty="0">
                <a:latin typeface="標楷體" panose="03000509000000000000" pitchFamily="65" charset="-120"/>
                <a:ea typeface="標楷體" panose="03000509000000000000" pitchFamily="65" charset="-120"/>
              </a:rPr>
              <a:t>大數據研究中心</a:t>
            </a:r>
            <a:r>
              <a:rPr lang="en-US" altLang="zh-TW" sz="2400" dirty="0" smtClean="0">
                <a:latin typeface="標楷體" panose="03000509000000000000" pitchFamily="65" charset="-120"/>
                <a:ea typeface="標楷體" panose="03000509000000000000" pitchFamily="65" charset="-120"/>
              </a:rPr>
              <a:t>)</a:t>
            </a:r>
          </a:p>
          <a:p>
            <a:r>
              <a:rPr lang="zh-TW" altLang="zh-TW" sz="2400" b="1" dirty="0">
                <a:solidFill>
                  <a:srgbClr val="FF0000"/>
                </a:solidFill>
                <a:latin typeface="標楷體" panose="03000509000000000000" pitchFamily="65" charset="-120"/>
                <a:ea typeface="標楷體" panose="03000509000000000000" pitchFamily="65" charset="-120"/>
              </a:rPr>
              <a:t>與在地連結之推廣</a:t>
            </a:r>
            <a:r>
              <a:rPr lang="zh-TW" altLang="zh-TW" sz="2400" b="1" dirty="0" smtClean="0">
                <a:solidFill>
                  <a:srgbClr val="FF0000"/>
                </a:solidFill>
                <a:latin typeface="標楷體" panose="03000509000000000000" pitchFamily="65" charset="-120"/>
                <a:ea typeface="標楷體" panose="03000509000000000000" pitchFamily="65" charset="-120"/>
              </a:rPr>
              <a:t>服務</a:t>
            </a:r>
            <a:r>
              <a:rPr lang="en-US" altLang="zh-TW" sz="2400" dirty="0" smtClean="0">
                <a:latin typeface="標楷體" panose="03000509000000000000" pitchFamily="65" charset="-120"/>
                <a:ea typeface="標楷體" panose="03000509000000000000" pitchFamily="65" charset="-120"/>
              </a:rPr>
              <a:t>--</a:t>
            </a:r>
            <a:r>
              <a:rPr lang="zh-TW" altLang="zh-TW" sz="2400" dirty="0">
                <a:latin typeface="標楷體" panose="03000509000000000000" pitchFamily="65" charset="-120"/>
                <a:ea typeface="標楷體" panose="03000509000000000000" pitchFamily="65" charset="-120"/>
              </a:rPr>
              <a:t>透過</a:t>
            </a:r>
            <a:r>
              <a:rPr lang="zh-TW" altLang="zh-TW" sz="2400" dirty="0">
                <a:solidFill>
                  <a:srgbClr val="0000FF"/>
                </a:solidFill>
                <a:latin typeface="標楷體" panose="03000509000000000000" pitchFamily="65" charset="-120"/>
                <a:ea typeface="標楷體" panose="03000509000000000000" pitchFamily="65" charset="-120"/>
              </a:rPr>
              <a:t>「委託服務與訓練」、「</a:t>
            </a:r>
            <a:r>
              <a:rPr lang="zh-TW" altLang="zh-TW" sz="2400" dirty="0" smtClean="0">
                <a:solidFill>
                  <a:srgbClr val="0000FF"/>
                </a:solidFill>
                <a:latin typeface="標楷體" panose="03000509000000000000" pitchFamily="65" charset="-120"/>
                <a:ea typeface="標楷體" panose="03000509000000000000" pitchFamily="65" charset="-120"/>
              </a:rPr>
              <a:t>科普教</a:t>
            </a:r>
            <a:endParaRPr lang="en-US" altLang="zh-TW" sz="2400" dirty="0" smtClean="0">
              <a:solidFill>
                <a:srgbClr val="0000FF"/>
              </a:solidFill>
              <a:latin typeface="標楷體" panose="03000509000000000000" pitchFamily="65" charset="-120"/>
              <a:ea typeface="標楷體" panose="03000509000000000000" pitchFamily="65" charset="-120"/>
            </a:endParaRPr>
          </a:p>
          <a:p>
            <a:r>
              <a:rPr lang="zh-TW" altLang="en-US" sz="2400" dirty="0">
                <a:solidFill>
                  <a:srgbClr val="0000FF"/>
                </a:solidFill>
                <a:latin typeface="標楷體" panose="03000509000000000000" pitchFamily="65" charset="-120"/>
                <a:ea typeface="標楷體" panose="03000509000000000000" pitchFamily="65" charset="-120"/>
              </a:rPr>
              <a:t> </a:t>
            </a:r>
            <a:r>
              <a:rPr lang="zh-TW" altLang="en-US" sz="2400" dirty="0" smtClean="0">
                <a:solidFill>
                  <a:srgbClr val="0000FF"/>
                </a:solidFill>
                <a:latin typeface="標楷體" panose="03000509000000000000" pitchFamily="65" charset="-120"/>
                <a:ea typeface="標楷體" panose="03000509000000000000" pitchFamily="65" charset="-120"/>
              </a:rPr>
              <a:t>   </a:t>
            </a:r>
            <a:r>
              <a:rPr lang="zh-TW" altLang="zh-TW" sz="2400" dirty="0" smtClean="0">
                <a:solidFill>
                  <a:srgbClr val="0000FF"/>
                </a:solidFill>
                <a:latin typeface="標楷體" panose="03000509000000000000" pitchFamily="65" charset="-120"/>
                <a:ea typeface="標楷體" panose="03000509000000000000" pitchFamily="65" charset="-120"/>
              </a:rPr>
              <a:t>育</a:t>
            </a:r>
            <a:r>
              <a:rPr lang="zh-TW" altLang="zh-TW" sz="2400" dirty="0">
                <a:solidFill>
                  <a:srgbClr val="0000FF"/>
                </a:solidFill>
                <a:latin typeface="標楷體" panose="03000509000000000000" pitchFamily="65" charset="-120"/>
                <a:ea typeface="標楷體" panose="03000509000000000000" pitchFamily="65" charset="-120"/>
              </a:rPr>
              <a:t>」、「產學合作」、「委託服務」</a:t>
            </a:r>
            <a:r>
              <a:rPr lang="zh-TW" altLang="zh-TW" sz="2400" dirty="0">
                <a:latin typeface="標楷體" panose="03000509000000000000" pitchFamily="65" charset="-120"/>
                <a:ea typeface="標楷體" panose="03000509000000000000" pitchFamily="65" charset="-120"/>
              </a:rPr>
              <a:t>方式，強化</a:t>
            </a:r>
            <a:r>
              <a:rPr lang="zh-TW" altLang="zh-TW" sz="2400" dirty="0" smtClean="0">
                <a:latin typeface="標楷體" panose="03000509000000000000" pitchFamily="65" charset="-120"/>
                <a:ea typeface="標楷體" panose="03000509000000000000" pitchFamily="65" charset="-120"/>
              </a:rPr>
              <a:t>區域產學</a:t>
            </a:r>
            <a:endParaRPr lang="en-US" altLang="zh-TW" sz="2400" dirty="0" smtClean="0">
              <a:latin typeface="標楷體" panose="03000509000000000000" pitchFamily="65" charset="-120"/>
              <a:ea typeface="標楷體" panose="03000509000000000000" pitchFamily="65" charset="-120"/>
            </a:endParaRPr>
          </a:p>
          <a:p>
            <a:r>
              <a:rPr lang="zh-TW" altLang="en-US" sz="2400" dirty="0">
                <a:latin typeface="標楷體" panose="03000509000000000000" pitchFamily="65" charset="-120"/>
                <a:ea typeface="標楷體" panose="03000509000000000000" pitchFamily="65" charset="-120"/>
              </a:rPr>
              <a:t> </a:t>
            </a:r>
            <a:r>
              <a:rPr lang="zh-TW" altLang="en-US" sz="2400" dirty="0" smtClean="0">
                <a:latin typeface="標楷體" panose="03000509000000000000" pitchFamily="65" charset="-120"/>
                <a:ea typeface="標楷體" panose="03000509000000000000" pitchFamily="65" charset="-120"/>
              </a:rPr>
              <a:t>   </a:t>
            </a:r>
            <a:r>
              <a:rPr lang="zh-TW" altLang="zh-TW" sz="2400" dirty="0" smtClean="0">
                <a:latin typeface="標楷體" panose="03000509000000000000" pitchFamily="65" charset="-120"/>
                <a:ea typeface="標楷體" panose="03000509000000000000" pitchFamily="65" charset="-120"/>
              </a:rPr>
              <a:t>鏈</a:t>
            </a:r>
            <a:r>
              <a:rPr lang="zh-TW" altLang="zh-TW" sz="2400" dirty="0">
                <a:latin typeface="標楷體" panose="03000509000000000000" pitchFamily="65" charset="-120"/>
                <a:ea typeface="標楷體" panose="03000509000000000000" pitchFamily="65" charset="-120"/>
              </a:rPr>
              <a:t>結，協助在地產業發展及升級、促進區域資源</a:t>
            </a:r>
            <a:r>
              <a:rPr lang="zh-TW" altLang="zh-TW" sz="2400" dirty="0" smtClean="0">
                <a:latin typeface="標楷體" panose="03000509000000000000" pitchFamily="65" charset="-120"/>
                <a:ea typeface="標楷體" panose="03000509000000000000" pitchFamily="65" charset="-120"/>
              </a:rPr>
              <a:t>整合</a:t>
            </a:r>
            <a:r>
              <a:rPr lang="zh-TW" altLang="en-US" sz="2400" dirty="0" smtClean="0">
                <a:latin typeface="標楷體" panose="03000509000000000000" pitchFamily="65" charset="-120"/>
                <a:ea typeface="標楷體" panose="03000509000000000000" pitchFamily="65" charset="-120"/>
              </a:rPr>
              <a:t>。</a:t>
            </a:r>
            <a:endParaRPr lang="en-US" altLang="zh-TW" sz="2400" dirty="0" smtClean="0">
              <a:latin typeface="標楷體" panose="03000509000000000000" pitchFamily="65" charset="-120"/>
              <a:ea typeface="標楷體" panose="03000509000000000000" pitchFamily="65" charset="-120"/>
            </a:endParaRPr>
          </a:p>
          <a:p>
            <a:endParaRPr lang="zh-TW" altLang="en-US" sz="2400" dirty="0">
              <a:latin typeface="標楷體" panose="03000509000000000000" pitchFamily="65" charset="-120"/>
              <a:ea typeface="標楷體" panose="03000509000000000000" pitchFamily="65" charset="-120"/>
            </a:endParaRPr>
          </a:p>
        </p:txBody>
      </p:sp>
      <p:pic>
        <p:nvPicPr>
          <p:cNvPr id="6" name="Picture 13" descr="1"/>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336603" y="1125634"/>
            <a:ext cx="459175" cy="496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5" descr="2"/>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284303" y="3314679"/>
            <a:ext cx="503492" cy="516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7" descr="3"/>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284898" y="5469618"/>
            <a:ext cx="562583" cy="592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3907769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圓角矩形 45"/>
          <p:cNvSpPr/>
          <p:nvPr/>
        </p:nvSpPr>
        <p:spPr>
          <a:xfrm>
            <a:off x="227011" y="248862"/>
            <a:ext cx="5641133" cy="785818"/>
          </a:xfrm>
          <a:prstGeom prst="roundRect">
            <a:avLst>
              <a:gd name="adj" fmla="val 50000"/>
            </a:avLst>
          </a:prstGeom>
          <a:solidFill>
            <a:schemeClr val="accent5"/>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Arial" pitchFamily="34" charset="0"/>
            </a:endParaRPr>
          </a:p>
        </p:txBody>
      </p:sp>
      <p:sp>
        <p:nvSpPr>
          <p:cNvPr id="6" name="圓角矩形 62"/>
          <p:cNvSpPr/>
          <p:nvPr/>
        </p:nvSpPr>
        <p:spPr>
          <a:xfrm>
            <a:off x="415462" y="320300"/>
            <a:ext cx="5387692" cy="642942"/>
          </a:xfrm>
          <a:prstGeom prst="roundRect">
            <a:avLst>
              <a:gd name="adj" fmla="val 50000"/>
            </a:avLst>
          </a:prstGeom>
          <a:ln>
            <a:noFill/>
          </a:ln>
          <a:scene3d>
            <a:camera prst="orthographicFront"/>
            <a:lightRig rig="threePt" dir="t"/>
          </a:scene3d>
          <a:sp3d>
            <a:bevelT w="152400" h="50800" prst="softRound"/>
          </a:sp3d>
        </p:spPr>
        <p:style>
          <a:lnRef idx="2">
            <a:schemeClr val="accent1"/>
          </a:lnRef>
          <a:fillRef idx="1">
            <a:schemeClr val="lt1"/>
          </a:fillRef>
          <a:effectRef idx="0">
            <a:schemeClr val="accent1"/>
          </a:effectRef>
          <a:fontRef idx="minor">
            <a:schemeClr val="dk1"/>
          </a:fontRef>
        </p:style>
        <p:txBody>
          <a:bodyPr rtlCol="0" anchor="ctr"/>
          <a:lstStyle/>
          <a:p>
            <a:pPr algn="ctr"/>
            <a:endParaRPr lang="zh-TW" altLang="en-US">
              <a:latin typeface="Arial" pitchFamily="34" charset="0"/>
            </a:endParaRPr>
          </a:p>
        </p:txBody>
      </p:sp>
      <p:sp>
        <p:nvSpPr>
          <p:cNvPr id="5" name="TextBox 26"/>
          <p:cNvSpPr txBox="1"/>
          <p:nvPr/>
        </p:nvSpPr>
        <p:spPr>
          <a:xfrm>
            <a:off x="403048" y="230268"/>
            <a:ext cx="5334550" cy="769441"/>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TW" altLang="en-US"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校園三創輔導</a:t>
            </a:r>
            <a:r>
              <a:rPr lang="zh-TW" altLang="en-US"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機制</a:t>
            </a:r>
            <a:endParaRPr lang="ko-KR" altLang="en-US"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HY헤드라인M" pitchFamily="18" charset="-127"/>
              <a:cs typeface="Times New Roman" pitchFamily="18" charset="0"/>
            </a:endParaRPr>
          </a:p>
        </p:txBody>
      </p:sp>
      <p:pic>
        <p:nvPicPr>
          <p:cNvPr id="2057" name="圖片 18" descr="育成中心LOGO(去背檔)"/>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9549" y="5221346"/>
            <a:ext cx="1535962" cy="1359295"/>
          </a:xfrm>
          <a:prstGeom prst="rect">
            <a:avLst/>
          </a:prstGeom>
          <a:noFill/>
          <a:extLst>
            <a:ext uri="{909E8E84-426E-40DD-AFC4-6F175D3DCCD1}">
              <a14:hiddenFill xmlns:a14="http://schemas.microsoft.com/office/drawing/2010/main">
                <a:solidFill>
                  <a:srgbClr val="FFFFFF"/>
                </a:solidFill>
              </a14:hiddenFill>
            </a:ext>
          </a:extLst>
        </p:spPr>
      </p:pic>
      <p:pic>
        <p:nvPicPr>
          <p:cNvPr id="2056" name="圖片 19" descr="精農列車彩色"/>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52897" y="5461152"/>
            <a:ext cx="991580" cy="874925"/>
          </a:xfrm>
          <a:prstGeom prst="rect">
            <a:avLst/>
          </a:prstGeom>
          <a:noFill/>
          <a:extLst>
            <a:ext uri="{909E8E84-426E-40DD-AFC4-6F175D3DCCD1}">
              <a14:hiddenFill xmlns:a14="http://schemas.microsoft.com/office/drawing/2010/main">
                <a:solidFill>
                  <a:srgbClr val="FFFFFF"/>
                </a:solidFill>
              </a14:hiddenFill>
            </a:ext>
          </a:extLst>
        </p:spPr>
      </p:pic>
      <p:pic>
        <p:nvPicPr>
          <p:cNvPr id="2055" name="圖片 20" descr="Match Maker產學特色平台LOG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41056" y="5409685"/>
            <a:ext cx="957289" cy="938518"/>
          </a:xfrm>
          <a:prstGeom prst="rect">
            <a:avLst/>
          </a:prstGeom>
          <a:noFill/>
          <a:extLst>
            <a:ext uri="{909E8E84-426E-40DD-AFC4-6F175D3DCCD1}">
              <a14:hiddenFill xmlns:a14="http://schemas.microsoft.com/office/drawing/2010/main">
                <a:solidFill>
                  <a:srgbClr val="FFFFFF"/>
                </a:solidFill>
              </a14:hiddenFill>
            </a:ext>
          </a:extLst>
        </p:spPr>
      </p:pic>
      <p:pic>
        <p:nvPicPr>
          <p:cNvPr id="2054" name="圖片 21" descr="嘉大育成學生創業圓夢團隊(去背版)"/>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05625" y="5309821"/>
            <a:ext cx="1025243" cy="968933"/>
          </a:xfrm>
          <a:prstGeom prst="rect">
            <a:avLst/>
          </a:prstGeom>
          <a:noFill/>
          <a:extLst>
            <a:ext uri="{909E8E84-426E-40DD-AFC4-6F175D3DCCD1}">
              <a14:hiddenFill xmlns:a14="http://schemas.microsoft.com/office/drawing/2010/main">
                <a:solidFill>
                  <a:srgbClr val="FFFFFF"/>
                </a:solidFill>
              </a14:hiddenFill>
            </a:ext>
          </a:extLst>
        </p:spPr>
      </p:pic>
      <p:pic>
        <p:nvPicPr>
          <p:cNvPr id="2053" name="圖片 22" descr="夢無限大彩色最後版"/>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35941" y="5277204"/>
            <a:ext cx="1156311" cy="1182272"/>
          </a:xfrm>
          <a:prstGeom prst="rect">
            <a:avLst/>
          </a:prstGeom>
          <a:noFill/>
          <a:extLst>
            <a:ext uri="{909E8E84-426E-40DD-AFC4-6F175D3DCCD1}">
              <a14:hiddenFill xmlns:a14="http://schemas.microsoft.com/office/drawing/2010/main">
                <a:solidFill>
                  <a:srgbClr val="FFFFFF"/>
                </a:solidFill>
              </a14:hiddenFill>
            </a:ext>
          </a:extLst>
        </p:spPr>
      </p:pic>
      <p:pic>
        <p:nvPicPr>
          <p:cNvPr id="2051" name="圖片 23" descr="Green Maker Space LOGO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385312" y="5367395"/>
            <a:ext cx="1024137" cy="1015811"/>
          </a:xfrm>
          <a:prstGeom prst="rect">
            <a:avLst/>
          </a:prstGeom>
          <a:noFill/>
          <a:extLst>
            <a:ext uri="{909E8E84-426E-40DD-AFC4-6F175D3DCCD1}">
              <a14:hiddenFill xmlns:a14="http://schemas.microsoft.com/office/drawing/2010/main">
                <a:solidFill>
                  <a:srgbClr val="FFFFFF"/>
                </a:solidFill>
              </a14:hiddenFill>
            </a:ext>
          </a:extLst>
        </p:spPr>
      </p:pic>
      <p:sp>
        <p:nvSpPr>
          <p:cNvPr id="23" name="Rectangle 30"/>
          <p:cNvSpPr>
            <a:spLocks noChangeArrowheads="1"/>
          </p:cNvSpPr>
          <p:nvPr/>
        </p:nvSpPr>
        <p:spPr bwMode="auto">
          <a:xfrm>
            <a:off x="1348408" y="197549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pSp>
        <p:nvGrpSpPr>
          <p:cNvPr id="35" name="群組 34"/>
          <p:cNvGrpSpPr/>
          <p:nvPr/>
        </p:nvGrpSpPr>
        <p:grpSpPr>
          <a:xfrm>
            <a:off x="3347864" y="3214315"/>
            <a:ext cx="5472608" cy="1654845"/>
            <a:chOff x="3347864" y="3214315"/>
            <a:chExt cx="5472608" cy="1654845"/>
          </a:xfrm>
        </p:grpSpPr>
        <p:sp>
          <p:nvSpPr>
            <p:cNvPr id="17" name="矩形 12"/>
            <p:cNvSpPr>
              <a:spLocks noChangeArrowheads="1"/>
            </p:cNvSpPr>
            <p:nvPr/>
          </p:nvSpPr>
          <p:spPr bwMode="auto">
            <a:xfrm>
              <a:off x="3955074" y="3378060"/>
              <a:ext cx="900000" cy="900000"/>
            </a:xfrm>
            <a:prstGeom prst="rect">
              <a:avLst/>
            </a:prstGeom>
            <a:solidFill>
              <a:srgbClr val="FFFF99"/>
            </a:solidFill>
            <a:ln w="6350">
              <a:solidFill>
                <a:srgbClr val="70AD47"/>
              </a:solid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TW" altLang="zh-TW" sz="2400" b="1" i="0" u="none" strike="noStrike" cap="none" normalizeH="0" baseline="0" dirty="0" smtClean="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操作實踐</a:t>
              </a:r>
              <a:endParaRPr kumimoji="0" lang="zh-TW" altLang="zh-TW" sz="2400" b="1" i="0" u="none" strike="noStrike" cap="none" normalizeH="0" baseline="0" dirty="0" smtClean="0">
                <a:ln>
                  <a:noFill/>
                </a:ln>
                <a:solidFill>
                  <a:schemeClr val="tx1"/>
                </a:solidFill>
                <a:effectLst/>
                <a:latin typeface="標楷體" panose="03000509000000000000" pitchFamily="65" charset="-120"/>
                <a:ea typeface="標楷體" panose="03000509000000000000" pitchFamily="65" charset="-120"/>
              </a:endParaRPr>
            </a:p>
          </p:txBody>
        </p:sp>
        <p:sp>
          <p:nvSpPr>
            <p:cNvPr id="19" name="矩形 14"/>
            <p:cNvSpPr>
              <a:spLocks noChangeArrowheads="1"/>
            </p:cNvSpPr>
            <p:nvPr/>
          </p:nvSpPr>
          <p:spPr bwMode="auto">
            <a:xfrm>
              <a:off x="5730869" y="3378060"/>
              <a:ext cx="900000" cy="900000"/>
            </a:xfrm>
            <a:prstGeom prst="rect">
              <a:avLst/>
            </a:prstGeom>
            <a:solidFill>
              <a:srgbClr val="E2C5FF"/>
            </a:solidFill>
            <a:ln w="6350">
              <a:solidFill>
                <a:srgbClr val="70AD47"/>
              </a:solid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TW" altLang="zh-TW" sz="2400" b="1" i="0" u="none" strike="noStrike" cap="none" normalizeH="0" baseline="0" dirty="0" smtClean="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創業資源</a:t>
              </a:r>
              <a:endParaRPr kumimoji="0" lang="zh-TW" altLang="zh-TW" sz="2400" b="1" i="0" u="none" strike="noStrike" cap="none" normalizeH="0" baseline="0" dirty="0" smtClean="0">
                <a:ln>
                  <a:noFill/>
                </a:ln>
                <a:solidFill>
                  <a:schemeClr val="tx1"/>
                </a:solidFill>
                <a:effectLst/>
                <a:latin typeface="標楷體" panose="03000509000000000000" pitchFamily="65" charset="-120"/>
                <a:ea typeface="標楷體" panose="03000509000000000000" pitchFamily="65" charset="-120"/>
              </a:endParaRPr>
            </a:p>
          </p:txBody>
        </p:sp>
        <p:sp>
          <p:nvSpPr>
            <p:cNvPr id="18" name="向右箭號 17"/>
            <p:cNvSpPr/>
            <p:nvPr/>
          </p:nvSpPr>
          <p:spPr>
            <a:xfrm>
              <a:off x="5190785" y="3747396"/>
              <a:ext cx="228600" cy="190500"/>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TW" altLang="en-US">
                <a:latin typeface="標楷體" panose="03000509000000000000" pitchFamily="65" charset="-120"/>
                <a:ea typeface="標楷體" panose="03000509000000000000" pitchFamily="65" charset="-120"/>
              </a:endParaRPr>
            </a:p>
          </p:txBody>
        </p:sp>
        <p:sp>
          <p:nvSpPr>
            <p:cNvPr id="20" name="向右箭號 19"/>
            <p:cNvSpPr/>
            <p:nvPr/>
          </p:nvSpPr>
          <p:spPr>
            <a:xfrm>
              <a:off x="6963652" y="3732810"/>
              <a:ext cx="228600" cy="190500"/>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TW" altLang="en-US">
                <a:latin typeface="標楷體" panose="03000509000000000000" pitchFamily="65" charset="-120"/>
                <a:ea typeface="標楷體" panose="03000509000000000000" pitchFamily="65" charset="-120"/>
              </a:endParaRPr>
            </a:p>
          </p:txBody>
        </p:sp>
        <p:sp>
          <p:nvSpPr>
            <p:cNvPr id="21" name="矩形 16"/>
            <p:cNvSpPr>
              <a:spLocks noChangeArrowheads="1"/>
            </p:cNvSpPr>
            <p:nvPr/>
          </p:nvSpPr>
          <p:spPr bwMode="auto">
            <a:xfrm>
              <a:off x="7509450" y="3378060"/>
              <a:ext cx="900000" cy="900000"/>
            </a:xfrm>
            <a:prstGeom prst="rect">
              <a:avLst/>
            </a:prstGeom>
            <a:solidFill>
              <a:srgbClr val="FFAFCF"/>
            </a:solidFill>
            <a:ln w="6350">
              <a:solidFill>
                <a:srgbClr val="70AD47"/>
              </a:solid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TW" altLang="zh-TW" sz="2400" b="1" i="0" u="none" strike="noStrike" cap="none" normalizeH="0" baseline="0" dirty="0" smtClean="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進駐育成</a:t>
              </a:r>
              <a:endParaRPr kumimoji="0" lang="zh-TW" altLang="zh-TW" sz="2400" b="1" i="0" u="none" strike="noStrike" cap="none" normalizeH="0" baseline="0" dirty="0" smtClean="0">
                <a:ln>
                  <a:noFill/>
                </a:ln>
                <a:solidFill>
                  <a:schemeClr val="tx1"/>
                </a:solidFill>
                <a:effectLst/>
                <a:latin typeface="標楷體" panose="03000509000000000000" pitchFamily="65" charset="-120"/>
                <a:ea typeface="標楷體" panose="03000509000000000000" pitchFamily="65" charset="-120"/>
              </a:endParaRPr>
            </a:p>
          </p:txBody>
        </p:sp>
        <p:sp>
          <p:nvSpPr>
            <p:cNvPr id="34" name="圓角矩形 33"/>
            <p:cNvSpPr/>
            <p:nvPr/>
          </p:nvSpPr>
          <p:spPr>
            <a:xfrm>
              <a:off x="3347864" y="3214315"/>
              <a:ext cx="5472608" cy="1208794"/>
            </a:xfrm>
            <a:prstGeom prst="round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標楷體" panose="03000509000000000000" pitchFamily="65" charset="-120"/>
                <a:ea typeface="標楷體" panose="03000509000000000000" pitchFamily="65" charset="-120"/>
              </a:endParaRPr>
            </a:p>
          </p:txBody>
        </p:sp>
        <p:sp>
          <p:nvSpPr>
            <p:cNvPr id="36" name="文字方塊 35"/>
            <p:cNvSpPr txBox="1"/>
            <p:nvPr/>
          </p:nvSpPr>
          <p:spPr>
            <a:xfrm>
              <a:off x="3353395" y="4345940"/>
              <a:ext cx="3404417" cy="523220"/>
            </a:xfrm>
            <a:prstGeom prst="rect">
              <a:avLst/>
            </a:prstGeom>
            <a:noFill/>
          </p:spPr>
          <p:txBody>
            <a:bodyPr wrap="square" rtlCol="0">
              <a:spAutoFit/>
            </a:bodyPr>
            <a:lstStyle/>
            <a:p>
              <a:r>
                <a:rPr lang="zh-TW" altLang="en-US" sz="2800" b="1" dirty="0" smtClean="0">
                  <a:solidFill>
                    <a:srgbClr val="008000"/>
                  </a:solidFill>
                  <a:latin typeface="標楷體" panose="03000509000000000000" pitchFamily="65" charset="-120"/>
                  <a:ea typeface="標楷體" panose="03000509000000000000" pitchFamily="65" charset="-120"/>
                </a:rPr>
                <a:t>創業前育成階段</a:t>
              </a:r>
              <a:endParaRPr lang="zh-TW" altLang="en-US" sz="2800" b="1" dirty="0">
                <a:solidFill>
                  <a:srgbClr val="008000"/>
                </a:solidFill>
                <a:latin typeface="標楷體" panose="03000509000000000000" pitchFamily="65" charset="-120"/>
                <a:ea typeface="標楷體" panose="03000509000000000000" pitchFamily="65" charset="-120"/>
              </a:endParaRPr>
            </a:p>
          </p:txBody>
        </p:sp>
      </p:grpSp>
      <p:sp>
        <p:nvSpPr>
          <p:cNvPr id="31" name="文字方塊 30"/>
          <p:cNvSpPr txBox="1"/>
          <p:nvPr/>
        </p:nvSpPr>
        <p:spPr>
          <a:xfrm>
            <a:off x="14004" y="4818811"/>
            <a:ext cx="3034654" cy="523220"/>
          </a:xfrm>
          <a:prstGeom prst="rect">
            <a:avLst/>
          </a:prstGeom>
          <a:noFill/>
        </p:spPr>
        <p:txBody>
          <a:bodyPr wrap="square" rtlCol="0">
            <a:spAutoFit/>
          </a:bodyPr>
          <a:lstStyle/>
          <a:p>
            <a:r>
              <a:rPr lang="zh-TW" altLang="en-US" sz="2800" b="1" dirty="0" smtClean="0">
                <a:solidFill>
                  <a:srgbClr val="FF0000"/>
                </a:solidFill>
                <a:latin typeface="標楷體" panose="03000509000000000000" pitchFamily="65" charset="-120"/>
                <a:ea typeface="標楷體" panose="03000509000000000000" pitchFamily="65" charset="-120"/>
              </a:rPr>
              <a:t>校園創業協力資源</a:t>
            </a:r>
            <a:endParaRPr lang="zh-TW" altLang="en-US" sz="2800" b="1" dirty="0">
              <a:solidFill>
                <a:srgbClr val="FF0000"/>
              </a:solidFill>
              <a:latin typeface="標楷體" panose="03000509000000000000" pitchFamily="65" charset="-120"/>
              <a:ea typeface="標楷體" panose="03000509000000000000" pitchFamily="65" charset="-120"/>
            </a:endParaRPr>
          </a:p>
        </p:txBody>
      </p:sp>
      <p:sp>
        <p:nvSpPr>
          <p:cNvPr id="32" name="右彎箭號 31"/>
          <p:cNvSpPr/>
          <p:nvPr/>
        </p:nvSpPr>
        <p:spPr>
          <a:xfrm>
            <a:off x="1240300" y="3655004"/>
            <a:ext cx="1065347" cy="962526"/>
          </a:xfrm>
          <a:prstGeom prst="bentArrow">
            <a:avLst/>
          </a:prstGeom>
          <a:solidFill>
            <a:srgbClr val="FF000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solidFill>
                <a:schemeClr val="tx1"/>
              </a:solidFill>
              <a:latin typeface="標楷體" panose="03000509000000000000" pitchFamily="65" charset="-120"/>
              <a:ea typeface="標楷體" panose="03000509000000000000" pitchFamily="65" charset="-120"/>
            </a:endParaRPr>
          </a:p>
        </p:txBody>
      </p:sp>
      <p:grpSp>
        <p:nvGrpSpPr>
          <p:cNvPr id="33" name="群組 32"/>
          <p:cNvGrpSpPr/>
          <p:nvPr/>
        </p:nvGrpSpPr>
        <p:grpSpPr>
          <a:xfrm>
            <a:off x="252365" y="1223284"/>
            <a:ext cx="8157085" cy="1632416"/>
            <a:chOff x="252365" y="1223284"/>
            <a:chExt cx="8157085" cy="1632416"/>
          </a:xfrm>
        </p:grpSpPr>
        <p:grpSp>
          <p:nvGrpSpPr>
            <p:cNvPr id="25" name="群組 24"/>
            <p:cNvGrpSpPr/>
            <p:nvPr/>
          </p:nvGrpSpPr>
          <p:grpSpPr>
            <a:xfrm>
              <a:off x="312887" y="1805399"/>
              <a:ext cx="7479712" cy="906315"/>
              <a:chOff x="683185" y="1406776"/>
              <a:chExt cx="7479712" cy="906315"/>
            </a:xfrm>
          </p:grpSpPr>
          <p:sp>
            <p:nvSpPr>
              <p:cNvPr id="7" name="矩形 1"/>
              <p:cNvSpPr>
                <a:spLocks noChangeArrowheads="1"/>
              </p:cNvSpPr>
              <p:nvPr/>
            </p:nvSpPr>
            <p:spPr bwMode="auto">
              <a:xfrm>
                <a:off x="683185" y="1412776"/>
                <a:ext cx="900000" cy="900000"/>
              </a:xfrm>
              <a:prstGeom prst="rect">
                <a:avLst/>
              </a:prstGeom>
              <a:gradFill rotWithShape="1">
                <a:gsLst>
                  <a:gs pos="0">
                    <a:srgbClr val="B1CBE9"/>
                  </a:gs>
                  <a:gs pos="50000">
                    <a:srgbClr val="A3C1E5"/>
                  </a:gs>
                  <a:gs pos="100000">
                    <a:srgbClr val="92B9E4"/>
                  </a:gs>
                </a:gsLst>
                <a:lin ang="5400000"/>
              </a:gradFill>
              <a:ln w="6350">
                <a:solidFill>
                  <a:srgbClr val="5B9BD5"/>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TW" altLang="zh-TW" sz="2400" b="1" i="0" u="none" strike="noStrike" cap="none" normalizeH="0" baseline="0" dirty="0" smtClean="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創意發想</a:t>
                </a:r>
                <a:endParaRPr kumimoji="0" lang="zh-TW" altLang="zh-TW" sz="2400" b="1" i="0" u="none" strike="noStrike" cap="none" normalizeH="0" baseline="0" dirty="0" smtClean="0">
                  <a:ln>
                    <a:noFill/>
                  </a:ln>
                  <a:solidFill>
                    <a:schemeClr val="tx1"/>
                  </a:solidFill>
                  <a:effectLst/>
                  <a:latin typeface="標楷體" panose="03000509000000000000" pitchFamily="65" charset="-120"/>
                  <a:ea typeface="標楷體" panose="03000509000000000000" pitchFamily="65" charset="-120"/>
                </a:endParaRPr>
              </a:p>
            </p:txBody>
          </p:sp>
          <p:sp>
            <p:nvSpPr>
              <p:cNvPr id="9" name="矩形 4"/>
              <p:cNvSpPr>
                <a:spLocks noChangeArrowheads="1"/>
              </p:cNvSpPr>
              <p:nvPr/>
            </p:nvSpPr>
            <p:spPr bwMode="auto">
              <a:xfrm>
                <a:off x="2222635" y="1413091"/>
                <a:ext cx="900000" cy="900000"/>
              </a:xfrm>
              <a:prstGeom prst="rect">
                <a:avLst/>
              </a:prstGeom>
              <a:gradFill rotWithShape="1">
                <a:gsLst>
                  <a:gs pos="0">
                    <a:srgbClr val="F7BDA4"/>
                  </a:gs>
                  <a:gs pos="50000">
                    <a:srgbClr val="F5B195"/>
                  </a:gs>
                  <a:gs pos="100000">
                    <a:srgbClr val="F8A581"/>
                  </a:gs>
                </a:gsLst>
                <a:lin ang="5400000"/>
              </a:gradFill>
              <a:ln w="6350">
                <a:solidFill>
                  <a:srgbClr val="ED7D31"/>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TW" altLang="zh-TW" sz="2400" b="1" i="0" u="none" strike="noStrike" cap="none" normalizeH="0" baseline="0" dirty="0" smtClean="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創業課程</a:t>
                </a:r>
                <a:endParaRPr kumimoji="0" lang="zh-TW" altLang="zh-TW" sz="2400" b="1" i="0" u="none" strike="noStrike" cap="none" normalizeH="0" baseline="0" dirty="0" smtClean="0">
                  <a:ln>
                    <a:noFill/>
                  </a:ln>
                  <a:solidFill>
                    <a:schemeClr val="tx1"/>
                  </a:solidFill>
                  <a:effectLst/>
                  <a:latin typeface="標楷體" panose="03000509000000000000" pitchFamily="65" charset="-120"/>
                  <a:ea typeface="標楷體" panose="03000509000000000000" pitchFamily="65" charset="-120"/>
                </a:endParaRPr>
              </a:p>
            </p:txBody>
          </p:sp>
          <p:sp>
            <p:nvSpPr>
              <p:cNvPr id="11" name="矩形 6"/>
              <p:cNvSpPr>
                <a:spLocks noChangeArrowheads="1"/>
              </p:cNvSpPr>
              <p:nvPr/>
            </p:nvSpPr>
            <p:spPr bwMode="auto">
              <a:xfrm>
                <a:off x="3814775" y="1406776"/>
                <a:ext cx="900000" cy="900000"/>
              </a:xfrm>
              <a:prstGeom prst="rect">
                <a:avLst/>
              </a:prstGeom>
              <a:gradFill rotWithShape="1">
                <a:gsLst>
                  <a:gs pos="0">
                    <a:srgbClr val="FFDD9C"/>
                  </a:gs>
                  <a:gs pos="50000">
                    <a:srgbClr val="FFD78E"/>
                  </a:gs>
                  <a:gs pos="100000">
                    <a:srgbClr val="FFD479"/>
                  </a:gs>
                </a:gsLst>
                <a:lin ang="5400000"/>
              </a:gradFill>
              <a:ln w="6350">
                <a:solidFill>
                  <a:srgbClr val="FFC0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TW" altLang="zh-TW" sz="2400" b="1" i="0" u="none" strike="noStrike" cap="none" normalizeH="0" baseline="0" dirty="0" smtClean="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圓夢計畫</a:t>
                </a:r>
                <a:endParaRPr kumimoji="0" lang="zh-TW" altLang="zh-TW" sz="2400" b="1" i="0" u="none" strike="noStrike" cap="none" normalizeH="0" baseline="0" dirty="0" smtClean="0">
                  <a:ln>
                    <a:noFill/>
                  </a:ln>
                  <a:solidFill>
                    <a:schemeClr val="tx1"/>
                  </a:solidFill>
                  <a:effectLst/>
                  <a:latin typeface="標楷體" panose="03000509000000000000" pitchFamily="65" charset="-120"/>
                  <a:ea typeface="標楷體" panose="03000509000000000000" pitchFamily="65" charset="-120"/>
                </a:endParaRPr>
              </a:p>
            </p:txBody>
          </p:sp>
          <p:sp>
            <p:nvSpPr>
              <p:cNvPr id="13" name="矩形 8"/>
              <p:cNvSpPr>
                <a:spLocks noChangeArrowheads="1"/>
              </p:cNvSpPr>
              <p:nvPr/>
            </p:nvSpPr>
            <p:spPr bwMode="auto">
              <a:xfrm>
                <a:off x="5538836" y="1406776"/>
                <a:ext cx="900000" cy="900000"/>
              </a:xfrm>
              <a:prstGeom prst="rect">
                <a:avLst/>
              </a:prstGeom>
              <a:gradFill rotWithShape="1">
                <a:gsLst>
                  <a:gs pos="0">
                    <a:srgbClr val="A8B7DF"/>
                  </a:gs>
                  <a:gs pos="50000">
                    <a:srgbClr val="9AABD9"/>
                  </a:gs>
                  <a:gs pos="100000">
                    <a:srgbClr val="879ED7"/>
                  </a:gs>
                </a:gsLst>
                <a:lin ang="5400000"/>
              </a:gradFill>
              <a:ln w="6350">
                <a:solidFill>
                  <a:srgbClr val="4472C4"/>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TW" altLang="zh-TW" sz="2400" b="1" i="0" u="none" strike="noStrike" cap="none" normalizeH="0" baseline="0" dirty="0" smtClean="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陪伴輔導</a:t>
                </a:r>
                <a:endParaRPr kumimoji="0" lang="zh-TW" altLang="zh-TW" sz="2400" b="1" i="0" u="none" strike="noStrike" cap="none" normalizeH="0" baseline="0" dirty="0" smtClean="0">
                  <a:ln>
                    <a:noFill/>
                  </a:ln>
                  <a:solidFill>
                    <a:schemeClr val="tx1"/>
                  </a:solidFill>
                  <a:effectLst/>
                  <a:latin typeface="標楷體" panose="03000509000000000000" pitchFamily="65" charset="-120"/>
                  <a:ea typeface="標楷體" panose="03000509000000000000" pitchFamily="65" charset="-120"/>
                </a:endParaRPr>
              </a:p>
            </p:txBody>
          </p:sp>
          <p:sp>
            <p:nvSpPr>
              <p:cNvPr id="15" name="矩形 10"/>
              <p:cNvSpPr>
                <a:spLocks noChangeArrowheads="1"/>
              </p:cNvSpPr>
              <p:nvPr/>
            </p:nvSpPr>
            <p:spPr bwMode="auto">
              <a:xfrm>
                <a:off x="7262897" y="1406776"/>
                <a:ext cx="900000" cy="900000"/>
              </a:xfrm>
              <a:prstGeom prst="rect">
                <a:avLst/>
              </a:prstGeom>
              <a:gradFill rotWithShape="1">
                <a:gsLst>
                  <a:gs pos="0">
                    <a:srgbClr val="B5D5A7"/>
                  </a:gs>
                  <a:gs pos="50000">
                    <a:srgbClr val="AACE99"/>
                  </a:gs>
                  <a:gs pos="100000">
                    <a:srgbClr val="9CCA86"/>
                  </a:gs>
                </a:gsLst>
                <a:lin ang="5400000"/>
              </a:gradFill>
              <a:ln w="6350">
                <a:solidFill>
                  <a:srgbClr val="70AD47"/>
                </a:solid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TW" altLang="zh-TW" sz="2400" b="1" i="0" u="none" strike="noStrike" cap="none" normalizeH="0" baseline="0" dirty="0" smtClean="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競賽磨練</a:t>
                </a:r>
                <a:endParaRPr kumimoji="0" lang="zh-TW" altLang="zh-TW" sz="2400" b="1" i="0" u="none" strike="noStrike" cap="none" normalizeH="0" baseline="0" dirty="0" smtClean="0">
                  <a:ln>
                    <a:noFill/>
                  </a:ln>
                  <a:solidFill>
                    <a:schemeClr val="tx1"/>
                  </a:solidFill>
                  <a:effectLst/>
                  <a:latin typeface="標楷體" panose="03000509000000000000" pitchFamily="65" charset="-120"/>
                  <a:ea typeface="標楷體" panose="03000509000000000000" pitchFamily="65" charset="-120"/>
                </a:endParaRPr>
              </a:p>
            </p:txBody>
          </p:sp>
          <p:sp>
            <p:nvSpPr>
              <p:cNvPr id="8" name="向右箭號 7"/>
              <p:cNvSpPr/>
              <p:nvPr/>
            </p:nvSpPr>
            <p:spPr>
              <a:xfrm>
                <a:off x="1788610" y="1784995"/>
                <a:ext cx="228600" cy="190500"/>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TW" altLang="en-US">
                  <a:latin typeface="標楷體" panose="03000509000000000000" pitchFamily="65" charset="-120"/>
                  <a:ea typeface="標楷體" panose="03000509000000000000" pitchFamily="65" charset="-120"/>
                </a:endParaRPr>
              </a:p>
            </p:txBody>
          </p:sp>
          <p:sp>
            <p:nvSpPr>
              <p:cNvPr id="10" name="向右箭號 9"/>
              <p:cNvSpPr/>
              <p:nvPr/>
            </p:nvSpPr>
            <p:spPr>
              <a:xfrm>
                <a:off x="3377232" y="1784995"/>
                <a:ext cx="228600" cy="190500"/>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TW" altLang="en-US">
                  <a:latin typeface="標楷體" panose="03000509000000000000" pitchFamily="65" charset="-120"/>
                  <a:ea typeface="標楷體" panose="03000509000000000000" pitchFamily="65" charset="-120"/>
                </a:endParaRPr>
              </a:p>
            </p:txBody>
          </p:sp>
          <p:sp>
            <p:nvSpPr>
              <p:cNvPr id="12" name="向右箭號 11"/>
              <p:cNvSpPr/>
              <p:nvPr/>
            </p:nvSpPr>
            <p:spPr>
              <a:xfrm>
                <a:off x="5012505" y="1784995"/>
                <a:ext cx="228600" cy="190500"/>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TW" altLang="en-US">
                  <a:latin typeface="標楷體" panose="03000509000000000000" pitchFamily="65" charset="-120"/>
                  <a:ea typeface="標楷體" panose="03000509000000000000" pitchFamily="65" charset="-120"/>
                </a:endParaRPr>
              </a:p>
            </p:txBody>
          </p:sp>
          <p:sp>
            <p:nvSpPr>
              <p:cNvPr id="14" name="向右箭號 13"/>
              <p:cNvSpPr/>
              <p:nvPr/>
            </p:nvSpPr>
            <p:spPr>
              <a:xfrm>
                <a:off x="6717765" y="1784995"/>
                <a:ext cx="228600" cy="190500"/>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TW" altLang="en-US">
                  <a:latin typeface="標楷體" panose="03000509000000000000" pitchFamily="65" charset="-120"/>
                  <a:ea typeface="標楷體" panose="03000509000000000000" pitchFamily="65" charset="-120"/>
                </a:endParaRPr>
              </a:p>
            </p:txBody>
          </p:sp>
        </p:grpSp>
        <p:sp>
          <p:nvSpPr>
            <p:cNvPr id="27" name="圓角矩形 26"/>
            <p:cNvSpPr/>
            <p:nvPr/>
          </p:nvSpPr>
          <p:spPr>
            <a:xfrm>
              <a:off x="252365" y="1646906"/>
              <a:ext cx="8157085" cy="1208794"/>
            </a:xfrm>
            <a:prstGeom prst="roundRect">
              <a:avLst/>
            </a:prstGeom>
            <a:noFill/>
            <a:ln w="571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標楷體" panose="03000509000000000000" pitchFamily="65" charset="-120"/>
                <a:ea typeface="標楷體" panose="03000509000000000000" pitchFamily="65" charset="-120"/>
              </a:endParaRPr>
            </a:p>
          </p:txBody>
        </p:sp>
        <p:sp>
          <p:nvSpPr>
            <p:cNvPr id="28" name="文字方塊 27"/>
            <p:cNvSpPr txBox="1"/>
            <p:nvPr/>
          </p:nvSpPr>
          <p:spPr>
            <a:xfrm>
              <a:off x="252366" y="1223284"/>
              <a:ext cx="3404417" cy="523220"/>
            </a:xfrm>
            <a:prstGeom prst="rect">
              <a:avLst/>
            </a:prstGeom>
            <a:noFill/>
          </p:spPr>
          <p:txBody>
            <a:bodyPr wrap="square" rtlCol="0">
              <a:spAutoFit/>
            </a:bodyPr>
            <a:lstStyle/>
            <a:p>
              <a:r>
                <a:rPr lang="zh-TW" altLang="en-US" sz="2800" b="1" dirty="0" smtClean="0">
                  <a:solidFill>
                    <a:srgbClr val="0000FF"/>
                  </a:solidFill>
                  <a:latin typeface="標楷體" panose="03000509000000000000" pitchFamily="65" charset="-120"/>
                  <a:ea typeface="標楷體" panose="03000509000000000000" pitchFamily="65" charset="-120"/>
                </a:rPr>
                <a:t>創業前校園培訓階段</a:t>
              </a:r>
              <a:endParaRPr lang="zh-TW" altLang="en-US" sz="2800" b="1" dirty="0">
                <a:solidFill>
                  <a:srgbClr val="0000FF"/>
                </a:solidFill>
                <a:latin typeface="標楷體" panose="03000509000000000000" pitchFamily="65" charset="-120"/>
                <a:ea typeface="標楷體" panose="03000509000000000000" pitchFamily="65" charset="-120"/>
              </a:endParaRPr>
            </a:p>
          </p:txBody>
        </p:sp>
        <p:sp>
          <p:nvSpPr>
            <p:cNvPr id="41" name="向右箭號 40"/>
            <p:cNvSpPr/>
            <p:nvPr/>
          </p:nvSpPr>
          <p:spPr>
            <a:xfrm>
              <a:off x="8098590" y="2183618"/>
              <a:ext cx="228600" cy="190500"/>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TW" altLang="en-US">
                <a:latin typeface="標楷體" panose="03000509000000000000" pitchFamily="65" charset="-120"/>
                <a:ea typeface="標楷體" panose="03000509000000000000" pitchFamily="65" charset="-120"/>
              </a:endParaRPr>
            </a:p>
          </p:txBody>
        </p:sp>
      </p:grpSp>
    </p:spTree>
    <p:extLst>
      <p:ext uri="{BB962C8B-B14F-4D97-AF65-F5344CB8AC3E}">
        <p14:creationId xmlns:p14="http://schemas.microsoft.com/office/powerpoint/2010/main" val="1839716168"/>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圓角矩形 45"/>
          <p:cNvSpPr/>
          <p:nvPr/>
        </p:nvSpPr>
        <p:spPr>
          <a:xfrm>
            <a:off x="14199" y="188396"/>
            <a:ext cx="6563072" cy="785818"/>
          </a:xfrm>
          <a:prstGeom prst="roundRect">
            <a:avLst>
              <a:gd name="adj" fmla="val 50000"/>
            </a:avLst>
          </a:prstGeom>
          <a:solidFill>
            <a:schemeClr val="accent5"/>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Arial" pitchFamily="34" charset="0"/>
            </a:endParaRPr>
          </a:p>
        </p:txBody>
      </p:sp>
      <p:sp>
        <p:nvSpPr>
          <p:cNvPr id="5" name="圓角矩形 62"/>
          <p:cNvSpPr/>
          <p:nvPr/>
        </p:nvSpPr>
        <p:spPr>
          <a:xfrm>
            <a:off x="202650" y="259834"/>
            <a:ext cx="6268210" cy="642942"/>
          </a:xfrm>
          <a:prstGeom prst="roundRect">
            <a:avLst>
              <a:gd name="adj" fmla="val 50000"/>
            </a:avLst>
          </a:prstGeom>
          <a:ln>
            <a:noFill/>
          </a:ln>
          <a:scene3d>
            <a:camera prst="orthographicFront"/>
            <a:lightRig rig="threePt" dir="t"/>
          </a:scene3d>
          <a:sp3d>
            <a:bevelT w="152400" h="50800" prst="softRound"/>
          </a:sp3d>
        </p:spPr>
        <p:style>
          <a:lnRef idx="2">
            <a:schemeClr val="accent1"/>
          </a:lnRef>
          <a:fillRef idx="1">
            <a:schemeClr val="lt1"/>
          </a:fillRef>
          <a:effectRef idx="0">
            <a:schemeClr val="accent1"/>
          </a:effectRef>
          <a:fontRef idx="minor">
            <a:schemeClr val="dk1"/>
          </a:fontRef>
        </p:style>
        <p:txBody>
          <a:bodyPr rtlCol="0" anchor="ctr"/>
          <a:lstStyle/>
          <a:p>
            <a:pPr algn="ctr"/>
            <a:endParaRPr lang="zh-TW" altLang="en-US">
              <a:latin typeface="Arial" pitchFamily="34" charset="0"/>
            </a:endParaRPr>
          </a:p>
        </p:txBody>
      </p:sp>
      <p:sp>
        <p:nvSpPr>
          <p:cNvPr id="6" name="TextBox 26"/>
          <p:cNvSpPr txBox="1"/>
          <p:nvPr/>
        </p:nvSpPr>
        <p:spPr>
          <a:xfrm>
            <a:off x="172919" y="188396"/>
            <a:ext cx="6206384" cy="769441"/>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TW" altLang="en-US"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學生本位學習</a:t>
            </a:r>
            <a:r>
              <a:rPr lang="en-US" altLang="zh-TW"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a:t>
            </a:r>
            <a:r>
              <a:rPr lang="zh-TW" altLang="en-US"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創意發想</a:t>
            </a:r>
            <a:endParaRPr lang="ko-KR" altLang="en-US"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HY헤드라인M" pitchFamily="18" charset="-127"/>
              <a:cs typeface="Times New Roman" pitchFamily="18" charset="0"/>
            </a:endParaRPr>
          </a:p>
        </p:txBody>
      </p:sp>
      <p:sp>
        <p:nvSpPr>
          <p:cNvPr id="7" name="矩形 1"/>
          <p:cNvSpPr>
            <a:spLocks noChangeArrowheads="1"/>
          </p:cNvSpPr>
          <p:nvPr/>
        </p:nvSpPr>
        <p:spPr bwMode="auto">
          <a:xfrm>
            <a:off x="345264" y="1416504"/>
            <a:ext cx="900000" cy="900000"/>
          </a:xfrm>
          <a:prstGeom prst="rect">
            <a:avLst/>
          </a:prstGeom>
          <a:gradFill rotWithShape="1">
            <a:gsLst>
              <a:gs pos="0">
                <a:srgbClr val="B1CBE9"/>
              </a:gs>
              <a:gs pos="50000">
                <a:srgbClr val="A3C1E5"/>
              </a:gs>
              <a:gs pos="100000">
                <a:srgbClr val="92B9E4"/>
              </a:gs>
            </a:gsLst>
            <a:lin ang="5400000"/>
          </a:gradFill>
          <a:ln w="6350">
            <a:solidFill>
              <a:srgbClr val="5B9BD5"/>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TW" altLang="zh-TW" sz="2400" b="1" i="0" u="none" strike="noStrike" cap="none" normalizeH="0" baseline="0" dirty="0" smtClean="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創意發想</a:t>
            </a:r>
            <a:endParaRPr kumimoji="0" lang="zh-TW" altLang="zh-TW" sz="2400" b="1" i="0" u="none" strike="noStrike" cap="none" normalizeH="0" baseline="0" dirty="0" smtClean="0">
              <a:ln>
                <a:noFill/>
              </a:ln>
              <a:solidFill>
                <a:schemeClr val="tx1"/>
              </a:solidFill>
              <a:effectLst/>
              <a:latin typeface="標楷體" panose="03000509000000000000" pitchFamily="65" charset="-120"/>
              <a:ea typeface="標楷體" panose="03000509000000000000" pitchFamily="65" charset="-120"/>
            </a:endParaRPr>
          </a:p>
        </p:txBody>
      </p:sp>
      <p:sp>
        <p:nvSpPr>
          <p:cNvPr id="8" name="矩形 4"/>
          <p:cNvSpPr>
            <a:spLocks noChangeArrowheads="1"/>
          </p:cNvSpPr>
          <p:nvPr/>
        </p:nvSpPr>
        <p:spPr bwMode="auto">
          <a:xfrm>
            <a:off x="345264" y="2997194"/>
            <a:ext cx="900000" cy="900000"/>
          </a:xfrm>
          <a:prstGeom prst="rect">
            <a:avLst/>
          </a:prstGeom>
          <a:gradFill rotWithShape="1">
            <a:gsLst>
              <a:gs pos="0">
                <a:srgbClr val="F7BDA4"/>
              </a:gs>
              <a:gs pos="50000">
                <a:srgbClr val="F5B195"/>
              </a:gs>
              <a:gs pos="100000">
                <a:srgbClr val="F8A581"/>
              </a:gs>
            </a:gsLst>
            <a:lin ang="5400000"/>
          </a:gradFill>
          <a:ln w="6350">
            <a:solidFill>
              <a:srgbClr val="ED7D31"/>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TW" altLang="zh-TW" sz="2400" b="1" i="0" u="none" strike="noStrike" cap="none" normalizeH="0" baseline="0" dirty="0" smtClean="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創業課程</a:t>
            </a:r>
            <a:endParaRPr kumimoji="0" lang="zh-TW" altLang="zh-TW" sz="2400" b="1" i="0" u="none" strike="noStrike" cap="none" normalizeH="0" baseline="0" dirty="0" smtClean="0">
              <a:ln>
                <a:noFill/>
              </a:ln>
              <a:solidFill>
                <a:schemeClr val="tx1"/>
              </a:solidFill>
              <a:effectLst/>
              <a:latin typeface="標楷體" panose="03000509000000000000" pitchFamily="65" charset="-120"/>
              <a:ea typeface="標楷體" panose="03000509000000000000" pitchFamily="65" charset="-120"/>
            </a:endParaRPr>
          </a:p>
        </p:txBody>
      </p:sp>
      <p:sp>
        <p:nvSpPr>
          <p:cNvPr id="2" name="文字方塊 1"/>
          <p:cNvSpPr txBox="1"/>
          <p:nvPr/>
        </p:nvSpPr>
        <p:spPr>
          <a:xfrm>
            <a:off x="1348813" y="1182686"/>
            <a:ext cx="7272808" cy="1631216"/>
          </a:xfrm>
          <a:prstGeom prst="rect">
            <a:avLst/>
          </a:prstGeom>
          <a:noFill/>
        </p:spPr>
        <p:txBody>
          <a:bodyPr wrap="square" rtlCol="0">
            <a:spAutoFit/>
          </a:bodyPr>
          <a:lstStyle/>
          <a:p>
            <a:r>
              <a:rPr lang="zh-TW" altLang="en-US" sz="2000" b="1" dirty="0" smtClean="0">
                <a:latin typeface="標楷體" panose="03000509000000000000" pitchFamily="65" charset="-120"/>
                <a:ea typeface="標楷體" panose="03000509000000000000" pitchFamily="65" charset="-120"/>
              </a:rPr>
              <a:t>  </a:t>
            </a:r>
            <a:r>
              <a:rPr lang="zh-TW" altLang="zh-TW" sz="2000" b="1" dirty="0" smtClean="0">
                <a:latin typeface="標楷體" panose="03000509000000000000" pitchFamily="65" charset="-120"/>
                <a:ea typeface="標楷體" panose="03000509000000000000" pitchFamily="65" charset="-120"/>
              </a:rPr>
              <a:t>在</a:t>
            </a:r>
            <a:r>
              <a:rPr lang="zh-TW" altLang="zh-TW" sz="2000" b="1" dirty="0">
                <a:solidFill>
                  <a:srgbClr val="FF0000"/>
                </a:solidFill>
                <a:latin typeface="標楷體" panose="03000509000000000000" pitchFamily="65" charset="-120"/>
                <a:ea typeface="標楷體" panose="03000509000000000000" pitchFamily="65" charset="-120"/>
              </a:rPr>
              <a:t>創意發想</a:t>
            </a:r>
            <a:r>
              <a:rPr lang="zh-TW" altLang="zh-TW" sz="2000" b="1" dirty="0">
                <a:latin typeface="標楷體" panose="03000509000000000000" pitchFamily="65" charset="-120"/>
                <a:ea typeface="標楷體" panose="03000509000000000000" pitchFamily="65" charset="-120"/>
              </a:rPr>
              <a:t>階段</a:t>
            </a:r>
            <a:r>
              <a:rPr lang="zh-TW" altLang="zh-TW" sz="2000" b="1" dirty="0" smtClean="0">
                <a:latin typeface="標楷體" panose="03000509000000000000" pitchFamily="65" charset="-120"/>
                <a:ea typeface="標楷體" panose="03000509000000000000" pitchFamily="65" charset="-120"/>
              </a:rPr>
              <a:t>，透過</a:t>
            </a:r>
            <a:r>
              <a:rPr lang="zh-TW" altLang="en-US" sz="2000" b="1" dirty="0" smtClean="0">
                <a:latin typeface="標楷體" panose="03000509000000000000" pitchFamily="65" charset="-120"/>
                <a:ea typeface="標楷體" panose="03000509000000000000" pitchFamily="65" charset="-120"/>
              </a:rPr>
              <a:t>育成中心</a:t>
            </a:r>
            <a:r>
              <a:rPr lang="zh-TW" altLang="zh-TW" sz="2000" b="1" dirty="0" smtClean="0">
                <a:latin typeface="標楷體" panose="03000509000000000000" pitchFamily="65" charset="-120"/>
                <a:ea typeface="標楷體" panose="03000509000000000000" pitchFamily="65" charset="-120"/>
              </a:rPr>
              <a:t>不定</a:t>
            </a:r>
            <a:r>
              <a:rPr lang="zh-TW" altLang="zh-TW" sz="2000" b="1" dirty="0">
                <a:latin typeface="標楷體" panose="03000509000000000000" pitchFamily="65" charset="-120"/>
                <a:ea typeface="標楷體" panose="03000509000000000000" pitchFamily="65" charset="-120"/>
              </a:rPr>
              <a:t>時辦理</a:t>
            </a:r>
            <a:r>
              <a:rPr lang="zh-TW" altLang="zh-TW" sz="2000" b="1" dirty="0">
                <a:solidFill>
                  <a:srgbClr val="FF0000"/>
                </a:solidFill>
                <a:latin typeface="標楷體" panose="03000509000000000000" pitchFamily="65" charset="-120"/>
                <a:ea typeface="標楷體" panose="03000509000000000000" pitchFamily="65" charset="-120"/>
              </a:rPr>
              <a:t>創業講座</a:t>
            </a:r>
            <a:r>
              <a:rPr lang="zh-TW" altLang="zh-TW" sz="2000" b="1" dirty="0">
                <a:latin typeface="標楷體" panose="03000509000000000000" pitchFamily="65" charset="-120"/>
                <a:ea typeface="標楷體" panose="03000509000000000000" pitchFamily="65" charset="-120"/>
              </a:rPr>
              <a:t>與相關活動，邀請創業學長姐與業界青年創業家來學校進行分享，並至各院系辦理推廣活動，讓校內師生</a:t>
            </a:r>
            <a:r>
              <a:rPr lang="zh-TW" altLang="zh-TW" sz="2000" b="1" dirty="0">
                <a:solidFill>
                  <a:srgbClr val="0000FF"/>
                </a:solidFill>
                <a:latin typeface="標楷體" panose="03000509000000000000" pitchFamily="65" charset="-120"/>
                <a:ea typeface="標楷體" panose="03000509000000000000" pitchFamily="65" charset="-120"/>
              </a:rPr>
              <a:t>了解本校在師生創業上可提供的服務與資源</a:t>
            </a:r>
            <a:r>
              <a:rPr lang="zh-TW" altLang="zh-TW" sz="2000" b="1" dirty="0">
                <a:latin typeface="標楷體" panose="03000509000000000000" pitchFamily="65" charset="-120"/>
                <a:ea typeface="標楷體" panose="03000509000000000000" pitchFamily="65" charset="-120"/>
              </a:rPr>
              <a:t>，引導學生</a:t>
            </a:r>
            <a:r>
              <a:rPr lang="zh-TW" altLang="zh-TW" sz="2000" b="1" dirty="0">
                <a:solidFill>
                  <a:srgbClr val="0000FF"/>
                </a:solidFill>
                <a:latin typeface="標楷體" panose="03000509000000000000" pitchFamily="65" charset="-120"/>
                <a:ea typeface="標楷體" panose="03000509000000000000" pitchFamily="65" charset="-120"/>
              </a:rPr>
              <a:t>在校內挖掘知識的寶藏，提升學習的熱情</a:t>
            </a:r>
            <a:r>
              <a:rPr lang="zh-TW" altLang="zh-TW" sz="2000" b="1" dirty="0">
                <a:latin typeface="標楷體" panose="03000509000000000000" pitchFamily="65" charset="-120"/>
                <a:ea typeface="標楷體" panose="03000509000000000000" pitchFamily="65" charset="-120"/>
              </a:rPr>
              <a:t>，並用另一個角度來</a:t>
            </a:r>
            <a:r>
              <a:rPr lang="zh-TW" altLang="zh-TW" sz="2000" b="1" dirty="0">
                <a:solidFill>
                  <a:srgbClr val="FF0000"/>
                </a:solidFill>
                <a:latin typeface="標楷體" panose="03000509000000000000" pitchFamily="65" charset="-120"/>
                <a:ea typeface="標楷體" panose="03000509000000000000" pitchFamily="65" charset="-120"/>
              </a:rPr>
              <a:t>思考學習的重要性</a:t>
            </a:r>
            <a:r>
              <a:rPr lang="zh-TW" altLang="zh-TW" sz="2000" b="1" dirty="0">
                <a:latin typeface="標楷體" panose="03000509000000000000" pitchFamily="65" charset="-120"/>
                <a:ea typeface="標楷體" panose="03000509000000000000" pitchFamily="65" charset="-120"/>
              </a:rPr>
              <a:t>。</a:t>
            </a:r>
            <a:endParaRPr lang="zh-TW" altLang="en-US" sz="2000" b="1" dirty="0">
              <a:latin typeface="標楷體" panose="03000509000000000000" pitchFamily="65" charset="-120"/>
              <a:ea typeface="標楷體" panose="03000509000000000000" pitchFamily="65" charset="-120"/>
            </a:endParaRPr>
          </a:p>
        </p:txBody>
      </p:sp>
      <p:sp>
        <p:nvSpPr>
          <p:cNvPr id="9" name="向右箭號 8"/>
          <p:cNvSpPr/>
          <p:nvPr/>
        </p:nvSpPr>
        <p:spPr>
          <a:xfrm rot="5400000">
            <a:off x="650075" y="2544368"/>
            <a:ext cx="290377" cy="284348"/>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TW" altLang="en-US">
              <a:latin typeface="標楷體" panose="03000509000000000000" pitchFamily="65" charset="-120"/>
              <a:ea typeface="標楷體" panose="03000509000000000000" pitchFamily="65" charset="-120"/>
            </a:endParaRPr>
          </a:p>
        </p:txBody>
      </p:sp>
      <p:sp>
        <p:nvSpPr>
          <p:cNvPr id="10" name="文字方塊 9"/>
          <p:cNvSpPr txBox="1"/>
          <p:nvPr/>
        </p:nvSpPr>
        <p:spPr>
          <a:xfrm>
            <a:off x="1348813" y="2831731"/>
            <a:ext cx="7272808" cy="4093428"/>
          </a:xfrm>
          <a:prstGeom prst="rect">
            <a:avLst/>
          </a:prstGeom>
          <a:noFill/>
        </p:spPr>
        <p:txBody>
          <a:bodyPr wrap="square" rtlCol="0">
            <a:spAutoFit/>
          </a:bodyPr>
          <a:lstStyle/>
          <a:p>
            <a:r>
              <a:rPr lang="zh-TW" altLang="en-US" sz="2000" b="1" dirty="0">
                <a:latin typeface="標楷體" panose="03000509000000000000" pitchFamily="65" charset="-120"/>
                <a:ea typeface="標楷體" panose="03000509000000000000" pitchFamily="65" charset="-120"/>
              </a:rPr>
              <a:t>　</a:t>
            </a:r>
            <a:r>
              <a:rPr lang="zh-TW" altLang="en-US" sz="2000" b="1" dirty="0" smtClean="0">
                <a:latin typeface="標楷體" panose="03000509000000000000" pitchFamily="65" charset="-120"/>
                <a:ea typeface="標楷體" panose="03000509000000000000" pitchFamily="65" charset="-120"/>
              </a:rPr>
              <a:t> 在</a:t>
            </a:r>
            <a:r>
              <a:rPr lang="zh-TW" altLang="en-US" sz="2000" b="1" dirty="0">
                <a:latin typeface="標楷體" panose="03000509000000000000" pitchFamily="65" charset="-120"/>
                <a:ea typeface="標楷體" panose="03000509000000000000" pitchFamily="65" charset="-120"/>
              </a:rPr>
              <a:t>創業課程階段</a:t>
            </a:r>
            <a:r>
              <a:rPr lang="zh-TW" altLang="en-US" sz="2000" b="1" dirty="0" smtClean="0">
                <a:latin typeface="標楷體" panose="03000509000000000000" pitchFamily="65" charset="-120"/>
                <a:ea typeface="標楷體" panose="03000509000000000000" pitchFamily="65" charset="-120"/>
              </a:rPr>
              <a:t>，聘請</a:t>
            </a:r>
            <a:r>
              <a:rPr lang="zh-TW" altLang="en-US" sz="2000" b="1" dirty="0">
                <a:latin typeface="標楷體" panose="03000509000000000000" pitchFamily="65" charset="-120"/>
                <a:ea typeface="標楷體" panose="03000509000000000000" pitchFamily="65" charset="-120"/>
              </a:rPr>
              <a:t>育成經理</a:t>
            </a:r>
            <a:r>
              <a:rPr lang="zh-TW" altLang="en-US" sz="2000" b="1" dirty="0" smtClean="0">
                <a:latin typeface="標楷體" panose="03000509000000000000" pitchFamily="65" charset="-120"/>
                <a:ea typeface="標楷體" panose="03000509000000000000" pitchFamily="65" charset="-120"/>
              </a:rPr>
              <a:t>人開設“</a:t>
            </a:r>
            <a:r>
              <a:rPr lang="zh-TW" altLang="en-US" sz="2000" b="1" dirty="0" smtClean="0">
                <a:solidFill>
                  <a:srgbClr val="FF0000"/>
                </a:solidFill>
                <a:latin typeface="標楷體" panose="03000509000000000000" pitchFamily="65" charset="-120"/>
                <a:ea typeface="標楷體" panose="03000509000000000000" pitchFamily="65" charset="-120"/>
              </a:rPr>
              <a:t>產業</a:t>
            </a:r>
            <a:r>
              <a:rPr lang="zh-TW" altLang="en-US" sz="2000" b="1" dirty="0">
                <a:solidFill>
                  <a:srgbClr val="FF0000"/>
                </a:solidFill>
                <a:latin typeface="標楷體" panose="03000509000000000000" pitchFamily="65" charset="-120"/>
                <a:ea typeface="標楷體" panose="03000509000000000000" pitchFamily="65" charset="-120"/>
              </a:rPr>
              <a:t>接軌與學生創業系列</a:t>
            </a:r>
            <a:r>
              <a:rPr lang="zh-TW" altLang="en-US" sz="2000" b="1" dirty="0" smtClean="0">
                <a:solidFill>
                  <a:srgbClr val="FF0000"/>
                </a:solidFill>
                <a:latin typeface="標楷體" panose="03000509000000000000" pitchFamily="65" charset="-120"/>
                <a:ea typeface="標楷體" panose="03000509000000000000" pitchFamily="65" charset="-120"/>
              </a:rPr>
              <a:t>課程</a:t>
            </a:r>
            <a:r>
              <a:rPr lang="zh-TW" altLang="en-US" sz="2000" b="1" dirty="0" smtClean="0">
                <a:latin typeface="標楷體" panose="03000509000000000000" pitchFamily="65" charset="-120"/>
                <a:ea typeface="標楷體" panose="03000509000000000000" pitchFamily="65" charset="-120"/>
              </a:rPr>
              <a:t>”選修學分課程</a:t>
            </a:r>
            <a:r>
              <a:rPr lang="zh-TW" altLang="en-US" sz="2000" b="1" dirty="0">
                <a:latin typeface="標楷體" panose="03000509000000000000" pitchFamily="65" charset="-120"/>
                <a:ea typeface="標楷體" panose="03000509000000000000" pitchFamily="65" charset="-120"/>
              </a:rPr>
              <a:t>，讓</a:t>
            </a:r>
            <a:r>
              <a:rPr lang="zh-TW" altLang="en-US" sz="2000" b="1" dirty="0">
                <a:solidFill>
                  <a:srgbClr val="0000FF"/>
                </a:solidFill>
                <a:latin typeface="標楷體" panose="03000509000000000000" pitchFamily="65" charset="-120"/>
                <a:ea typeface="標楷體" panose="03000509000000000000" pitchFamily="65" charset="-120"/>
              </a:rPr>
              <a:t>有意願提早接觸業界動態</a:t>
            </a:r>
            <a:r>
              <a:rPr lang="zh-TW" altLang="en-US" sz="2000" b="1" dirty="0">
                <a:latin typeface="標楷體" panose="03000509000000000000" pitchFamily="65" charset="-120"/>
                <a:ea typeface="標楷體" panose="03000509000000000000" pitchFamily="65" charset="-120"/>
              </a:rPr>
              <a:t>或是創業的學生</a:t>
            </a:r>
            <a:r>
              <a:rPr lang="zh-TW" altLang="en-US" sz="2000" b="1" dirty="0">
                <a:solidFill>
                  <a:srgbClr val="FF0000"/>
                </a:solidFill>
                <a:latin typeface="標楷體" panose="03000509000000000000" pitchFamily="65" charset="-120"/>
                <a:ea typeface="標楷體" panose="03000509000000000000" pitchFamily="65" charset="-120"/>
              </a:rPr>
              <a:t>能透過課程學習</a:t>
            </a:r>
            <a:r>
              <a:rPr lang="zh-TW" altLang="en-US" sz="2000" b="1" dirty="0" smtClean="0">
                <a:solidFill>
                  <a:srgbClr val="FF0000"/>
                </a:solidFill>
                <a:latin typeface="標楷體" panose="03000509000000000000" pitchFamily="65" charset="-120"/>
                <a:ea typeface="標楷體" panose="03000509000000000000" pitchFamily="65" charset="-120"/>
              </a:rPr>
              <a:t>到創意發想</a:t>
            </a:r>
            <a:r>
              <a:rPr lang="zh-TW" altLang="en-US" sz="2000" b="1" dirty="0" smtClean="0">
                <a:latin typeface="標楷體" panose="03000509000000000000" pitchFamily="65" charset="-120"/>
                <a:ea typeface="標楷體" panose="03000509000000000000" pitchFamily="65" charset="-120"/>
              </a:rPr>
              <a:t>與</a:t>
            </a:r>
            <a:r>
              <a:rPr lang="zh-TW" altLang="en-US" sz="2000" b="1" dirty="0" smtClean="0">
                <a:solidFill>
                  <a:srgbClr val="FF0000"/>
                </a:solidFill>
                <a:latin typeface="標楷體" panose="03000509000000000000" pitchFamily="65" charset="-120"/>
                <a:ea typeface="標楷體" panose="03000509000000000000" pitchFamily="65" charset="-120"/>
              </a:rPr>
              <a:t>創業</a:t>
            </a:r>
            <a:r>
              <a:rPr lang="zh-TW" altLang="en-US" sz="2000" b="1" dirty="0">
                <a:solidFill>
                  <a:srgbClr val="FF0000"/>
                </a:solidFill>
                <a:latin typeface="標楷體" panose="03000509000000000000" pitchFamily="65" charset="-120"/>
                <a:ea typeface="標楷體" panose="03000509000000000000" pitchFamily="65" charset="-120"/>
              </a:rPr>
              <a:t>相關知識</a:t>
            </a:r>
            <a:r>
              <a:rPr lang="zh-TW" altLang="en-US" sz="2000" b="1" dirty="0" smtClean="0">
                <a:latin typeface="標楷體" panose="03000509000000000000" pitchFamily="65" charset="-120"/>
                <a:ea typeface="標楷體" panose="03000509000000000000" pitchFamily="65" charset="-120"/>
              </a:rPr>
              <a:t>，主要內容分為</a:t>
            </a:r>
            <a:r>
              <a:rPr lang="zh-TW" altLang="en-US" sz="2000" b="1" dirty="0">
                <a:latin typeface="標楷體" panose="03000509000000000000" pitchFamily="65" charset="-120"/>
                <a:ea typeface="標楷體" panose="03000509000000000000" pitchFamily="65" charset="-120"/>
              </a:rPr>
              <a:t>三個</a:t>
            </a:r>
            <a:r>
              <a:rPr lang="zh-TW" altLang="en-US" sz="2000" b="1" dirty="0" smtClean="0">
                <a:latin typeface="標楷體" panose="03000509000000000000" pitchFamily="65" charset="-120"/>
                <a:ea typeface="標楷體" panose="03000509000000000000" pitchFamily="65" charset="-120"/>
              </a:rPr>
              <a:t>部分</a:t>
            </a:r>
            <a:r>
              <a:rPr lang="en-US" altLang="zh-TW" sz="2000" b="1" dirty="0" smtClean="0">
                <a:latin typeface="標楷體" panose="03000509000000000000" pitchFamily="65" charset="-120"/>
                <a:ea typeface="標楷體" panose="03000509000000000000" pitchFamily="65" charset="-120"/>
              </a:rPr>
              <a:t>:</a:t>
            </a:r>
          </a:p>
          <a:p>
            <a:r>
              <a:rPr lang="zh-TW" altLang="en-US" sz="2000" b="1" dirty="0" smtClean="0">
                <a:latin typeface="標楷體" panose="03000509000000000000" pitchFamily="65" charset="-120"/>
                <a:ea typeface="標楷體" panose="03000509000000000000" pitchFamily="65" charset="-120"/>
              </a:rPr>
              <a:t>（</a:t>
            </a:r>
            <a:r>
              <a:rPr lang="zh-TW" altLang="en-US" sz="2000" b="1" dirty="0">
                <a:latin typeface="標楷體" panose="03000509000000000000" pitchFamily="65" charset="-120"/>
                <a:ea typeface="標楷體" panose="03000509000000000000" pitchFamily="65" charset="-120"/>
              </a:rPr>
              <a:t>一）</a:t>
            </a:r>
            <a:r>
              <a:rPr lang="zh-TW" altLang="en-US" sz="2000" b="1" dirty="0">
                <a:solidFill>
                  <a:srgbClr val="FF0000"/>
                </a:solidFill>
                <a:latin typeface="標楷體" panose="03000509000000000000" pitchFamily="65" charset="-120"/>
                <a:ea typeface="標楷體" panose="03000509000000000000" pitchFamily="65" charset="-120"/>
              </a:rPr>
              <a:t>產業現況與產學交流</a:t>
            </a:r>
            <a:r>
              <a:rPr lang="zh-TW" altLang="en-US" sz="2000" b="1" dirty="0">
                <a:latin typeface="標楷體" panose="03000509000000000000" pitchFamily="65" charset="-120"/>
                <a:ea typeface="標楷體" panose="03000509000000000000" pitchFamily="65" charset="-120"/>
              </a:rPr>
              <a:t>：此部分將由老師透過專案分享來實際了解業界目前的需求與創業成功案例，（二）</a:t>
            </a:r>
            <a:r>
              <a:rPr lang="zh-TW" altLang="en-US" sz="2000" b="1" dirty="0">
                <a:solidFill>
                  <a:srgbClr val="FF0000"/>
                </a:solidFill>
                <a:latin typeface="標楷體" panose="03000509000000000000" pitchFamily="65" charset="-120"/>
                <a:ea typeface="標楷體" panose="03000509000000000000" pitchFamily="65" charset="-120"/>
              </a:rPr>
              <a:t>創意發想</a:t>
            </a:r>
            <a:r>
              <a:rPr lang="zh-TW" altLang="en-US" sz="2000" b="1" dirty="0">
                <a:latin typeface="標楷體" panose="03000509000000000000" pitchFamily="65" charset="-120"/>
                <a:ea typeface="標楷體" panose="03000509000000000000" pitchFamily="65" charset="-120"/>
              </a:rPr>
              <a:t>：經由老師引導，教導學生如何透過實際的業界市場需求與利基點來反向思考，使學生更能了解在校所學知識的重要性，促使學生更認真尋找並學習未來可能用來做為謀生工具的知識與技能，（三）</a:t>
            </a:r>
            <a:r>
              <a:rPr lang="zh-TW" altLang="en-US" sz="2000" b="1" dirty="0">
                <a:solidFill>
                  <a:srgbClr val="FF0000"/>
                </a:solidFill>
                <a:latin typeface="標楷體" panose="03000509000000000000" pitchFamily="65" charset="-120"/>
                <a:ea typeface="標楷體" panose="03000509000000000000" pitchFamily="65" charset="-120"/>
              </a:rPr>
              <a:t>創業計畫書撰寫</a:t>
            </a:r>
            <a:r>
              <a:rPr lang="zh-TW" altLang="en-US" sz="2000" b="1" dirty="0">
                <a:latin typeface="標楷體" panose="03000509000000000000" pitchFamily="65" charset="-120"/>
                <a:ea typeface="標楷體" panose="03000509000000000000" pitchFamily="65" charset="-120"/>
              </a:rPr>
              <a:t>：教授學生將自己的想法在紙上實踐，完成一本創業計畫書，也輔導學生參加國內外創業競賽，了解青年創業有什麼資源，也鼓勵學生勇於實踐自己的創業夢想。</a:t>
            </a:r>
          </a:p>
        </p:txBody>
      </p:sp>
    </p:spTree>
    <p:extLst>
      <p:ext uri="{BB962C8B-B14F-4D97-AF65-F5344CB8AC3E}">
        <p14:creationId xmlns:p14="http://schemas.microsoft.com/office/powerpoint/2010/main" val="181053648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圓角矩形 45"/>
          <p:cNvSpPr/>
          <p:nvPr/>
        </p:nvSpPr>
        <p:spPr>
          <a:xfrm>
            <a:off x="135077" y="160195"/>
            <a:ext cx="6491064" cy="785818"/>
          </a:xfrm>
          <a:prstGeom prst="roundRect">
            <a:avLst>
              <a:gd name="adj" fmla="val 50000"/>
            </a:avLst>
          </a:prstGeom>
          <a:solidFill>
            <a:schemeClr val="accent5"/>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Arial" pitchFamily="34" charset="0"/>
            </a:endParaRPr>
          </a:p>
        </p:txBody>
      </p:sp>
      <p:sp>
        <p:nvSpPr>
          <p:cNvPr id="8" name="圓角矩形 62"/>
          <p:cNvSpPr/>
          <p:nvPr/>
        </p:nvSpPr>
        <p:spPr>
          <a:xfrm>
            <a:off x="323528" y="231633"/>
            <a:ext cx="6199437" cy="642942"/>
          </a:xfrm>
          <a:prstGeom prst="roundRect">
            <a:avLst>
              <a:gd name="adj" fmla="val 50000"/>
            </a:avLst>
          </a:prstGeom>
          <a:ln>
            <a:noFill/>
          </a:ln>
          <a:scene3d>
            <a:camera prst="orthographicFront"/>
            <a:lightRig rig="threePt" dir="t"/>
          </a:scene3d>
          <a:sp3d>
            <a:bevelT w="152400" h="50800" prst="softRound"/>
          </a:sp3d>
        </p:spPr>
        <p:style>
          <a:lnRef idx="2">
            <a:schemeClr val="accent1"/>
          </a:lnRef>
          <a:fillRef idx="1">
            <a:schemeClr val="lt1"/>
          </a:fillRef>
          <a:effectRef idx="0">
            <a:schemeClr val="accent1"/>
          </a:effectRef>
          <a:fontRef idx="minor">
            <a:schemeClr val="dk1"/>
          </a:fontRef>
        </p:style>
        <p:txBody>
          <a:bodyPr rtlCol="0" anchor="ctr"/>
          <a:lstStyle/>
          <a:p>
            <a:pPr algn="ctr"/>
            <a:endParaRPr lang="zh-TW" altLang="en-US">
              <a:latin typeface="Arial" pitchFamily="34" charset="0"/>
            </a:endParaRPr>
          </a:p>
        </p:txBody>
      </p:sp>
      <p:sp>
        <p:nvSpPr>
          <p:cNvPr id="9" name="TextBox 26"/>
          <p:cNvSpPr txBox="1"/>
          <p:nvPr/>
        </p:nvSpPr>
        <p:spPr>
          <a:xfrm>
            <a:off x="323343" y="160195"/>
            <a:ext cx="6138289" cy="769441"/>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TW" altLang="en-US"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學生本位學習</a:t>
            </a:r>
            <a:r>
              <a:rPr lang="en-US" altLang="zh-TW"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a:t>
            </a:r>
            <a:r>
              <a:rPr lang="zh-TW" altLang="en-US"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創</a:t>
            </a:r>
            <a:r>
              <a:rPr lang="zh-TW" altLang="en-US"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新研究</a:t>
            </a:r>
            <a:endParaRPr lang="ko-KR" altLang="en-US"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HY헤드라인M" pitchFamily="18" charset="-127"/>
              <a:cs typeface="Times New Roman" pitchFamily="18" charset="0"/>
            </a:endParaRPr>
          </a:p>
        </p:txBody>
      </p:sp>
      <p:sp>
        <p:nvSpPr>
          <p:cNvPr id="6" name="矩形 6"/>
          <p:cNvSpPr>
            <a:spLocks noChangeArrowheads="1"/>
          </p:cNvSpPr>
          <p:nvPr/>
        </p:nvSpPr>
        <p:spPr bwMode="auto">
          <a:xfrm>
            <a:off x="251518" y="1247773"/>
            <a:ext cx="900000" cy="900000"/>
          </a:xfrm>
          <a:prstGeom prst="rect">
            <a:avLst/>
          </a:prstGeom>
          <a:gradFill rotWithShape="1">
            <a:gsLst>
              <a:gs pos="0">
                <a:srgbClr val="FFDD9C"/>
              </a:gs>
              <a:gs pos="50000">
                <a:srgbClr val="FFD78E"/>
              </a:gs>
              <a:gs pos="100000">
                <a:srgbClr val="FFD479"/>
              </a:gs>
            </a:gsLst>
            <a:lin ang="5400000"/>
          </a:gradFill>
          <a:ln w="6350">
            <a:solidFill>
              <a:srgbClr val="FFC0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TW" altLang="zh-TW" sz="2400" b="1" i="0" u="none" strike="noStrike" cap="none" normalizeH="0" baseline="0" dirty="0" smtClean="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圓夢計畫</a:t>
            </a:r>
            <a:endParaRPr kumimoji="0" lang="zh-TW" altLang="zh-TW" sz="2400" b="1" i="0" u="none" strike="noStrike" cap="none" normalizeH="0" baseline="0" dirty="0" smtClean="0">
              <a:ln>
                <a:noFill/>
              </a:ln>
              <a:solidFill>
                <a:schemeClr val="tx1"/>
              </a:solidFill>
              <a:effectLst/>
              <a:latin typeface="標楷體" panose="03000509000000000000" pitchFamily="65" charset="-120"/>
              <a:ea typeface="標楷體" panose="03000509000000000000" pitchFamily="65" charset="-120"/>
            </a:endParaRPr>
          </a:p>
        </p:txBody>
      </p:sp>
      <p:sp>
        <p:nvSpPr>
          <p:cNvPr id="10" name="矩形 8"/>
          <p:cNvSpPr>
            <a:spLocks noChangeArrowheads="1"/>
          </p:cNvSpPr>
          <p:nvPr/>
        </p:nvSpPr>
        <p:spPr bwMode="auto">
          <a:xfrm>
            <a:off x="251518" y="2842442"/>
            <a:ext cx="900000" cy="900000"/>
          </a:xfrm>
          <a:prstGeom prst="rect">
            <a:avLst/>
          </a:prstGeom>
          <a:gradFill rotWithShape="1">
            <a:gsLst>
              <a:gs pos="0">
                <a:srgbClr val="A8B7DF"/>
              </a:gs>
              <a:gs pos="50000">
                <a:srgbClr val="9AABD9"/>
              </a:gs>
              <a:gs pos="100000">
                <a:srgbClr val="879ED7"/>
              </a:gs>
            </a:gsLst>
            <a:lin ang="5400000"/>
          </a:gradFill>
          <a:ln w="6350">
            <a:solidFill>
              <a:srgbClr val="4472C4"/>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TW" altLang="zh-TW" sz="2400" b="1" i="0" u="none" strike="noStrike" cap="none" normalizeH="0" baseline="0" dirty="0" smtClean="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陪伴輔導</a:t>
            </a:r>
            <a:endParaRPr kumimoji="0" lang="zh-TW" altLang="zh-TW" sz="2400" b="1" i="0" u="none" strike="noStrike" cap="none" normalizeH="0" baseline="0" dirty="0" smtClean="0">
              <a:ln>
                <a:noFill/>
              </a:ln>
              <a:solidFill>
                <a:schemeClr val="tx1"/>
              </a:solidFill>
              <a:effectLst/>
              <a:latin typeface="標楷體" panose="03000509000000000000" pitchFamily="65" charset="-120"/>
              <a:ea typeface="標楷體" panose="03000509000000000000" pitchFamily="65" charset="-120"/>
            </a:endParaRPr>
          </a:p>
        </p:txBody>
      </p:sp>
      <p:sp>
        <p:nvSpPr>
          <p:cNvPr id="11" name="矩形 10"/>
          <p:cNvSpPr>
            <a:spLocks noChangeArrowheads="1"/>
          </p:cNvSpPr>
          <p:nvPr/>
        </p:nvSpPr>
        <p:spPr bwMode="auto">
          <a:xfrm>
            <a:off x="251518" y="4545224"/>
            <a:ext cx="900000" cy="900000"/>
          </a:xfrm>
          <a:prstGeom prst="rect">
            <a:avLst/>
          </a:prstGeom>
          <a:gradFill rotWithShape="1">
            <a:gsLst>
              <a:gs pos="0">
                <a:srgbClr val="B5D5A7"/>
              </a:gs>
              <a:gs pos="50000">
                <a:srgbClr val="AACE99"/>
              </a:gs>
              <a:gs pos="100000">
                <a:srgbClr val="9CCA86"/>
              </a:gs>
            </a:gsLst>
            <a:lin ang="5400000"/>
          </a:gradFill>
          <a:ln w="6350">
            <a:solidFill>
              <a:srgbClr val="70AD47"/>
            </a:solid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TW" altLang="zh-TW" sz="2400" b="1" i="0" u="none" strike="noStrike" cap="none" normalizeH="0" baseline="0" dirty="0" smtClean="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競賽磨練</a:t>
            </a:r>
            <a:endParaRPr kumimoji="0" lang="zh-TW" altLang="zh-TW" sz="2400" b="1" i="0" u="none" strike="noStrike" cap="none" normalizeH="0" baseline="0" dirty="0" smtClean="0">
              <a:ln>
                <a:noFill/>
              </a:ln>
              <a:solidFill>
                <a:schemeClr val="tx1"/>
              </a:solidFill>
              <a:effectLst/>
              <a:latin typeface="標楷體" panose="03000509000000000000" pitchFamily="65" charset="-120"/>
              <a:ea typeface="標楷體" panose="03000509000000000000" pitchFamily="65" charset="-120"/>
            </a:endParaRPr>
          </a:p>
        </p:txBody>
      </p:sp>
      <p:sp>
        <p:nvSpPr>
          <p:cNvPr id="13" name="向右箭號 12"/>
          <p:cNvSpPr/>
          <p:nvPr/>
        </p:nvSpPr>
        <p:spPr>
          <a:xfrm rot="5400000">
            <a:off x="556331" y="2305138"/>
            <a:ext cx="290377" cy="284348"/>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TW" altLang="en-US">
              <a:latin typeface="標楷體" panose="03000509000000000000" pitchFamily="65" charset="-120"/>
              <a:ea typeface="標楷體" panose="03000509000000000000" pitchFamily="65" charset="-120"/>
            </a:endParaRPr>
          </a:p>
        </p:txBody>
      </p:sp>
      <p:sp>
        <p:nvSpPr>
          <p:cNvPr id="14" name="向右箭號 13"/>
          <p:cNvSpPr/>
          <p:nvPr/>
        </p:nvSpPr>
        <p:spPr>
          <a:xfrm rot="5400000">
            <a:off x="556331" y="3947603"/>
            <a:ext cx="290377" cy="284348"/>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TW" altLang="en-US">
              <a:latin typeface="標楷體" panose="03000509000000000000" pitchFamily="65" charset="-120"/>
              <a:ea typeface="標楷體" panose="03000509000000000000" pitchFamily="65" charset="-120"/>
            </a:endParaRPr>
          </a:p>
        </p:txBody>
      </p:sp>
      <p:sp>
        <p:nvSpPr>
          <p:cNvPr id="15" name="文字方塊 14"/>
          <p:cNvSpPr txBox="1"/>
          <p:nvPr/>
        </p:nvSpPr>
        <p:spPr>
          <a:xfrm>
            <a:off x="1281404" y="1091791"/>
            <a:ext cx="7710519" cy="1631216"/>
          </a:xfrm>
          <a:prstGeom prst="rect">
            <a:avLst/>
          </a:prstGeom>
          <a:noFill/>
        </p:spPr>
        <p:txBody>
          <a:bodyPr wrap="square" rtlCol="0">
            <a:spAutoFit/>
          </a:bodyPr>
          <a:lstStyle/>
          <a:p>
            <a:r>
              <a:rPr lang="zh-TW" altLang="en-US" sz="2000" b="1" dirty="0" smtClean="0">
                <a:latin typeface="標楷體" panose="03000509000000000000" pitchFamily="65" charset="-120"/>
                <a:ea typeface="標楷體" panose="03000509000000000000" pitchFamily="65" charset="-120"/>
              </a:rPr>
              <a:t>   </a:t>
            </a:r>
            <a:r>
              <a:rPr lang="zh-TW" altLang="en-US" sz="2000" b="1" dirty="0" smtClean="0">
                <a:solidFill>
                  <a:srgbClr val="FF0000"/>
                </a:solidFill>
                <a:latin typeface="標楷體" panose="03000509000000000000" pitchFamily="65" charset="-120"/>
                <a:ea typeface="標楷體" panose="03000509000000000000" pitchFamily="65" charset="-120"/>
              </a:rPr>
              <a:t>圓夢</a:t>
            </a:r>
            <a:r>
              <a:rPr lang="zh-TW" altLang="en-US" sz="2000" b="1" dirty="0">
                <a:solidFill>
                  <a:srgbClr val="FF0000"/>
                </a:solidFill>
                <a:latin typeface="標楷體" panose="03000509000000000000" pitchFamily="65" charset="-120"/>
                <a:ea typeface="標楷體" panose="03000509000000000000" pitchFamily="65" charset="-120"/>
              </a:rPr>
              <a:t>計畫</a:t>
            </a:r>
            <a:r>
              <a:rPr lang="zh-TW" altLang="en-US" sz="2000" b="1" dirty="0" smtClean="0">
                <a:latin typeface="標楷體" panose="03000509000000000000" pitchFamily="65" charset="-120"/>
                <a:ea typeface="標楷體" panose="03000509000000000000" pitchFamily="65" charset="-120"/>
              </a:rPr>
              <a:t>是透過爭取部會資源</a:t>
            </a:r>
            <a:r>
              <a:rPr lang="zh-TW" altLang="en-US" sz="2000" b="1" dirty="0">
                <a:latin typeface="標楷體" panose="03000509000000000000" pitchFamily="65" charset="-120"/>
                <a:ea typeface="標楷體" panose="03000509000000000000" pitchFamily="65" charset="-120"/>
              </a:rPr>
              <a:t>，鼓勵學生踏出實踐夢想第一步的策略，當學生在參與創業課程期間或結束時，可</a:t>
            </a:r>
            <a:r>
              <a:rPr lang="zh-TW" altLang="en-US" sz="2000" b="1" dirty="0">
                <a:solidFill>
                  <a:srgbClr val="0000FF"/>
                </a:solidFill>
                <a:latin typeface="標楷體" panose="03000509000000000000" pitchFamily="65" charset="-120"/>
                <a:ea typeface="標楷體" panose="03000509000000000000" pitchFamily="65" charset="-120"/>
              </a:rPr>
              <a:t>透過圓夢計畫來測試其想法之可行性</a:t>
            </a:r>
            <a:r>
              <a:rPr lang="zh-TW" altLang="en-US" sz="2000" b="1" dirty="0">
                <a:latin typeface="標楷體" panose="03000509000000000000" pitchFamily="65" charset="-120"/>
                <a:ea typeface="標楷體" panose="03000509000000000000" pitchFamily="65" charset="-120"/>
              </a:rPr>
              <a:t>，提供一</a:t>
            </a:r>
            <a:r>
              <a:rPr lang="zh-TW" altLang="en-US" sz="2000" b="1" dirty="0">
                <a:solidFill>
                  <a:srgbClr val="FF0000"/>
                </a:solidFill>
                <a:latin typeface="標楷體" panose="03000509000000000000" pitchFamily="65" charset="-120"/>
                <a:ea typeface="標楷體" panose="03000509000000000000" pitchFamily="65" charset="-120"/>
              </a:rPr>
              <a:t>創意發想空間</a:t>
            </a:r>
            <a:r>
              <a:rPr lang="zh-TW" altLang="en-US" sz="2000" b="1" dirty="0">
                <a:solidFill>
                  <a:srgbClr val="0000FF"/>
                </a:solidFill>
                <a:latin typeface="標楷體" panose="03000509000000000000" pitchFamily="65" charset="-120"/>
                <a:ea typeface="標楷體" panose="03000509000000000000" pitchFamily="65" charset="-120"/>
              </a:rPr>
              <a:t>給學生自由發揮</a:t>
            </a:r>
            <a:r>
              <a:rPr lang="zh-TW" altLang="en-US" sz="2000" b="1" dirty="0" smtClean="0">
                <a:latin typeface="標楷體" panose="03000509000000000000" pitchFamily="65" charset="-120"/>
                <a:ea typeface="標楷體" panose="03000509000000000000" pitchFamily="65" charset="-120"/>
              </a:rPr>
              <a:t>，利用</a:t>
            </a:r>
            <a:r>
              <a:rPr lang="zh-TW" altLang="en-US" sz="2000" b="1" dirty="0" smtClean="0">
                <a:solidFill>
                  <a:srgbClr val="0000FF"/>
                </a:solidFill>
                <a:latin typeface="標楷體" panose="03000509000000000000" pitchFamily="65" charset="-120"/>
                <a:ea typeface="標楷體" panose="03000509000000000000" pitchFamily="65" charset="-120"/>
              </a:rPr>
              <a:t>補助資源協助</a:t>
            </a:r>
            <a:r>
              <a:rPr lang="zh-TW" altLang="en-US" sz="2000" b="1" dirty="0">
                <a:solidFill>
                  <a:srgbClr val="0000FF"/>
                </a:solidFill>
                <a:latin typeface="標楷體" panose="03000509000000000000" pitchFamily="65" charset="-120"/>
                <a:ea typeface="標楷體" panose="03000509000000000000" pitchFamily="65" charset="-120"/>
              </a:rPr>
              <a:t>學生</a:t>
            </a:r>
            <a:r>
              <a:rPr lang="zh-TW" altLang="en-US" sz="2000" b="1" dirty="0" smtClean="0">
                <a:solidFill>
                  <a:srgbClr val="0000FF"/>
                </a:solidFill>
                <a:latin typeface="標楷體" panose="03000509000000000000" pitchFamily="65" charset="-120"/>
                <a:ea typeface="標楷體" panose="03000509000000000000" pitchFamily="65" charset="-120"/>
              </a:rPr>
              <a:t>實踐創新研究與夢想</a:t>
            </a:r>
            <a:r>
              <a:rPr lang="zh-TW" altLang="en-US" sz="2000" b="1" dirty="0" smtClean="0">
                <a:latin typeface="標楷體" panose="03000509000000000000" pitchFamily="65" charset="-120"/>
                <a:ea typeface="標楷體" panose="03000509000000000000" pitchFamily="65" charset="-120"/>
              </a:rPr>
              <a:t>，也透過</a:t>
            </a:r>
            <a:r>
              <a:rPr lang="zh-TW" altLang="en-US" sz="2000" b="1" dirty="0">
                <a:latin typeface="標楷體" panose="03000509000000000000" pitchFamily="65" charset="-120"/>
                <a:ea typeface="標楷體" panose="03000509000000000000" pitchFamily="65" charset="-120"/>
              </a:rPr>
              <a:t>群聚效應與縮短技術資訊城鄉差距達到提升學生創造力之目的。</a:t>
            </a:r>
          </a:p>
        </p:txBody>
      </p:sp>
      <p:sp>
        <p:nvSpPr>
          <p:cNvPr id="16" name="文字方塊 15"/>
          <p:cNvSpPr txBox="1"/>
          <p:nvPr/>
        </p:nvSpPr>
        <p:spPr>
          <a:xfrm>
            <a:off x="1281404" y="2806466"/>
            <a:ext cx="7539067" cy="1631216"/>
          </a:xfrm>
          <a:prstGeom prst="rect">
            <a:avLst/>
          </a:prstGeom>
          <a:noFill/>
        </p:spPr>
        <p:txBody>
          <a:bodyPr wrap="square" rtlCol="0">
            <a:spAutoFit/>
          </a:bodyPr>
          <a:lstStyle/>
          <a:p>
            <a:r>
              <a:rPr lang="zh-TW" altLang="en-US" sz="2000" b="1" dirty="0" smtClean="0">
                <a:latin typeface="標楷體" panose="03000509000000000000" pitchFamily="65" charset="-120"/>
                <a:ea typeface="標楷體" panose="03000509000000000000" pitchFamily="65" charset="-120"/>
              </a:rPr>
              <a:t>   學生</a:t>
            </a:r>
            <a:r>
              <a:rPr lang="zh-TW" altLang="en-US" sz="2000" b="1" dirty="0">
                <a:latin typeface="標楷體" panose="03000509000000000000" pitchFamily="65" charset="-120"/>
                <a:ea typeface="標楷體" panose="03000509000000000000" pitchFamily="65" charset="-120"/>
              </a:rPr>
              <a:t>完成前面幾個</a:t>
            </a:r>
            <a:r>
              <a:rPr lang="zh-TW" altLang="en-US" sz="2000" b="1" dirty="0" smtClean="0">
                <a:latin typeface="標楷體" panose="03000509000000000000" pitchFamily="65" charset="-120"/>
                <a:ea typeface="標楷體" panose="03000509000000000000" pitchFamily="65" charset="-120"/>
              </a:rPr>
              <a:t>階段後會</a:t>
            </a:r>
            <a:r>
              <a:rPr lang="zh-TW" altLang="en-US" sz="2000" b="1" dirty="0" smtClean="0">
                <a:solidFill>
                  <a:srgbClr val="0000FF"/>
                </a:solidFill>
                <a:latin typeface="標楷體" panose="03000509000000000000" pitchFamily="65" charset="-120"/>
                <a:ea typeface="標楷體" panose="03000509000000000000" pitchFamily="65" charset="-120"/>
              </a:rPr>
              <a:t>加入育</a:t>
            </a:r>
            <a:r>
              <a:rPr lang="zh-TW" altLang="en-US" sz="2000" b="1" dirty="0">
                <a:solidFill>
                  <a:srgbClr val="0000FF"/>
                </a:solidFill>
                <a:latin typeface="標楷體" panose="03000509000000000000" pitchFamily="65" charset="-120"/>
                <a:ea typeface="標楷體" panose="03000509000000000000" pitchFamily="65" charset="-120"/>
              </a:rPr>
              <a:t>成中心的</a:t>
            </a:r>
            <a:r>
              <a:rPr lang="zh-TW" altLang="en-US" sz="2000" b="1" dirty="0" smtClean="0">
                <a:solidFill>
                  <a:srgbClr val="0000FF"/>
                </a:solidFill>
                <a:latin typeface="標楷體" panose="03000509000000000000" pitchFamily="65" charset="-120"/>
                <a:ea typeface="標楷體" panose="03000509000000000000" pitchFamily="65" charset="-120"/>
              </a:rPr>
              <a:t>學生圓夢團隊</a:t>
            </a:r>
            <a:r>
              <a:rPr lang="zh-TW" altLang="en-US" sz="2000" b="1" dirty="0" smtClean="0">
                <a:latin typeface="標楷體" panose="03000509000000000000" pitchFamily="65" charset="-120"/>
                <a:ea typeface="標楷體" panose="03000509000000000000" pitchFamily="65" charset="-120"/>
              </a:rPr>
              <a:t>，讓</a:t>
            </a:r>
            <a:r>
              <a:rPr lang="zh-TW" altLang="en-US" sz="2000" b="1" dirty="0">
                <a:latin typeface="標楷體" panose="03000509000000000000" pitchFamily="65" charset="-120"/>
                <a:ea typeface="標楷體" panose="03000509000000000000" pitchFamily="65" charset="-120"/>
              </a:rPr>
              <a:t>學生形成</a:t>
            </a:r>
            <a:r>
              <a:rPr lang="zh-TW" altLang="en-US" sz="2000" b="1" dirty="0">
                <a:solidFill>
                  <a:srgbClr val="0000FF"/>
                </a:solidFill>
                <a:latin typeface="標楷體" panose="03000509000000000000" pitchFamily="65" charset="-120"/>
                <a:ea typeface="標楷體" panose="03000509000000000000" pitchFamily="65" charset="-120"/>
              </a:rPr>
              <a:t>群聚效應</a:t>
            </a:r>
            <a:r>
              <a:rPr lang="zh-TW" altLang="en-US" sz="2000" b="1" dirty="0">
                <a:latin typeface="標楷體" panose="03000509000000000000" pitchFamily="65" charset="-120"/>
                <a:ea typeface="標楷體" panose="03000509000000000000" pitchFamily="65" charset="-120"/>
              </a:rPr>
              <a:t>，在此期間將</a:t>
            </a:r>
            <a:r>
              <a:rPr lang="zh-TW" altLang="en-US" sz="2000" b="1" dirty="0" smtClean="0">
                <a:latin typeface="標楷體" panose="03000509000000000000" pitchFamily="65" charset="-120"/>
                <a:ea typeface="標楷體" panose="03000509000000000000" pitchFamily="65" charset="-120"/>
              </a:rPr>
              <a:t>會</a:t>
            </a:r>
            <a:r>
              <a:rPr lang="zh-TW" altLang="en-US" sz="2000" b="1" dirty="0" smtClean="0">
                <a:solidFill>
                  <a:srgbClr val="0000FF"/>
                </a:solidFill>
                <a:latin typeface="標楷體" panose="03000509000000000000" pitchFamily="65" charset="-120"/>
                <a:ea typeface="標楷體" panose="03000509000000000000" pitchFamily="65" charset="-120"/>
              </a:rPr>
              <a:t>由輔導老師協助其創新研究內容的</a:t>
            </a:r>
            <a:r>
              <a:rPr lang="zh-TW" altLang="en-US" sz="2000" b="1" dirty="0">
                <a:solidFill>
                  <a:srgbClr val="0000FF"/>
                </a:solidFill>
                <a:latin typeface="標楷體" panose="03000509000000000000" pitchFamily="65" charset="-120"/>
                <a:ea typeface="標楷體" panose="03000509000000000000" pitchFamily="65" charset="-120"/>
              </a:rPr>
              <a:t>強化</a:t>
            </a:r>
            <a:r>
              <a:rPr lang="zh-TW" altLang="en-US" sz="2000" b="1" dirty="0" smtClean="0">
                <a:latin typeface="標楷體" panose="03000509000000000000" pitchFamily="65" charset="-120"/>
                <a:ea typeface="標楷體" panose="03000509000000000000" pitchFamily="65" charset="-120"/>
              </a:rPr>
              <a:t>，</a:t>
            </a:r>
            <a:r>
              <a:rPr lang="zh-TW" altLang="en-US" sz="2000" b="1" dirty="0">
                <a:solidFill>
                  <a:srgbClr val="0000FF"/>
                </a:solidFill>
                <a:latin typeface="標楷體" panose="03000509000000000000" pitchFamily="65" charset="-120"/>
                <a:ea typeface="標楷體" panose="03000509000000000000" pitchFamily="65" charset="-120"/>
              </a:rPr>
              <a:t>由育成經理人與專員提供陪伴式的</a:t>
            </a:r>
            <a:r>
              <a:rPr lang="zh-TW" altLang="en-US" sz="2000" b="1" dirty="0" smtClean="0">
                <a:solidFill>
                  <a:srgbClr val="0000FF"/>
                </a:solidFill>
                <a:latin typeface="標楷體" panose="03000509000000000000" pitchFamily="65" charset="-120"/>
                <a:ea typeface="標楷體" panose="03000509000000000000" pitchFamily="65" charset="-120"/>
              </a:rPr>
              <a:t>輔導</a:t>
            </a:r>
            <a:r>
              <a:rPr lang="zh-TW" altLang="en-US" sz="2000" b="1" dirty="0" smtClean="0">
                <a:latin typeface="標楷體" panose="03000509000000000000" pitchFamily="65" charset="-120"/>
                <a:ea typeface="標楷體" panose="03000509000000000000" pitchFamily="65" charset="-120"/>
              </a:rPr>
              <a:t>，包含</a:t>
            </a:r>
            <a:r>
              <a:rPr lang="zh-TW" altLang="en-US" sz="2000" b="1" dirty="0">
                <a:solidFill>
                  <a:srgbClr val="FF0000"/>
                </a:solidFill>
                <a:latin typeface="標楷體" panose="03000509000000000000" pitchFamily="65" charset="-120"/>
                <a:ea typeface="標楷體" panose="03000509000000000000" pitchFamily="65" charset="-120"/>
              </a:rPr>
              <a:t>創新性評估、市場與競爭分析、財務規劃</a:t>
            </a:r>
            <a:r>
              <a:rPr lang="zh-TW" altLang="en-US" sz="2000" b="1" dirty="0">
                <a:latin typeface="標楷體" panose="03000509000000000000" pitchFamily="65" charset="-120"/>
                <a:ea typeface="標楷體" panose="03000509000000000000" pitchFamily="65" charset="-120"/>
              </a:rPr>
              <a:t>等等，並不定時辦理創業戰鬥營相關活動來加強學生創業所需要的知識與</a:t>
            </a:r>
            <a:r>
              <a:rPr lang="zh-TW" altLang="en-US" sz="2000" b="1" dirty="0" smtClean="0">
                <a:latin typeface="標楷體" panose="03000509000000000000" pitchFamily="65" charset="-120"/>
                <a:ea typeface="標楷體" panose="03000509000000000000" pitchFamily="65" charset="-120"/>
              </a:rPr>
              <a:t>資源。</a:t>
            </a:r>
            <a:endParaRPr lang="zh-TW" altLang="en-US" sz="2000" b="1" dirty="0">
              <a:latin typeface="標楷體" panose="03000509000000000000" pitchFamily="65" charset="-120"/>
              <a:ea typeface="標楷體" panose="03000509000000000000" pitchFamily="65" charset="-120"/>
            </a:endParaRPr>
          </a:p>
        </p:txBody>
      </p:sp>
      <p:sp>
        <p:nvSpPr>
          <p:cNvPr id="17" name="文字方塊 16"/>
          <p:cNvSpPr txBox="1"/>
          <p:nvPr/>
        </p:nvSpPr>
        <p:spPr>
          <a:xfrm>
            <a:off x="1295675" y="4509120"/>
            <a:ext cx="7524795" cy="1938992"/>
          </a:xfrm>
          <a:prstGeom prst="rect">
            <a:avLst/>
          </a:prstGeom>
          <a:noFill/>
        </p:spPr>
        <p:txBody>
          <a:bodyPr wrap="square" rtlCol="0">
            <a:spAutoFit/>
          </a:bodyPr>
          <a:lstStyle/>
          <a:p>
            <a:r>
              <a:rPr lang="zh-TW" altLang="en-US" sz="2000" b="1" dirty="0" smtClean="0">
                <a:latin typeface="標楷體" panose="03000509000000000000" pitchFamily="65" charset="-120"/>
                <a:ea typeface="標楷體" panose="03000509000000000000" pitchFamily="65" charset="-120"/>
              </a:rPr>
              <a:t>　在</a:t>
            </a:r>
            <a:r>
              <a:rPr lang="zh-TW" altLang="en-US" sz="2000" b="1" dirty="0">
                <a:solidFill>
                  <a:srgbClr val="FF0000"/>
                </a:solidFill>
                <a:latin typeface="標楷體" panose="03000509000000000000" pitchFamily="65" charset="-120"/>
                <a:ea typeface="標楷體" panose="03000509000000000000" pitchFamily="65" charset="-120"/>
              </a:rPr>
              <a:t>競賽磨練</a:t>
            </a:r>
            <a:r>
              <a:rPr lang="zh-TW" altLang="en-US" sz="2000" b="1" dirty="0">
                <a:latin typeface="標楷體" panose="03000509000000000000" pitchFamily="65" charset="-120"/>
                <a:ea typeface="標楷體" panose="03000509000000000000" pitchFamily="65" charset="-120"/>
              </a:rPr>
              <a:t>階段</a:t>
            </a:r>
            <a:r>
              <a:rPr lang="zh-TW" altLang="en-US" sz="2000" b="1" dirty="0" smtClean="0">
                <a:latin typeface="標楷體" panose="03000509000000000000" pitchFamily="65" charset="-120"/>
                <a:ea typeface="標楷體" panose="03000509000000000000" pitchFamily="65" charset="-120"/>
              </a:rPr>
              <a:t>，育</a:t>
            </a:r>
            <a:r>
              <a:rPr lang="zh-TW" altLang="en-US" sz="2000" b="1" dirty="0">
                <a:latin typeface="標楷體" panose="03000509000000000000" pitchFamily="65" charset="-120"/>
                <a:ea typeface="標楷體" panose="03000509000000000000" pitchFamily="65" charset="-120"/>
              </a:rPr>
              <a:t>成中心將會</a:t>
            </a:r>
            <a:r>
              <a:rPr lang="zh-TW" altLang="en-US" sz="2000" b="1" dirty="0">
                <a:solidFill>
                  <a:srgbClr val="FF0000"/>
                </a:solidFill>
                <a:latin typeface="標楷體" panose="03000509000000000000" pitchFamily="65" charset="-120"/>
                <a:ea typeface="標楷體" panose="03000509000000000000" pitchFamily="65" charset="-120"/>
              </a:rPr>
              <a:t>帶領學生</a:t>
            </a:r>
            <a:r>
              <a:rPr lang="zh-TW" altLang="en-US" sz="2000" b="1" dirty="0" smtClean="0">
                <a:solidFill>
                  <a:srgbClr val="FF0000"/>
                </a:solidFill>
                <a:latin typeface="標楷體" panose="03000509000000000000" pitchFamily="65" charset="-120"/>
                <a:ea typeface="標楷體" panose="03000509000000000000" pitchFamily="65" charset="-120"/>
              </a:rPr>
              <a:t>創業或研究團隊</a:t>
            </a:r>
            <a:r>
              <a:rPr lang="zh-TW" altLang="en-US" sz="2000" b="1" dirty="0">
                <a:solidFill>
                  <a:srgbClr val="FF0000"/>
                </a:solidFill>
                <a:latin typeface="標楷體" panose="03000509000000000000" pitchFamily="65" charset="-120"/>
                <a:ea typeface="標楷體" panose="03000509000000000000" pitchFamily="65" charset="-120"/>
              </a:rPr>
              <a:t>前往參與</a:t>
            </a:r>
            <a:r>
              <a:rPr lang="zh-TW" altLang="en-US" sz="2000" b="1" dirty="0" smtClean="0">
                <a:solidFill>
                  <a:srgbClr val="FF0000"/>
                </a:solidFill>
                <a:latin typeface="標楷體" panose="03000509000000000000" pitchFamily="65" charset="-120"/>
                <a:ea typeface="標楷體" panose="03000509000000000000" pitchFamily="65" charset="-120"/>
              </a:rPr>
              <a:t>國內外相關競賽</a:t>
            </a:r>
            <a:r>
              <a:rPr lang="zh-TW" altLang="en-US" sz="2000" b="1" dirty="0">
                <a:latin typeface="標楷體" panose="03000509000000000000" pitchFamily="65" charset="-120"/>
                <a:ea typeface="標楷體" panose="03000509000000000000" pitchFamily="65" charset="-120"/>
              </a:rPr>
              <a:t>，讓學生</a:t>
            </a:r>
            <a:r>
              <a:rPr lang="zh-TW" altLang="en-US" sz="2000" b="1" dirty="0" smtClean="0">
                <a:latin typeface="標楷體" panose="03000509000000000000" pitchFamily="65" charset="-120"/>
                <a:ea typeface="標楷體" panose="03000509000000000000" pitchFamily="65" charset="-120"/>
              </a:rPr>
              <a:t>的</a:t>
            </a:r>
            <a:r>
              <a:rPr lang="zh-TW" altLang="en-US" sz="2000" b="1" dirty="0" smtClean="0">
                <a:solidFill>
                  <a:srgbClr val="0000FF"/>
                </a:solidFill>
                <a:latin typeface="標楷體" panose="03000509000000000000" pitchFamily="65" charset="-120"/>
                <a:ea typeface="標楷體" panose="03000509000000000000" pitchFamily="65" charset="-120"/>
              </a:rPr>
              <a:t>想法與創業</a:t>
            </a:r>
            <a:r>
              <a:rPr lang="zh-TW" altLang="en-US" sz="2000" b="1" dirty="0">
                <a:solidFill>
                  <a:srgbClr val="0000FF"/>
                </a:solidFill>
                <a:latin typeface="標楷體" panose="03000509000000000000" pitchFamily="65" charset="-120"/>
                <a:ea typeface="標楷體" panose="03000509000000000000" pitchFamily="65" charset="-120"/>
              </a:rPr>
              <a:t>計畫第一次接受市場的考驗</a:t>
            </a:r>
            <a:r>
              <a:rPr lang="zh-TW" altLang="en-US" sz="2000" b="1" dirty="0">
                <a:latin typeface="標楷體" panose="03000509000000000000" pitchFamily="65" charset="-120"/>
                <a:ea typeface="標楷體" panose="03000509000000000000" pitchFamily="65" charset="-120"/>
              </a:rPr>
              <a:t>，透過參與競賽能激起學生的創意火花，各個</a:t>
            </a:r>
            <a:r>
              <a:rPr lang="zh-TW" altLang="en-US" sz="2000" b="1" dirty="0" smtClean="0">
                <a:latin typeface="標楷體" panose="03000509000000000000" pitchFamily="65" charset="-120"/>
                <a:ea typeface="標楷體" panose="03000509000000000000" pitchFamily="65" charset="-120"/>
              </a:rPr>
              <a:t>學生團隊</a:t>
            </a:r>
            <a:r>
              <a:rPr lang="zh-TW" altLang="en-US" sz="2000" b="1" dirty="0">
                <a:latin typeface="標楷體" panose="03000509000000000000" pitchFamily="65" charset="-120"/>
                <a:ea typeface="標楷體" panose="03000509000000000000" pitchFamily="65" charset="-120"/>
              </a:rPr>
              <a:t>間的交流能使想法更完善，也可以獲得肯定與獎金，來增加學生的信心，一次一次的修正與調整，</a:t>
            </a:r>
            <a:r>
              <a:rPr lang="zh-TW" altLang="en-US" sz="2000" b="1" dirty="0" smtClean="0">
                <a:solidFill>
                  <a:srgbClr val="0000FF"/>
                </a:solidFill>
                <a:latin typeface="標楷體" panose="03000509000000000000" pitchFamily="65" charset="-120"/>
                <a:ea typeface="標楷體" panose="03000509000000000000" pitchFamily="65" charset="-120"/>
              </a:rPr>
              <a:t>讓未來創業</a:t>
            </a:r>
            <a:r>
              <a:rPr lang="zh-TW" altLang="en-US" sz="2000" b="1" dirty="0">
                <a:solidFill>
                  <a:srgbClr val="0000FF"/>
                </a:solidFill>
                <a:latin typeface="標楷體" panose="03000509000000000000" pitchFamily="65" charset="-120"/>
                <a:ea typeface="標楷體" panose="03000509000000000000" pitchFamily="65" charset="-120"/>
              </a:rPr>
              <a:t>的想法與計畫更接近成熟階段</a:t>
            </a:r>
            <a:r>
              <a:rPr lang="zh-TW" altLang="en-US" sz="2000" b="1" dirty="0">
                <a:latin typeface="標楷體" panose="03000509000000000000" pitchFamily="65" charset="-120"/>
                <a:ea typeface="標楷體" panose="03000509000000000000" pitchFamily="65" charset="-120"/>
              </a:rPr>
              <a:t>。</a:t>
            </a:r>
          </a:p>
        </p:txBody>
      </p:sp>
    </p:spTree>
    <p:extLst>
      <p:ext uri="{BB962C8B-B14F-4D97-AF65-F5344CB8AC3E}">
        <p14:creationId xmlns:p14="http://schemas.microsoft.com/office/powerpoint/2010/main" val="202393357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圓角矩形 45"/>
          <p:cNvSpPr/>
          <p:nvPr/>
        </p:nvSpPr>
        <p:spPr>
          <a:xfrm>
            <a:off x="15411" y="186196"/>
            <a:ext cx="6599093" cy="762118"/>
          </a:xfrm>
          <a:prstGeom prst="roundRect">
            <a:avLst>
              <a:gd name="adj" fmla="val 50000"/>
            </a:avLst>
          </a:prstGeom>
          <a:solidFill>
            <a:schemeClr val="accent5"/>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Arial" pitchFamily="34" charset="0"/>
            </a:endParaRPr>
          </a:p>
        </p:txBody>
      </p:sp>
      <p:sp>
        <p:nvSpPr>
          <p:cNvPr id="8" name="圓角矩形 62"/>
          <p:cNvSpPr/>
          <p:nvPr/>
        </p:nvSpPr>
        <p:spPr>
          <a:xfrm>
            <a:off x="203862" y="257634"/>
            <a:ext cx="6302613" cy="623551"/>
          </a:xfrm>
          <a:prstGeom prst="roundRect">
            <a:avLst>
              <a:gd name="adj" fmla="val 50000"/>
            </a:avLst>
          </a:prstGeom>
          <a:ln>
            <a:noFill/>
          </a:ln>
          <a:scene3d>
            <a:camera prst="orthographicFront"/>
            <a:lightRig rig="threePt" dir="t"/>
          </a:scene3d>
          <a:sp3d>
            <a:bevelT w="152400" h="50800" prst="softRound"/>
          </a:sp3d>
        </p:spPr>
        <p:style>
          <a:lnRef idx="2">
            <a:schemeClr val="accent1"/>
          </a:lnRef>
          <a:fillRef idx="1">
            <a:schemeClr val="lt1"/>
          </a:fillRef>
          <a:effectRef idx="0">
            <a:schemeClr val="accent1"/>
          </a:effectRef>
          <a:fontRef idx="minor">
            <a:schemeClr val="dk1"/>
          </a:fontRef>
        </p:style>
        <p:txBody>
          <a:bodyPr rtlCol="0" anchor="ctr"/>
          <a:lstStyle/>
          <a:p>
            <a:pPr algn="ctr"/>
            <a:endParaRPr lang="zh-TW" altLang="en-US">
              <a:latin typeface="Arial" pitchFamily="34" charset="0"/>
            </a:endParaRPr>
          </a:p>
        </p:txBody>
      </p:sp>
      <p:sp>
        <p:nvSpPr>
          <p:cNvPr id="9" name="TextBox 26"/>
          <p:cNvSpPr txBox="1"/>
          <p:nvPr/>
        </p:nvSpPr>
        <p:spPr>
          <a:xfrm>
            <a:off x="203678" y="186196"/>
            <a:ext cx="6240447" cy="769441"/>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TW" altLang="en-US"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學生本位學習</a:t>
            </a:r>
            <a:r>
              <a:rPr lang="en-US" altLang="zh-TW"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a:t>
            </a:r>
            <a:r>
              <a:rPr lang="zh-TW" altLang="en-US"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創業孵育</a:t>
            </a:r>
            <a:endParaRPr lang="ko-KR" altLang="en-US"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HY헤드라인M" pitchFamily="18" charset="-127"/>
              <a:cs typeface="Times New Roman" pitchFamily="18" charset="0"/>
            </a:endParaRPr>
          </a:p>
        </p:txBody>
      </p:sp>
      <p:sp>
        <p:nvSpPr>
          <p:cNvPr id="5" name="矩形 12"/>
          <p:cNvSpPr>
            <a:spLocks noChangeArrowheads="1"/>
          </p:cNvSpPr>
          <p:nvPr/>
        </p:nvSpPr>
        <p:spPr bwMode="auto">
          <a:xfrm>
            <a:off x="195466" y="1412776"/>
            <a:ext cx="900000" cy="900000"/>
          </a:xfrm>
          <a:prstGeom prst="rect">
            <a:avLst/>
          </a:prstGeom>
          <a:solidFill>
            <a:srgbClr val="FFFF99"/>
          </a:solidFill>
          <a:ln w="6350">
            <a:solidFill>
              <a:srgbClr val="70AD47"/>
            </a:solid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TW" altLang="zh-TW" sz="2400" b="1" i="0" u="none" strike="noStrike" cap="none" normalizeH="0" baseline="0" dirty="0" smtClean="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操作實踐</a:t>
            </a:r>
            <a:endParaRPr kumimoji="0" lang="zh-TW" altLang="zh-TW" sz="2400" b="1" i="0" u="none" strike="noStrike" cap="none" normalizeH="0" baseline="0" dirty="0" smtClean="0">
              <a:ln>
                <a:noFill/>
              </a:ln>
              <a:solidFill>
                <a:schemeClr val="tx1"/>
              </a:solidFill>
              <a:effectLst/>
              <a:latin typeface="標楷體" panose="03000509000000000000" pitchFamily="65" charset="-120"/>
              <a:ea typeface="標楷體" panose="03000509000000000000" pitchFamily="65" charset="-120"/>
            </a:endParaRPr>
          </a:p>
        </p:txBody>
      </p:sp>
      <p:sp>
        <p:nvSpPr>
          <p:cNvPr id="6" name="矩形 14"/>
          <p:cNvSpPr>
            <a:spLocks noChangeArrowheads="1"/>
          </p:cNvSpPr>
          <p:nvPr/>
        </p:nvSpPr>
        <p:spPr bwMode="auto">
          <a:xfrm>
            <a:off x="195464" y="3286747"/>
            <a:ext cx="900000" cy="900000"/>
          </a:xfrm>
          <a:prstGeom prst="rect">
            <a:avLst/>
          </a:prstGeom>
          <a:solidFill>
            <a:srgbClr val="E2C5FF"/>
          </a:solidFill>
          <a:ln w="6350">
            <a:solidFill>
              <a:srgbClr val="70AD47"/>
            </a:solid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TW" altLang="zh-TW" sz="2400" b="1" i="0" u="none" strike="noStrike" cap="none" normalizeH="0" baseline="0" dirty="0" smtClean="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創業資源</a:t>
            </a:r>
            <a:endParaRPr kumimoji="0" lang="zh-TW" altLang="zh-TW" sz="2400" b="1" i="0" u="none" strike="noStrike" cap="none" normalizeH="0" baseline="0" dirty="0" smtClean="0">
              <a:ln>
                <a:noFill/>
              </a:ln>
              <a:solidFill>
                <a:schemeClr val="tx1"/>
              </a:solidFill>
              <a:effectLst/>
              <a:latin typeface="標楷體" panose="03000509000000000000" pitchFamily="65" charset="-120"/>
              <a:ea typeface="標楷體" panose="03000509000000000000" pitchFamily="65" charset="-120"/>
            </a:endParaRPr>
          </a:p>
        </p:txBody>
      </p:sp>
      <p:sp>
        <p:nvSpPr>
          <p:cNvPr id="10" name="矩形 16"/>
          <p:cNvSpPr>
            <a:spLocks noChangeArrowheads="1"/>
          </p:cNvSpPr>
          <p:nvPr/>
        </p:nvSpPr>
        <p:spPr bwMode="auto">
          <a:xfrm>
            <a:off x="203678" y="4859130"/>
            <a:ext cx="900000" cy="900000"/>
          </a:xfrm>
          <a:prstGeom prst="rect">
            <a:avLst/>
          </a:prstGeom>
          <a:solidFill>
            <a:srgbClr val="FFAFCF"/>
          </a:solidFill>
          <a:ln w="6350">
            <a:solidFill>
              <a:srgbClr val="70AD47"/>
            </a:solid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TW" altLang="zh-TW" sz="2400" b="1" i="0" u="none" strike="noStrike" cap="none" normalizeH="0" baseline="0" dirty="0" smtClean="0">
                <a:ln>
                  <a:noFill/>
                </a:ln>
                <a:solidFill>
                  <a:schemeClr val="tx1"/>
                </a:solidFill>
                <a:effectLst/>
                <a:latin typeface="標楷體" panose="03000509000000000000" pitchFamily="65" charset="-120"/>
                <a:ea typeface="標楷體" panose="03000509000000000000" pitchFamily="65" charset="-120"/>
                <a:cs typeface="Times New Roman" panose="02020603050405020304" pitchFamily="18" charset="0"/>
              </a:rPr>
              <a:t>進駐育成</a:t>
            </a:r>
            <a:endParaRPr kumimoji="0" lang="zh-TW" altLang="zh-TW" sz="2400" b="1" i="0" u="none" strike="noStrike" cap="none" normalizeH="0" baseline="0" dirty="0" smtClean="0">
              <a:ln>
                <a:noFill/>
              </a:ln>
              <a:solidFill>
                <a:schemeClr val="tx1"/>
              </a:solidFill>
              <a:effectLst/>
              <a:latin typeface="標楷體" panose="03000509000000000000" pitchFamily="65" charset="-120"/>
              <a:ea typeface="標楷體" panose="03000509000000000000" pitchFamily="65" charset="-120"/>
            </a:endParaRPr>
          </a:p>
        </p:txBody>
      </p:sp>
      <p:sp>
        <p:nvSpPr>
          <p:cNvPr id="11" name="向右箭號 10"/>
          <p:cNvSpPr/>
          <p:nvPr/>
        </p:nvSpPr>
        <p:spPr>
          <a:xfrm rot="5400000">
            <a:off x="500277" y="2635521"/>
            <a:ext cx="290377" cy="284348"/>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TW" altLang="en-US">
              <a:latin typeface="標楷體" panose="03000509000000000000" pitchFamily="65" charset="-120"/>
              <a:ea typeface="標楷體" panose="03000509000000000000" pitchFamily="65" charset="-120"/>
            </a:endParaRPr>
          </a:p>
        </p:txBody>
      </p:sp>
      <p:sp>
        <p:nvSpPr>
          <p:cNvPr id="12" name="向右箭號 11"/>
          <p:cNvSpPr/>
          <p:nvPr/>
        </p:nvSpPr>
        <p:spPr>
          <a:xfrm rot="5400000">
            <a:off x="500277" y="4438954"/>
            <a:ext cx="290377" cy="284348"/>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TW" altLang="en-US">
              <a:latin typeface="標楷體" panose="03000509000000000000" pitchFamily="65" charset="-120"/>
              <a:ea typeface="標楷體" panose="03000509000000000000" pitchFamily="65" charset="-120"/>
            </a:endParaRPr>
          </a:p>
        </p:txBody>
      </p:sp>
      <p:sp>
        <p:nvSpPr>
          <p:cNvPr id="13" name="文字方塊 12"/>
          <p:cNvSpPr txBox="1"/>
          <p:nvPr/>
        </p:nvSpPr>
        <p:spPr>
          <a:xfrm>
            <a:off x="1019890" y="1204829"/>
            <a:ext cx="7956376" cy="1631216"/>
          </a:xfrm>
          <a:prstGeom prst="rect">
            <a:avLst/>
          </a:prstGeom>
          <a:noFill/>
        </p:spPr>
        <p:txBody>
          <a:bodyPr wrap="square" rtlCol="0">
            <a:spAutoFit/>
          </a:bodyPr>
          <a:lstStyle/>
          <a:p>
            <a:r>
              <a:rPr lang="zh-TW" altLang="en-US" sz="2000" b="1" dirty="0" smtClean="0">
                <a:latin typeface="標楷體" panose="03000509000000000000" pitchFamily="65" charset="-120"/>
                <a:ea typeface="標楷體" panose="03000509000000000000" pitchFamily="65" charset="-120"/>
              </a:rPr>
              <a:t>　結合</a:t>
            </a:r>
            <a:r>
              <a:rPr lang="zh-TW" altLang="en-US" sz="2000" b="1" dirty="0">
                <a:solidFill>
                  <a:srgbClr val="0000FF"/>
                </a:solidFill>
                <a:latin typeface="標楷體" panose="03000509000000000000" pitchFamily="65" charset="-120"/>
                <a:ea typeface="標楷體" panose="03000509000000000000" pitchFamily="65" charset="-120"/>
              </a:rPr>
              <a:t>教育部與創新育成中心資源</a:t>
            </a:r>
            <a:r>
              <a:rPr lang="zh-TW" altLang="en-US" sz="2000" b="1" dirty="0" smtClean="0">
                <a:latin typeface="標楷體" panose="03000509000000000000" pitchFamily="65" charset="-120"/>
                <a:ea typeface="標楷體" panose="03000509000000000000" pitchFamily="65" charset="-120"/>
              </a:rPr>
              <a:t>，規劃</a:t>
            </a:r>
            <a:r>
              <a:rPr lang="en-US" altLang="zh-TW" sz="2000" b="1" dirty="0">
                <a:solidFill>
                  <a:srgbClr val="FF0000"/>
                </a:solidFill>
                <a:latin typeface="Arial" panose="020B0604020202020204" pitchFamily="34" charset="0"/>
                <a:ea typeface="標楷體" panose="03000509000000000000" pitchFamily="65" charset="-120"/>
                <a:cs typeface="Arial" panose="020B0604020202020204" pitchFamily="34" charset="0"/>
              </a:rPr>
              <a:t>Green Maker Space</a:t>
            </a:r>
            <a:r>
              <a:rPr lang="zh-TW" altLang="en-US" sz="2000" b="1" dirty="0">
                <a:latin typeface="標楷體" panose="03000509000000000000" pitchFamily="65" charset="-120"/>
                <a:ea typeface="標楷體" panose="03000509000000000000" pitchFamily="65" charset="-120"/>
              </a:rPr>
              <a:t>，提供創業學生一個更方便</a:t>
            </a:r>
            <a:r>
              <a:rPr lang="zh-TW" altLang="en-US" sz="2000" b="1" dirty="0" smtClean="0">
                <a:latin typeface="標楷體" panose="03000509000000000000" pitchFamily="65" charset="-120"/>
                <a:ea typeface="標楷體" panose="03000509000000000000" pitchFamily="65" charset="-120"/>
              </a:rPr>
              <a:t>操作與實踐想法</a:t>
            </a:r>
            <a:r>
              <a:rPr lang="zh-TW" altLang="en-US" sz="2000" b="1" dirty="0">
                <a:latin typeface="標楷體" panose="03000509000000000000" pitchFamily="65" charset="-120"/>
                <a:ea typeface="標楷體" panose="03000509000000000000" pitchFamily="65" charset="-120"/>
              </a:rPr>
              <a:t>的場域，</a:t>
            </a:r>
            <a:r>
              <a:rPr lang="en-US" altLang="zh-TW" sz="2000" b="1" dirty="0">
                <a:solidFill>
                  <a:srgbClr val="0000FF"/>
                </a:solidFill>
                <a:latin typeface="Arial" panose="020B0604020202020204" pitchFamily="34" charset="0"/>
                <a:ea typeface="標楷體" panose="03000509000000000000" pitchFamily="65" charset="-120"/>
                <a:cs typeface="Arial" panose="020B0604020202020204" pitchFamily="34" charset="0"/>
              </a:rPr>
              <a:t>Green Maker Space</a:t>
            </a:r>
            <a:r>
              <a:rPr lang="zh-TW" altLang="en-US" sz="2000" b="1" dirty="0">
                <a:latin typeface="標楷體" panose="03000509000000000000" pitchFamily="65" charset="-120"/>
                <a:ea typeface="標楷體" panose="03000509000000000000" pitchFamily="65" charset="-120"/>
              </a:rPr>
              <a:t>主要概念為</a:t>
            </a:r>
            <a:r>
              <a:rPr lang="zh-TW" altLang="en-US" sz="2000" b="1" dirty="0">
                <a:solidFill>
                  <a:srgbClr val="0000FF"/>
                </a:solidFill>
                <a:latin typeface="標楷體" panose="03000509000000000000" pitchFamily="65" charset="-120"/>
                <a:ea typeface="標楷體" panose="03000509000000000000" pitchFamily="65" charset="-120"/>
              </a:rPr>
              <a:t>在學校設立一個固定空間與多個共用空間，結合本校特色專長領域，生物科技、農業科技技術及食品技術提升及輔導</a:t>
            </a:r>
            <a:r>
              <a:rPr lang="zh-TW" altLang="en-US" sz="2000" b="1" dirty="0" smtClean="0">
                <a:latin typeface="標楷體" panose="03000509000000000000" pitchFamily="65" charset="-120"/>
                <a:ea typeface="標楷體" panose="03000509000000000000" pitchFamily="65" charset="-120"/>
              </a:rPr>
              <a:t>，成立</a:t>
            </a:r>
            <a:r>
              <a:rPr lang="zh-TW" altLang="en-US" sz="2000" b="1" dirty="0">
                <a:latin typeface="標楷體" panose="03000509000000000000" pitchFamily="65" charset="-120"/>
                <a:ea typeface="標楷體" panose="03000509000000000000" pitchFamily="65" charset="-120"/>
              </a:rPr>
              <a:t>一個精緻農業的</a:t>
            </a:r>
            <a:r>
              <a:rPr lang="en-US" altLang="zh-TW" sz="2000" b="1" dirty="0">
                <a:solidFill>
                  <a:srgbClr val="0000FF"/>
                </a:solidFill>
                <a:latin typeface="Arial" panose="020B0604020202020204" pitchFamily="34" charset="0"/>
                <a:ea typeface="標楷體" panose="03000509000000000000" pitchFamily="65" charset="-120"/>
                <a:cs typeface="Arial" panose="020B0604020202020204" pitchFamily="34" charset="0"/>
              </a:rPr>
              <a:t>Maker Space</a:t>
            </a:r>
            <a:r>
              <a:rPr lang="zh-TW" altLang="en-US" sz="2000" b="1" dirty="0">
                <a:latin typeface="標楷體" panose="03000509000000000000" pitchFamily="65" charset="-120"/>
                <a:ea typeface="標楷體" panose="03000509000000000000" pitchFamily="65" charset="-120"/>
              </a:rPr>
              <a:t>，因此</a:t>
            </a:r>
            <a:r>
              <a:rPr lang="en-US" altLang="zh-TW" sz="2000" b="1" dirty="0">
                <a:solidFill>
                  <a:srgbClr val="0000FF"/>
                </a:solidFill>
                <a:latin typeface="Arial" panose="020B0604020202020204" pitchFamily="34" charset="0"/>
                <a:ea typeface="標楷體" panose="03000509000000000000" pitchFamily="65" charset="-120"/>
                <a:cs typeface="Arial" panose="020B0604020202020204" pitchFamily="34" charset="0"/>
              </a:rPr>
              <a:t>Green Maker Space</a:t>
            </a:r>
            <a:r>
              <a:rPr lang="zh-TW" altLang="en-US" sz="2000" b="1" dirty="0">
                <a:latin typeface="標楷體" panose="03000509000000000000" pitchFamily="65" charset="-120"/>
                <a:ea typeface="標楷體" panose="03000509000000000000" pitchFamily="65" charset="-120"/>
              </a:rPr>
              <a:t>的概念油然而生。</a:t>
            </a:r>
          </a:p>
        </p:txBody>
      </p:sp>
      <p:sp>
        <p:nvSpPr>
          <p:cNvPr id="14" name="文字方塊 13"/>
          <p:cNvSpPr txBox="1"/>
          <p:nvPr/>
        </p:nvSpPr>
        <p:spPr>
          <a:xfrm>
            <a:off x="1103677" y="3202355"/>
            <a:ext cx="7914129" cy="1631216"/>
          </a:xfrm>
          <a:prstGeom prst="rect">
            <a:avLst/>
          </a:prstGeom>
          <a:noFill/>
        </p:spPr>
        <p:txBody>
          <a:bodyPr wrap="square" rtlCol="0">
            <a:spAutoFit/>
          </a:bodyPr>
          <a:lstStyle/>
          <a:p>
            <a:r>
              <a:rPr lang="zh-TW" altLang="en-US" sz="2000" b="1" dirty="0" smtClean="0">
                <a:latin typeface="標楷體" panose="03000509000000000000" pitchFamily="65" charset="-120"/>
                <a:ea typeface="標楷體" panose="03000509000000000000" pitchFamily="65" charset="-120"/>
              </a:rPr>
              <a:t>　學生</a:t>
            </a:r>
            <a:r>
              <a:rPr lang="zh-TW" altLang="en-US" sz="2000" b="1" dirty="0">
                <a:latin typeface="標楷體" panose="03000509000000000000" pitchFamily="65" charset="-120"/>
                <a:ea typeface="標楷體" panose="03000509000000000000" pitchFamily="65" charset="-120"/>
              </a:rPr>
              <a:t>在經過</a:t>
            </a:r>
            <a:r>
              <a:rPr lang="zh-TW" altLang="en-US" sz="2000" b="1" dirty="0">
                <a:solidFill>
                  <a:srgbClr val="FF0000"/>
                </a:solidFill>
                <a:latin typeface="標楷體" panose="03000509000000000000" pitchFamily="65" charset="-120"/>
                <a:ea typeface="標楷體" panose="03000509000000000000" pitchFamily="65" charset="-120"/>
              </a:rPr>
              <a:t>創業競賽</a:t>
            </a:r>
            <a:r>
              <a:rPr lang="zh-TW" altLang="en-US" sz="2000" b="1" dirty="0">
                <a:latin typeface="標楷體" panose="03000509000000000000" pitchFamily="65" charset="-120"/>
                <a:ea typeface="標楷體" panose="03000509000000000000" pitchFamily="65" charset="-120"/>
              </a:rPr>
              <a:t>與</a:t>
            </a:r>
            <a:r>
              <a:rPr lang="zh-TW" altLang="en-US" sz="2000" b="1" dirty="0">
                <a:solidFill>
                  <a:srgbClr val="FF0000"/>
                </a:solidFill>
                <a:latin typeface="標楷體" panose="03000509000000000000" pitchFamily="65" charset="-120"/>
                <a:ea typeface="標楷體" panose="03000509000000000000" pitchFamily="65" charset="-120"/>
              </a:rPr>
              <a:t>操作實踐階</a:t>
            </a:r>
            <a:r>
              <a:rPr lang="zh-TW" altLang="en-US" sz="2000" b="1" dirty="0">
                <a:latin typeface="標楷體" panose="03000509000000000000" pitchFamily="65" charset="-120"/>
                <a:ea typeface="標楷體" panose="03000509000000000000" pitchFamily="65" charset="-120"/>
              </a:rPr>
              <a:t>段的強化，並確定有</a:t>
            </a:r>
            <a:r>
              <a:rPr lang="zh-TW" altLang="en-US" sz="2000" b="1" dirty="0">
                <a:solidFill>
                  <a:srgbClr val="FF0000"/>
                </a:solidFill>
                <a:latin typeface="標楷體" panose="03000509000000000000" pitchFamily="65" charset="-120"/>
                <a:ea typeface="標楷體" panose="03000509000000000000" pitchFamily="65" charset="-120"/>
              </a:rPr>
              <a:t>創業意願後，創業團隊</a:t>
            </a:r>
            <a:r>
              <a:rPr lang="zh-TW" altLang="en-US" sz="2000" b="1" dirty="0">
                <a:latin typeface="標楷體" panose="03000509000000000000" pitchFamily="65" charset="-120"/>
                <a:ea typeface="標楷體" panose="03000509000000000000" pitchFamily="65" charset="-120"/>
              </a:rPr>
              <a:t>將會接受</a:t>
            </a:r>
            <a:r>
              <a:rPr lang="zh-TW" altLang="en-US" sz="2000" b="1" dirty="0">
                <a:solidFill>
                  <a:srgbClr val="0000FF"/>
                </a:solidFill>
                <a:latin typeface="標楷體" panose="03000509000000000000" pitchFamily="65" charset="-120"/>
                <a:ea typeface="標楷體" panose="03000509000000000000" pitchFamily="65" charset="-120"/>
              </a:rPr>
              <a:t>創新育成中心輔導</a:t>
            </a:r>
            <a:r>
              <a:rPr lang="zh-TW" altLang="en-US" sz="2000" b="1" dirty="0">
                <a:latin typeface="標楷體" panose="03000509000000000000" pitchFamily="65" charset="-120"/>
                <a:ea typeface="標楷體" panose="03000509000000000000" pitchFamily="65" charset="-120"/>
              </a:rPr>
              <a:t>，申請</a:t>
            </a:r>
            <a:r>
              <a:rPr lang="zh-TW" altLang="en-US" sz="2000" b="1" dirty="0">
                <a:solidFill>
                  <a:srgbClr val="FF0000"/>
                </a:solidFill>
                <a:latin typeface="標楷體" panose="03000509000000000000" pitchFamily="65" charset="-120"/>
                <a:ea typeface="標楷體" panose="03000509000000000000" pitchFamily="65" charset="-120"/>
              </a:rPr>
              <a:t>教育部</a:t>
            </a:r>
            <a:r>
              <a:rPr lang="en-US" altLang="zh-TW" sz="2000" b="1" dirty="0">
                <a:solidFill>
                  <a:srgbClr val="FF0000"/>
                </a:solidFill>
                <a:latin typeface="Arial" panose="020B0604020202020204" pitchFamily="34" charset="0"/>
                <a:ea typeface="標楷體" panose="03000509000000000000" pitchFamily="65" charset="-120"/>
                <a:cs typeface="Arial" panose="020B0604020202020204" pitchFamily="34" charset="0"/>
              </a:rPr>
              <a:t>U Start </a:t>
            </a:r>
            <a:r>
              <a:rPr lang="zh-TW" altLang="en-US" sz="2000" b="1" dirty="0">
                <a:latin typeface="標楷體" panose="03000509000000000000" pitchFamily="65" charset="-120"/>
                <a:ea typeface="標楷體" panose="03000509000000000000" pitchFamily="65" charset="-120"/>
              </a:rPr>
              <a:t>大專</a:t>
            </a:r>
            <a:r>
              <a:rPr lang="zh-TW" altLang="en-US" sz="2000" b="1" dirty="0">
                <a:solidFill>
                  <a:srgbClr val="0000FF"/>
                </a:solidFill>
                <a:latin typeface="標楷體" panose="03000509000000000000" pitchFamily="65" charset="-120"/>
                <a:ea typeface="標楷體" panose="03000509000000000000" pitchFamily="65" charset="-120"/>
              </a:rPr>
              <a:t>畢業生創業服務計畫</a:t>
            </a:r>
            <a:r>
              <a:rPr lang="zh-TW" altLang="en-US" sz="2000" b="1" dirty="0">
                <a:latin typeface="標楷體" panose="03000509000000000000" pitchFamily="65" charset="-120"/>
                <a:ea typeface="標楷體" panose="03000509000000000000" pitchFamily="65" charset="-120"/>
              </a:rPr>
              <a:t>與</a:t>
            </a:r>
            <a:r>
              <a:rPr lang="zh-TW" altLang="en-US" sz="2000" b="1" dirty="0">
                <a:solidFill>
                  <a:srgbClr val="FF0000"/>
                </a:solidFill>
                <a:latin typeface="標楷體" panose="03000509000000000000" pitchFamily="65" charset="-120"/>
                <a:ea typeface="標楷體" panose="03000509000000000000" pitchFamily="65" charset="-120"/>
              </a:rPr>
              <a:t>科技部</a:t>
            </a:r>
            <a:r>
              <a:rPr lang="en-US" altLang="zh-TW" sz="2000" b="1" dirty="0">
                <a:solidFill>
                  <a:srgbClr val="FF0000"/>
                </a:solidFill>
                <a:latin typeface="Arial" panose="020B0604020202020204" pitchFamily="34" charset="0"/>
                <a:ea typeface="標楷體" panose="03000509000000000000" pitchFamily="65" charset="-120"/>
                <a:cs typeface="Arial" panose="020B0604020202020204" pitchFamily="34" charset="0"/>
              </a:rPr>
              <a:t>FITI</a:t>
            </a:r>
            <a:r>
              <a:rPr lang="zh-TW" altLang="en-US" sz="2000" b="1" dirty="0">
                <a:latin typeface="標楷體" panose="03000509000000000000" pitchFamily="65" charset="-120"/>
                <a:ea typeface="標楷體" panose="03000509000000000000" pitchFamily="65" charset="-120"/>
              </a:rPr>
              <a:t>計畫，來</a:t>
            </a:r>
            <a:r>
              <a:rPr lang="zh-TW" altLang="en-US" sz="2000" b="1" dirty="0" smtClean="0">
                <a:latin typeface="標楷體" panose="03000509000000000000" pitchFamily="65" charset="-120"/>
                <a:ea typeface="標楷體" panose="03000509000000000000" pitchFamily="65" charset="-120"/>
              </a:rPr>
              <a:t>爭取學生創業</a:t>
            </a:r>
            <a:r>
              <a:rPr lang="zh-TW" altLang="en-US" sz="2000" b="1" dirty="0">
                <a:latin typeface="標楷體" panose="03000509000000000000" pitchFamily="65" charset="-120"/>
                <a:ea typeface="標楷體" panose="03000509000000000000" pitchFamily="65" charset="-120"/>
              </a:rPr>
              <a:t>的第一筆補助資源，來減輕學生創業在資金上的壓力，也提供一個好的創業環境來鼓勵學生勇敢創業。</a:t>
            </a:r>
          </a:p>
        </p:txBody>
      </p:sp>
      <p:sp>
        <p:nvSpPr>
          <p:cNvPr id="15" name="文字方塊 14"/>
          <p:cNvSpPr txBox="1"/>
          <p:nvPr/>
        </p:nvSpPr>
        <p:spPr>
          <a:xfrm>
            <a:off x="1103677" y="5014189"/>
            <a:ext cx="7788802" cy="1631216"/>
          </a:xfrm>
          <a:prstGeom prst="rect">
            <a:avLst/>
          </a:prstGeom>
          <a:noFill/>
        </p:spPr>
        <p:txBody>
          <a:bodyPr wrap="square" rtlCol="0">
            <a:spAutoFit/>
          </a:bodyPr>
          <a:lstStyle/>
          <a:p>
            <a:r>
              <a:rPr lang="zh-TW" altLang="en-US" sz="2000" b="1" dirty="0" smtClean="0">
                <a:latin typeface="標楷體" panose="03000509000000000000" pitchFamily="65" charset="-120"/>
                <a:ea typeface="標楷體" panose="03000509000000000000" pitchFamily="65" charset="-120"/>
              </a:rPr>
              <a:t>　當</a:t>
            </a:r>
            <a:r>
              <a:rPr lang="zh-TW" altLang="en-US" sz="2000" b="1" dirty="0">
                <a:latin typeface="標楷體" panose="03000509000000000000" pitchFamily="65" charset="-120"/>
                <a:ea typeface="標楷體" panose="03000509000000000000" pitchFamily="65" charset="-120"/>
              </a:rPr>
              <a:t>學生</a:t>
            </a:r>
            <a:r>
              <a:rPr lang="zh-TW" altLang="en-US" sz="2000" b="1" dirty="0">
                <a:solidFill>
                  <a:srgbClr val="0000FF"/>
                </a:solidFill>
                <a:latin typeface="標楷體" panose="03000509000000000000" pitchFamily="65" charset="-120"/>
                <a:ea typeface="標楷體" panose="03000509000000000000" pitchFamily="65" charset="-120"/>
              </a:rPr>
              <a:t>創業團隊已完成創業與公司登記</a:t>
            </a:r>
            <a:r>
              <a:rPr lang="zh-TW" altLang="en-US" sz="2000" b="1" dirty="0" smtClean="0">
                <a:latin typeface="標楷體" panose="03000509000000000000" pitchFamily="65" charset="-120"/>
                <a:ea typeface="標楷體" panose="03000509000000000000" pitchFamily="65" charset="-120"/>
              </a:rPr>
              <a:t>，育</a:t>
            </a:r>
            <a:r>
              <a:rPr lang="zh-TW" altLang="en-US" sz="2000" b="1" dirty="0">
                <a:latin typeface="標楷體" panose="03000509000000000000" pitchFamily="65" charset="-120"/>
                <a:ea typeface="標楷體" panose="03000509000000000000" pitchFamily="65" charset="-120"/>
              </a:rPr>
              <a:t>成中心將會提供優惠方案讓本校學生</a:t>
            </a:r>
            <a:r>
              <a:rPr lang="zh-TW" altLang="en-US" sz="2000" b="1" dirty="0">
                <a:solidFill>
                  <a:srgbClr val="FF0000"/>
                </a:solidFill>
                <a:latin typeface="標楷體" panose="03000509000000000000" pitchFamily="65" charset="-120"/>
                <a:ea typeface="標楷體" panose="03000509000000000000" pitchFamily="65" charset="-120"/>
              </a:rPr>
              <a:t>創業團隊進駐到中心</a:t>
            </a:r>
            <a:r>
              <a:rPr lang="zh-TW" altLang="en-US" sz="2000" b="1" dirty="0">
                <a:latin typeface="標楷體" panose="03000509000000000000" pitchFamily="65" charset="-120"/>
                <a:ea typeface="標楷體" panose="03000509000000000000" pitchFamily="65" charset="-120"/>
              </a:rPr>
              <a:t>，並提供</a:t>
            </a:r>
            <a:r>
              <a:rPr lang="zh-TW" altLang="en-US" sz="2000" b="1" dirty="0">
                <a:solidFill>
                  <a:srgbClr val="0000FF"/>
                </a:solidFill>
                <a:latin typeface="標楷體" panose="03000509000000000000" pitchFamily="65" charset="-120"/>
                <a:ea typeface="標楷體" panose="03000509000000000000" pitchFamily="65" charset="-120"/>
              </a:rPr>
              <a:t>技術諮詢、行銷曝光、產品推廣、政府研發補助申請、技術與資源媒合</a:t>
            </a:r>
            <a:r>
              <a:rPr lang="zh-TW" altLang="en-US" sz="2000" b="1" dirty="0">
                <a:latin typeface="標楷體" panose="03000509000000000000" pitchFamily="65" charset="-120"/>
                <a:ea typeface="標楷體" panose="03000509000000000000" pitchFamily="65" charset="-120"/>
              </a:rPr>
              <a:t>等服務，來提升創業團隊存活力與競爭力，直到學生創業團隊成功創業，並回饋相關資源來支持本校育成中心與創業學弟妹。</a:t>
            </a:r>
          </a:p>
        </p:txBody>
      </p:sp>
    </p:spTree>
    <p:extLst>
      <p:ext uri="{BB962C8B-B14F-4D97-AF65-F5344CB8AC3E}">
        <p14:creationId xmlns:p14="http://schemas.microsoft.com/office/powerpoint/2010/main" val="285858209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圖片 6" descr="\\140.130.92.3\共享\活動相片\2016年活動\2016.11.07創業與築夢尊皇交流會\DSC04417.JPG"/>
          <p:cNvPicPr/>
          <p:nvPr/>
        </p:nvPicPr>
        <p:blipFill>
          <a:blip r:embed="rId2" cstate="print">
            <a:lum bright="22000"/>
            <a:extLst>
              <a:ext uri="{28A0092B-C50C-407E-A947-70E740481C1C}">
                <a14:useLocalDpi xmlns:a14="http://schemas.microsoft.com/office/drawing/2010/main" val="0"/>
              </a:ext>
            </a:extLst>
          </a:blip>
          <a:srcRect/>
          <a:stretch>
            <a:fillRect/>
          </a:stretch>
        </p:blipFill>
        <p:spPr bwMode="auto">
          <a:xfrm>
            <a:off x="1169579" y="1652624"/>
            <a:ext cx="6499087" cy="4334029"/>
          </a:xfrm>
          <a:prstGeom prst="rect">
            <a:avLst/>
          </a:prstGeom>
          <a:noFill/>
          <a:ln>
            <a:noFill/>
          </a:ln>
          <a:effectLst>
            <a:softEdge rad="317500"/>
          </a:effectLst>
        </p:spPr>
      </p:pic>
      <p:sp>
        <p:nvSpPr>
          <p:cNvPr id="3" name="內容版面配置區 2"/>
          <p:cNvSpPr>
            <a:spLocks noGrp="1"/>
          </p:cNvSpPr>
          <p:nvPr>
            <p:ph idx="1"/>
          </p:nvPr>
        </p:nvSpPr>
        <p:spPr>
          <a:xfrm>
            <a:off x="251520" y="1712562"/>
            <a:ext cx="8712968" cy="4880249"/>
          </a:xfrm>
          <a:solidFill>
            <a:srgbClr val="F8F8F8">
              <a:alpha val="56078"/>
            </a:srgbClr>
          </a:solidFill>
        </p:spPr>
        <p:txBody>
          <a:bodyPr>
            <a:noAutofit/>
          </a:bodyPr>
          <a:lstStyle/>
          <a:p>
            <a:r>
              <a:rPr lang="zh-TW" altLang="en-US" sz="2200" dirty="0" smtClean="0">
                <a:latin typeface="標楷體" panose="03000509000000000000" pitchFamily="65" charset="-120"/>
                <a:ea typeface="標楷體" panose="03000509000000000000" pitchFamily="65" charset="-120"/>
              </a:rPr>
              <a:t>輔導校園圓夢及創業團隊                               </a:t>
            </a:r>
            <a:r>
              <a:rPr lang="en-US" altLang="zh-TW" sz="2200" dirty="0" smtClean="0">
                <a:solidFill>
                  <a:srgbClr val="0000FF"/>
                </a:solidFill>
                <a:latin typeface="標楷體" panose="03000509000000000000" pitchFamily="65" charset="-120"/>
                <a:ea typeface="標楷體" panose="03000509000000000000" pitchFamily="65" charset="-120"/>
              </a:rPr>
              <a:t>31</a:t>
            </a:r>
            <a:r>
              <a:rPr lang="zh-TW" altLang="en-US" sz="2200" dirty="0">
                <a:solidFill>
                  <a:srgbClr val="0000FF"/>
                </a:solidFill>
                <a:latin typeface="標楷體" panose="03000509000000000000" pitchFamily="65" charset="-120"/>
                <a:ea typeface="標楷體" panose="03000509000000000000" pitchFamily="65" charset="-120"/>
              </a:rPr>
              <a:t>隊</a:t>
            </a:r>
            <a:endParaRPr lang="en-US" altLang="zh-TW" sz="2200" dirty="0" smtClean="0">
              <a:solidFill>
                <a:srgbClr val="0000FF"/>
              </a:solidFill>
              <a:latin typeface="標楷體" panose="03000509000000000000" pitchFamily="65" charset="-120"/>
              <a:ea typeface="標楷體" panose="03000509000000000000" pitchFamily="65" charset="-120"/>
            </a:endParaRPr>
          </a:p>
          <a:p>
            <a:r>
              <a:rPr lang="zh-TW" altLang="en-US" sz="2200" dirty="0" smtClean="0">
                <a:latin typeface="標楷體" panose="03000509000000000000" pitchFamily="65" charset="-120"/>
                <a:ea typeface="標楷體" panose="03000509000000000000" pitchFamily="65" charset="-120"/>
              </a:rPr>
              <a:t>協助申請政府學生創業補助 </a:t>
            </a:r>
            <a:r>
              <a:rPr lang="en-US" altLang="zh-TW" sz="2200" dirty="0" smtClean="0">
                <a:latin typeface="標楷體" panose="03000509000000000000" pitchFamily="65" charset="-120"/>
                <a:ea typeface="標楷體" panose="03000509000000000000" pitchFamily="65" charset="-120"/>
              </a:rPr>
              <a:t>(</a:t>
            </a:r>
            <a:r>
              <a:rPr lang="en-US" altLang="zh-TW" sz="2200" dirty="0" smtClean="0">
                <a:solidFill>
                  <a:srgbClr val="FF0000"/>
                </a:solidFill>
                <a:latin typeface="Arial" panose="020B0604020202020204" pitchFamily="34" charset="0"/>
                <a:ea typeface="標楷體" panose="03000509000000000000" pitchFamily="65" charset="-120"/>
                <a:cs typeface="Arial" panose="020B0604020202020204" pitchFamily="34" charset="0"/>
              </a:rPr>
              <a:t>U-start</a:t>
            </a:r>
            <a:r>
              <a:rPr lang="zh-TW" altLang="en-US" sz="2200" dirty="0" smtClean="0">
                <a:solidFill>
                  <a:srgbClr val="FF0000"/>
                </a:solidFill>
                <a:latin typeface="Arial" panose="020B0604020202020204" pitchFamily="34" charset="0"/>
                <a:ea typeface="標楷體" panose="03000509000000000000" pitchFamily="65" charset="-120"/>
                <a:cs typeface="Arial" panose="020B0604020202020204" pitchFamily="34" charset="0"/>
              </a:rPr>
              <a:t>、</a:t>
            </a:r>
            <a:r>
              <a:rPr lang="en-US" altLang="zh-TW" sz="2200" dirty="0" smtClean="0">
                <a:solidFill>
                  <a:srgbClr val="FF0000"/>
                </a:solidFill>
                <a:latin typeface="Arial" panose="020B0604020202020204" pitchFamily="34" charset="0"/>
                <a:ea typeface="標楷體" panose="03000509000000000000" pitchFamily="65" charset="-120"/>
                <a:cs typeface="Arial" panose="020B0604020202020204" pitchFamily="34" charset="0"/>
              </a:rPr>
              <a:t>FITI</a:t>
            </a:r>
            <a:r>
              <a:rPr lang="zh-TW" altLang="en-US" sz="2200" dirty="0" smtClean="0">
                <a:solidFill>
                  <a:srgbClr val="FF0000"/>
                </a:solidFill>
                <a:latin typeface="Arial" panose="020B0604020202020204" pitchFamily="34" charset="0"/>
                <a:ea typeface="標楷體" panose="03000509000000000000" pitchFamily="65" charset="-120"/>
                <a:cs typeface="Arial" panose="020B0604020202020204" pitchFamily="34" charset="0"/>
              </a:rPr>
              <a:t> </a:t>
            </a:r>
            <a:r>
              <a:rPr lang="zh-TW" altLang="en-US" sz="2200" dirty="0" smtClean="0">
                <a:latin typeface="標楷體" panose="03000509000000000000" pitchFamily="65" charset="-120"/>
                <a:ea typeface="標楷體" panose="03000509000000000000" pitchFamily="65" charset="-120"/>
              </a:rPr>
              <a:t>、青年回</a:t>
            </a:r>
            <a:r>
              <a:rPr lang="zh-TW" altLang="en-US" sz="2200" dirty="0">
                <a:latin typeface="標楷體" panose="03000509000000000000" pitchFamily="65" charset="-120"/>
                <a:ea typeface="標楷體" panose="03000509000000000000" pitchFamily="65" charset="-120"/>
              </a:rPr>
              <a:t>農</a:t>
            </a:r>
            <a:r>
              <a:rPr lang="en-US" altLang="zh-TW" sz="2200" dirty="0" smtClean="0">
                <a:latin typeface="標楷體" panose="03000509000000000000" pitchFamily="65" charset="-120"/>
                <a:ea typeface="標楷體" panose="03000509000000000000" pitchFamily="65" charset="-120"/>
              </a:rPr>
              <a:t>)</a:t>
            </a:r>
            <a:r>
              <a:rPr lang="en-US" altLang="zh-TW" sz="2200" dirty="0">
                <a:solidFill>
                  <a:srgbClr val="0000FF"/>
                </a:solidFill>
                <a:latin typeface="標楷體" panose="03000509000000000000" pitchFamily="65" charset="-120"/>
                <a:ea typeface="標楷體" panose="03000509000000000000" pitchFamily="65" charset="-120"/>
              </a:rPr>
              <a:t> </a:t>
            </a:r>
            <a:r>
              <a:rPr lang="en-US" altLang="zh-TW" sz="2200" dirty="0" smtClean="0">
                <a:solidFill>
                  <a:srgbClr val="0000FF"/>
                </a:solidFill>
                <a:latin typeface="標楷體" panose="03000509000000000000" pitchFamily="65" charset="-120"/>
                <a:ea typeface="標楷體" panose="03000509000000000000" pitchFamily="65" charset="-120"/>
              </a:rPr>
              <a:t>   19</a:t>
            </a:r>
            <a:r>
              <a:rPr lang="zh-TW" altLang="en-US" sz="2200" dirty="0" smtClean="0">
                <a:solidFill>
                  <a:srgbClr val="0000FF"/>
                </a:solidFill>
                <a:latin typeface="標楷體" panose="03000509000000000000" pitchFamily="65" charset="-120"/>
                <a:ea typeface="標楷體" panose="03000509000000000000" pitchFamily="65" charset="-120"/>
              </a:rPr>
              <a:t> </a:t>
            </a:r>
            <a:r>
              <a:rPr lang="zh-TW" altLang="en-US" sz="2200" dirty="0">
                <a:solidFill>
                  <a:srgbClr val="0000FF"/>
                </a:solidFill>
                <a:latin typeface="標楷體" panose="03000509000000000000" pitchFamily="65" charset="-120"/>
                <a:ea typeface="標楷體" panose="03000509000000000000" pitchFamily="65" charset="-120"/>
              </a:rPr>
              <a:t>件</a:t>
            </a:r>
            <a:endParaRPr lang="en-US" altLang="zh-TW" sz="2200" dirty="0" smtClean="0">
              <a:latin typeface="標楷體" panose="03000509000000000000" pitchFamily="65" charset="-120"/>
              <a:ea typeface="標楷體" panose="03000509000000000000" pitchFamily="65" charset="-120"/>
            </a:endParaRPr>
          </a:p>
          <a:p>
            <a:r>
              <a:rPr lang="zh-TW" altLang="en-US" sz="2200" dirty="0">
                <a:latin typeface="標楷體" panose="03000509000000000000" pitchFamily="65" charset="-120"/>
                <a:ea typeface="標楷體" panose="03000509000000000000" pitchFamily="65" charset="-120"/>
              </a:rPr>
              <a:t>取得</a:t>
            </a:r>
            <a:r>
              <a:rPr lang="zh-TW" altLang="en-US" sz="2200" dirty="0" smtClean="0">
                <a:latin typeface="標楷體" panose="03000509000000000000" pitchFamily="65" charset="-120"/>
                <a:ea typeface="標楷體" panose="03000509000000000000" pitchFamily="65" charset="-120"/>
              </a:rPr>
              <a:t>政府學生創業補助                                 </a:t>
            </a:r>
            <a:r>
              <a:rPr lang="en-US" altLang="zh-TW" sz="2200" dirty="0" smtClean="0">
                <a:solidFill>
                  <a:srgbClr val="0000FF"/>
                </a:solidFill>
                <a:latin typeface="標楷體" panose="03000509000000000000" pitchFamily="65" charset="-120"/>
                <a:ea typeface="標楷體" panose="03000509000000000000" pitchFamily="65" charset="-120"/>
              </a:rPr>
              <a:t>12</a:t>
            </a:r>
            <a:r>
              <a:rPr lang="zh-TW" altLang="en-US" sz="2200" dirty="0">
                <a:solidFill>
                  <a:srgbClr val="0000FF"/>
                </a:solidFill>
                <a:latin typeface="標楷體" panose="03000509000000000000" pitchFamily="65" charset="-120"/>
                <a:ea typeface="標楷體" panose="03000509000000000000" pitchFamily="65" charset="-120"/>
              </a:rPr>
              <a:t>件</a:t>
            </a:r>
            <a:endParaRPr lang="en-US" altLang="zh-TW" sz="2200" dirty="0" smtClean="0">
              <a:latin typeface="標楷體" panose="03000509000000000000" pitchFamily="65" charset="-120"/>
              <a:ea typeface="標楷體" panose="03000509000000000000" pitchFamily="65" charset="-120"/>
            </a:endParaRPr>
          </a:p>
          <a:p>
            <a:r>
              <a:rPr lang="zh-TW" altLang="en-US" sz="2200" dirty="0" smtClean="0">
                <a:latin typeface="標楷體" panose="03000509000000000000" pitchFamily="65" charset="-120"/>
                <a:ea typeface="標楷體" panose="03000509000000000000" pitchFamily="65" charset="-120"/>
              </a:rPr>
              <a:t>取得政府學生創業與研究經費補助總額                 </a:t>
            </a:r>
            <a:r>
              <a:rPr lang="en-US" altLang="zh-TW" sz="2200" dirty="0" smtClean="0">
                <a:solidFill>
                  <a:srgbClr val="0000FF"/>
                </a:solidFill>
                <a:latin typeface="標楷體" panose="03000509000000000000" pitchFamily="65" charset="-120"/>
                <a:ea typeface="標楷體" panose="03000509000000000000" pitchFamily="65" charset="-120"/>
              </a:rPr>
              <a:t>750</a:t>
            </a:r>
            <a:r>
              <a:rPr lang="zh-TW" altLang="en-US" sz="2200" dirty="0">
                <a:solidFill>
                  <a:srgbClr val="0000FF"/>
                </a:solidFill>
                <a:latin typeface="標楷體" panose="03000509000000000000" pitchFamily="65" charset="-120"/>
                <a:ea typeface="標楷體" panose="03000509000000000000" pitchFamily="65" charset="-120"/>
              </a:rPr>
              <a:t>萬元</a:t>
            </a:r>
            <a:endParaRPr lang="en-US" altLang="zh-TW" sz="2200" dirty="0" smtClean="0">
              <a:solidFill>
                <a:srgbClr val="0000FF"/>
              </a:solidFill>
              <a:latin typeface="標楷體" panose="03000509000000000000" pitchFamily="65" charset="-120"/>
              <a:ea typeface="標楷體" panose="03000509000000000000" pitchFamily="65" charset="-120"/>
            </a:endParaRPr>
          </a:p>
          <a:p>
            <a:r>
              <a:rPr lang="zh-TW" altLang="en-US" sz="2200" dirty="0">
                <a:latin typeface="標楷體" panose="03000509000000000000" pitchFamily="65" charset="-120"/>
                <a:ea typeface="標楷體" panose="03000509000000000000" pitchFamily="65" charset="-120"/>
              </a:rPr>
              <a:t>戰國策大專校院創業</a:t>
            </a:r>
            <a:r>
              <a:rPr lang="zh-TW" altLang="en-US" sz="2200" dirty="0" smtClean="0">
                <a:latin typeface="標楷體" panose="03000509000000000000" pitchFamily="65" charset="-120"/>
                <a:ea typeface="標楷體" panose="03000509000000000000" pitchFamily="65" charset="-120"/>
              </a:rPr>
              <a:t>競賽      </a:t>
            </a:r>
            <a:r>
              <a:rPr lang="zh-TW" altLang="en-US" sz="2200" dirty="0" smtClean="0">
                <a:solidFill>
                  <a:srgbClr val="0000FF"/>
                </a:solidFill>
                <a:latin typeface="標楷體" panose="03000509000000000000" pitchFamily="65" charset="-120"/>
                <a:ea typeface="標楷體" panose="03000509000000000000" pitchFamily="65" charset="-120"/>
              </a:rPr>
              <a:t>第</a:t>
            </a:r>
            <a:r>
              <a:rPr lang="en-US" altLang="zh-TW" sz="2200" dirty="0" smtClean="0">
                <a:solidFill>
                  <a:srgbClr val="0000FF"/>
                </a:solidFill>
                <a:latin typeface="標楷體" panose="03000509000000000000" pitchFamily="65" charset="-120"/>
                <a:ea typeface="標楷體" panose="03000509000000000000" pitchFamily="65" charset="-120"/>
              </a:rPr>
              <a:t>10</a:t>
            </a:r>
            <a:r>
              <a:rPr lang="zh-TW" altLang="en-US" sz="2200" dirty="0" smtClean="0">
                <a:solidFill>
                  <a:srgbClr val="0000FF"/>
                </a:solidFill>
                <a:latin typeface="標楷體" panose="03000509000000000000" pitchFamily="65" charset="-120"/>
                <a:ea typeface="標楷體" panose="03000509000000000000" pitchFamily="65" charset="-120"/>
              </a:rPr>
              <a:t>屆佳作</a:t>
            </a:r>
            <a:r>
              <a:rPr lang="zh-TW" altLang="en-US" sz="2200" dirty="0">
                <a:latin typeface="標楷體" panose="03000509000000000000" pitchFamily="65" charset="-120"/>
                <a:ea typeface="標楷體" panose="03000509000000000000" pitchFamily="65" charset="-120"/>
              </a:rPr>
              <a:t>、</a:t>
            </a:r>
            <a:r>
              <a:rPr lang="zh-TW" altLang="en-US" sz="2200" dirty="0" smtClean="0">
                <a:solidFill>
                  <a:srgbClr val="0000FF"/>
                </a:solidFill>
                <a:latin typeface="標楷體" panose="03000509000000000000" pitchFamily="65" charset="-120"/>
                <a:ea typeface="標楷體" panose="03000509000000000000" pitchFamily="65" charset="-120"/>
              </a:rPr>
              <a:t>第</a:t>
            </a:r>
            <a:r>
              <a:rPr lang="en-US" altLang="zh-TW" sz="2200" dirty="0" smtClean="0">
                <a:solidFill>
                  <a:srgbClr val="0000FF"/>
                </a:solidFill>
                <a:latin typeface="標楷體" panose="03000509000000000000" pitchFamily="65" charset="-120"/>
                <a:ea typeface="標楷體" panose="03000509000000000000" pitchFamily="65" charset="-120"/>
              </a:rPr>
              <a:t>11</a:t>
            </a:r>
            <a:r>
              <a:rPr lang="zh-TW" altLang="en-US" sz="2200" dirty="0" smtClean="0">
                <a:solidFill>
                  <a:srgbClr val="0000FF"/>
                </a:solidFill>
                <a:latin typeface="標楷體" panose="03000509000000000000" pitchFamily="65" charset="-120"/>
                <a:ea typeface="標楷體" panose="03000509000000000000" pitchFamily="65" charset="-120"/>
              </a:rPr>
              <a:t>屆社企組第二名</a:t>
            </a:r>
            <a:r>
              <a:rPr lang="en-US" altLang="zh-TW" sz="2200" dirty="0" smtClean="0">
                <a:solidFill>
                  <a:srgbClr val="0000FF"/>
                </a:solidFill>
                <a:latin typeface="標楷體" panose="03000509000000000000" pitchFamily="65" charset="-120"/>
                <a:ea typeface="標楷體" panose="03000509000000000000" pitchFamily="65" charset="-120"/>
              </a:rPr>
              <a:t/>
            </a:r>
            <a:br>
              <a:rPr lang="en-US" altLang="zh-TW" sz="2200" dirty="0" smtClean="0">
                <a:solidFill>
                  <a:srgbClr val="0000FF"/>
                </a:solidFill>
                <a:latin typeface="標楷體" panose="03000509000000000000" pitchFamily="65" charset="-120"/>
                <a:ea typeface="標楷體" panose="03000509000000000000" pitchFamily="65" charset="-120"/>
              </a:rPr>
            </a:br>
            <a:r>
              <a:rPr lang="en-US" altLang="zh-TW" sz="2200" dirty="0" smtClean="0">
                <a:solidFill>
                  <a:srgbClr val="0000FF"/>
                </a:solidFill>
                <a:latin typeface="標楷體" panose="03000509000000000000" pitchFamily="65" charset="-120"/>
                <a:ea typeface="標楷體" panose="03000509000000000000" pitchFamily="65" charset="-120"/>
              </a:rPr>
              <a:t>                                        </a:t>
            </a:r>
            <a:r>
              <a:rPr lang="zh-TW" altLang="en-US" sz="2200" dirty="0" smtClean="0">
                <a:solidFill>
                  <a:srgbClr val="0000FF"/>
                </a:solidFill>
                <a:latin typeface="標楷體" panose="03000509000000000000" pitchFamily="65" charset="-120"/>
                <a:ea typeface="標楷體" panose="03000509000000000000" pitchFamily="65" charset="-120"/>
              </a:rPr>
              <a:t>第</a:t>
            </a:r>
            <a:r>
              <a:rPr lang="en-US" altLang="zh-TW" sz="2200" dirty="0">
                <a:solidFill>
                  <a:srgbClr val="0000FF"/>
                </a:solidFill>
                <a:latin typeface="標楷體" panose="03000509000000000000" pitchFamily="65" charset="-120"/>
                <a:ea typeface="標楷體" panose="03000509000000000000" pitchFamily="65" charset="-120"/>
              </a:rPr>
              <a:t>12</a:t>
            </a:r>
            <a:r>
              <a:rPr lang="zh-TW" altLang="en-US" sz="2200" dirty="0">
                <a:solidFill>
                  <a:srgbClr val="0000FF"/>
                </a:solidFill>
                <a:latin typeface="標楷體" panose="03000509000000000000" pitchFamily="65" charset="-120"/>
                <a:ea typeface="標楷體" panose="03000509000000000000" pitchFamily="65" charset="-120"/>
              </a:rPr>
              <a:t>屆學生組第四名</a:t>
            </a:r>
            <a:endParaRPr lang="en-US" altLang="zh-TW" sz="2200" dirty="0">
              <a:solidFill>
                <a:srgbClr val="0000FF"/>
              </a:solidFill>
              <a:latin typeface="標楷體" panose="03000509000000000000" pitchFamily="65" charset="-120"/>
              <a:ea typeface="標楷體" panose="03000509000000000000" pitchFamily="65" charset="-120"/>
            </a:endParaRPr>
          </a:p>
          <a:p>
            <a:r>
              <a:rPr lang="zh-TW" altLang="en-US" sz="2200" dirty="0" smtClean="0">
                <a:latin typeface="標楷體" panose="03000509000000000000" pitchFamily="65" charset="-120"/>
                <a:ea typeface="標楷體" panose="03000509000000000000" pitchFamily="65" charset="-120"/>
              </a:rPr>
              <a:t>第</a:t>
            </a:r>
            <a:r>
              <a:rPr lang="en-US" altLang="zh-TW" sz="2200" dirty="0" smtClean="0">
                <a:latin typeface="標楷體" panose="03000509000000000000" pitchFamily="65" charset="-120"/>
                <a:ea typeface="標楷體" panose="03000509000000000000" pitchFamily="65" charset="-120"/>
              </a:rPr>
              <a:t>3</a:t>
            </a:r>
            <a:r>
              <a:rPr lang="zh-TW" altLang="en-US" sz="2200" dirty="0" smtClean="0">
                <a:latin typeface="標楷體" panose="03000509000000000000" pitchFamily="65" charset="-120"/>
                <a:ea typeface="標楷體" panose="03000509000000000000" pitchFamily="65" charset="-120"/>
              </a:rPr>
              <a:t>屆兩岸四地學生創業賽                      </a:t>
            </a:r>
            <a:r>
              <a:rPr lang="zh-TW" altLang="en-US" sz="2200" dirty="0" smtClean="0">
                <a:solidFill>
                  <a:srgbClr val="0000FF"/>
                </a:solidFill>
                <a:latin typeface="標楷體" panose="03000509000000000000" pitchFamily="65" charset="-120"/>
                <a:ea typeface="標楷體" panose="03000509000000000000" pitchFamily="65" charset="-120"/>
              </a:rPr>
              <a:t>決賽</a:t>
            </a:r>
            <a:r>
              <a:rPr lang="zh-TW" altLang="en-US" sz="2200" dirty="0">
                <a:solidFill>
                  <a:srgbClr val="0000FF"/>
                </a:solidFill>
                <a:latin typeface="標楷體" panose="03000509000000000000" pitchFamily="65" charset="-120"/>
                <a:ea typeface="標楷體" panose="03000509000000000000" pitchFamily="65" charset="-120"/>
              </a:rPr>
              <a:t>入圍 佳作</a:t>
            </a:r>
            <a:endParaRPr lang="en-US" altLang="zh-TW" sz="2200" dirty="0">
              <a:solidFill>
                <a:srgbClr val="0000FF"/>
              </a:solidFill>
              <a:latin typeface="標楷體" panose="03000509000000000000" pitchFamily="65" charset="-120"/>
              <a:ea typeface="標楷體" panose="03000509000000000000" pitchFamily="65" charset="-120"/>
            </a:endParaRPr>
          </a:p>
          <a:p>
            <a:r>
              <a:rPr lang="en-US" altLang="zh-TW" sz="2200" dirty="0" smtClean="0">
                <a:latin typeface="標楷體" panose="03000509000000000000" pitchFamily="65" charset="-120"/>
                <a:ea typeface="標楷體" panose="03000509000000000000" pitchFamily="65" charset="-120"/>
              </a:rPr>
              <a:t>2017</a:t>
            </a:r>
            <a:r>
              <a:rPr lang="zh-TW" altLang="en-US" sz="2200" dirty="0">
                <a:latin typeface="標楷體" panose="03000509000000000000" pitchFamily="65" charset="-120"/>
                <a:ea typeface="標楷體" panose="03000509000000000000" pitchFamily="65" charset="-120"/>
              </a:rPr>
              <a:t>全國青年創意應用</a:t>
            </a:r>
            <a:r>
              <a:rPr lang="zh-TW" altLang="en-US" sz="2200" dirty="0" smtClean="0">
                <a:latin typeface="標楷體" panose="03000509000000000000" pitchFamily="65" charset="-120"/>
                <a:ea typeface="標楷體" panose="03000509000000000000" pitchFamily="65" charset="-120"/>
              </a:rPr>
              <a:t>競賽                     </a:t>
            </a:r>
            <a:r>
              <a:rPr lang="zh-TW" altLang="en-US" sz="2200" dirty="0" smtClean="0">
                <a:solidFill>
                  <a:srgbClr val="0000FF"/>
                </a:solidFill>
                <a:latin typeface="標楷體" panose="03000509000000000000" pitchFamily="65" charset="-120"/>
                <a:ea typeface="標楷體" panose="03000509000000000000" pitchFamily="65" charset="-120"/>
              </a:rPr>
              <a:t>金牌</a:t>
            </a:r>
            <a:r>
              <a:rPr lang="zh-TW" altLang="en-US" sz="2200" dirty="0">
                <a:solidFill>
                  <a:srgbClr val="0000FF"/>
                </a:solidFill>
                <a:latin typeface="標楷體" panose="03000509000000000000" pitchFamily="65" charset="-120"/>
                <a:ea typeface="標楷體" panose="03000509000000000000" pitchFamily="65" charset="-120"/>
              </a:rPr>
              <a:t>獎 第一名</a:t>
            </a:r>
            <a:endParaRPr lang="en-US" altLang="zh-TW" sz="2200" dirty="0" smtClean="0">
              <a:solidFill>
                <a:srgbClr val="0000FF"/>
              </a:solidFill>
              <a:latin typeface="標楷體" panose="03000509000000000000" pitchFamily="65" charset="-120"/>
              <a:ea typeface="標楷體" panose="03000509000000000000" pitchFamily="65" charset="-120"/>
            </a:endParaRPr>
          </a:p>
          <a:p>
            <a:r>
              <a:rPr lang="zh-TW" altLang="en-US" sz="2200" dirty="0" smtClean="0">
                <a:latin typeface="標楷體" panose="03000509000000000000" pitchFamily="65" charset="-120"/>
                <a:ea typeface="標楷體" panose="03000509000000000000" pitchFamily="65" charset="-120"/>
              </a:rPr>
              <a:t>眾</a:t>
            </a:r>
            <a:r>
              <a:rPr lang="zh-TW" altLang="en-US" sz="2200" dirty="0">
                <a:latin typeface="標楷體" panose="03000509000000000000" pitchFamily="65" charset="-120"/>
                <a:ea typeface="標楷體" panose="03000509000000000000" pitchFamily="65" charset="-120"/>
              </a:rPr>
              <a:t>創杯大學生創業啟航賽台灣</a:t>
            </a:r>
            <a:r>
              <a:rPr lang="zh-TW" altLang="en-US" sz="2200" dirty="0" smtClean="0">
                <a:latin typeface="標楷體" panose="03000509000000000000" pitchFamily="65" charset="-120"/>
                <a:ea typeface="標楷體" panose="03000509000000000000" pitchFamily="65" charset="-120"/>
              </a:rPr>
              <a:t>賽區               </a:t>
            </a:r>
            <a:r>
              <a:rPr lang="zh-TW" altLang="en-US" sz="2200" dirty="0" smtClean="0">
                <a:solidFill>
                  <a:srgbClr val="0000FF"/>
                </a:solidFill>
                <a:latin typeface="標楷體" panose="03000509000000000000" pitchFamily="65" charset="-120"/>
                <a:ea typeface="標楷體" panose="03000509000000000000" pitchFamily="65" charset="-120"/>
              </a:rPr>
              <a:t>複賽</a:t>
            </a:r>
            <a:r>
              <a:rPr lang="zh-TW" altLang="en-US" sz="2200" dirty="0">
                <a:solidFill>
                  <a:srgbClr val="0000FF"/>
                </a:solidFill>
                <a:latin typeface="標楷體" panose="03000509000000000000" pitchFamily="65" charset="-120"/>
                <a:ea typeface="標楷體" panose="03000509000000000000" pitchFamily="65" charset="-120"/>
              </a:rPr>
              <a:t>入圍 </a:t>
            </a:r>
            <a:r>
              <a:rPr lang="en-US" altLang="zh-TW" sz="2200" dirty="0">
                <a:solidFill>
                  <a:srgbClr val="0000FF"/>
                </a:solidFill>
                <a:latin typeface="標楷體" panose="03000509000000000000" pitchFamily="65" charset="-120"/>
                <a:ea typeface="標楷體" panose="03000509000000000000" pitchFamily="65" charset="-120"/>
              </a:rPr>
              <a:t>2</a:t>
            </a:r>
            <a:r>
              <a:rPr lang="zh-TW" altLang="en-US" sz="2200" dirty="0">
                <a:solidFill>
                  <a:srgbClr val="0000FF"/>
                </a:solidFill>
                <a:latin typeface="標楷體" panose="03000509000000000000" pitchFamily="65" charset="-120"/>
                <a:ea typeface="標楷體" panose="03000509000000000000" pitchFamily="65" charset="-120"/>
              </a:rPr>
              <a:t> 隊</a:t>
            </a:r>
            <a:endParaRPr lang="en-US" altLang="zh-TW" sz="2200" dirty="0">
              <a:solidFill>
                <a:srgbClr val="0000FF"/>
              </a:solidFill>
              <a:latin typeface="標楷體" panose="03000509000000000000" pitchFamily="65" charset="-120"/>
              <a:ea typeface="標楷體" panose="03000509000000000000" pitchFamily="65" charset="-120"/>
            </a:endParaRPr>
          </a:p>
          <a:p>
            <a:r>
              <a:rPr lang="en-US" altLang="zh-TW" sz="2200" dirty="0" smtClean="0">
                <a:latin typeface="標楷體" panose="03000509000000000000" pitchFamily="65" charset="-120"/>
                <a:ea typeface="標楷體" panose="03000509000000000000" pitchFamily="65" charset="-120"/>
              </a:rPr>
              <a:t>U start </a:t>
            </a:r>
            <a:r>
              <a:rPr lang="zh-TW" altLang="en-US" sz="2200" dirty="0" smtClean="0">
                <a:latin typeface="標楷體" panose="03000509000000000000" pitchFamily="65" charset="-120"/>
                <a:ea typeface="標楷體" panose="03000509000000000000" pitchFamily="65" charset="-120"/>
              </a:rPr>
              <a:t>大專畢業生創業服務計畫           </a:t>
            </a:r>
            <a:r>
              <a:rPr lang="en-US" altLang="zh-TW" sz="2200" dirty="0" smtClean="0">
                <a:solidFill>
                  <a:srgbClr val="0000FF"/>
                </a:solidFill>
                <a:latin typeface="標楷體" panose="03000509000000000000" pitchFamily="65" charset="-120"/>
                <a:ea typeface="標楷體" panose="03000509000000000000" pitchFamily="65" charset="-120"/>
              </a:rPr>
              <a:t>101</a:t>
            </a:r>
            <a:r>
              <a:rPr lang="zh-TW" altLang="en-US" sz="2200" dirty="0">
                <a:solidFill>
                  <a:srgbClr val="0000FF"/>
                </a:solidFill>
                <a:latin typeface="標楷體" panose="03000509000000000000" pitchFamily="65" charset="-120"/>
                <a:ea typeface="標楷體" panose="03000509000000000000" pitchFamily="65" charset="-120"/>
              </a:rPr>
              <a:t>年製造業</a:t>
            </a:r>
            <a:r>
              <a:rPr lang="zh-TW" altLang="en-US" sz="2200" dirty="0" smtClean="0">
                <a:solidFill>
                  <a:srgbClr val="0000FF"/>
                </a:solidFill>
                <a:latin typeface="標楷體" panose="03000509000000000000" pitchFamily="65" charset="-120"/>
                <a:ea typeface="標楷體" panose="03000509000000000000" pitchFamily="65" charset="-120"/>
              </a:rPr>
              <a:t>第一名</a:t>
            </a:r>
            <a:r>
              <a:rPr lang="en-US" altLang="zh-TW" sz="2200" dirty="0" smtClean="0">
                <a:latin typeface="標楷體" panose="03000509000000000000" pitchFamily="65" charset="-120"/>
                <a:ea typeface="標楷體" panose="03000509000000000000" pitchFamily="65" charset="-120"/>
              </a:rPr>
              <a:t> </a:t>
            </a:r>
          </a:p>
          <a:p>
            <a:pPr marL="0" indent="0" algn="r">
              <a:buNone/>
            </a:pPr>
            <a:r>
              <a:rPr lang="en-US" altLang="zh-TW" sz="2200" dirty="0" smtClean="0">
                <a:solidFill>
                  <a:srgbClr val="0000FF"/>
                </a:solidFill>
                <a:latin typeface="標楷體" panose="03000509000000000000" pitchFamily="65" charset="-120"/>
                <a:ea typeface="標楷體" panose="03000509000000000000" pitchFamily="65" charset="-120"/>
              </a:rPr>
              <a:t>              103</a:t>
            </a:r>
            <a:r>
              <a:rPr lang="zh-TW" altLang="en-US" sz="2200" dirty="0">
                <a:solidFill>
                  <a:srgbClr val="0000FF"/>
                </a:solidFill>
                <a:latin typeface="標楷體" panose="03000509000000000000" pitchFamily="65" charset="-120"/>
                <a:ea typeface="標楷體" panose="03000509000000000000" pitchFamily="65" charset="-120"/>
              </a:rPr>
              <a:t>年製造業</a:t>
            </a:r>
            <a:r>
              <a:rPr lang="zh-TW" altLang="en-US" sz="2200" dirty="0" smtClean="0">
                <a:solidFill>
                  <a:srgbClr val="0000FF"/>
                </a:solidFill>
                <a:latin typeface="標楷體" panose="03000509000000000000" pitchFamily="65" charset="-120"/>
                <a:ea typeface="標楷體" panose="03000509000000000000" pitchFamily="65" charset="-120"/>
              </a:rPr>
              <a:t>第一名</a:t>
            </a:r>
            <a:endParaRPr lang="en-US" altLang="zh-TW" sz="2200" dirty="0" smtClean="0">
              <a:solidFill>
                <a:srgbClr val="0000FF"/>
              </a:solidFill>
              <a:latin typeface="標楷體" panose="03000509000000000000" pitchFamily="65" charset="-120"/>
              <a:ea typeface="標楷體" panose="03000509000000000000" pitchFamily="65" charset="-120"/>
            </a:endParaRPr>
          </a:p>
          <a:p>
            <a:pPr marL="0" indent="0" algn="r">
              <a:buNone/>
            </a:pPr>
            <a:r>
              <a:rPr lang="en-US" altLang="zh-TW" sz="2200" dirty="0">
                <a:solidFill>
                  <a:srgbClr val="0000FF"/>
                </a:solidFill>
                <a:latin typeface="標楷體" panose="03000509000000000000" pitchFamily="65" charset="-120"/>
                <a:ea typeface="標楷體" panose="03000509000000000000" pitchFamily="65" charset="-120"/>
              </a:rPr>
              <a:t>105</a:t>
            </a:r>
            <a:r>
              <a:rPr lang="zh-TW" altLang="en-US" sz="2200" dirty="0">
                <a:solidFill>
                  <a:srgbClr val="0000FF"/>
                </a:solidFill>
                <a:latin typeface="標楷體" panose="03000509000000000000" pitchFamily="65" charset="-120"/>
                <a:ea typeface="標楷體" panose="03000509000000000000" pitchFamily="65" charset="-120"/>
              </a:rPr>
              <a:t>年製造業第一名及第二</a:t>
            </a:r>
            <a:r>
              <a:rPr lang="zh-TW" altLang="en-US" sz="2200" dirty="0" smtClean="0">
                <a:solidFill>
                  <a:srgbClr val="0000FF"/>
                </a:solidFill>
                <a:latin typeface="標楷體" panose="03000509000000000000" pitchFamily="65" charset="-120"/>
                <a:ea typeface="標楷體" panose="03000509000000000000" pitchFamily="65" charset="-120"/>
              </a:rPr>
              <a:t>名</a:t>
            </a:r>
            <a:endParaRPr lang="zh-TW" altLang="en-US" sz="2200" dirty="0">
              <a:solidFill>
                <a:srgbClr val="0000FF"/>
              </a:solidFill>
              <a:latin typeface="標楷體" panose="03000509000000000000" pitchFamily="65" charset="-120"/>
              <a:ea typeface="標楷體" panose="03000509000000000000" pitchFamily="65" charset="-120"/>
            </a:endParaRPr>
          </a:p>
        </p:txBody>
      </p:sp>
      <p:sp>
        <p:nvSpPr>
          <p:cNvPr id="4" name="圓角矩形 45"/>
          <p:cNvSpPr/>
          <p:nvPr/>
        </p:nvSpPr>
        <p:spPr>
          <a:xfrm>
            <a:off x="32455" y="118837"/>
            <a:ext cx="6572296" cy="785818"/>
          </a:xfrm>
          <a:prstGeom prst="roundRect">
            <a:avLst>
              <a:gd name="adj" fmla="val 50000"/>
            </a:avLst>
          </a:prstGeom>
          <a:solidFill>
            <a:schemeClr val="accent5"/>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Arial" pitchFamily="34" charset="0"/>
            </a:endParaRPr>
          </a:p>
        </p:txBody>
      </p:sp>
      <p:sp>
        <p:nvSpPr>
          <p:cNvPr id="5" name="圓角矩形 62"/>
          <p:cNvSpPr/>
          <p:nvPr/>
        </p:nvSpPr>
        <p:spPr>
          <a:xfrm>
            <a:off x="184855" y="190275"/>
            <a:ext cx="6277020" cy="642942"/>
          </a:xfrm>
          <a:prstGeom prst="roundRect">
            <a:avLst>
              <a:gd name="adj" fmla="val 50000"/>
            </a:avLst>
          </a:prstGeom>
          <a:ln>
            <a:noFill/>
          </a:ln>
          <a:scene3d>
            <a:camera prst="orthographicFront"/>
            <a:lightRig rig="threePt" dir="t"/>
          </a:scene3d>
          <a:sp3d>
            <a:bevelT w="152400" h="50800" prst="softRound"/>
          </a:sp3d>
        </p:spPr>
        <p:style>
          <a:lnRef idx="2">
            <a:schemeClr val="accent1"/>
          </a:lnRef>
          <a:fillRef idx="1">
            <a:schemeClr val="lt1"/>
          </a:fillRef>
          <a:effectRef idx="0">
            <a:schemeClr val="accent1"/>
          </a:effectRef>
          <a:fontRef idx="minor">
            <a:schemeClr val="dk1"/>
          </a:fontRef>
        </p:style>
        <p:txBody>
          <a:bodyPr rtlCol="0" anchor="ctr"/>
          <a:lstStyle/>
          <a:p>
            <a:pPr algn="ctr"/>
            <a:endParaRPr lang="zh-TW" altLang="en-US">
              <a:latin typeface="Arial" pitchFamily="34" charset="0"/>
            </a:endParaRPr>
          </a:p>
        </p:txBody>
      </p:sp>
      <p:sp>
        <p:nvSpPr>
          <p:cNvPr id="6" name="TextBox 26"/>
          <p:cNvSpPr txBox="1"/>
          <p:nvPr/>
        </p:nvSpPr>
        <p:spPr>
          <a:xfrm>
            <a:off x="177112" y="118837"/>
            <a:ext cx="6215106" cy="769441"/>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TW" altLang="en-US"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cs typeface="Times New Roman" pitchFamily="18" charset="0"/>
              </a:rPr>
              <a:t>學生創業團隊輔導績效</a:t>
            </a:r>
            <a:endParaRPr lang="ko-KR" altLang="en-US"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HY헤드라인M" pitchFamily="18" charset="-127"/>
              <a:cs typeface="Times New Roman" pitchFamily="18" charset="0"/>
            </a:endParaRPr>
          </a:p>
        </p:txBody>
      </p:sp>
      <p:sp>
        <p:nvSpPr>
          <p:cNvPr id="2" name="文字方塊 1"/>
          <p:cNvSpPr txBox="1"/>
          <p:nvPr/>
        </p:nvSpPr>
        <p:spPr>
          <a:xfrm>
            <a:off x="179512" y="1117904"/>
            <a:ext cx="4104456" cy="523220"/>
          </a:xfrm>
          <a:prstGeom prst="rect">
            <a:avLst/>
          </a:prstGeom>
          <a:noFill/>
        </p:spPr>
        <p:txBody>
          <a:bodyPr wrap="square" rtlCol="0">
            <a:spAutoFit/>
          </a:bodyPr>
          <a:lstStyle/>
          <a:p>
            <a:r>
              <a:rPr lang="en-US" altLang="zh-TW" sz="2800" b="1" dirty="0" smtClean="0">
                <a:latin typeface="標楷體" panose="03000509000000000000" pitchFamily="65" charset="-120"/>
                <a:ea typeface="標楷體" panose="03000509000000000000" pitchFamily="65" charset="-120"/>
              </a:rPr>
              <a:t>103-106</a:t>
            </a:r>
            <a:r>
              <a:rPr lang="zh-TW" altLang="en-US" sz="2800" b="1" dirty="0" smtClean="0">
                <a:latin typeface="標楷體" panose="03000509000000000000" pitchFamily="65" charset="-120"/>
                <a:ea typeface="標楷體" panose="03000509000000000000" pitchFamily="65" charset="-120"/>
              </a:rPr>
              <a:t>年執行績效</a:t>
            </a:r>
            <a:endParaRPr lang="zh-TW" altLang="en-US" sz="2800" b="1" dirty="0">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442992254"/>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11F70DB0-1707-4C2E-BA6A-7B2B88A8B1D4}" type="slidenum">
              <a:rPr lang="zh-TW" altLang="en-US" smtClean="0"/>
              <a:t>98</a:t>
            </a:fld>
            <a:endParaRPr lang="zh-TW" altLang="en-US"/>
          </a:p>
        </p:txBody>
      </p:sp>
      <p:pic>
        <p:nvPicPr>
          <p:cNvPr id="3" name="Picture 2" descr="33-"/>
          <p:cNvPicPr>
            <a:picLocks noChangeAspect="1" noChangeArrowheads="1"/>
          </p:cNvPicPr>
          <p:nvPr/>
        </p:nvPicPr>
        <p:blipFill>
          <a:blip r:embed="rId3"/>
          <a:srcRect/>
          <a:stretch>
            <a:fillRect/>
          </a:stretch>
        </p:blipFill>
        <p:spPr bwMode="auto">
          <a:xfrm>
            <a:off x="88640" y="178728"/>
            <a:ext cx="4788024" cy="946906"/>
          </a:xfrm>
          <a:prstGeom prst="rect">
            <a:avLst/>
          </a:prstGeom>
          <a:noFill/>
        </p:spPr>
      </p:pic>
      <p:sp>
        <p:nvSpPr>
          <p:cNvPr id="4" name="TextBox 18"/>
          <p:cNvSpPr txBox="1"/>
          <p:nvPr/>
        </p:nvSpPr>
        <p:spPr>
          <a:xfrm>
            <a:off x="107504" y="178728"/>
            <a:ext cx="4572000" cy="707886"/>
          </a:xfrm>
          <a:prstGeom prst="rect">
            <a:avLst/>
          </a:prstGeom>
          <a:noFill/>
        </p:spPr>
        <p:txBody>
          <a:bodyPr wrap="square" rtlCol="0">
            <a:spAutoFit/>
          </a:bodyPr>
          <a:lstStyle/>
          <a:p>
            <a:pPr algn="ctr">
              <a:buBlip>
                <a:blip r:embed="rId4"/>
              </a:buBlip>
            </a:pPr>
            <a:r>
              <a:rPr lang="zh-TW" altLang="zh-TW" sz="4000" dirty="0">
                <a:latin typeface="標楷體" panose="03000509000000000000" pitchFamily="65" charset="-120"/>
                <a:ea typeface="標楷體" panose="03000509000000000000" pitchFamily="65" charset="-120"/>
              </a:rPr>
              <a:t>提升高教公共性</a:t>
            </a:r>
            <a:endParaRPr lang="ko-KR" altLang="en-US" sz="4000" b="1" dirty="0">
              <a:latin typeface="標楷體" panose="03000509000000000000" pitchFamily="65" charset="-120"/>
            </a:endParaRPr>
          </a:p>
        </p:txBody>
      </p:sp>
      <p:sp>
        <p:nvSpPr>
          <p:cNvPr id="5" name="矩形 4"/>
          <p:cNvSpPr/>
          <p:nvPr/>
        </p:nvSpPr>
        <p:spPr>
          <a:xfrm>
            <a:off x="323528" y="943550"/>
            <a:ext cx="8136904" cy="5755422"/>
          </a:xfrm>
          <a:prstGeom prst="rect">
            <a:avLst/>
          </a:prstGeom>
        </p:spPr>
        <p:txBody>
          <a:bodyPr wrap="square">
            <a:spAutoFit/>
          </a:bodyPr>
          <a:lstStyle/>
          <a:p>
            <a:pPr marL="353060" indent="-124460" algn="just">
              <a:spcAft>
                <a:spcPts val="0"/>
              </a:spcAft>
            </a:pPr>
            <a:r>
              <a:rPr lang="zh-TW" altLang="zh-TW" sz="2800" kern="100" dirty="0" smtClean="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招生</a:t>
            </a:r>
            <a:r>
              <a:rPr lang="zh-TW" altLang="zh-TW" sz="2800" kern="1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增源機制</a:t>
            </a:r>
            <a:r>
              <a:rPr lang="zh-TW" altLang="zh-TW" sz="2400" kern="100" dirty="0" smtClean="0">
                <a:latin typeface="Times New Roman" panose="02020603050405020304" pitchFamily="18" charset="0"/>
                <a:ea typeface="標楷體" panose="03000509000000000000" pitchFamily="65" charset="-120"/>
                <a:cs typeface="Times New Roman" panose="02020603050405020304" pitchFamily="18" charset="0"/>
              </a:rPr>
              <a:t>：</a:t>
            </a:r>
            <a:endParaRPr lang="en-US" altLang="zh-TW" sz="2400" kern="100" dirty="0" smtClean="0">
              <a:latin typeface="Times New Roman" panose="02020603050405020304" pitchFamily="18" charset="0"/>
              <a:ea typeface="標楷體" panose="03000509000000000000" pitchFamily="65" charset="-120"/>
              <a:cs typeface="Times New Roman" panose="02020603050405020304" pitchFamily="18" charset="0"/>
            </a:endParaRPr>
          </a:p>
          <a:p>
            <a:pPr marL="353060" indent="-124460" algn="just">
              <a:spcAft>
                <a:spcPts val="0"/>
              </a:spcAft>
            </a:pPr>
            <a:r>
              <a:rPr lang="en-US" altLang="zh-TW" sz="2400" kern="100" dirty="0" smtClean="0">
                <a:latin typeface="Times New Roman" panose="02020603050405020304" pitchFamily="18" charset="0"/>
                <a:ea typeface="標楷體" panose="03000509000000000000" pitchFamily="65" charset="-120"/>
                <a:cs typeface="Times New Roman" panose="02020603050405020304" pitchFamily="18" charset="0"/>
              </a:rPr>
              <a:t>	</a:t>
            </a:r>
            <a:r>
              <a:rPr lang="en-US" altLang="zh-TW" sz="2400" kern="100" dirty="0" smtClean="0">
                <a:latin typeface="Times New Roman" panose="02020603050405020304" pitchFamily="18" charset="0"/>
                <a:ea typeface="標楷體" panose="03000509000000000000" pitchFamily="65" charset="-120"/>
                <a:cs typeface="Times New Roman" panose="02020603050405020304" pitchFamily="18" charset="0"/>
                <a:sym typeface="Wingdings 2" panose="05020102010507070707" pitchFamily="18" charset="2"/>
              </a:rPr>
              <a:t></a:t>
            </a:r>
            <a:r>
              <a:rPr lang="zh-TW" altLang="zh-TW" sz="2400" kern="100" dirty="0" smtClean="0">
                <a:latin typeface="Times New Roman" panose="02020603050405020304" pitchFamily="18" charset="0"/>
                <a:ea typeface="標楷體" panose="03000509000000000000" pitchFamily="65" charset="-120"/>
                <a:cs typeface="Times New Roman" panose="02020603050405020304" pitchFamily="18" charset="0"/>
              </a:rPr>
              <a:t>在</a:t>
            </a:r>
            <a:r>
              <a:rPr lang="zh-TW" altLang="zh-TW" sz="2400" kern="100" dirty="0">
                <a:latin typeface="Times New Roman" panose="02020603050405020304" pitchFamily="18" charset="0"/>
                <a:ea typeface="標楷體" panose="03000509000000000000" pitchFamily="65" charset="-120"/>
                <a:cs typeface="Times New Roman" panose="02020603050405020304" pitchFamily="18" charset="0"/>
              </a:rPr>
              <a:t>地學生</a:t>
            </a:r>
            <a:r>
              <a:rPr lang="en-US" altLang="zh-TW" sz="2400" kern="100" dirty="0">
                <a:latin typeface="Times New Roman" panose="02020603050405020304" pitchFamily="18" charset="0"/>
                <a:ea typeface="標楷體" panose="03000509000000000000" pitchFamily="65" charset="-120"/>
                <a:cs typeface="Times New Roman" panose="02020603050405020304" pitchFamily="18" charset="0"/>
              </a:rPr>
              <a:t>(</a:t>
            </a:r>
            <a:r>
              <a:rPr lang="zh-TW" altLang="zh-TW" sz="2400" kern="100" dirty="0">
                <a:latin typeface="Times New Roman" panose="02020603050405020304" pitchFamily="18" charset="0"/>
                <a:ea typeface="標楷體" panose="03000509000000000000" pitchFamily="65" charset="-120"/>
                <a:cs typeface="Times New Roman" panose="02020603050405020304" pitchFamily="18" charset="0"/>
              </a:rPr>
              <a:t>含</a:t>
            </a:r>
            <a:r>
              <a:rPr lang="zh-TW" altLang="zh-TW" sz="2400" kern="1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弱勢生</a:t>
            </a:r>
            <a:r>
              <a:rPr lang="en-US" altLang="zh-TW" sz="2400" kern="100" dirty="0">
                <a:latin typeface="Times New Roman" panose="02020603050405020304" pitchFamily="18" charset="0"/>
                <a:ea typeface="標楷體" panose="03000509000000000000" pitchFamily="65" charset="-120"/>
                <a:cs typeface="Times New Roman" panose="02020603050405020304" pitchFamily="18" charset="0"/>
              </a:rPr>
              <a:t>)</a:t>
            </a:r>
            <a:r>
              <a:rPr lang="zh-TW" altLang="zh-TW" sz="2400" kern="100" dirty="0">
                <a:latin typeface="Times New Roman" panose="02020603050405020304" pitchFamily="18" charset="0"/>
                <a:ea typeface="標楷體" panose="03000509000000000000" pitchFamily="65" charset="-120"/>
                <a:cs typeface="Times New Roman" panose="02020603050405020304" pitchFamily="18" charset="0"/>
              </a:rPr>
              <a:t>在地就學</a:t>
            </a:r>
            <a:r>
              <a:rPr lang="zh-TW" altLang="zh-TW" sz="2400" kern="100" dirty="0" smtClean="0">
                <a:latin typeface="Times New Roman" panose="02020603050405020304" pitchFamily="18" charset="0"/>
                <a:ea typeface="標楷體" panose="03000509000000000000" pitchFamily="65" charset="-120"/>
                <a:cs typeface="Times New Roman" panose="02020603050405020304" pitchFamily="18" charset="0"/>
              </a:rPr>
              <a:t>；</a:t>
            </a:r>
            <a:endParaRPr lang="en-US" altLang="zh-TW" sz="2400" kern="100" dirty="0" smtClean="0">
              <a:latin typeface="Times New Roman" panose="02020603050405020304" pitchFamily="18" charset="0"/>
              <a:ea typeface="標楷體" panose="03000509000000000000" pitchFamily="65" charset="-120"/>
              <a:cs typeface="Times New Roman" panose="02020603050405020304" pitchFamily="18" charset="0"/>
            </a:endParaRPr>
          </a:p>
          <a:p>
            <a:pPr marL="353060" indent="-124460" algn="just">
              <a:spcAft>
                <a:spcPts val="0"/>
              </a:spcAft>
            </a:pPr>
            <a:r>
              <a:rPr lang="en-US" altLang="zh-TW" sz="2400" kern="100" dirty="0" smtClean="0">
                <a:latin typeface="Times New Roman" panose="02020603050405020304" pitchFamily="18" charset="0"/>
                <a:ea typeface="標楷體" panose="03000509000000000000" pitchFamily="65" charset="-120"/>
                <a:cs typeface="Times New Roman" panose="02020603050405020304" pitchFamily="18" charset="0"/>
              </a:rPr>
              <a:t>	</a:t>
            </a:r>
            <a:r>
              <a:rPr lang="en-US" altLang="zh-TW" sz="2400" kern="100" dirty="0" smtClean="0">
                <a:latin typeface="Times New Roman" panose="02020603050405020304" pitchFamily="18" charset="0"/>
                <a:ea typeface="標楷體" panose="03000509000000000000" pitchFamily="65" charset="-120"/>
                <a:cs typeface="Times New Roman" panose="02020603050405020304" pitchFamily="18" charset="0"/>
                <a:sym typeface="Wingdings 2" panose="05020102010507070707" pitchFamily="18" charset="2"/>
              </a:rPr>
              <a:t></a:t>
            </a:r>
            <a:r>
              <a:rPr lang="zh-TW" altLang="zh-TW" sz="2400" kern="1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特殊</a:t>
            </a:r>
            <a:r>
              <a:rPr lang="zh-TW" altLang="zh-TW" sz="2400" kern="1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選才入學管道</a:t>
            </a:r>
            <a:r>
              <a:rPr lang="zh-TW" altLang="zh-TW" sz="2400" kern="100" dirty="0">
                <a:latin typeface="Times New Roman" panose="02020603050405020304" pitchFamily="18" charset="0"/>
                <a:ea typeface="標楷體" panose="03000509000000000000" pitchFamily="65" charset="-120"/>
                <a:cs typeface="Times New Roman" panose="02020603050405020304" pitchFamily="18" charset="0"/>
              </a:rPr>
              <a:t>，增加招生名額</a:t>
            </a:r>
            <a:r>
              <a:rPr lang="zh-TW" altLang="zh-TW" sz="2400" kern="100" dirty="0" smtClean="0">
                <a:latin typeface="Times New Roman" panose="02020603050405020304" pitchFamily="18" charset="0"/>
                <a:ea typeface="標楷體" panose="03000509000000000000" pitchFamily="65" charset="-120"/>
                <a:cs typeface="Times New Roman" panose="02020603050405020304" pitchFamily="18" charset="0"/>
              </a:rPr>
              <a:t>；</a:t>
            </a:r>
            <a:endParaRPr lang="en-US" altLang="zh-TW" sz="2400" kern="100" dirty="0" smtClean="0">
              <a:latin typeface="Times New Roman" panose="02020603050405020304" pitchFamily="18" charset="0"/>
              <a:ea typeface="標楷體" panose="03000509000000000000" pitchFamily="65" charset="-120"/>
              <a:cs typeface="Times New Roman" panose="02020603050405020304" pitchFamily="18" charset="0"/>
            </a:endParaRPr>
          </a:p>
          <a:p>
            <a:pPr marL="353060" indent="-124460" algn="just">
              <a:spcAft>
                <a:spcPts val="0"/>
              </a:spcAft>
            </a:pPr>
            <a:r>
              <a:rPr lang="en-US" altLang="zh-TW" sz="2400" kern="100" dirty="0" smtClean="0">
                <a:latin typeface="Times New Roman" panose="02020603050405020304" pitchFamily="18" charset="0"/>
                <a:ea typeface="標楷體" panose="03000509000000000000" pitchFamily="65" charset="-120"/>
                <a:cs typeface="Times New Roman" panose="02020603050405020304" pitchFamily="18" charset="0"/>
              </a:rPr>
              <a:t>	</a:t>
            </a:r>
            <a:r>
              <a:rPr lang="en-US" altLang="zh-TW" sz="2400" kern="100" dirty="0" smtClean="0">
                <a:latin typeface="Times New Roman" panose="02020603050405020304" pitchFamily="18" charset="0"/>
                <a:ea typeface="標楷體" panose="03000509000000000000" pitchFamily="65" charset="-120"/>
                <a:cs typeface="Times New Roman" panose="02020603050405020304" pitchFamily="18" charset="0"/>
                <a:sym typeface="Wingdings 2" panose="05020102010507070707" pitchFamily="18" charset="2"/>
              </a:rPr>
              <a:t></a:t>
            </a:r>
            <a:r>
              <a:rPr lang="zh-TW" altLang="zh-TW" sz="2400" kern="100" dirty="0" smtClean="0">
                <a:latin typeface="Times New Roman" panose="02020603050405020304" pitchFamily="18" charset="0"/>
                <a:ea typeface="標楷體" panose="03000509000000000000" pitchFamily="65" charset="-120"/>
                <a:cs typeface="Times New Roman" panose="02020603050405020304" pitchFamily="18" charset="0"/>
              </a:rPr>
              <a:t>建置</a:t>
            </a:r>
            <a:r>
              <a:rPr lang="zh-TW" altLang="zh-TW" sz="2400" kern="1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高中大學端多元選修課程</a:t>
            </a:r>
            <a:r>
              <a:rPr lang="zh-TW" altLang="zh-TW" sz="2400" kern="100" dirty="0" smtClean="0">
                <a:latin typeface="Calibri" panose="020F0502020204030204" pitchFamily="34" charset="0"/>
                <a:cs typeface="Times New Roman" panose="02020603050405020304" pitchFamily="18" charset="0"/>
              </a:rPr>
              <a:t>；</a:t>
            </a:r>
            <a:endParaRPr lang="en-US" altLang="zh-TW" sz="2400" kern="100" dirty="0" smtClean="0">
              <a:latin typeface="Calibri" panose="020F0502020204030204" pitchFamily="34" charset="0"/>
              <a:cs typeface="Times New Roman" panose="02020603050405020304" pitchFamily="18" charset="0"/>
            </a:endParaRPr>
          </a:p>
          <a:p>
            <a:pPr marL="353060" indent="-124460" algn="just">
              <a:spcAft>
                <a:spcPts val="0"/>
              </a:spcAft>
            </a:pPr>
            <a:r>
              <a:rPr lang="en-US" altLang="zh-TW" sz="2400" kern="100" dirty="0" smtClean="0">
                <a:latin typeface="Times New Roman" panose="02020603050405020304" pitchFamily="18" charset="0"/>
                <a:ea typeface="標楷體" panose="03000509000000000000" pitchFamily="65" charset="-120"/>
                <a:cs typeface="Times New Roman" panose="02020603050405020304" pitchFamily="18" charset="0"/>
              </a:rPr>
              <a:t>	</a:t>
            </a:r>
            <a:r>
              <a:rPr lang="en-US" altLang="zh-TW" sz="2400" kern="100" dirty="0" smtClean="0">
                <a:latin typeface="Times New Roman" panose="02020603050405020304" pitchFamily="18" charset="0"/>
                <a:ea typeface="標楷體" panose="03000509000000000000" pitchFamily="65" charset="-120"/>
                <a:cs typeface="Times New Roman" panose="02020603050405020304" pitchFamily="18" charset="0"/>
                <a:sym typeface="Wingdings 2" panose="05020102010507070707" pitchFamily="18" charset="2"/>
              </a:rPr>
              <a:t></a:t>
            </a:r>
            <a:r>
              <a:rPr lang="zh-TW" altLang="zh-TW" sz="2400" kern="100" dirty="0" smtClean="0">
                <a:latin typeface="Times New Roman" panose="02020603050405020304" pitchFamily="18" charset="0"/>
                <a:ea typeface="標楷體" panose="03000509000000000000" pitchFamily="65" charset="-120"/>
                <a:cs typeface="Times New Roman" panose="02020603050405020304" pitchFamily="18" charset="0"/>
              </a:rPr>
              <a:t>實踐</a:t>
            </a:r>
            <a:r>
              <a:rPr lang="zh-TW" altLang="zh-TW" sz="2400" kern="100" dirty="0">
                <a:latin typeface="Times New Roman" panose="02020603050405020304" pitchFamily="18" charset="0"/>
                <a:ea typeface="標楷體" panose="03000509000000000000" pitchFamily="65" charset="-120"/>
                <a:cs typeface="Times New Roman" panose="02020603050405020304" pitchFamily="18" charset="0"/>
              </a:rPr>
              <a:t>激勵增員機制</a:t>
            </a:r>
            <a:endParaRPr lang="zh-TW" altLang="zh-TW" sz="2400" kern="100" dirty="0">
              <a:latin typeface="Calibri" panose="020F0502020204030204" pitchFamily="34" charset="0"/>
              <a:cs typeface="Times New Roman" panose="02020603050405020304" pitchFamily="18" charset="0"/>
            </a:endParaRPr>
          </a:p>
          <a:p>
            <a:pPr marL="353060" indent="-124460" algn="just">
              <a:spcAft>
                <a:spcPts val="0"/>
              </a:spcAft>
            </a:pPr>
            <a:r>
              <a:rPr lang="zh-TW" altLang="zh-TW" sz="2800" b="1" kern="100" dirty="0" smtClean="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外部</a:t>
            </a:r>
            <a:r>
              <a:rPr lang="zh-TW" altLang="zh-TW" sz="2800" b="1" kern="100" dirty="0">
                <a:solidFill>
                  <a:srgbClr val="FF0000"/>
                </a:solidFill>
                <a:latin typeface="Times New Roman" panose="02020603050405020304" pitchFamily="18" charset="0"/>
                <a:ea typeface="標楷體" panose="03000509000000000000" pitchFamily="65" charset="-120"/>
                <a:cs typeface="Times New Roman" panose="02020603050405020304" pitchFamily="18" charset="0"/>
              </a:rPr>
              <a:t>募款基金挹注及滾石輔導機制</a:t>
            </a:r>
            <a:r>
              <a:rPr lang="zh-TW" altLang="zh-TW" sz="2400" kern="100" dirty="0">
                <a:latin typeface="Times New Roman" panose="02020603050405020304" pitchFamily="18" charset="0"/>
                <a:ea typeface="標楷體" panose="03000509000000000000" pitchFamily="65" charset="-120"/>
                <a:cs typeface="Times New Roman" panose="02020603050405020304" pitchFamily="18" charset="0"/>
              </a:rPr>
              <a:t>：</a:t>
            </a:r>
            <a:endParaRPr lang="zh-TW" altLang="zh-TW" sz="2400" kern="100" dirty="0">
              <a:latin typeface="Calibri" panose="020F0502020204030204" pitchFamily="34" charset="0"/>
              <a:cs typeface="Times New Roman" panose="02020603050405020304" pitchFamily="18" charset="0"/>
            </a:endParaRPr>
          </a:p>
          <a:p>
            <a:pPr marL="461645" indent="-191770" algn="just">
              <a:spcAft>
                <a:spcPts val="0"/>
              </a:spcAft>
            </a:pPr>
            <a:r>
              <a:rPr lang="en-US" altLang="zh-TW" sz="2400" kern="100" dirty="0" smtClean="0">
                <a:latin typeface="Times New Roman" panose="02020603050405020304" pitchFamily="18" charset="0"/>
                <a:ea typeface="標楷體" panose="03000509000000000000" pitchFamily="65" charset="-120"/>
                <a:cs typeface="Times New Roman" panose="02020603050405020304" pitchFamily="18" charset="0"/>
              </a:rPr>
              <a:t>	</a:t>
            </a:r>
            <a:r>
              <a:rPr lang="en-US" altLang="zh-TW" sz="2400" kern="100" dirty="0" smtClean="0">
                <a:latin typeface="Times New Roman" panose="02020603050405020304" pitchFamily="18" charset="0"/>
                <a:ea typeface="標楷體" panose="03000509000000000000" pitchFamily="65" charset="-120"/>
                <a:cs typeface="Times New Roman" panose="02020603050405020304" pitchFamily="18" charset="0"/>
                <a:sym typeface="Wingdings 2" panose="05020102010507070707" pitchFamily="18" charset="2"/>
              </a:rPr>
              <a:t></a:t>
            </a:r>
            <a:r>
              <a:rPr lang="zh-TW" altLang="zh-TW" sz="2400" kern="10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多元</a:t>
            </a:r>
            <a:r>
              <a:rPr lang="zh-TW" altLang="zh-TW" sz="2400" kern="10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募款</a:t>
            </a:r>
            <a:r>
              <a:rPr lang="zh-TW" altLang="zh-TW" sz="2400" kern="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機制</a:t>
            </a:r>
            <a:r>
              <a:rPr lang="zh-TW" altLang="zh-TW" sz="2400" kern="0" dirty="0" smtClean="0">
                <a:latin typeface="Times New Roman" panose="02020603050405020304" pitchFamily="18" charset="0"/>
                <a:ea typeface="標楷體" panose="03000509000000000000" pitchFamily="65" charset="-120"/>
                <a:cs typeface="Times New Roman" panose="02020603050405020304" pitchFamily="18" charset="0"/>
              </a:rPr>
              <a:t>：</a:t>
            </a:r>
            <a:endParaRPr lang="en-US" altLang="zh-TW" sz="2400" kern="0" dirty="0" smtClean="0">
              <a:latin typeface="Times New Roman" panose="02020603050405020304" pitchFamily="18" charset="0"/>
              <a:ea typeface="標楷體" panose="03000509000000000000" pitchFamily="65" charset="-120"/>
              <a:cs typeface="Times New Roman" panose="02020603050405020304" pitchFamily="18" charset="0"/>
            </a:endParaRPr>
          </a:p>
          <a:p>
            <a:pPr marL="461645" indent="-191770" algn="just">
              <a:spcAft>
                <a:spcPts val="0"/>
              </a:spcAft>
            </a:pPr>
            <a:r>
              <a:rPr lang="en-US" altLang="zh-TW" sz="2400" kern="0" dirty="0" smtClean="0">
                <a:latin typeface="Times New Roman" panose="02020603050405020304" pitchFamily="18" charset="0"/>
                <a:ea typeface="標楷體" panose="03000509000000000000" pitchFamily="65" charset="-120"/>
                <a:cs typeface="Times New Roman" panose="02020603050405020304" pitchFamily="18" charset="0"/>
              </a:rPr>
              <a:t>		</a:t>
            </a:r>
            <a:r>
              <a:rPr lang="en-US" altLang="zh-TW" sz="2000" kern="0" dirty="0" smtClean="0">
                <a:latin typeface="Times New Roman" panose="02020603050405020304" pitchFamily="18" charset="0"/>
                <a:ea typeface="標楷體" panose="03000509000000000000" pitchFamily="65" charset="-120"/>
                <a:cs typeface="Times New Roman" panose="02020603050405020304" pitchFamily="18" charset="0"/>
              </a:rPr>
              <a:t>a</a:t>
            </a:r>
            <a:r>
              <a:rPr lang="en-US" altLang="zh-TW" sz="2000" kern="0" dirty="0">
                <a:latin typeface="Times New Roman" panose="02020603050405020304" pitchFamily="18" charset="0"/>
                <a:ea typeface="標楷體" panose="03000509000000000000" pitchFamily="65" charset="-120"/>
                <a:cs typeface="Times New Roman" panose="02020603050405020304" pitchFamily="18" charset="0"/>
              </a:rPr>
              <a:t>.</a:t>
            </a:r>
            <a:r>
              <a:rPr lang="zh-TW" altLang="zh-TW" sz="2000" kern="0" dirty="0">
                <a:latin typeface="Times New Roman" panose="02020603050405020304" pitchFamily="18" charset="0"/>
                <a:ea typeface="標楷體" panose="03000509000000000000" pitchFamily="65" charset="-120"/>
                <a:cs typeface="Times New Roman" panose="02020603050405020304" pitchFamily="18" charset="0"/>
              </a:rPr>
              <a:t>校（系）友會募款</a:t>
            </a:r>
            <a:r>
              <a:rPr lang="zh-TW" altLang="zh-TW" sz="2000" kern="0" dirty="0" smtClean="0">
                <a:latin typeface="Times New Roman" panose="02020603050405020304" pitchFamily="18" charset="0"/>
                <a:ea typeface="標楷體" panose="03000509000000000000" pitchFamily="65" charset="-120"/>
                <a:cs typeface="Times New Roman" panose="02020603050405020304" pitchFamily="18" charset="0"/>
              </a:rPr>
              <a:t>；</a:t>
            </a:r>
            <a:endParaRPr lang="en-US" altLang="zh-TW" sz="2000" kern="0" dirty="0" smtClean="0">
              <a:latin typeface="Times New Roman" panose="02020603050405020304" pitchFamily="18" charset="0"/>
              <a:ea typeface="標楷體" panose="03000509000000000000" pitchFamily="65" charset="-120"/>
              <a:cs typeface="Times New Roman" panose="02020603050405020304" pitchFamily="18" charset="0"/>
            </a:endParaRPr>
          </a:p>
          <a:p>
            <a:pPr marL="461645" indent="-191770" algn="just">
              <a:spcAft>
                <a:spcPts val="0"/>
              </a:spcAft>
            </a:pPr>
            <a:r>
              <a:rPr lang="en-US" altLang="zh-TW" sz="2000" kern="0" dirty="0" smtClean="0">
                <a:latin typeface="Times New Roman" panose="02020603050405020304" pitchFamily="18" charset="0"/>
                <a:ea typeface="標楷體" panose="03000509000000000000" pitchFamily="65" charset="-120"/>
                <a:cs typeface="Times New Roman" panose="02020603050405020304" pitchFamily="18" charset="0"/>
              </a:rPr>
              <a:t>		b</a:t>
            </a:r>
            <a:r>
              <a:rPr lang="en-US" altLang="zh-TW" sz="2000" kern="0" dirty="0">
                <a:latin typeface="Times New Roman" panose="02020603050405020304" pitchFamily="18" charset="0"/>
                <a:ea typeface="標楷體" panose="03000509000000000000" pitchFamily="65" charset="-120"/>
                <a:cs typeface="Times New Roman" panose="02020603050405020304" pitchFamily="18" charset="0"/>
              </a:rPr>
              <a:t>.</a:t>
            </a:r>
            <a:r>
              <a:rPr lang="zh-TW" altLang="zh-TW" sz="2000" kern="0" dirty="0">
                <a:latin typeface="Times New Roman" panose="02020603050405020304" pitchFamily="18" charset="0"/>
                <a:ea typeface="標楷體" panose="03000509000000000000" pitchFamily="65" charset="-120"/>
                <a:cs typeface="Times New Roman" panose="02020603050405020304" pitchFamily="18" charset="0"/>
              </a:rPr>
              <a:t>院系募款</a:t>
            </a:r>
            <a:r>
              <a:rPr lang="zh-TW" altLang="zh-TW" sz="2000" kern="0" dirty="0" smtClean="0">
                <a:latin typeface="Times New Roman" panose="02020603050405020304" pitchFamily="18" charset="0"/>
                <a:ea typeface="標楷體" panose="03000509000000000000" pitchFamily="65" charset="-120"/>
                <a:cs typeface="Times New Roman" panose="02020603050405020304" pitchFamily="18" charset="0"/>
              </a:rPr>
              <a:t>；</a:t>
            </a:r>
            <a:endParaRPr lang="en-US" altLang="zh-TW" sz="2000" kern="0" dirty="0" smtClean="0">
              <a:latin typeface="Times New Roman" panose="02020603050405020304" pitchFamily="18" charset="0"/>
              <a:ea typeface="標楷體" panose="03000509000000000000" pitchFamily="65" charset="-120"/>
              <a:cs typeface="Times New Roman" panose="02020603050405020304" pitchFamily="18" charset="0"/>
            </a:endParaRPr>
          </a:p>
          <a:p>
            <a:pPr marL="461645" indent="-191770" algn="just">
              <a:spcAft>
                <a:spcPts val="0"/>
              </a:spcAft>
            </a:pPr>
            <a:r>
              <a:rPr lang="en-US" altLang="zh-TW" sz="2000" kern="0" dirty="0" smtClean="0">
                <a:latin typeface="Times New Roman" panose="02020603050405020304" pitchFamily="18" charset="0"/>
                <a:ea typeface="標楷體" panose="03000509000000000000" pitchFamily="65" charset="-120"/>
                <a:cs typeface="Times New Roman" panose="02020603050405020304" pitchFamily="18" charset="0"/>
              </a:rPr>
              <a:t>		c</a:t>
            </a:r>
            <a:r>
              <a:rPr lang="en-US" altLang="zh-TW" sz="2000" kern="0" dirty="0">
                <a:latin typeface="Times New Roman" panose="02020603050405020304" pitchFamily="18" charset="0"/>
                <a:ea typeface="標楷體" panose="03000509000000000000" pitchFamily="65" charset="-120"/>
                <a:cs typeface="Times New Roman" panose="02020603050405020304" pitchFamily="18" charset="0"/>
              </a:rPr>
              <a:t>.</a:t>
            </a:r>
            <a:r>
              <a:rPr lang="zh-TW" altLang="zh-TW" sz="2000" kern="0" dirty="0">
                <a:latin typeface="Times New Roman" panose="02020603050405020304" pitchFamily="18" charset="0"/>
                <a:ea typeface="標楷體" panose="03000509000000000000" pitchFamily="65" charset="-120"/>
                <a:cs typeface="Times New Roman" panose="02020603050405020304" pitchFamily="18" charset="0"/>
              </a:rPr>
              <a:t>特殊人士助學金募款</a:t>
            </a:r>
            <a:endParaRPr lang="zh-TW" altLang="zh-TW" sz="2000" kern="100" dirty="0">
              <a:latin typeface="Calibri" panose="020F0502020204030204" pitchFamily="34" charset="0"/>
              <a:cs typeface="Times New Roman" panose="02020603050405020304" pitchFamily="18" charset="0"/>
            </a:endParaRPr>
          </a:p>
          <a:p>
            <a:pPr marL="461645" indent="-191770" algn="just">
              <a:spcAft>
                <a:spcPts val="0"/>
              </a:spcAft>
            </a:pPr>
            <a:r>
              <a:rPr lang="en-US" altLang="zh-TW" sz="2400" kern="0" dirty="0" smtClean="0">
                <a:latin typeface="Times New Roman" panose="02020603050405020304" pitchFamily="18" charset="0"/>
                <a:ea typeface="標楷體" panose="03000509000000000000" pitchFamily="65" charset="-120"/>
                <a:cs typeface="Times New Roman" panose="02020603050405020304" pitchFamily="18" charset="0"/>
              </a:rPr>
              <a:t>  </a:t>
            </a:r>
            <a:r>
              <a:rPr lang="en-US" altLang="zh-TW" sz="2400" kern="0" dirty="0" smtClean="0">
                <a:latin typeface="Times New Roman" panose="02020603050405020304" pitchFamily="18" charset="0"/>
                <a:ea typeface="標楷體" panose="03000509000000000000" pitchFamily="65" charset="-120"/>
                <a:cs typeface="Times New Roman" panose="02020603050405020304" pitchFamily="18" charset="0"/>
                <a:sym typeface="Wingdings 2" panose="05020102010507070707" pitchFamily="18" charset="2"/>
              </a:rPr>
              <a:t></a:t>
            </a:r>
            <a:r>
              <a:rPr lang="zh-TW" altLang="zh-TW" sz="2400" kern="0" dirty="0" smtClean="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滾動</a:t>
            </a:r>
            <a:r>
              <a:rPr lang="zh-TW" altLang="zh-TW" sz="2400" kern="0" dirty="0">
                <a:solidFill>
                  <a:srgbClr val="0000FF"/>
                </a:solidFill>
                <a:latin typeface="Times New Roman" panose="02020603050405020304" pitchFamily="18" charset="0"/>
                <a:ea typeface="標楷體" panose="03000509000000000000" pitchFamily="65" charset="-120"/>
                <a:cs typeface="Times New Roman" panose="02020603050405020304" pitchFamily="18" charset="0"/>
              </a:rPr>
              <a:t>輔導機制</a:t>
            </a:r>
            <a:r>
              <a:rPr lang="zh-TW" altLang="zh-TW" sz="2400" kern="0" dirty="0" smtClean="0">
                <a:latin typeface="Times New Roman" panose="02020603050405020304" pitchFamily="18" charset="0"/>
                <a:ea typeface="標楷體" panose="03000509000000000000" pitchFamily="65" charset="-120"/>
                <a:cs typeface="Times New Roman" panose="02020603050405020304" pitchFamily="18" charset="0"/>
              </a:rPr>
              <a:t>：</a:t>
            </a:r>
            <a:endParaRPr lang="en-US" altLang="zh-TW" sz="2400" kern="0" dirty="0" smtClean="0">
              <a:latin typeface="Times New Roman" panose="02020603050405020304" pitchFamily="18" charset="0"/>
              <a:ea typeface="標楷體" panose="03000509000000000000" pitchFamily="65" charset="-120"/>
              <a:cs typeface="Times New Roman" panose="02020603050405020304" pitchFamily="18" charset="0"/>
            </a:endParaRPr>
          </a:p>
          <a:p>
            <a:pPr marL="461645" indent="-191770" algn="just">
              <a:spcAft>
                <a:spcPts val="0"/>
              </a:spcAft>
            </a:pPr>
            <a:r>
              <a:rPr lang="en-US" altLang="zh-TW" sz="2400" kern="0" dirty="0" smtClean="0">
                <a:latin typeface="Times New Roman" panose="02020603050405020304" pitchFamily="18" charset="0"/>
                <a:ea typeface="標楷體" panose="03000509000000000000" pitchFamily="65" charset="-120"/>
                <a:cs typeface="Times New Roman" panose="02020603050405020304" pitchFamily="18" charset="0"/>
              </a:rPr>
              <a:t>		</a:t>
            </a:r>
            <a:r>
              <a:rPr lang="en-US" altLang="zh-TW" sz="2000" kern="0" dirty="0" smtClean="0">
                <a:latin typeface="Times New Roman" panose="02020603050405020304" pitchFamily="18" charset="0"/>
                <a:ea typeface="標楷體" panose="03000509000000000000" pitchFamily="65" charset="-120"/>
                <a:cs typeface="Times New Roman" panose="02020603050405020304" pitchFamily="18" charset="0"/>
              </a:rPr>
              <a:t>a</a:t>
            </a:r>
            <a:r>
              <a:rPr lang="en-US" altLang="zh-TW" sz="2000" kern="0" dirty="0">
                <a:latin typeface="Times New Roman" panose="02020603050405020304" pitchFamily="18" charset="0"/>
                <a:ea typeface="標楷體" panose="03000509000000000000" pitchFamily="65" charset="-120"/>
                <a:cs typeface="Times New Roman" panose="02020603050405020304" pitchFamily="18" charset="0"/>
              </a:rPr>
              <a:t>.</a:t>
            </a:r>
            <a:r>
              <a:rPr lang="zh-TW" altLang="zh-TW" sz="2000" b="1" kern="0" dirty="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了解與關懷</a:t>
            </a:r>
            <a:r>
              <a:rPr lang="zh-TW" altLang="zh-TW" sz="2000" kern="0" dirty="0">
                <a:latin typeface="Times New Roman" panose="02020603050405020304" pitchFamily="18" charset="0"/>
                <a:ea typeface="標楷體" panose="03000509000000000000" pitchFamily="65" charset="-120"/>
                <a:cs typeface="Times New Roman" panose="02020603050405020304" pitchFamily="18" charset="0"/>
              </a:rPr>
              <a:t>方案</a:t>
            </a:r>
            <a:r>
              <a:rPr lang="zh-TW" altLang="zh-TW" sz="2000" kern="0" dirty="0" smtClean="0">
                <a:latin typeface="Times New Roman" panose="02020603050405020304" pitchFamily="18" charset="0"/>
                <a:ea typeface="標楷體" panose="03000509000000000000" pitchFamily="65" charset="-120"/>
                <a:cs typeface="Times New Roman" panose="02020603050405020304" pitchFamily="18" charset="0"/>
              </a:rPr>
              <a:t>；</a:t>
            </a:r>
            <a:endParaRPr lang="en-US" altLang="zh-TW" sz="2000" kern="0" dirty="0" smtClean="0">
              <a:latin typeface="Times New Roman" panose="02020603050405020304" pitchFamily="18" charset="0"/>
              <a:ea typeface="標楷體" panose="03000509000000000000" pitchFamily="65" charset="-120"/>
              <a:cs typeface="Times New Roman" panose="02020603050405020304" pitchFamily="18" charset="0"/>
            </a:endParaRPr>
          </a:p>
          <a:p>
            <a:pPr marL="461645" indent="-191770" algn="just">
              <a:spcAft>
                <a:spcPts val="0"/>
              </a:spcAft>
            </a:pPr>
            <a:r>
              <a:rPr lang="en-US" altLang="zh-TW" sz="2000" kern="0" dirty="0" smtClean="0">
                <a:latin typeface="Times New Roman" panose="02020603050405020304" pitchFamily="18" charset="0"/>
                <a:ea typeface="標楷體" panose="03000509000000000000" pitchFamily="65" charset="-120"/>
                <a:cs typeface="Times New Roman" panose="02020603050405020304" pitchFamily="18" charset="0"/>
              </a:rPr>
              <a:t>		b</a:t>
            </a:r>
            <a:r>
              <a:rPr lang="en-US" altLang="zh-TW" sz="2000" kern="0" dirty="0">
                <a:latin typeface="Times New Roman" panose="02020603050405020304" pitchFamily="18" charset="0"/>
                <a:ea typeface="標楷體" panose="03000509000000000000" pitchFamily="65" charset="-120"/>
                <a:cs typeface="Times New Roman" panose="02020603050405020304" pitchFamily="18" charset="0"/>
              </a:rPr>
              <a:t>.</a:t>
            </a:r>
            <a:r>
              <a:rPr lang="zh-TW" altLang="zh-TW" sz="2000" b="1" kern="0" dirty="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陪伴及增能</a:t>
            </a:r>
            <a:r>
              <a:rPr lang="zh-TW" altLang="zh-TW" sz="2000" kern="0" dirty="0">
                <a:latin typeface="Times New Roman" panose="02020603050405020304" pitchFamily="18" charset="0"/>
                <a:ea typeface="標楷體" panose="03000509000000000000" pitchFamily="65" charset="-120"/>
                <a:cs typeface="Times New Roman" panose="02020603050405020304" pitchFamily="18" charset="0"/>
              </a:rPr>
              <a:t>方案</a:t>
            </a:r>
            <a:r>
              <a:rPr lang="zh-TW" altLang="zh-TW" sz="2000" kern="0" dirty="0" smtClean="0">
                <a:latin typeface="Times New Roman" panose="02020603050405020304" pitchFamily="18" charset="0"/>
                <a:ea typeface="標楷體" panose="03000509000000000000" pitchFamily="65" charset="-120"/>
                <a:cs typeface="Times New Roman" panose="02020603050405020304" pitchFamily="18" charset="0"/>
              </a:rPr>
              <a:t>；</a:t>
            </a:r>
            <a:endParaRPr lang="en-US" altLang="zh-TW" sz="2000" kern="0" dirty="0" smtClean="0">
              <a:latin typeface="Times New Roman" panose="02020603050405020304" pitchFamily="18" charset="0"/>
              <a:ea typeface="標楷體" panose="03000509000000000000" pitchFamily="65" charset="-120"/>
              <a:cs typeface="Times New Roman" panose="02020603050405020304" pitchFamily="18" charset="0"/>
            </a:endParaRPr>
          </a:p>
          <a:p>
            <a:pPr marL="461645" indent="-191770" algn="just">
              <a:spcAft>
                <a:spcPts val="0"/>
              </a:spcAft>
            </a:pPr>
            <a:r>
              <a:rPr lang="en-US" altLang="zh-TW" sz="2000" kern="0" dirty="0" smtClean="0">
                <a:latin typeface="Times New Roman" panose="02020603050405020304" pitchFamily="18" charset="0"/>
                <a:ea typeface="標楷體" panose="03000509000000000000" pitchFamily="65" charset="-120"/>
                <a:cs typeface="Times New Roman" panose="02020603050405020304" pitchFamily="18" charset="0"/>
              </a:rPr>
              <a:t>		c</a:t>
            </a:r>
            <a:r>
              <a:rPr lang="en-US" altLang="zh-TW" sz="2000" kern="0" dirty="0">
                <a:latin typeface="Times New Roman" panose="02020603050405020304" pitchFamily="18" charset="0"/>
                <a:ea typeface="標楷體" panose="03000509000000000000" pitchFamily="65" charset="-120"/>
                <a:cs typeface="Times New Roman" panose="02020603050405020304" pitchFamily="18" charset="0"/>
              </a:rPr>
              <a:t>.</a:t>
            </a:r>
            <a:r>
              <a:rPr lang="zh-TW" altLang="zh-TW" sz="2000" b="1" kern="0" dirty="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專業強化</a:t>
            </a:r>
            <a:r>
              <a:rPr lang="zh-TW" altLang="zh-TW" sz="2000" kern="0" dirty="0">
                <a:latin typeface="Times New Roman" panose="02020603050405020304" pitchFamily="18" charset="0"/>
                <a:ea typeface="標楷體" panose="03000509000000000000" pitchFamily="65" charset="-120"/>
                <a:cs typeface="Times New Roman" panose="02020603050405020304" pitchFamily="18" charset="0"/>
              </a:rPr>
              <a:t>方案</a:t>
            </a:r>
            <a:r>
              <a:rPr lang="zh-TW" altLang="zh-TW" sz="2000" kern="0" dirty="0" smtClean="0">
                <a:latin typeface="Times New Roman" panose="02020603050405020304" pitchFamily="18" charset="0"/>
                <a:ea typeface="標楷體" panose="03000509000000000000" pitchFamily="65" charset="-120"/>
                <a:cs typeface="Times New Roman" panose="02020603050405020304" pitchFamily="18" charset="0"/>
              </a:rPr>
              <a:t>；</a:t>
            </a:r>
            <a:endParaRPr lang="en-US" altLang="zh-TW" sz="2000" kern="0" dirty="0" smtClean="0">
              <a:latin typeface="Times New Roman" panose="02020603050405020304" pitchFamily="18" charset="0"/>
              <a:ea typeface="標楷體" panose="03000509000000000000" pitchFamily="65" charset="-120"/>
              <a:cs typeface="Times New Roman" panose="02020603050405020304" pitchFamily="18" charset="0"/>
            </a:endParaRPr>
          </a:p>
          <a:p>
            <a:pPr marL="461645" indent="-191770" algn="just">
              <a:spcAft>
                <a:spcPts val="0"/>
              </a:spcAft>
            </a:pPr>
            <a:r>
              <a:rPr lang="en-US" altLang="zh-TW" sz="2000" kern="0" dirty="0" smtClean="0">
                <a:latin typeface="Times New Roman" panose="02020603050405020304" pitchFamily="18" charset="0"/>
                <a:ea typeface="標楷體" panose="03000509000000000000" pitchFamily="65" charset="-120"/>
                <a:cs typeface="Times New Roman" panose="02020603050405020304" pitchFamily="18" charset="0"/>
              </a:rPr>
              <a:t>		d</a:t>
            </a:r>
            <a:r>
              <a:rPr lang="en-US" altLang="zh-TW" sz="2000" kern="0" dirty="0">
                <a:latin typeface="Times New Roman" panose="02020603050405020304" pitchFamily="18" charset="0"/>
                <a:ea typeface="標楷體" panose="03000509000000000000" pitchFamily="65" charset="-120"/>
                <a:cs typeface="Times New Roman" panose="02020603050405020304" pitchFamily="18" charset="0"/>
              </a:rPr>
              <a:t>.</a:t>
            </a:r>
            <a:r>
              <a:rPr lang="zh-TW" altLang="zh-TW" sz="2000" b="1" kern="0" dirty="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產學實踐與銳變</a:t>
            </a:r>
            <a:r>
              <a:rPr lang="zh-TW" altLang="zh-TW" sz="2000" kern="0" dirty="0">
                <a:latin typeface="Times New Roman" panose="02020603050405020304" pitchFamily="18" charset="0"/>
                <a:ea typeface="標楷體" panose="03000509000000000000" pitchFamily="65" charset="-120"/>
                <a:cs typeface="Times New Roman" panose="02020603050405020304" pitchFamily="18" charset="0"/>
              </a:rPr>
              <a:t>方案</a:t>
            </a:r>
            <a:r>
              <a:rPr lang="zh-TW" altLang="zh-TW" sz="2000" kern="0" dirty="0" smtClean="0">
                <a:latin typeface="Times New Roman" panose="02020603050405020304" pitchFamily="18" charset="0"/>
                <a:ea typeface="標楷體" panose="03000509000000000000" pitchFamily="65" charset="-120"/>
                <a:cs typeface="Times New Roman" panose="02020603050405020304" pitchFamily="18" charset="0"/>
              </a:rPr>
              <a:t>；</a:t>
            </a:r>
            <a:endParaRPr lang="en-US" altLang="zh-TW" sz="2000" kern="0" dirty="0" smtClean="0">
              <a:latin typeface="Times New Roman" panose="02020603050405020304" pitchFamily="18" charset="0"/>
              <a:ea typeface="標楷體" panose="03000509000000000000" pitchFamily="65" charset="-120"/>
              <a:cs typeface="Times New Roman" panose="02020603050405020304" pitchFamily="18" charset="0"/>
            </a:endParaRPr>
          </a:p>
          <a:p>
            <a:pPr marL="461645" indent="-191770" algn="just">
              <a:spcAft>
                <a:spcPts val="0"/>
              </a:spcAft>
            </a:pPr>
            <a:r>
              <a:rPr lang="en-US" altLang="zh-TW" sz="2000" kern="0" dirty="0" smtClean="0">
                <a:latin typeface="Times New Roman" panose="02020603050405020304" pitchFamily="18" charset="0"/>
                <a:ea typeface="標楷體" panose="03000509000000000000" pitchFamily="65" charset="-120"/>
                <a:cs typeface="Times New Roman" panose="02020603050405020304" pitchFamily="18" charset="0"/>
              </a:rPr>
              <a:t>		e</a:t>
            </a:r>
            <a:r>
              <a:rPr lang="en-US" altLang="zh-TW" sz="2000" kern="0" dirty="0">
                <a:latin typeface="Times New Roman" panose="02020603050405020304" pitchFamily="18" charset="0"/>
                <a:ea typeface="標楷體" panose="03000509000000000000" pitchFamily="65" charset="-120"/>
                <a:cs typeface="Times New Roman" panose="02020603050405020304" pitchFamily="18" charset="0"/>
              </a:rPr>
              <a:t>.</a:t>
            </a:r>
            <a:r>
              <a:rPr lang="zh-TW" altLang="zh-TW" sz="2000" b="1" kern="0" dirty="0">
                <a:solidFill>
                  <a:srgbClr val="008000"/>
                </a:solidFill>
                <a:latin typeface="Times New Roman" panose="02020603050405020304" pitchFamily="18" charset="0"/>
                <a:ea typeface="標楷體" panose="03000509000000000000" pitchFamily="65" charset="-120"/>
                <a:cs typeface="Times New Roman" panose="02020603050405020304" pitchFamily="18" charset="0"/>
              </a:rPr>
              <a:t>展翅與回饋</a:t>
            </a:r>
            <a:r>
              <a:rPr lang="zh-TW" altLang="zh-TW" sz="2000" kern="0" dirty="0">
                <a:latin typeface="Times New Roman" panose="02020603050405020304" pitchFamily="18" charset="0"/>
                <a:ea typeface="標楷體" panose="03000509000000000000" pitchFamily="65" charset="-120"/>
                <a:cs typeface="Times New Roman" panose="02020603050405020304" pitchFamily="18" charset="0"/>
              </a:rPr>
              <a:t>方案</a:t>
            </a:r>
            <a:endParaRPr lang="zh-TW" altLang="zh-TW" sz="2000" kern="100" dirty="0">
              <a:latin typeface="Calibri" panose="020F0502020204030204" pitchFamily="34" charset="0"/>
              <a:cs typeface="Times New Roman" panose="02020603050405020304" pitchFamily="18" charset="0"/>
            </a:endParaRPr>
          </a:p>
        </p:txBody>
      </p:sp>
      <p:pic>
        <p:nvPicPr>
          <p:cNvPr id="6" name="Picture 13" descr="1"/>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251520" y="896085"/>
            <a:ext cx="477511" cy="516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5" descr="2"/>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110762" y="2852936"/>
            <a:ext cx="532656" cy="54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7269540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11F70DB0-1707-4C2E-BA6A-7B2B88A8B1D4}" type="slidenum">
              <a:rPr lang="zh-TW" altLang="en-US" smtClean="0"/>
              <a:t>99</a:t>
            </a:fld>
            <a:endParaRPr lang="zh-TW" altLang="en-US"/>
          </a:p>
        </p:txBody>
      </p:sp>
      <p:pic>
        <p:nvPicPr>
          <p:cNvPr id="3" name="Picture 2" descr="33-"/>
          <p:cNvPicPr>
            <a:picLocks noChangeAspect="1" noChangeArrowheads="1"/>
          </p:cNvPicPr>
          <p:nvPr/>
        </p:nvPicPr>
        <p:blipFill>
          <a:blip r:embed="rId3"/>
          <a:srcRect/>
          <a:stretch>
            <a:fillRect/>
          </a:stretch>
        </p:blipFill>
        <p:spPr bwMode="auto">
          <a:xfrm>
            <a:off x="88640" y="178728"/>
            <a:ext cx="5635488" cy="946906"/>
          </a:xfrm>
          <a:prstGeom prst="rect">
            <a:avLst/>
          </a:prstGeom>
          <a:noFill/>
        </p:spPr>
      </p:pic>
      <p:sp>
        <p:nvSpPr>
          <p:cNvPr id="4" name="TextBox 18"/>
          <p:cNvSpPr txBox="1"/>
          <p:nvPr/>
        </p:nvSpPr>
        <p:spPr>
          <a:xfrm>
            <a:off x="107504" y="178728"/>
            <a:ext cx="5184576" cy="769441"/>
          </a:xfrm>
          <a:prstGeom prst="rect">
            <a:avLst/>
          </a:prstGeom>
          <a:noFill/>
        </p:spPr>
        <p:txBody>
          <a:bodyPr wrap="square" rtlCol="0">
            <a:spAutoFit/>
          </a:bodyPr>
          <a:lstStyle/>
          <a:p>
            <a:pPr algn="ctr">
              <a:buBlip>
                <a:blip r:embed="rId4"/>
              </a:buBlip>
            </a:pPr>
            <a:r>
              <a:rPr lang="zh-TW" altLang="zh-TW" sz="4400" dirty="0">
                <a:latin typeface="標楷體" panose="03000509000000000000" pitchFamily="65" charset="-120"/>
                <a:ea typeface="標楷體" panose="03000509000000000000" pitchFamily="65" charset="-120"/>
              </a:rPr>
              <a:t>善盡大學社會責任</a:t>
            </a:r>
            <a:endParaRPr lang="ko-KR" altLang="en-US" sz="4400" b="1" dirty="0">
              <a:latin typeface="標楷體" panose="03000509000000000000" pitchFamily="65" charset="-120"/>
            </a:endParaRPr>
          </a:p>
        </p:txBody>
      </p:sp>
      <p:sp>
        <p:nvSpPr>
          <p:cNvPr id="5" name="矩形 4"/>
          <p:cNvSpPr/>
          <p:nvPr/>
        </p:nvSpPr>
        <p:spPr>
          <a:xfrm>
            <a:off x="1043608" y="1065998"/>
            <a:ext cx="7848872" cy="5663089"/>
          </a:xfrm>
          <a:prstGeom prst="rect">
            <a:avLst/>
          </a:prstGeom>
        </p:spPr>
        <p:txBody>
          <a:bodyPr wrap="square">
            <a:spAutoFit/>
          </a:bodyPr>
          <a:lstStyle/>
          <a:p>
            <a:pPr>
              <a:spcBef>
                <a:spcPts val="1200"/>
              </a:spcBef>
            </a:pPr>
            <a:r>
              <a:rPr lang="zh-TW" altLang="zh-TW" sz="2800" dirty="0">
                <a:solidFill>
                  <a:srgbClr val="FF0000"/>
                </a:solidFill>
                <a:latin typeface="標楷體" panose="03000509000000000000" pitchFamily="65" charset="-120"/>
                <a:ea typeface="標楷體" panose="03000509000000000000" pitchFamily="65" charset="-120"/>
                <a:cs typeface="Times New Roman" panose="02020603050405020304" pitchFamily="18" charset="0"/>
              </a:rPr>
              <a:t>雲嘉南區青年創業與地方特色新創事業輔導</a:t>
            </a:r>
            <a:r>
              <a:rPr lang="zh-TW" altLang="zh-TW" sz="2800" dirty="0" smtClean="0">
                <a:solidFill>
                  <a:srgbClr val="FF0000"/>
                </a:solidFill>
                <a:latin typeface="標楷體" panose="03000509000000000000" pitchFamily="65" charset="-120"/>
                <a:ea typeface="標楷體" panose="03000509000000000000" pitchFamily="65" charset="-120"/>
                <a:cs typeface="Times New Roman" panose="02020603050405020304" pitchFamily="18" charset="0"/>
              </a:rPr>
              <a:t>發展</a:t>
            </a:r>
            <a:r>
              <a:rPr lang="en-US" altLang="zh-TW" sz="2400" dirty="0" smtClean="0">
                <a:solidFill>
                  <a:srgbClr val="FF0000"/>
                </a:solidFill>
                <a:latin typeface="標楷體" panose="03000509000000000000" pitchFamily="65" charset="-120"/>
                <a:ea typeface="標楷體" panose="03000509000000000000" pitchFamily="65" charset="-120"/>
                <a:cs typeface="Times New Roman" panose="02020603050405020304" pitchFamily="18" charset="0"/>
              </a:rPr>
              <a:t>--</a:t>
            </a:r>
            <a:r>
              <a:rPr lang="zh-TW" altLang="zh-TW" sz="2400" dirty="0">
                <a:latin typeface="標楷體" panose="03000509000000000000" pitchFamily="65" charset="-120"/>
                <a:ea typeface="標楷體" panose="03000509000000000000" pitchFamily="65" charset="-120"/>
              </a:rPr>
              <a:t>青年創業</a:t>
            </a:r>
            <a:r>
              <a:rPr lang="zh-TW" altLang="zh-TW" sz="2400" dirty="0">
                <a:solidFill>
                  <a:srgbClr val="0000FF"/>
                </a:solidFill>
                <a:latin typeface="標楷體" panose="03000509000000000000" pitchFamily="65" charset="-120"/>
                <a:ea typeface="標楷體" panose="03000509000000000000" pitchFamily="65" charset="-120"/>
              </a:rPr>
              <a:t>三創學程</a:t>
            </a:r>
            <a:r>
              <a:rPr lang="zh-TW" altLang="zh-TW" sz="2400" dirty="0">
                <a:latin typeface="標楷體" panose="03000509000000000000" pitchFamily="65" charset="-120"/>
                <a:ea typeface="標楷體" panose="03000509000000000000" pitchFamily="65" charset="-120"/>
              </a:rPr>
              <a:t>及輔導</a:t>
            </a:r>
            <a:r>
              <a:rPr lang="zh-TW" altLang="zh-TW" sz="2400" dirty="0" smtClean="0">
                <a:latin typeface="標楷體" panose="03000509000000000000" pitchFamily="65" charset="-120"/>
                <a:ea typeface="標楷體" panose="03000509000000000000" pitchFamily="65" charset="-120"/>
              </a:rPr>
              <a:t>機制</a:t>
            </a:r>
            <a:r>
              <a:rPr lang="zh-TW" altLang="en-US" sz="2400" dirty="0" smtClean="0">
                <a:latin typeface="標楷體" panose="03000509000000000000" pitchFamily="65" charset="-120"/>
                <a:ea typeface="標楷體" panose="03000509000000000000" pitchFamily="65" charset="-120"/>
              </a:rPr>
              <a:t>、</a:t>
            </a:r>
            <a:r>
              <a:rPr lang="zh-TW" altLang="zh-TW" sz="2400" dirty="0">
                <a:latin typeface="標楷體" panose="03000509000000000000" pitchFamily="65" charset="-120"/>
                <a:ea typeface="標楷體" panose="03000509000000000000" pitchFamily="65" charset="-120"/>
              </a:rPr>
              <a:t>地方</a:t>
            </a:r>
            <a:r>
              <a:rPr lang="zh-TW" altLang="zh-TW" sz="2400" dirty="0">
                <a:solidFill>
                  <a:srgbClr val="0000FF"/>
                </a:solidFill>
                <a:latin typeface="標楷體" panose="03000509000000000000" pitchFamily="65" charset="-120"/>
                <a:ea typeface="標楷體" panose="03000509000000000000" pitchFamily="65" charset="-120"/>
              </a:rPr>
              <a:t>特色新創事</a:t>
            </a:r>
            <a:r>
              <a:rPr lang="zh-TW" altLang="zh-TW" sz="2400" dirty="0">
                <a:latin typeface="標楷體" panose="03000509000000000000" pitchFamily="65" charset="-120"/>
                <a:ea typeface="標楷體" panose="03000509000000000000" pitchFamily="65" charset="-120"/>
              </a:rPr>
              <a:t>業輔導平臺</a:t>
            </a:r>
            <a:r>
              <a:rPr lang="zh-TW" altLang="en-US" sz="2400" dirty="0" smtClean="0">
                <a:latin typeface="標楷體" panose="03000509000000000000" pitchFamily="65" charset="-120"/>
                <a:ea typeface="標楷體" panose="03000509000000000000" pitchFamily="65" charset="-120"/>
              </a:rPr>
              <a:t>、</a:t>
            </a:r>
            <a:r>
              <a:rPr lang="zh-TW" altLang="zh-TW" sz="2400" dirty="0">
                <a:solidFill>
                  <a:srgbClr val="0000FF"/>
                </a:solidFill>
                <a:latin typeface="標楷體" panose="03000509000000000000" pitchFamily="65" charset="-120"/>
                <a:ea typeface="標楷體" panose="03000509000000000000" pitchFamily="65" charset="-120"/>
              </a:rPr>
              <a:t>精農列車</a:t>
            </a:r>
            <a:r>
              <a:rPr lang="zh-TW" altLang="en-US" sz="2400" dirty="0" smtClean="0">
                <a:latin typeface="標楷體" panose="03000509000000000000" pitchFamily="65" charset="-120"/>
                <a:ea typeface="標楷體" panose="03000509000000000000" pitchFamily="65" charset="-120"/>
              </a:rPr>
              <a:t>、</a:t>
            </a:r>
            <a:r>
              <a:rPr lang="zh-TW" altLang="zh-TW" sz="2400" dirty="0">
                <a:solidFill>
                  <a:srgbClr val="0000FF"/>
                </a:solidFill>
                <a:latin typeface="標楷體" panose="03000509000000000000" pitchFamily="65" charset="-120"/>
                <a:ea typeface="標楷體" panose="03000509000000000000" pitchFamily="65" charset="-120"/>
              </a:rPr>
              <a:t>活化林森校區技術型任務</a:t>
            </a:r>
            <a:r>
              <a:rPr lang="zh-TW" altLang="zh-TW" sz="2400" dirty="0" smtClean="0">
                <a:solidFill>
                  <a:srgbClr val="0000FF"/>
                </a:solidFill>
                <a:latin typeface="標楷體" panose="03000509000000000000" pitchFamily="65" charset="-120"/>
                <a:ea typeface="標楷體" panose="03000509000000000000" pitchFamily="65" charset="-120"/>
              </a:rPr>
              <a:t>基</a:t>
            </a:r>
            <a:r>
              <a:rPr lang="zh-TW" altLang="zh-TW" sz="2400" dirty="0" smtClean="0">
                <a:latin typeface="標楷體" panose="03000509000000000000" pitchFamily="65" charset="-120"/>
                <a:ea typeface="標楷體" panose="03000509000000000000" pitchFamily="65" charset="-120"/>
              </a:rPr>
              <a:t>地</a:t>
            </a:r>
            <a:endParaRPr lang="en-US" altLang="zh-TW" sz="2400" dirty="0" smtClean="0">
              <a:latin typeface="標楷體" panose="03000509000000000000" pitchFamily="65" charset="-120"/>
              <a:ea typeface="標楷體" panose="03000509000000000000" pitchFamily="65" charset="-120"/>
            </a:endParaRPr>
          </a:p>
          <a:p>
            <a:pPr>
              <a:spcBef>
                <a:spcPts val="1200"/>
              </a:spcBef>
            </a:pPr>
            <a:r>
              <a:rPr lang="zh-TW" altLang="zh-TW" sz="2800" dirty="0">
                <a:solidFill>
                  <a:srgbClr val="FF0000"/>
                </a:solidFill>
                <a:latin typeface="標楷體" panose="03000509000000000000" pitchFamily="65" charset="-120"/>
                <a:ea typeface="標楷體" panose="03000509000000000000" pitchFamily="65" charset="-120"/>
              </a:rPr>
              <a:t>偏鄉弱勢與原民地區地方學習與產業加值雙軸輔導</a:t>
            </a:r>
            <a:r>
              <a:rPr lang="zh-TW" altLang="zh-TW" sz="2800" dirty="0" smtClean="0">
                <a:solidFill>
                  <a:srgbClr val="FF0000"/>
                </a:solidFill>
                <a:latin typeface="標楷體" panose="03000509000000000000" pitchFamily="65" charset="-120"/>
                <a:ea typeface="標楷體" panose="03000509000000000000" pitchFamily="65" charset="-120"/>
              </a:rPr>
              <a:t>方案</a:t>
            </a:r>
            <a:r>
              <a:rPr lang="en-US" altLang="zh-TW" sz="2400" dirty="0" smtClean="0">
                <a:latin typeface="標楷體" panose="03000509000000000000" pitchFamily="65" charset="-120"/>
                <a:ea typeface="標楷體" panose="03000509000000000000" pitchFamily="65" charset="-120"/>
              </a:rPr>
              <a:t>--</a:t>
            </a:r>
            <a:r>
              <a:rPr lang="zh-TW" altLang="zh-TW" sz="2400" dirty="0">
                <a:solidFill>
                  <a:srgbClr val="0000FF"/>
                </a:solidFill>
                <a:latin typeface="標楷體" panose="03000509000000000000" pitchFamily="65" charset="-120"/>
                <a:ea typeface="標楷體" panose="03000509000000000000" pitchFamily="65" charset="-120"/>
              </a:rPr>
              <a:t>輔導學生創業與地方產業加</a:t>
            </a:r>
            <a:r>
              <a:rPr lang="zh-TW" altLang="zh-TW" sz="2400" dirty="0" smtClean="0">
                <a:solidFill>
                  <a:srgbClr val="0000FF"/>
                </a:solidFill>
                <a:latin typeface="標楷體" panose="03000509000000000000" pitchFamily="65" charset="-120"/>
                <a:ea typeface="標楷體" panose="03000509000000000000" pitchFamily="65" charset="-120"/>
              </a:rPr>
              <a:t>值</a:t>
            </a:r>
            <a:r>
              <a:rPr lang="zh-TW" altLang="en-US" sz="2400" dirty="0" smtClean="0">
                <a:latin typeface="標楷體" panose="03000509000000000000" pitchFamily="65" charset="-120"/>
                <a:ea typeface="標楷體" panose="03000509000000000000" pitchFamily="65" charset="-120"/>
              </a:rPr>
              <a:t>、</a:t>
            </a:r>
            <a:r>
              <a:rPr lang="zh-TW" altLang="zh-TW" sz="2400" dirty="0">
                <a:latin typeface="標楷體" panose="03000509000000000000" pitchFamily="65" charset="-120"/>
                <a:ea typeface="標楷體" panose="03000509000000000000" pitchFamily="65" charset="-120"/>
              </a:rPr>
              <a:t>偏鄉區域環境屬性</a:t>
            </a:r>
            <a:r>
              <a:rPr lang="zh-TW" altLang="zh-TW" sz="2400" dirty="0">
                <a:solidFill>
                  <a:srgbClr val="0000FF"/>
                </a:solidFill>
                <a:latin typeface="標楷體" panose="03000509000000000000" pitchFamily="65" charset="-120"/>
                <a:ea typeface="標楷體" panose="03000509000000000000" pitchFamily="65" charset="-120"/>
              </a:rPr>
              <a:t>推展在地特色產</a:t>
            </a:r>
            <a:r>
              <a:rPr lang="zh-TW" altLang="zh-TW" sz="2400" dirty="0">
                <a:latin typeface="標楷體" panose="03000509000000000000" pitchFamily="65" charset="-120"/>
                <a:ea typeface="標楷體" panose="03000509000000000000" pitchFamily="65" charset="-120"/>
              </a:rPr>
              <a:t>業</a:t>
            </a:r>
            <a:r>
              <a:rPr lang="zh-TW" altLang="en-US" sz="2400" dirty="0" smtClean="0">
                <a:latin typeface="標楷體" panose="03000509000000000000" pitchFamily="65" charset="-120"/>
                <a:ea typeface="標楷體" panose="03000509000000000000" pitchFamily="65" charset="-120"/>
              </a:rPr>
              <a:t>、</a:t>
            </a:r>
            <a:r>
              <a:rPr lang="zh-TW" altLang="zh-TW" sz="2400" dirty="0">
                <a:latin typeface="標楷體" panose="03000509000000000000" pitchFamily="65" charset="-120"/>
                <a:ea typeface="標楷體" panose="03000509000000000000" pitchFamily="65" charset="-120"/>
              </a:rPr>
              <a:t>新農業與在地特色產業導入</a:t>
            </a:r>
            <a:r>
              <a:rPr lang="zh-TW" altLang="en-US" sz="2400" dirty="0" smtClean="0">
                <a:latin typeface="標楷體" panose="03000509000000000000" pitchFamily="65" charset="-120"/>
                <a:ea typeface="標楷體" panose="03000509000000000000" pitchFamily="65" charset="-120"/>
              </a:rPr>
              <a:t>、</a:t>
            </a:r>
            <a:r>
              <a:rPr lang="zh-TW" altLang="zh-TW" sz="2400" dirty="0">
                <a:solidFill>
                  <a:srgbClr val="0000FF"/>
                </a:solidFill>
                <a:latin typeface="標楷體" panose="03000509000000000000" pitchFamily="65" charset="-120"/>
                <a:ea typeface="標楷體" panose="03000509000000000000" pitchFamily="65" charset="-120"/>
              </a:rPr>
              <a:t>協助偏鄉弱勢輔導與原民文化</a:t>
            </a:r>
            <a:r>
              <a:rPr lang="zh-TW" altLang="zh-TW" sz="2400" dirty="0" smtClean="0">
                <a:solidFill>
                  <a:srgbClr val="0000FF"/>
                </a:solidFill>
                <a:latin typeface="標楷體" panose="03000509000000000000" pitchFamily="65" charset="-120"/>
                <a:ea typeface="標楷體" panose="03000509000000000000" pitchFamily="65" charset="-120"/>
              </a:rPr>
              <a:t>傳承</a:t>
            </a:r>
            <a:endParaRPr lang="en-US" altLang="zh-TW" sz="2400" dirty="0" smtClean="0">
              <a:solidFill>
                <a:srgbClr val="0000FF"/>
              </a:solidFill>
              <a:latin typeface="標楷體" panose="03000509000000000000" pitchFamily="65" charset="-120"/>
              <a:ea typeface="標楷體" panose="03000509000000000000" pitchFamily="65" charset="-120"/>
            </a:endParaRPr>
          </a:p>
          <a:p>
            <a:pPr>
              <a:spcBef>
                <a:spcPts val="1200"/>
              </a:spcBef>
            </a:pPr>
            <a:r>
              <a:rPr lang="zh-TW" altLang="zh-TW" sz="2800" dirty="0">
                <a:solidFill>
                  <a:srgbClr val="FF0000"/>
                </a:solidFill>
                <a:latin typeface="標楷體" panose="03000509000000000000" pitchFamily="65" charset="-120"/>
                <a:ea typeface="標楷體" panose="03000509000000000000" pitchFamily="65" charset="-120"/>
              </a:rPr>
              <a:t>發展雲嘉平原區友善耕作新</a:t>
            </a:r>
            <a:r>
              <a:rPr lang="zh-TW" altLang="zh-TW" sz="2800" dirty="0" smtClean="0">
                <a:solidFill>
                  <a:srgbClr val="FF0000"/>
                </a:solidFill>
                <a:latin typeface="標楷體" panose="03000509000000000000" pitchFamily="65" charset="-120"/>
                <a:ea typeface="標楷體" panose="03000509000000000000" pitchFamily="65" charset="-120"/>
              </a:rPr>
              <a:t>農業</a:t>
            </a:r>
            <a:r>
              <a:rPr lang="en-US" altLang="zh-TW" sz="2400" dirty="0" smtClean="0">
                <a:latin typeface="標楷體" panose="03000509000000000000" pitchFamily="65" charset="-120"/>
                <a:ea typeface="標楷體" panose="03000509000000000000" pitchFamily="65" charset="-120"/>
              </a:rPr>
              <a:t>--</a:t>
            </a:r>
            <a:r>
              <a:rPr lang="zh-TW" altLang="zh-TW" sz="2400" dirty="0">
                <a:latin typeface="標楷體" panose="03000509000000000000" pitchFamily="65" charset="-120"/>
                <a:ea typeface="標楷體" panose="03000509000000000000" pitchFamily="65" charset="-120"/>
              </a:rPr>
              <a:t>為達成協助媒合對象推動</a:t>
            </a:r>
            <a:r>
              <a:rPr lang="zh-TW" altLang="zh-TW" sz="2400" dirty="0">
                <a:solidFill>
                  <a:srgbClr val="0000FF"/>
                </a:solidFill>
                <a:latin typeface="標楷體" panose="03000509000000000000" pitchFamily="65" charset="-120"/>
                <a:ea typeface="標楷體" panose="03000509000000000000" pitchFamily="65" charset="-120"/>
              </a:rPr>
              <a:t>友善生產，行銷友善優質農產品</a:t>
            </a:r>
            <a:r>
              <a:rPr lang="zh-TW" altLang="zh-TW" sz="2400" dirty="0">
                <a:latin typeface="標楷體" panose="03000509000000000000" pitchFamily="65" charset="-120"/>
                <a:ea typeface="標楷體" panose="03000509000000000000" pitchFamily="65" charset="-120"/>
              </a:rPr>
              <a:t>，建立優質友善新農村，以及使參與學生對於在地的認同感</a:t>
            </a:r>
            <a:r>
              <a:rPr lang="zh-TW" altLang="zh-TW" sz="2400" dirty="0" smtClean="0">
                <a:latin typeface="標楷體" panose="03000509000000000000" pitchFamily="65" charset="-120"/>
                <a:ea typeface="標楷體" panose="03000509000000000000" pitchFamily="65" charset="-120"/>
              </a:rPr>
              <a:t>提升</a:t>
            </a:r>
            <a:r>
              <a:rPr lang="zh-TW" altLang="en-US" sz="2400" dirty="0" smtClean="0">
                <a:latin typeface="標楷體" panose="03000509000000000000" pitchFamily="65" charset="-120"/>
                <a:ea typeface="標楷體" panose="03000509000000000000" pitchFamily="65" charset="-120"/>
              </a:rPr>
              <a:t>、</a:t>
            </a:r>
            <a:r>
              <a:rPr lang="zh-TW" altLang="zh-TW" sz="2400" dirty="0" smtClean="0">
                <a:solidFill>
                  <a:srgbClr val="FF0000"/>
                </a:solidFill>
                <a:latin typeface="標楷體" panose="03000509000000000000" pitchFamily="65" charset="-120"/>
                <a:ea typeface="標楷體" panose="03000509000000000000" pitchFamily="65" charset="-120"/>
              </a:rPr>
              <a:t>支援</a:t>
            </a:r>
            <a:r>
              <a:rPr lang="zh-TW" altLang="zh-TW" sz="2400" dirty="0">
                <a:solidFill>
                  <a:srgbClr val="FF0000"/>
                </a:solidFill>
                <a:latin typeface="標楷體" panose="03000509000000000000" pitchFamily="65" charset="-120"/>
                <a:ea typeface="標楷體" panose="03000509000000000000" pitchFamily="65" charset="-120"/>
              </a:rPr>
              <a:t>系統</a:t>
            </a:r>
            <a:r>
              <a:rPr lang="zh-TW" altLang="zh-TW" sz="2400" dirty="0">
                <a:latin typeface="標楷體" panose="03000509000000000000" pitchFamily="65" charset="-120"/>
                <a:ea typeface="標楷體" panose="03000509000000000000" pitchFamily="65" charset="-120"/>
              </a:rPr>
              <a:t>－</a:t>
            </a:r>
            <a:r>
              <a:rPr lang="zh-TW" altLang="zh-TW" sz="2400" dirty="0">
                <a:solidFill>
                  <a:srgbClr val="0000FF"/>
                </a:solidFill>
                <a:latin typeface="標楷體" panose="03000509000000000000" pitchFamily="65" charset="-120"/>
                <a:ea typeface="標楷體" panose="03000509000000000000" pitchFamily="65" charset="-120"/>
              </a:rPr>
              <a:t>新農業技術輔導</a:t>
            </a:r>
            <a:r>
              <a:rPr lang="zh-TW" altLang="zh-TW" sz="2400" dirty="0" smtClean="0">
                <a:solidFill>
                  <a:srgbClr val="0000FF"/>
                </a:solidFill>
                <a:latin typeface="標楷體" panose="03000509000000000000" pitchFamily="65" charset="-120"/>
                <a:ea typeface="標楷體" panose="03000509000000000000" pitchFamily="65" charset="-120"/>
              </a:rPr>
              <a:t>協助</a:t>
            </a:r>
            <a:r>
              <a:rPr lang="zh-TW" altLang="en-US" sz="2400" dirty="0" smtClean="0">
                <a:latin typeface="標楷體" panose="03000509000000000000" pitchFamily="65" charset="-120"/>
                <a:ea typeface="標楷體" panose="03000509000000000000" pitchFamily="65" charset="-120"/>
              </a:rPr>
              <a:t>、</a:t>
            </a:r>
            <a:r>
              <a:rPr lang="zh-TW" altLang="zh-TW" sz="2400" dirty="0">
                <a:solidFill>
                  <a:srgbClr val="FF0000"/>
                </a:solidFill>
                <a:latin typeface="標楷體" panose="03000509000000000000" pitchFamily="65" charset="-120"/>
                <a:ea typeface="標楷體" panose="03000509000000000000" pitchFamily="65" charset="-120"/>
              </a:rPr>
              <a:t>具體行動</a:t>
            </a:r>
            <a:r>
              <a:rPr lang="zh-TW" altLang="zh-TW" sz="2400" dirty="0">
                <a:latin typeface="標楷體" panose="03000509000000000000" pitchFamily="65" charset="-120"/>
                <a:ea typeface="標楷體" panose="03000509000000000000" pitchFamily="65" charset="-120"/>
              </a:rPr>
              <a:t>－</a:t>
            </a:r>
            <a:r>
              <a:rPr lang="zh-TW" altLang="zh-TW" sz="2400" dirty="0">
                <a:solidFill>
                  <a:srgbClr val="0000FF"/>
                </a:solidFill>
                <a:latin typeface="標楷體" panose="03000509000000000000" pitchFamily="65" charset="-120"/>
                <a:ea typeface="標楷體" panose="03000509000000000000" pitchFamily="65" charset="-120"/>
              </a:rPr>
              <a:t>建構城鄉交流平台</a:t>
            </a:r>
            <a:r>
              <a:rPr lang="zh-TW" altLang="zh-TW" sz="2400" dirty="0" smtClean="0">
                <a:solidFill>
                  <a:srgbClr val="0000FF"/>
                </a:solidFill>
                <a:latin typeface="標楷體" panose="03000509000000000000" pitchFamily="65" charset="-120"/>
                <a:ea typeface="標楷體" panose="03000509000000000000" pitchFamily="65" charset="-120"/>
              </a:rPr>
              <a:t>推動</a:t>
            </a:r>
            <a:r>
              <a:rPr lang="zh-TW" altLang="en-US" sz="2400" dirty="0" smtClean="0">
                <a:latin typeface="標楷體" panose="03000509000000000000" pitchFamily="65" charset="-120"/>
                <a:ea typeface="標楷體" panose="03000509000000000000" pitchFamily="65" charset="-120"/>
              </a:rPr>
              <a:t>、</a:t>
            </a:r>
            <a:r>
              <a:rPr lang="zh-TW" altLang="zh-TW" sz="2400" dirty="0">
                <a:solidFill>
                  <a:srgbClr val="FF0000"/>
                </a:solidFill>
                <a:latin typeface="標楷體" panose="03000509000000000000" pitchFamily="65" charset="-120"/>
                <a:ea typeface="標楷體" panose="03000509000000000000" pitchFamily="65" charset="-120"/>
              </a:rPr>
              <a:t>產地體驗</a:t>
            </a:r>
            <a:r>
              <a:rPr lang="zh-TW" altLang="zh-TW" sz="2400" dirty="0">
                <a:latin typeface="標楷體" panose="03000509000000000000" pitchFamily="65" charset="-120"/>
                <a:ea typeface="標楷體" panose="03000509000000000000" pitchFamily="65" charset="-120"/>
              </a:rPr>
              <a:t>－</a:t>
            </a:r>
            <a:r>
              <a:rPr lang="zh-TW" altLang="zh-TW" sz="2400" dirty="0">
                <a:solidFill>
                  <a:srgbClr val="0000FF"/>
                </a:solidFill>
                <a:latin typeface="標楷體" panose="03000509000000000000" pitchFamily="65" charset="-120"/>
                <a:ea typeface="標楷體" panose="03000509000000000000" pitchFamily="65" charset="-120"/>
              </a:rPr>
              <a:t>田園特色景觀營造食農教育農村</a:t>
            </a:r>
            <a:r>
              <a:rPr lang="zh-TW" altLang="zh-TW" sz="2400" dirty="0" smtClean="0">
                <a:solidFill>
                  <a:srgbClr val="0000FF"/>
                </a:solidFill>
                <a:latin typeface="標楷體" panose="03000509000000000000" pitchFamily="65" charset="-120"/>
                <a:ea typeface="標楷體" panose="03000509000000000000" pitchFamily="65" charset="-120"/>
              </a:rPr>
              <a:t>體</a:t>
            </a:r>
            <a:r>
              <a:rPr lang="zh-TW" altLang="zh-TW" sz="2400" dirty="0" smtClean="0">
                <a:latin typeface="標楷體" panose="03000509000000000000" pitchFamily="65" charset="-120"/>
                <a:ea typeface="標楷體" panose="03000509000000000000" pitchFamily="65" charset="-120"/>
              </a:rPr>
              <a:t>驗</a:t>
            </a:r>
            <a:endParaRPr lang="en-US" altLang="zh-TW" sz="2400" dirty="0" smtClean="0">
              <a:latin typeface="標楷體" panose="03000509000000000000" pitchFamily="65" charset="-120"/>
              <a:ea typeface="標楷體" panose="03000509000000000000" pitchFamily="65" charset="-120"/>
            </a:endParaRPr>
          </a:p>
          <a:p>
            <a:pPr>
              <a:spcBef>
                <a:spcPts val="1200"/>
              </a:spcBef>
            </a:pPr>
            <a:r>
              <a:rPr lang="zh-TW" altLang="zh-TW" sz="2800" dirty="0">
                <a:solidFill>
                  <a:srgbClr val="0000FF"/>
                </a:solidFill>
                <a:latin typeface="標楷體" panose="03000509000000000000" pitchFamily="65" charset="-120"/>
                <a:ea typeface="標楷體" panose="03000509000000000000" pitchFamily="65" charset="-120"/>
              </a:rPr>
              <a:t>實踐自我定位與社會</a:t>
            </a:r>
            <a:r>
              <a:rPr lang="zh-TW" altLang="zh-TW" sz="2800" dirty="0" smtClean="0">
                <a:solidFill>
                  <a:srgbClr val="0000FF"/>
                </a:solidFill>
                <a:latin typeface="標楷體" panose="03000509000000000000" pitchFamily="65" charset="-120"/>
                <a:ea typeface="標楷體" panose="03000509000000000000" pitchFamily="65" charset="-120"/>
              </a:rPr>
              <a:t>責任</a:t>
            </a:r>
            <a:r>
              <a:rPr lang="en-US" altLang="zh-TW" sz="2400" dirty="0" smtClean="0">
                <a:latin typeface="標楷體" panose="03000509000000000000" pitchFamily="65" charset="-120"/>
                <a:ea typeface="標楷體" panose="03000509000000000000" pitchFamily="65" charset="-120"/>
              </a:rPr>
              <a:t>—</a:t>
            </a:r>
            <a:r>
              <a:rPr lang="zh-TW" altLang="en-US" sz="2400" dirty="0" smtClean="0">
                <a:latin typeface="標楷體" panose="03000509000000000000" pitchFamily="65" charset="-120"/>
                <a:ea typeface="標楷體" panose="03000509000000000000" pitchFamily="65" charset="-120"/>
              </a:rPr>
              <a:t>服務學習、</a:t>
            </a:r>
            <a:endParaRPr lang="zh-TW" altLang="en-US" sz="2400" dirty="0">
              <a:latin typeface="標楷體" panose="03000509000000000000" pitchFamily="65" charset="-120"/>
              <a:ea typeface="標楷體" panose="03000509000000000000" pitchFamily="65" charset="-120"/>
            </a:endParaRPr>
          </a:p>
        </p:txBody>
      </p:sp>
      <p:pic>
        <p:nvPicPr>
          <p:cNvPr id="6" name="Picture 13" descr="1"/>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660589" y="1007886"/>
            <a:ext cx="531285" cy="574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5" descr="2"/>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586581" y="2348880"/>
            <a:ext cx="531035" cy="544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7" descr="3"/>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631635" y="4116390"/>
            <a:ext cx="478678" cy="504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9" descr="4"/>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566147" y="6064396"/>
            <a:ext cx="609653" cy="63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60454811"/>
      </p:ext>
    </p:extLst>
  </p:cSld>
  <p:clrMapOvr>
    <a:masterClrMapping/>
  </p:clrMapOvr>
</p:sld>
</file>

<file path=ppt/theme/theme1.xml><?xml version="1.0" encoding="utf-8"?>
<a:theme xmlns:a="http://schemas.openxmlformats.org/drawingml/2006/main" name="自訂設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4236</TotalTime>
  <Words>12230</Words>
  <Application>Microsoft Office PowerPoint</Application>
  <PresentationFormat>如螢幕大小 (4:3)</PresentationFormat>
  <Paragraphs>1371</Paragraphs>
  <Slides>100</Slides>
  <Notes>6</Notes>
  <HiddenSlides>0</HiddenSlides>
  <MMClips>0</MMClips>
  <ScaleCrop>false</ScaleCrop>
  <HeadingPairs>
    <vt:vector size="8" baseType="variant">
      <vt:variant>
        <vt:lpstr>使用字型</vt:lpstr>
      </vt:variant>
      <vt:variant>
        <vt:i4>12</vt:i4>
      </vt:variant>
      <vt:variant>
        <vt:lpstr>佈景主題</vt:lpstr>
      </vt:variant>
      <vt:variant>
        <vt:i4>1</vt:i4>
      </vt:variant>
      <vt:variant>
        <vt:lpstr>內嵌 OLE 伺服程式</vt:lpstr>
      </vt:variant>
      <vt:variant>
        <vt:i4>1</vt:i4>
      </vt:variant>
      <vt:variant>
        <vt:lpstr>投影片標題</vt:lpstr>
      </vt:variant>
      <vt:variant>
        <vt:i4>100</vt:i4>
      </vt:variant>
    </vt:vector>
  </HeadingPairs>
  <TitlesOfParts>
    <vt:vector size="114" baseType="lpstr">
      <vt:lpstr>Arial Unicode MS</vt:lpstr>
      <vt:lpstr>굴림</vt:lpstr>
      <vt:lpstr>HY헤드라인M</vt:lpstr>
      <vt:lpstr>맑은 고딕</vt:lpstr>
      <vt:lpstr>微軟正黑體</vt:lpstr>
      <vt:lpstr>新細明體</vt:lpstr>
      <vt:lpstr>標楷體</vt:lpstr>
      <vt:lpstr>Arial</vt:lpstr>
      <vt:lpstr>Calibri</vt:lpstr>
      <vt:lpstr>Times New Roman</vt:lpstr>
      <vt:lpstr>Wingdings</vt:lpstr>
      <vt:lpstr>Wingdings 2</vt:lpstr>
      <vt:lpstr>自訂設計</vt:lpstr>
      <vt:lpstr>Visio</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二、高等教育深耕計畫申請方式 （第一部分-主冊）</vt:lpstr>
      <vt:lpstr>二、高等教育深耕計畫申請方式 （第一部分-附冊） 附冊：大學社會責任實踐計畫（USR計畫）</vt:lpstr>
      <vt:lpstr>二、高等教育深耕計畫申請方式 （第二部分－國際競爭）</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105年監察院教育及文化委員會蒞校巡察行程</dc:title>
  <dc:creator>user</dc:creator>
  <cp:lastModifiedBy>User</cp:lastModifiedBy>
  <cp:revision>555</cp:revision>
  <cp:lastPrinted>2016-01-25T07:06:47Z</cp:lastPrinted>
  <dcterms:created xsi:type="dcterms:W3CDTF">2015-12-15T03:06:15Z</dcterms:created>
  <dcterms:modified xsi:type="dcterms:W3CDTF">2017-09-07T01:18:34Z</dcterms:modified>
</cp:coreProperties>
</file>