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4"/>
  </p:notesMasterIdLst>
  <p:sldIdLst>
    <p:sldId id="290" r:id="rId2"/>
    <p:sldId id="259" r:id="rId3"/>
    <p:sldId id="288" r:id="rId4"/>
    <p:sldId id="271" r:id="rId5"/>
    <p:sldId id="265" r:id="rId6"/>
    <p:sldId id="285" r:id="rId7"/>
    <p:sldId id="287" r:id="rId8"/>
    <p:sldId id="276" r:id="rId9"/>
    <p:sldId id="291" r:id="rId10"/>
    <p:sldId id="277" r:id="rId11"/>
    <p:sldId id="286" r:id="rId12"/>
    <p:sldId id="289" r:id="rId13"/>
  </p:sldIdLst>
  <p:sldSz cx="18288000" cy="10287000"/>
  <p:notesSz cx="6858000" cy="9144000"/>
  <p:embeddedFontLst>
    <p:embeddedFont>
      <p:font typeface="Vivaldi" panose="03020602050506090804" pitchFamily="66" charset="0"/>
      <p:italic r:id="rId15"/>
    </p:embeddedFont>
    <p:embeddedFont>
      <p:font typeface="jf open 粉圓 1.1" panose="02020500000000000000" charset="-120"/>
      <p:regular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19393"/>
    <a:srgbClr val="C9BEBB"/>
    <a:srgbClr val="FBF5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3" d="100"/>
          <a:sy n="53" d="100"/>
        </p:scale>
        <p:origin x="974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587043-FE16-4A0D-BEF7-C3E67F7FF2A0}" type="datetimeFigureOut">
              <a:rPr lang="zh-TW" altLang="en-US" smtClean="0"/>
              <a:t>2024/9/3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F39735-687C-4CF9-8D43-7AEC03494A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766620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3FAE5E-7DEA-4A60-9D4C-55766F6DA53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843443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3FAE5E-7DEA-4A60-9D4C-55766F6DA531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256389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3FAE5E-7DEA-4A60-9D4C-55766F6DA531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062306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>
            <a:extLst>
              <a:ext uri="{FF2B5EF4-FFF2-40B4-BE49-F238E27FC236}">
                <a16:creationId xmlns:a16="http://schemas.microsoft.com/office/drawing/2014/main" id="{894349DA-A02D-8B5E-C541-A9A0F2724A49}"/>
              </a:ext>
            </a:extLst>
          </p:cNvPr>
          <p:cNvSpPr/>
          <p:nvPr userDrawn="1"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BF5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Freeform 2">
            <a:extLst>
              <a:ext uri="{FF2B5EF4-FFF2-40B4-BE49-F238E27FC236}">
                <a16:creationId xmlns:a16="http://schemas.microsoft.com/office/drawing/2014/main" id="{F449649E-4FB3-5C7C-EDFB-26A455435CE4}"/>
              </a:ext>
            </a:extLst>
          </p:cNvPr>
          <p:cNvSpPr/>
          <p:nvPr userDrawn="1"/>
        </p:nvSpPr>
        <p:spPr>
          <a:xfrm>
            <a:off x="-2886129" y="7383981"/>
            <a:ext cx="4725318" cy="4577651"/>
          </a:xfrm>
          <a:custGeom>
            <a:avLst/>
            <a:gdLst/>
            <a:ahLst/>
            <a:cxnLst/>
            <a:rect l="l" t="t" r="r" b="b"/>
            <a:pathLst>
              <a:path w="4725318" h="4577651">
                <a:moveTo>
                  <a:pt x="0" y="0"/>
                </a:moveTo>
                <a:lnTo>
                  <a:pt x="4725317" y="0"/>
                </a:lnTo>
                <a:lnTo>
                  <a:pt x="4725317" y="4577651"/>
                </a:lnTo>
                <a:lnTo>
                  <a:pt x="0" y="4577651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</p:sp>
      <p:sp>
        <p:nvSpPr>
          <p:cNvPr id="8" name="Freeform 3">
            <a:extLst>
              <a:ext uri="{FF2B5EF4-FFF2-40B4-BE49-F238E27FC236}">
                <a16:creationId xmlns:a16="http://schemas.microsoft.com/office/drawing/2014/main" id="{1B00C424-BF1A-90DF-09AC-7283CF1FAADB}"/>
              </a:ext>
            </a:extLst>
          </p:cNvPr>
          <p:cNvSpPr/>
          <p:nvPr userDrawn="1"/>
        </p:nvSpPr>
        <p:spPr>
          <a:xfrm rot="-10800000">
            <a:off x="15382233" y="-964670"/>
            <a:ext cx="4725318" cy="4577651"/>
          </a:xfrm>
          <a:custGeom>
            <a:avLst/>
            <a:gdLst/>
            <a:ahLst/>
            <a:cxnLst/>
            <a:rect l="l" t="t" r="r" b="b"/>
            <a:pathLst>
              <a:path w="4725318" h="4577651">
                <a:moveTo>
                  <a:pt x="0" y="0"/>
                </a:moveTo>
                <a:lnTo>
                  <a:pt x="4725318" y="0"/>
                </a:lnTo>
                <a:lnTo>
                  <a:pt x="4725318" y="4577651"/>
                </a:lnTo>
                <a:lnTo>
                  <a:pt x="0" y="4577651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</p:sp>
      <p:sp>
        <p:nvSpPr>
          <p:cNvPr id="9" name="Freeform 4">
            <a:extLst>
              <a:ext uri="{FF2B5EF4-FFF2-40B4-BE49-F238E27FC236}">
                <a16:creationId xmlns:a16="http://schemas.microsoft.com/office/drawing/2014/main" id="{307667E9-D2F4-657A-7A8E-718326148672}"/>
              </a:ext>
            </a:extLst>
          </p:cNvPr>
          <p:cNvSpPr/>
          <p:nvPr userDrawn="1"/>
        </p:nvSpPr>
        <p:spPr>
          <a:xfrm>
            <a:off x="-2266875" y="-700919"/>
            <a:ext cx="4622862" cy="4937636"/>
          </a:xfrm>
          <a:custGeom>
            <a:avLst/>
            <a:gdLst/>
            <a:ahLst/>
            <a:cxnLst/>
            <a:rect l="l" t="t" r="r" b="b"/>
            <a:pathLst>
              <a:path w="4622862" h="4937636">
                <a:moveTo>
                  <a:pt x="0" y="0"/>
                </a:moveTo>
                <a:lnTo>
                  <a:pt x="4622862" y="0"/>
                </a:lnTo>
                <a:lnTo>
                  <a:pt x="4622862" y="4937636"/>
                </a:lnTo>
                <a:lnTo>
                  <a:pt x="0" y="4937636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</p:sp>
      <p:sp>
        <p:nvSpPr>
          <p:cNvPr id="10" name="Freeform 5">
            <a:extLst>
              <a:ext uri="{FF2B5EF4-FFF2-40B4-BE49-F238E27FC236}">
                <a16:creationId xmlns:a16="http://schemas.microsoft.com/office/drawing/2014/main" id="{83F93FEE-303C-3B67-BF10-61B495C3CBDD}"/>
              </a:ext>
            </a:extLst>
          </p:cNvPr>
          <p:cNvSpPr/>
          <p:nvPr userDrawn="1"/>
        </p:nvSpPr>
        <p:spPr>
          <a:xfrm rot="-10800000">
            <a:off x="14894250" y="7962420"/>
            <a:ext cx="4622862" cy="4937636"/>
          </a:xfrm>
          <a:custGeom>
            <a:avLst/>
            <a:gdLst/>
            <a:ahLst/>
            <a:cxnLst/>
            <a:rect l="l" t="t" r="r" b="b"/>
            <a:pathLst>
              <a:path w="4622862" h="4937636">
                <a:moveTo>
                  <a:pt x="0" y="0"/>
                </a:moveTo>
                <a:lnTo>
                  <a:pt x="4622862" y="0"/>
                </a:lnTo>
                <a:lnTo>
                  <a:pt x="4622862" y="4937637"/>
                </a:lnTo>
                <a:lnTo>
                  <a:pt x="0" y="4937637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1">
            <a:extLst>
              <a:ext uri="{FF2B5EF4-FFF2-40B4-BE49-F238E27FC236}">
                <a16:creationId xmlns:a16="http://schemas.microsoft.com/office/drawing/2014/main" id="{30797303-209E-4518-8D0B-ABB39FE099B5}"/>
              </a:ext>
            </a:extLst>
          </p:cNvPr>
          <p:cNvGrpSpPr/>
          <p:nvPr/>
        </p:nvGrpSpPr>
        <p:grpSpPr>
          <a:xfrm>
            <a:off x="3276600" y="2933700"/>
            <a:ext cx="14630912" cy="2862321"/>
            <a:chOff x="435007" y="2105561"/>
            <a:chExt cx="9753941" cy="1908214"/>
          </a:xfrm>
        </p:grpSpPr>
        <p:sp>
          <p:nvSpPr>
            <p:cNvPr id="5" name="文字方塊 4">
              <a:extLst>
                <a:ext uri="{FF2B5EF4-FFF2-40B4-BE49-F238E27FC236}">
                  <a16:creationId xmlns:a16="http://schemas.microsoft.com/office/drawing/2014/main" id="{FA1ECE82-7166-43F0-83AD-2043A76B5EF1}"/>
                </a:ext>
              </a:extLst>
            </p:cNvPr>
            <p:cNvSpPr txBox="1"/>
            <p:nvPr/>
          </p:nvSpPr>
          <p:spPr>
            <a:xfrm>
              <a:off x="435007" y="2105561"/>
              <a:ext cx="8280400" cy="19082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8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jf open 粉圓 1.1" panose="020F0500000000000000" pitchFamily="34" charset="-120"/>
                  <a:ea typeface="jf open 粉圓 1.1" panose="020F0500000000000000" pitchFamily="34" charset="-120"/>
                </a:rPr>
                <a:t>行政宣導</a:t>
              </a:r>
              <a:endParaRPr lang="zh-TW" altLang="en-US" sz="18000" dirty="0">
                <a:solidFill>
                  <a:schemeClr val="tx1">
                    <a:lumMod val="75000"/>
                    <a:lumOff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endParaRPr>
            </a:p>
          </p:txBody>
        </p:sp>
        <p:sp>
          <p:nvSpPr>
            <p:cNvPr id="6" name="文字方塊 5">
              <a:extLst>
                <a:ext uri="{FF2B5EF4-FFF2-40B4-BE49-F238E27FC236}">
                  <a16:creationId xmlns:a16="http://schemas.microsoft.com/office/drawing/2014/main" id="{9FF61A3F-0FBF-4AF4-A52A-0CC0DE75D0DB}"/>
                </a:ext>
              </a:extLst>
            </p:cNvPr>
            <p:cNvSpPr txBox="1"/>
            <p:nvPr/>
          </p:nvSpPr>
          <p:spPr>
            <a:xfrm>
              <a:off x="3841414" y="3124900"/>
              <a:ext cx="6347534" cy="73866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endParaRPr lang="zh-TW" altLang="en-US" sz="6600" dirty="0">
                <a:solidFill>
                  <a:schemeClr val="tx1">
                    <a:lumMod val="75000"/>
                    <a:lumOff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endParaRPr>
            </a:p>
          </p:txBody>
        </p:sp>
      </p:grpSp>
      <p:sp>
        <p:nvSpPr>
          <p:cNvPr id="7" name="文字方塊 6">
            <a:extLst>
              <a:ext uri="{FF2B5EF4-FFF2-40B4-BE49-F238E27FC236}">
                <a16:creationId xmlns:a16="http://schemas.microsoft.com/office/drawing/2014/main" id="{451A86D7-AB56-477D-8BC4-C02A07D4A04B}"/>
              </a:ext>
            </a:extLst>
          </p:cNvPr>
          <p:cNvSpPr txBox="1"/>
          <p:nvPr/>
        </p:nvSpPr>
        <p:spPr>
          <a:xfrm>
            <a:off x="3975823" y="8181504"/>
            <a:ext cx="103363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學生輔導中心 製作</a:t>
            </a:r>
            <a:endParaRPr lang="en-US" altLang="zh-TW" sz="3000" dirty="0">
              <a:solidFill>
                <a:schemeClr val="tx1">
                  <a:lumMod val="75000"/>
                  <a:lumOff val="25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pic>
        <p:nvPicPr>
          <p:cNvPr id="33" name="圖片 32">
            <a:extLst>
              <a:ext uri="{FF2B5EF4-FFF2-40B4-BE49-F238E27FC236}">
                <a16:creationId xmlns:a16="http://schemas.microsoft.com/office/drawing/2014/main" id="{6D072430-8971-4C4D-8C0D-297A850F84B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29" t="27876" r="36722" b="42389"/>
          <a:stretch/>
        </p:blipFill>
        <p:spPr>
          <a:xfrm rot="20216598">
            <a:off x="14071319" y="7736042"/>
            <a:ext cx="2476572" cy="3058805"/>
          </a:xfrm>
          <a:prstGeom prst="rect">
            <a:avLst/>
          </a:prstGeom>
        </p:spPr>
      </p:pic>
      <p:pic>
        <p:nvPicPr>
          <p:cNvPr id="15" name="Picture 2" descr="嘉義大學學務處- Home | Facebook">
            <a:extLst>
              <a:ext uri="{FF2B5EF4-FFF2-40B4-BE49-F238E27FC236}">
                <a16:creationId xmlns:a16="http://schemas.microsoft.com/office/drawing/2014/main" id="{6D21D8E2-77E5-4C69-B8B6-B1C0EA4903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4934" y="6081629"/>
            <a:ext cx="2418117" cy="2418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94555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41EC02FA-CF20-46A0-9369-E957E62DAFBB}"/>
              </a:ext>
            </a:extLst>
          </p:cNvPr>
          <p:cNvSpPr txBox="1"/>
          <p:nvPr/>
        </p:nvSpPr>
        <p:spPr>
          <a:xfrm>
            <a:off x="2881653" y="2265744"/>
            <a:ext cx="41946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400">
                <a:solidFill>
                  <a:schemeClr val="tx1">
                    <a:lumMod val="75000"/>
                    <a:lumOff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導師時間</a:t>
            </a:r>
            <a:endParaRPr lang="zh-TW" altLang="en-US" sz="5400" dirty="0">
              <a:solidFill>
                <a:schemeClr val="tx1">
                  <a:lumMod val="75000"/>
                  <a:lumOff val="25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grpSp>
        <p:nvGrpSpPr>
          <p:cNvPr id="2" name="群組 1">
            <a:extLst>
              <a:ext uri="{FF2B5EF4-FFF2-40B4-BE49-F238E27FC236}">
                <a16:creationId xmlns:a16="http://schemas.microsoft.com/office/drawing/2014/main" id="{30797303-209E-4518-8D0B-ABB39FE099B5}"/>
              </a:ext>
            </a:extLst>
          </p:cNvPr>
          <p:cNvGrpSpPr/>
          <p:nvPr/>
        </p:nvGrpSpPr>
        <p:grpSpPr>
          <a:xfrm>
            <a:off x="3230614" y="3031258"/>
            <a:ext cx="14630912" cy="2637005"/>
            <a:chOff x="435007" y="2105561"/>
            <a:chExt cx="9753941" cy="1758003"/>
          </a:xfrm>
        </p:grpSpPr>
        <p:sp>
          <p:nvSpPr>
            <p:cNvPr id="5" name="文字方塊 4">
              <a:extLst>
                <a:ext uri="{FF2B5EF4-FFF2-40B4-BE49-F238E27FC236}">
                  <a16:creationId xmlns:a16="http://schemas.microsoft.com/office/drawing/2014/main" id="{FA1ECE82-7166-43F0-83AD-2043A76B5EF1}"/>
                </a:ext>
              </a:extLst>
            </p:cNvPr>
            <p:cNvSpPr txBox="1"/>
            <p:nvPr/>
          </p:nvSpPr>
          <p:spPr>
            <a:xfrm>
              <a:off x="435007" y="2105561"/>
              <a:ext cx="6347534" cy="12464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15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jf open 粉圓 1.1" panose="020F0500000000000000" pitchFamily="34" charset="-120"/>
                  <a:ea typeface="jf open 粉圓 1.1" panose="020F0500000000000000" pitchFamily="34" charset="-120"/>
                </a:rPr>
                <a:t>活動紀錄系統</a:t>
              </a:r>
            </a:p>
          </p:txBody>
        </p:sp>
        <p:sp>
          <p:nvSpPr>
            <p:cNvPr id="6" name="文字方塊 5">
              <a:extLst>
                <a:ext uri="{FF2B5EF4-FFF2-40B4-BE49-F238E27FC236}">
                  <a16:creationId xmlns:a16="http://schemas.microsoft.com/office/drawing/2014/main" id="{9FF61A3F-0FBF-4AF4-A52A-0CC0DE75D0DB}"/>
                </a:ext>
              </a:extLst>
            </p:cNvPr>
            <p:cNvSpPr txBox="1"/>
            <p:nvPr/>
          </p:nvSpPr>
          <p:spPr>
            <a:xfrm>
              <a:off x="3841414" y="3124900"/>
              <a:ext cx="6347534" cy="73866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endParaRPr lang="zh-TW" altLang="en-US" sz="6600" dirty="0">
                <a:solidFill>
                  <a:schemeClr val="tx1">
                    <a:lumMod val="75000"/>
                    <a:lumOff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endParaRPr>
            </a:p>
          </p:txBody>
        </p:sp>
      </p:grpSp>
      <p:sp>
        <p:nvSpPr>
          <p:cNvPr id="7" name="文字方塊 6">
            <a:extLst>
              <a:ext uri="{FF2B5EF4-FFF2-40B4-BE49-F238E27FC236}">
                <a16:creationId xmlns:a16="http://schemas.microsoft.com/office/drawing/2014/main" id="{451A86D7-AB56-477D-8BC4-C02A07D4A04B}"/>
              </a:ext>
            </a:extLst>
          </p:cNvPr>
          <p:cNvSpPr txBox="1"/>
          <p:nvPr/>
        </p:nvSpPr>
        <p:spPr>
          <a:xfrm>
            <a:off x="3975823" y="8181504"/>
            <a:ext cx="103363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學生輔導中心 製作</a:t>
            </a:r>
            <a:endParaRPr lang="en-US" altLang="zh-TW" sz="3000" dirty="0">
              <a:solidFill>
                <a:schemeClr val="tx1">
                  <a:lumMod val="75000"/>
                  <a:lumOff val="25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pic>
        <p:nvPicPr>
          <p:cNvPr id="33" name="圖片 32">
            <a:extLst>
              <a:ext uri="{FF2B5EF4-FFF2-40B4-BE49-F238E27FC236}">
                <a16:creationId xmlns:a16="http://schemas.microsoft.com/office/drawing/2014/main" id="{6D072430-8971-4C4D-8C0D-297A850F84B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29" t="27876" r="36722" b="42389"/>
          <a:stretch/>
        </p:blipFill>
        <p:spPr>
          <a:xfrm rot="20216598">
            <a:off x="14071319" y="7736042"/>
            <a:ext cx="2476572" cy="3058805"/>
          </a:xfrm>
          <a:prstGeom prst="rect">
            <a:avLst/>
          </a:prstGeom>
        </p:spPr>
      </p:pic>
      <p:pic>
        <p:nvPicPr>
          <p:cNvPr id="15" name="Picture 2" descr="嘉義大學學務處- Home | Facebook">
            <a:extLst>
              <a:ext uri="{FF2B5EF4-FFF2-40B4-BE49-F238E27FC236}">
                <a16:creationId xmlns:a16="http://schemas.microsoft.com/office/drawing/2014/main" id="{6D21D8E2-77E5-4C69-B8B6-B1C0EA4903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4934" y="6081629"/>
            <a:ext cx="2418117" cy="2418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84057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: 圓角 9">
            <a:extLst>
              <a:ext uri="{FF2B5EF4-FFF2-40B4-BE49-F238E27FC236}">
                <a16:creationId xmlns:a16="http://schemas.microsoft.com/office/drawing/2014/main" id="{83D21290-0B3A-4EA0-BC38-B0ABB7E840C1}"/>
              </a:ext>
            </a:extLst>
          </p:cNvPr>
          <p:cNvSpPr/>
          <p:nvPr/>
        </p:nvSpPr>
        <p:spPr>
          <a:xfrm>
            <a:off x="5119201" y="906210"/>
            <a:ext cx="8049599" cy="1857441"/>
          </a:xfrm>
          <a:custGeom>
            <a:avLst/>
            <a:gdLst>
              <a:gd name="connsiteX0" fmla="*/ 0 w 8049599"/>
              <a:gd name="connsiteY0" fmla="*/ 201885 h 1857441"/>
              <a:gd name="connsiteX1" fmla="*/ 201885 w 8049599"/>
              <a:gd name="connsiteY1" fmla="*/ 0 h 1857441"/>
              <a:gd name="connsiteX2" fmla="*/ 7847714 w 8049599"/>
              <a:gd name="connsiteY2" fmla="*/ 0 h 1857441"/>
              <a:gd name="connsiteX3" fmla="*/ 8049599 w 8049599"/>
              <a:gd name="connsiteY3" fmla="*/ 201885 h 1857441"/>
              <a:gd name="connsiteX4" fmla="*/ 8049599 w 8049599"/>
              <a:gd name="connsiteY4" fmla="*/ 1655556 h 1857441"/>
              <a:gd name="connsiteX5" fmla="*/ 7847714 w 8049599"/>
              <a:gd name="connsiteY5" fmla="*/ 1857441 h 1857441"/>
              <a:gd name="connsiteX6" fmla="*/ 201885 w 8049599"/>
              <a:gd name="connsiteY6" fmla="*/ 1857441 h 1857441"/>
              <a:gd name="connsiteX7" fmla="*/ 0 w 8049599"/>
              <a:gd name="connsiteY7" fmla="*/ 1655556 h 1857441"/>
              <a:gd name="connsiteX8" fmla="*/ 0 w 8049599"/>
              <a:gd name="connsiteY8" fmla="*/ 201885 h 1857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049599" h="1857441" extrusionOk="0">
                <a:moveTo>
                  <a:pt x="0" y="201885"/>
                </a:moveTo>
                <a:cubicBezTo>
                  <a:pt x="-917" y="101561"/>
                  <a:pt x="88159" y="-11341"/>
                  <a:pt x="201885" y="0"/>
                </a:cubicBezTo>
                <a:cubicBezTo>
                  <a:pt x="2567906" y="-42660"/>
                  <a:pt x="4169972" y="-111393"/>
                  <a:pt x="7847714" y="0"/>
                </a:cubicBezTo>
                <a:cubicBezTo>
                  <a:pt x="7949492" y="7638"/>
                  <a:pt x="8055315" y="93323"/>
                  <a:pt x="8049599" y="201885"/>
                </a:cubicBezTo>
                <a:cubicBezTo>
                  <a:pt x="8031476" y="597876"/>
                  <a:pt x="8143351" y="1028176"/>
                  <a:pt x="8049599" y="1655556"/>
                </a:cubicBezTo>
                <a:cubicBezTo>
                  <a:pt x="8053565" y="1764558"/>
                  <a:pt x="7944849" y="1841865"/>
                  <a:pt x="7847714" y="1857441"/>
                </a:cubicBezTo>
                <a:cubicBezTo>
                  <a:pt x="7063223" y="1889277"/>
                  <a:pt x="2477685" y="1847710"/>
                  <a:pt x="201885" y="1857441"/>
                </a:cubicBezTo>
                <a:cubicBezTo>
                  <a:pt x="100694" y="1839152"/>
                  <a:pt x="4976" y="1745755"/>
                  <a:pt x="0" y="1655556"/>
                </a:cubicBezTo>
                <a:cubicBezTo>
                  <a:pt x="-23079" y="1385847"/>
                  <a:pt x="61613" y="684784"/>
                  <a:pt x="0" y="201885"/>
                </a:cubicBezTo>
                <a:close/>
              </a:path>
            </a:pathLst>
          </a:custGeom>
          <a:noFill/>
          <a:ln w="38100">
            <a:solidFill>
              <a:srgbClr val="C9BEBB"/>
            </a:solidFill>
            <a:extLst>
              <a:ext uri="{C807C97D-BFC1-408E-A445-0C87EB9F89A2}">
                <ask:lineSketchStyleProps xmlns:ask="http://schemas.microsoft.com/office/drawing/2018/sketchyshapes" xmlns="" sd="3868870337">
                  <a:prstGeom prst="roundRect">
                    <a:avLst>
                      <a:gd name="adj" fmla="val 10869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導師時間活動紀錄簡介</a:t>
            </a:r>
            <a:endParaRPr lang="en-US" altLang="zh-TW" sz="5400" dirty="0">
              <a:solidFill>
                <a:schemeClr val="accent6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9EB04D47-D2F9-49AB-94BB-7F41FFB53787}"/>
              </a:ext>
            </a:extLst>
          </p:cNvPr>
          <p:cNvSpPr txBox="1"/>
          <p:nvPr/>
        </p:nvSpPr>
        <p:spPr>
          <a:xfrm>
            <a:off x="2819400" y="3390900"/>
            <a:ext cx="13411200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zh-TW" altLang="en-US" sz="44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導師時間活動</a:t>
            </a:r>
            <a:r>
              <a:rPr lang="zh-TW" altLang="en-US" sz="4400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紀錄：採電腦系統記錄，為導師及學生連結及對</a:t>
            </a:r>
            <a:r>
              <a:rPr lang="zh-TW" altLang="en-US" sz="4400" dirty="0" smtClean="0">
                <a:solidFill>
                  <a:srgbClr val="FF0000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行政單位意見表達之橋樑</a:t>
            </a:r>
            <a:r>
              <a:rPr lang="zh-TW" altLang="en-US" sz="4400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。</a:t>
            </a:r>
            <a:endParaRPr lang="en-US" altLang="zh-TW" sz="4400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marL="571500" indent="-57150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zh-TW" altLang="en-US" sz="4400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學藝股長負責登錄，經</a:t>
            </a:r>
            <a:r>
              <a:rPr lang="zh-TW" altLang="en-US" sz="44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導師審核後，</a:t>
            </a:r>
            <a:r>
              <a:rPr lang="zh-TW" altLang="en-US" sz="4400" dirty="0">
                <a:solidFill>
                  <a:srgbClr val="C00000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全班</a:t>
            </a:r>
            <a:r>
              <a:rPr lang="zh-TW" altLang="en-US" sz="4400" dirty="0" smtClean="0">
                <a:solidFill>
                  <a:srgbClr val="C00000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同學均能</a:t>
            </a:r>
            <a:r>
              <a:rPr lang="zh-TW" altLang="en-US" sz="4400" dirty="0">
                <a:solidFill>
                  <a:srgbClr val="C00000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查閱。</a:t>
            </a:r>
            <a:endParaRPr lang="en-US" altLang="zh-TW" sz="4400" dirty="0">
              <a:solidFill>
                <a:srgbClr val="C00000"/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marL="571500" indent="-57150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zh-TW" altLang="en-US" sz="4400" dirty="0" smtClean="0">
                <a:solidFill>
                  <a:srgbClr val="FF0000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紀錄內容</a:t>
            </a:r>
            <a:r>
              <a:rPr lang="zh-TW" altLang="en-US" sz="4400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：每週三</a:t>
            </a:r>
            <a:r>
              <a:rPr lang="en-US" altLang="zh-TW" sz="44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5</a:t>
            </a:r>
            <a:r>
              <a:rPr lang="zh-TW" altLang="en-US" sz="44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、</a:t>
            </a:r>
            <a:r>
              <a:rPr lang="en-US" altLang="zh-TW" sz="44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6</a:t>
            </a:r>
            <a:r>
              <a:rPr lang="zh-TW" altLang="en-US" sz="44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節</a:t>
            </a:r>
            <a:r>
              <a:rPr lang="en-US" altLang="zh-TW" sz="44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(</a:t>
            </a:r>
            <a:r>
              <a:rPr lang="zh-TW" altLang="en-US" sz="44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第一週及考試週除外</a:t>
            </a:r>
            <a:r>
              <a:rPr lang="en-US" altLang="zh-TW" sz="44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)</a:t>
            </a:r>
            <a:r>
              <a:rPr lang="zh-TW" altLang="en-US" sz="44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之</a:t>
            </a:r>
            <a:r>
              <a:rPr lang="zh-TW" altLang="en-US" sz="4400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活動記錄</a:t>
            </a:r>
            <a:r>
              <a:rPr lang="zh-TW" altLang="en-US" sz="44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，包括院週會、系週會及</a:t>
            </a:r>
            <a:r>
              <a:rPr lang="zh-TW" altLang="en-US" sz="4400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班會。</a:t>
            </a:r>
            <a:endParaRPr lang="en-US" altLang="zh-TW" sz="440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8938071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med">
        <p159:morph option="byObject"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字方塊 9">
            <a:extLst>
              <a:ext uri="{FF2B5EF4-FFF2-40B4-BE49-F238E27FC236}">
                <a16:creationId xmlns:a16="http://schemas.microsoft.com/office/drawing/2014/main" id="{79CC7BC9-E0E2-437D-A0B9-A509A2EBAEB7}"/>
              </a:ext>
            </a:extLst>
          </p:cNvPr>
          <p:cNvSpPr txBox="1"/>
          <p:nvPr/>
        </p:nvSpPr>
        <p:spPr>
          <a:xfrm>
            <a:off x="3124200" y="3619500"/>
            <a:ext cx="7391400" cy="1532334"/>
          </a:xfrm>
          <a:prstGeom prst="roundRect">
            <a:avLst/>
          </a:prstGeom>
          <a:solidFill>
            <a:srgbClr val="FFFFFF"/>
          </a:solidFill>
          <a:ln w="38100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4200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進入校務行政系統</a:t>
            </a:r>
            <a:r>
              <a:rPr lang="zh-TW" altLang="en-US" sz="4200" dirty="0" smtClean="0">
                <a:latin typeface="jf open 粉圓 1.1" panose="020F0500000000000000" pitchFamily="34" charset="-120"/>
                <a:ea typeface="jf open 粉圓 1.1" panose="020F0500000000000000" pitchFamily="34" charset="-120"/>
                <a:sym typeface="Wingdings" panose="05000000000000000000" pitchFamily="2" charset="2"/>
              </a:rPr>
              <a:t></a:t>
            </a:r>
            <a:r>
              <a:rPr lang="zh-TW" altLang="en-US" sz="4200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點選</a:t>
            </a:r>
            <a:endParaRPr lang="en-US" altLang="zh-TW" sz="420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r>
              <a:rPr lang="en-US" altLang="zh-TW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“</a:t>
            </a:r>
            <a:r>
              <a:rPr lang="zh-TW" altLang="en-US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導師時間活動</a:t>
            </a:r>
            <a:r>
              <a:rPr lang="zh-TW" altLang="en-US" sz="4200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紀錄審核”</a:t>
            </a:r>
            <a:endParaRPr lang="en-US" altLang="zh-TW" sz="420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D0720839-B521-8053-95E8-0E6BBED732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400" y="5855626"/>
            <a:ext cx="12153900" cy="2190750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00CD926F-0F7D-CB69-6905-856DC1DC45B9}"/>
              </a:ext>
            </a:extLst>
          </p:cNvPr>
          <p:cNvSpPr/>
          <p:nvPr/>
        </p:nvSpPr>
        <p:spPr>
          <a:xfrm>
            <a:off x="4876800" y="7581900"/>
            <a:ext cx="2743200" cy="3048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3" name="矩形: 圓角 2">
            <a:extLst>
              <a:ext uri="{FF2B5EF4-FFF2-40B4-BE49-F238E27FC236}">
                <a16:creationId xmlns:a16="http://schemas.microsoft.com/office/drawing/2014/main" id="{6297A7D6-7FFD-C363-8C14-EBE01CE6FC1B}"/>
              </a:ext>
            </a:extLst>
          </p:cNvPr>
          <p:cNvSpPr/>
          <p:nvPr/>
        </p:nvSpPr>
        <p:spPr>
          <a:xfrm>
            <a:off x="4344834" y="952500"/>
            <a:ext cx="9598332" cy="1857441"/>
          </a:xfrm>
          <a:custGeom>
            <a:avLst/>
            <a:gdLst>
              <a:gd name="connsiteX0" fmla="*/ 0 w 9598332"/>
              <a:gd name="connsiteY0" fmla="*/ 201885 h 1857441"/>
              <a:gd name="connsiteX1" fmla="*/ 201885 w 9598332"/>
              <a:gd name="connsiteY1" fmla="*/ 0 h 1857441"/>
              <a:gd name="connsiteX2" fmla="*/ 9396447 w 9598332"/>
              <a:gd name="connsiteY2" fmla="*/ 0 h 1857441"/>
              <a:gd name="connsiteX3" fmla="*/ 9598332 w 9598332"/>
              <a:gd name="connsiteY3" fmla="*/ 201885 h 1857441"/>
              <a:gd name="connsiteX4" fmla="*/ 9598332 w 9598332"/>
              <a:gd name="connsiteY4" fmla="*/ 1655556 h 1857441"/>
              <a:gd name="connsiteX5" fmla="*/ 9396447 w 9598332"/>
              <a:gd name="connsiteY5" fmla="*/ 1857441 h 1857441"/>
              <a:gd name="connsiteX6" fmla="*/ 201885 w 9598332"/>
              <a:gd name="connsiteY6" fmla="*/ 1857441 h 1857441"/>
              <a:gd name="connsiteX7" fmla="*/ 0 w 9598332"/>
              <a:gd name="connsiteY7" fmla="*/ 1655556 h 1857441"/>
              <a:gd name="connsiteX8" fmla="*/ 0 w 9598332"/>
              <a:gd name="connsiteY8" fmla="*/ 201885 h 1857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598332" h="1857441" extrusionOk="0">
                <a:moveTo>
                  <a:pt x="0" y="201885"/>
                </a:moveTo>
                <a:cubicBezTo>
                  <a:pt x="-917" y="101561"/>
                  <a:pt x="88159" y="-11341"/>
                  <a:pt x="201885" y="0"/>
                </a:cubicBezTo>
                <a:cubicBezTo>
                  <a:pt x="4267478" y="-42660"/>
                  <a:pt x="6971921" y="-111393"/>
                  <a:pt x="9396447" y="0"/>
                </a:cubicBezTo>
                <a:cubicBezTo>
                  <a:pt x="9498225" y="7638"/>
                  <a:pt x="9604048" y="93323"/>
                  <a:pt x="9598332" y="201885"/>
                </a:cubicBezTo>
                <a:cubicBezTo>
                  <a:pt x="9580209" y="597876"/>
                  <a:pt x="9692084" y="1028176"/>
                  <a:pt x="9598332" y="1655556"/>
                </a:cubicBezTo>
                <a:cubicBezTo>
                  <a:pt x="9602298" y="1764558"/>
                  <a:pt x="9493582" y="1841865"/>
                  <a:pt x="9396447" y="1857441"/>
                </a:cubicBezTo>
                <a:cubicBezTo>
                  <a:pt x="7173749" y="1889277"/>
                  <a:pt x="2907920" y="1847710"/>
                  <a:pt x="201885" y="1857441"/>
                </a:cubicBezTo>
                <a:cubicBezTo>
                  <a:pt x="100694" y="1839152"/>
                  <a:pt x="4976" y="1745755"/>
                  <a:pt x="0" y="1655556"/>
                </a:cubicBezTo>
                <a:cubicBezTo>
                  <a:pt x="-23079" y="1385847"/>
                  <a:pt x="61613" y="684784"/>
                  <a:pt x="0" y="201885"/>
                </a:cubicBezTo>
                <a:close/>
              </a:path>
            </a:pathLst>
          </a:custGeom>
          <a:noFill/>
          <a:ln w="38100">
            <a:solidFill>
              <a:srgbClr val="A19393"/>
            </a:solidFill>
            <a:extLst>
              <a:ext uri="{C807C97D-BFC1-408E-A445-0C87EB9F89A2}">
                <ask:lineSketchStyleProps xmlns:ask="http://schemas.microsoft.com/office/drawing/2018/sketchyshapes" xmlns="" sd="3868870337">
                  <a:prstGeom prst="roundRect">
                    <a:avLst>
                      <a:gd name="adj" fmla="val 10869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solidFill>
                  <a:schemeClr val="bg2">
                    <a:lumMod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導師時間活動紀錄</a:t>
            </a:r>
            <a:r>
              <a:rPr lang="zh-TW" altLang="en-US" sz="5400" dirty="0" smtClean="0">
                <a:solidFill>
                  <a:schemeClr val="bg2">
                    <a:lumMod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審核位置</a:t>
            </a:r>
            <a:endParaRPr lang="en-US" altLang="zh-TW" sz="5400" dirty="0">
              <a:solidFill>
                <a:schemeClr val="bg2">
                  <a:lumMod val="25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6775532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med">
        <p159:morph option="byObject"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字方塊 11">
            <a:extLst>
              <a:ext uri="{FF2B5EF4-FFF2-40B4-BE49-F238E27FC236}">
                <a16:creationId xmlns:a16="http://schemas.microsoft.com/office/drawing/2014/main" id="{9EB04D47-D2F9-49AB-94BB-7F41FFB53787}"/>
              </a:ext>
            </a:extLst>
          </p:cNvPr>
          <p:cNvSpPr txBox="1"/>
          <p:nvPr/>
        </p:nvSpPr>
        <p:spPr>
          <a:xfrm>
            <a:off x="2819401" y="3162300"/>
            <a:ext cx="12342414" cy="64171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zh-TW" altLang="en-US" sz="4400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班</a:t>
            </a:r>
            <a:r>
              <a:rPr lang="zh-TW" altLang="en-US" sz="44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上同學</a:t>
            </a:r>
            <a:r>
              <a:rPr lang="zh-TW" altLang="en-US" sz="4400" dirty="0">
                <a:solidFill>
                  <a:schemeClr val="accent1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若有建議事項需請行政單位配合</a:t>
            </a:r>
            <a:r>
              <a:rPr lang="zh-TW" altLang="en-US" sz="44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實施者，</a:t>
            </a:r>
            <a:r>
              <a:rPr lang="zh-TW" altLang="en-US" sz="4400" dirty="0">
                <a:solidFill>
                  <a:srgbClr val="FF0000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需經導師審核，系統才會將建議事項送至學生輔導中心</a:t>
            </a:r>
            <a:r>
              <a:rPr lang="zh-TW" altLang="en-US" sz="4400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，學輔中心依</a:t>
            </a:r>
            <a:r>
              <a:rPr lang="zh-TW" altLang="en-US" sz="44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事項性質分送各</a:t>
            </a:r>
            <a:r>
              <a:rPr lang="zh-TW" altLang="en-US" sz="4400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單位，請各單位答覆處理。</a:t>
            </a:r>
            <a:endParaRPr lang="en-US" altLang="zh-TW" sz="4400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marL="571500" indent="-571500">
              <a:lnSpc>
                <a:spcPct val="150000"/>
              </a:lnSpc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zh-TW" altLang="en-US" sz="4400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如</a:t>
            </a:r>
            <a:r>
              <a:rPr lang="zh-TW" altLang="en-US" sz="44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有建議事項時，請導師務必儘快至校務行政系統審核。</a:t>
            </a:r>
            <a:endParaRPr lang="en-US" altLang="zh-TW" sz="440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2" name="矩形: 圓角 1">
            <a:extLst>
              <a:ext uri="{FF2B5EF4-FFF2-40B4-BE49-F238E27FC236}">
                <a16:creationId xmlns:a16="http://schemas.microsoft.com/office/drawing/2014/main" id="{B9CCA7FB-90AC-6887-85EB-75A9A356D656}"/>
              </a:ext>
            </a:extLst>
          </p:cNvPr>
          <p:cNvSpPr/>
          <p:nvPr/>
        </p:nvSpPr>
        <p:spPr>
          <a:xfrm>
            <a:off x="4419601" y="906210"/>
            <a:ext cx="9448800" cy="1857441"/>
          </a:xfrm>
          <a:custGeom>
            <a:avLst/>
            <a:gdLst>
              <a:gd name="connsiteX0" fmla="*/ 0 w 9448800"/>
              <a:gd name="connsiteY0" fmla="*/ 201885 h 1857441"/>
              <a:gd name="connsiteX1" fmla="*/ 201885 w 9448800"/>
              <a:gd name="connsiteY1" fmla="*/ 0 h 1857441"/>
              <a:gd name="connsiteX2" fmla="*/ 9246915 w 9448800"/>
              <a:gd name="connsiteY2" fmla="*/ 0 h 1857441"/>
              <a:gd name="connsiteX3" fmla="*/ 9448800 w 9448800"/>
              <a:gd name="connsiteY3" fmla="*/ 201885 h 1857441"/>
              <a:gd name="connsiteX4" fmla="*/ 9448800 w 9448800"/>
              <a:gd name="connsiteY4" fmla="*/ 1655556 h 1857441"/>
              <a:gd name="connsiteX5" fmla="*/ 9246915 w 9448800"/>
              <a:gd name="connsiteY5" fmla="*/ 1857441 h 1857441"/>
              <a:gd name="connsiteX6" fmla="*/ 201885 w 9448800"/>
              <a:gd name="connsiteY6" fmla="*/ 1857441 h 1857441"/>
              <a:gd name="connsiteX7" fmla="*/ 0 w 9448800"/>
              <a:gd name="connsiteY7" fmla="*/ 1655556 h 1857441"/>
              <a:gd name="connsiteX8" fmla="*/ 0 w 9448800"/>
              <a:gd name="connsiteY8" fmla="*/ 201885 h 1857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448800" h="1857441" extrusionOk="0">
                <a:moveTo>
                  <a:pt x="0" y="201885"/>
                </a:moveTo>
                <a:cubicBezTo>
                  <a:pt x="-917" y="101561"/>
                  <a:pt x="88159" y="-11341"/>
                  <a:pt x="201885" y="0"/>
                </a:cubicBezTo>
                <a:cubicBezTo>
                  <a:pt x="1955685" y="-42660"/>
                  <a:pt x="6033176" y="-111393"/>
                  <a:pt x="9246915" y="0"/>
                </a:cubicBezTo>
                <a:cubicBezTo>
                  <a:pt x="9348693" y="7638"/>
                  <a:pt x="9454516" y="93323"/>
                  <a:pt x="9448800" y="201885"/>
                </a:cubicBezTo>
                <a:cubicBezTo>
                  <a:pt x="9430677" y="597876"/>
                  <a:pt x="9542552" y="1028176"/>
                  <a:pt x="9448800" y="1655556"/>
                </a:cubicBezTo>
                <a:cubicBezTo>
                  <a:pt x="9452766" y="1764558"/>
                  <a:pt x="9344050" y="1841865"/>
                  <a:pt x="9246915" y="1857441"/>
                </a:cubicBezTo>
                <a:cubicBezTo>
                  <a:pt x="6730847" y="1889277"/>
                  <a:pt x="2583320" y="1847710"/>
                  <a:pt x="201885" y="1857441"/>
                </a:cubicBezTo>
                <a:cubicBezTo>
                  <a:pt x="100694" y="1839152"/>
                  <a:pt x="4976" y="1745755"/>
                  <a:pt x="0" y="1655556"/>
                </a:cubicBezTo>
                <a:cubicBezTo>
                  <a:pt x="-23079" y="1385847"/>
                  <a:pt x="61613" y="684784"/>
                  <a:pt x="0" y="201885"/>
                </a:cubicBezTo>
                <a:close/>
              </a:path>
            </a:pathLst>
          </a:custGeom>
          <a:noFill/>
          <a:ln w="38100">
            <a:solidFill>
              <a:srgbClr val="C9BEBB"/>
            </a:solidFill>
            <a:extLst>
              <a:ext uri="{C807C97D-BFC1-408E-A445-0C87EB9F89A2}">
                <ask:lineSketchStyleProps xmlns:ask="http://schemas.microsoft.com/office/drawing/2018/sketchyshapes" xmlns="" sd="3868870337">
                  <a:prstGeom prst="roundRect">
                    <a:avLst>
                      <a:gd name="adj" fmla="val 10869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需行政單位配合之建議事項</a:t>
            </a:r>
            <a:endParaRPr lang="en-US" altLang="zh-TW" sz="5400" dirty="0">
              <a:solidFill>
                <a:schemeClr val="accent6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23940582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med">
        <p159:morph option="byObject"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: 圓角 2">
            <a:extLst>
              <a:ext uri="{FF2B5EF4-FFF2-40B4-BE49-F238E27FC236}">
                <a16:creationId xmlns:a16="http://schemas.microsoft.com/office/drawing/2014/main" id="{10A00002-D738-8E0C-77C3-C0B05CC6CA37}"/>
              </a:ext>
            </a:extLst>
          </p:cNvPr>
          <p:cNvSpPr/>
          <p:nvPr/>
        </p:nvSpPr>
        <p:spPr>
          <a:xfrm>
            <a:off x="4344834" y="952500"/>
            <a:ext cx="9598332" cy="1857441"/>
          </a:xfrm>
          <a:custGeom>
            <a:avLst/>
            <a:gdLst>
              <a:gd name="connsiteX0" fmla="*/ 0 w 9598332"/>
              <a:gd name="connsiteY0" fmla="*/ 201885 h 1857441"/>
              <a:gd name="connsiteX1" fmla="*/ 201885 w 9598332"/>
              <a:gd name="connsiteY1" fmla="*/ 0 h 1857441"/>
              <a:gd name="connsiteX2" fmla="*/ 9396447 w 9598332"/>
              <a:gd name="connsiteY2" fmla="*/ 0 h 1857441"/>
              <a:gd name="connsiteX3" fmla="*/ 9598332 w 9598332"/>
              <a:gd name="connsiteY3" fmla="*/ 201885 h 1857441"/>
              <a:gd name="connsiteX4" fmla="*/ 9598332 w 9598332"/>
              <a:gd name="connsiteY4" fmla="*/ 1655556 h 1857441"/>
              <a:gd name="connsiteX5" fmla="*/ 9396447 w 9598332"/>
              <a:gd name="connsiteY5" fmla="*/ 1857441 h 1857441"/>
              <a:gd name="connsiteX6" fmla="*/ 201885 w 9598332"/>
              <a:gd name="connsiteY6" fmla="*/ 1857441 h 1857441"/>
              <a:gd name="connsiteX7" fmla="*/ 0 w 9598332"/>
              <a:gd name="connsiteY7" fmla="*/ 1655556 h 1857441"/>
              <a:gd name="connsiteX8" fmla="*/ 0 w 9598332"/>
              <a:gd name="connsiteY8" fmla="*/ 201885 h 1857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598332" h="1857441" extrusionOk="0">
                <a:moveTo>
                  <a:pt x="0" y="201885"/>
                </a:moveTo>
                <a:cubicBezTo>
                  <a:pt x="-917" y="101561"/>
                  <a:pt x="88159" y="-11341"/>
                  <a:pt x="201885" y="0"/>
                </a:cubicBezTo>
                <a:cubicBezTo>
                  <a:pt x="4267478" y="-42660"/>
                  <a:pt x="6971921" y="-111393"/>
                  <a:pt x="9396447" y="0"/>
                </a:cubicBezTo>
                <a:cubicBezTo>
                  <a:pt x="9498225" y="7638"/>
                  <a:pt x="9604048" y="93323"/>
                  <a:pt x="9598332" y="201885"/>
                </a:cubicBezTo>
                <a:cubicBezTo>
                  <a:pt x="9580209" y="597876"/>
                  <a:pt x="9692084" y="1028176"/>
                  <a:pt x="9598332" y="1655556"/>
                </a:cubicBezTo>
                <a:cubicBezTo>
                  <a:pt x="9602298" y="1764558"/>
                  <a:pt x="9493582" y="1841865"/>
                  <a:pt x="9396447" y="1857441"/>
                </a:cubicBezTo>
                <a:cubicBezTo>
                  <a:pt x="7173749" y="1889277"/>
                  <a:pt x="2907920" y="1847710"/>
                  <a:pt x="201885" y="1857441"/>
                </a:cubicBezTo>
                <a:cubicBezTo>
                  <a:pt x="100694" y="1839152"/>
                  <a:pt x="4976" y="1745755"/>
                  <a:pt x="0" y="1655556"/>
                </a:cubicBezTo>
                <a:cubicBezTo>
                  <a:pt x="-23079" y="1385847"/>
                  <a:pt x="61613" y="684784"/>
                  <a:pt x="0" y="201885"/>
                </a:cubicBezTo>
                <a:close/>
              </a:path>
            </a:pathLst>
          </a:custGeom>
          <a:noFill/>
          <a:ln w="38100">
            <a:solidFill>
              <a:srgbClr val="A19393"/>
            </a:solidFill>
            <a:extLst>
              <a:ext uri="{C807C97D-BFC1-408E-A445-0C87EB9F89A2}">
                <ask:lineSketchStyleProps xmlns:ask="http://schemas.microsoft.com/office/drawing/2018/sketchyshapes" xmlns="" sd="3868870337">
                  <a:prstGeom prst="roundRect">
                    <a:avLst>
                      <a:gd name="adj" fmla="val 10869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solidFill>
                  <a:schemeClr val="bg2">
                    <a:lumMod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請導師協助事項</a:t>
            </a:r>
            <a:endParaRPr lang="en-US" altLang="zh-TW" sz="5400" dirty="0">
              <a:solidFill>
                <a:schemeClr val="bg2">
                  <a:lumMod val="25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20" name="文字方塊 19">
            <a:extLst>
              <a:ext uri="{FF2B5EF4-FFF2-40B4-BE49-F238E27FC236}">
                <a16:creationId xmlns:a16="http://schemas.microsoft.com/office/drawing/2014/main" id="{0DBD9C0B-4D77-4C07-8843-AFCC7231EB6D}"/>
              </a:ext>
            </a:extLst>
          </p:cNvPr>
          <p:cNvSpPr txBox="1"/>
          <p:nvPr/>
        </p:nvSpPr>
        <p:spPr>
          <a:xfrm flipH="1">
            <a:off x="152400" y="3162300"/>
            <a:ext cx="16916400" cy="6801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4400" dirty="0" smtClean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請提醒學藝股長一定要進入校務系統完成班級學藝申請，方有權限進入。</a:t>
            </a:r>
            <a:endParaRPr lang="en-US" altLang="zh-TW" sz="4400" dirty="0" smtClean="0">
              <a:solidFill>
                <a:schemeClr val="accent6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marL="571500" indent="-571500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4400" dirty="0" smtClean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各</a:t>
            </a:r>
            <a:r>
              <a:rPr lang="zh-TW" altLang="en-US" sz="4400" dirty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班學藝帳號只有一個，如有學生誤申請</a:t>
            </a:r>
            <a:r>
              <a:rPr lang="zh-TW" altLang="en-US" sz="4400" dirty="0" smtClean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學藝帳號，請通知</a:t>
            </a:r>
            <a:r>
              <a:rPr lang="zh-TW" altLang="en-US" sz="4400" dirty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學輔</a:t>
            </a:r>
            <a:r>
              <a:rPr lang="zh-TW" altLang="en-US" sz="4400" dirty="0" smtClean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中心協助更正</a:t>
            </a:r>
            <a:endParaRPr lang="en-US" altLang="zh-TW" sz="4400" dirty="0" smtClean="0">
              <a:solidFill>
                <a:schemeClr val="accent6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marL="571500" indent="-57150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zh-TW" altLang="en-US" sz="4400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請導師督導學藝股長於導師時間活動後之</a:t>
            </a:r>
            <a:r>
              <a:rPr lang="zh-TW" altLang="en-US" sz="4400" dirty="0" smtClean="0">
                <a:solidFill>
                  <a:srgbClr val="FF0000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次一週填寫完畢</a:t>
            </a:r>
            <a:r>
              <a:rPr lang="zh-TW" altLang="en-US" sz="4400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。</a:t>
            </a:r>
            <a:endParaRPr lang="en-US" altLang="zh-TW" sz="4400" dirty="0" smtClean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marL="571500" indent="-57150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zh-TW" altLang="en-US" sz="4400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請</a:t>
            </a:r>
            <a:r>
              <a:rPr lang="zh-TW" altLang="en-US" sz="44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導師至少</a:t>
            </a:r>
            <a:r>
              <a:rPr lang="zh-TW" altLang="en-US" sz="4400" dirty="0">
                <a:solidFill>
                  <a:srgbClr val="FF0000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每二週</a:t>
            </a:r>
            <a:r>
              <a:rPr lang="zh-TW" altLang="en-US" sz="44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至校務行政</a:t>
            </a:r>
            <a:r>
              <a:rPr lang="zh-TW" altLang="en-US" sz="4400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系統審核，審核</a:t>
            </a:r>
            <a:r>
              <a:rPr lang="zh-TW" altLang="en-US" sz="44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後，全班同學方</a:t>
            </a:r>
            <a:r>
              <a:rPr lang="zh-TW" altLang="en-US" sz="4400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能    查閱。</a:t>
            </a:r>
            <a:endParaRPr lang="zh-TW" altLang="en-US" sz="4400" dirty="0">
              <a:solidFill>
                <a:schemeClr val="accent6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95009812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med">
        <p159:morph option="byObject"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: 圓角 2">
            <a:extLst>
              <a:ext uri="{FF2B5EF4-FFF2-40B4-BE49-F238E27FC236}">
                <a16:creationId xmlns:a16="http://schemas.microsoft.com/office/drawing/2014/main" id="{10A00002-D738-8E0C-77C3-C0B05CC6CA37}"/>
              </a:ext>
            </a:extLst>
          </p:cNvPr>
          <p:cNvSpPr/>
          <p:nvPr/>
        </p:nvSpPr>
        <p:spPr>
          <a:xfrm>
            <a:off x="4344834" y="952500"/>
            <a:ext cx="9598332" cy="1857441"/>
          </a:xfrm>
          <a:custGeom>
            <a:avLst/>
            <a:gdLst>
              <a:gd name="connsiteX0" fmla="*/ 0 w 9598332"/>
              <a:gd name="connsiteY0" fmla="*/ 201885 h 1857441"/>
              <a:gd name="connsiteX1" fmla="*/ 201885 w 9598332"/>
              <a:gd name="connsiteY1" fmla="*/ 0 h 1857441"/>
              <a:gd name="connsiteX2" fmla="*/ 9396447 w 9598332"/>
              <a:gd name="connsiteY2" fmla="*/ 0 h 1857441"/>
              <a:gd name="connsiteX3" fmla="*/ 9598332 w 9598332"/>
              <a:gd name="connsiteY3" fmla="*/ 201885 h 1857441"/>
              <a:gd name="connsiteX4" fmla="*/ 9598332 w 9598332"/>
              <a:gd name="connsiteY4" fmla="*/ 1655556 h 1857441"/>
              <a:gd name="connsiteX5" fmla="*/ 9396447 w 9598332"/>
              <a:gd name="connsiteY5" fmla="*/ 1857441 h 1857441"/>
              <a:gd name="connsiteX6" fmla="*/ 201885 w 9598332"/>
              <a:gd name="connsiteY6" fmla="*/ 1857441 h 1857441"/>
              <a:gd name="connsiteX7" fmla="*/ 0 w 9598332"/>
              <a:gd name="connsiteY7" fmla="*/ 1655556 h 1857441"/>
              <a:gd name="connsiteX8" fmla="*/ 0 w 9598332"/>
              <a:gd name="connsiteY8" fmla="*/ 201885 h 1857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598332" h="1857441" extrusionOk="0">
                <a:moveTo>
                  <a:pt x="0" y="201885"/>
                </a:moveTo>
                <a:cubicBezTo>
                  <a:pt x="-917" y="101561"/>
                  <a:pt x="88159" y="-11341"/>
                  <a:pt x="201885" y="0"/>
                </a:cubicBezTo>
                <a:cubicBezTo>
                  <a:pt x="4267478" y="-42660"/>
                  <a:pt x="6971921" y="-111393"/>
                  <a:pt x="9396447" y="0"/>
                </a:cubicBezTo>
                <a:cubicBezTo>
                  <a:pt x="9498225" y="7638"/>
                  <a:pt x="9604048" y="93323"/>
                  <a:pt x="9598332" y="201885"/>
                </a:cubicBezTo>
                <a:cubicBezTo>
                  <a:pt x="9580209" y="597876"/>
                  <a:pt x="9692084" y="1028176"/>
                  <a:pt x="9598332" y="1655556"/>
                </a:cubicBezTo>
                <a:cubicBezTo>
                  <a:pt x="9602298" y="1764558"/>
                  <a:pt x="9493582" y="1841865"/>
                  <a:pt x="9396447" y="1857441"/>
                </a:cubicBezTo>
                <a:cubicBezTo>
                  <a:pt x="7173749" y="1889277"/>
                  <a:pt x="2907920" y="1847710"/>
                  <a:pt x="201885" y="1857441"/>
                </a:cubicBezTo>
                <a:cubicBezTo>
                  <a:pt x="100694" y="1839152"/>
                  <a:pt x="4976" y="1745755"/>
                  <a:pt x="0" y="1655556"/>
                </a:cubicBezTo>
                <a:cubicBezTo>
                  <a:pt x="-23079" y="1385847"/>
                  <a:pt x="61613" y="684784"/>
                  <a:pt x="0" y="201885"/>
                </a:cubicBezTo>
                <a:close/>
              </a:path>
            </a:pathLst>
          </a:custGeom>
          <a:noFill/>
          <a:ln w="38100">
            <a:solidFill>
              <a:srgbClr val="A19393"/>
            </a:solidFill>
            <a:extLst>
              <a:ext uri="{C807C97D-BFC1-408E-A445-0C87EB9F89A2}">
                <ask:lineSketchStyleProps xmlns:ask="http://schemas.microsoft.com/office/drawing/2018/sketchyshapes" xmlns="" sd="3868870337">
                  <a:prstGeom prst="roundRect">
                    <a:avLst>
                      <a:gd name="adj" fmla="val 10869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 smtClean="0">
                <a:solidFill>
                  <a:schemeClr val="bg2">
                    <a:lumMod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導師活動紀錄操作</a:t>
            </a:r>
            <a:endParaRPr lang="en-US" altLang="zh-TW" sz="5400" dirty="0">
              <a:solidFill>
                <a:schemeClr val="bg2">
                  <a:lumMod val="25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20" name="文字方塊 19">
            <a:extLst>
              <a:ext uri="{FF2B5EF4-FFF2-40B4-BE49-F238E27FC236}">
                <a16:creationId xmlns:a16="http://schemas.microsoft.com/office/drawing/2014/main" id="{0DBD9C0B-4D77-4C07-8843-AFCC7231EB6D}"/>
              </a:ext>
            </a:extLst>
          </p:cNvPr>
          <p:cNvSpPr txBox="1"/>
          <p:nvPr/>
        </p:nvSpPr>
        <p:spPr>
          <a:xfrm flipH="1">
            <a:off x="2438400" y="3009900"/>
            <a:ext cx="13182600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4400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操作</a:t>
            </a:r>
            <a:r>
              <a:rPr lang="en-US" altLang="zh-TW" sz="4400" dirty="0" err="1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ppt</a:t>
            </a:r>
            <a:r>
              <a:rPr lang="zh-TW" altLang="en-US" sz="4400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公告於學輔中心網站供隨時參閱</a:t>
            </a:r>
            <a:r>
              <a:rPr lang="zh-TW" altLang="en-US" sz="4400" dirty="0" smtClean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：</a:t>
            </a:r>
            <a:r>
              <a:rPr lang="en-US" altLang="zh-TW" sz="4400" dirty="0" smtClean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/>
            </a:r>
            <a:br>
              <a:rPr lang="en-US" altLang="zh-TW" sz="4400" dirty="0" smtClean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</a:br>
            <a:r>
              <a:rPr lang="zh-TW" altLang="en-US" sz="4400" dirty="0" smtClean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導師業務</a:t>
            </a:r>
            <a:r>
              <a:rPr lang="en-US" altLang="zh-TW" sz="4400" dirty="0" smtClean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—</a:t>
            </a:r>
            <a:r>
              <a:rPr lang="en-US" altLang="zh-TW" sz="4400" dirty="0" smtClean="0">
                <a:solidFill>
                  <a:schemeClr val="accent6">
                    <a:lumMod val="50000"/>
                  </a:schemeClr>
                </a:solidFill>
                <a:latin typeface="Vivaldi" panose="03020602050506090804" pitchFamily="66" charset="0"/>
                <a:ea typeface="jf open 粉圓 1.1" panose="020F0500000000000000" pitchFamily="34" charset="-120"/>
              </a:rPr>
              <a:t>&gt;</a:t>
            </a:r>
            <a:r>
              <a:rPr lang="zh-TW" altLang="en-US" sz="4400" dirty="0" smtClean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班級導師</a:t>
            </a:r>
            <a:r>
              <a:rPr lang="en-US" altLang="zh-TW" sz="4400" dirty="0" smtClean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—</a:t>
            </a:r>
            <a:r>
              <a:rPr lang="en-US" altLang="zh-TW" sz="4400" dirty="0" smtClean="0">
                <a:solidFill>
                  <a:schemeClr val="accent6">
                    <a:lumMod val="50000"/>
                  </a:schemeClr>
                </a:solidFill>
                <a:latin typeface="Vivaldi" panose="03020602050506090804" pitchFamily="66" charset="0"/>
                <a:ea typeface="jf open 粉圓 1.1" panose="020F0500000000000000" pitchFamily="34" charset="-120"/>
              </a:rPr>
              <a:t>&gt;</a:t>
            </a:r>
            <a:r>
              <a:rPr lang="zh-TW" altLang="en-US" sz="4400" dirty="0" smtClean="0">
                <a:solidFill>
                  <a:schemeClr val="accent6">
                    <a:lumMod val="50000"/>
                  </a:schemeClr>
                </a:solidFill>
                <a:latin typeface="Vivaldi" panose="03020602050506090804" pitchFamily="66" charset="0"/>
                <a:ea typeface="jf open 粉圓 1.1" panose="020F0500000000000000" pitchFamily="34" charset="-120"/>
              </a:rPr>
              <a:t>導師時間活動紀錄</a:t>
            </a:r>
            <a:r>
              <a:rPr lang="zh-TW" altLang="en-US" sz="4400" dirty="0" smtClean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（有導師版</a:t>
            </a:r>
            <a:r>
              <a:rPr lang="zh-TW" altLang="en-US" sz="4400" dirty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、學藝</a:t>
            </a:r>
            <a:r>
              <a:rPr lang="zh-TW" altLang="en-US" sz="4400" dirty="0" smtClean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版）</a:t>
            </a:r>
            <a:endParaRPr lang="en-US" altLang="zh-TW" sz="4400" dirty="0" smtClean="0">
              <a:solidFill>
                <a:schemeClr val="accent6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marL="571500" indent="-571500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4400" dirty="0" smtClean="0">
                <a:solidFill>
                  <a:srgbClr val="FF0000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每學年第一學期</a:t>
            </a:r>
            <a:r>
              <a:rPr lang="zh-TW" altLang="en-US" sz="4400" dirty="0" smtClean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均會將導師活動紀錄導師審核版、學藝版</a:t>
            </a:r>
            <a:r>
              <a:rPr lang="en-US" altLang="zh-TW" sz="4400" dirty="0" err="1" smtClean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ppt</a:t>
            </a:r>
            <a:r>
              <a:rPr lang="zh-TW" altLang="en-US" sz="4400" dirty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以電</a:t>
            </a:r>
            <a:r>
              <a:rPr lang="zh-TW" altLang="en-US" sz="4400" dirty="0" smtClean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子郵件寄送給導師參閱！</a:t>
            </a:r>
            <a:endParaRPr lang="zh-TW" altLang="en-US" sz="4400" dirty="0">
              <a:solidFill>
                <a:schemeClr val="accent6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1247922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med">
        <p159:morph option="byObject"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: 圓角 11">
            <a:extLst>
              <a:ext uri="{FF2B5EF4-FFF2-40B4-BE49-F238E27FC236}">
                <a16:creationId xmlns:a16="http://schemas.microsoft.com/office/drawing/2014/main" id="{7360B66B-FC8E-46C1-A842-0F929A4DD1A7}"/>
              </a:ext>
            </a:extLst>
          </p:cNvPr>
          <p:cNvSpPr/>
          <p:nvPr/>
        </p:nvSpPr>
        <p:spPr>
          <a:xfrm>
            <a:off x="5119201" y="1983176"/>
            <a:ext cx="8049599" cy="1857441"/>
          </a:xfrm>
          <a:prstGeom prst="roundRect">
            <a:avLst>
              <a:gd name="adj" fmla="val 50000"/>
            </a:avLst>
          </a:prstGeom>
          <a:noFill/>
          <a:ln w="38100"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solidFill>
                  <a:schemeClr val="tx1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導師時間（班會）記錄 </a:t>
            </a:r>
            <a:r>
              <a:rPr lang="zh-TW" altLang="en-US" sz="5400" dirty="0" smtClean="0">
                <a:solidFill>
                  <a:schemeClr val="tx1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如</a:t>
            </a:r>
            <a:r>
              <a:rPr lang="zh-TW" altLang="en-US" sz="5400" dirty="0">
                <a:solidFill>
                  <a:schemeClr val="tx1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有問題</a:t>
            </a:r>
            <a:endParaRPr lang="en-US" altLang="zh-TW" sz="5400" dirty="0">
              <a:solidFill>
                <a:schemeClr val="tx1"/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8D48A06C-112E-4743-9310-BF01FB037AAC}"/>
              </a:ext>
            </a:extLst>
          </p:cNvPr>
          <p:cNvSpPr txBox="1"/>
          <p:nvPr/>
        </p:nvSpPr>
        <p:spPr>
          <a:xfrm flipH="1">
            <a:off x="4629148" y="5269140"/>
            <a:ext cx="902970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800" dirty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歡迎電洽 學生輔導中心 賀彩清</a:t>
            </a:r>
            <a:endParaRPr lang="en-US" altLang="zh-TW" sz="4800" dirty="0">
              <a:solidFill>
                <a:schemeClr val="accent6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algn="ctr"/>
            <a:endParaRPr lang="en-US" altLang="zh-TW" sz="4800" dirty="0">
              <a:solidFill>
                <a:schemeClr val="accent6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algn="ctr"/>
            <a:r>
              <a:rPr lang="zh-TW" altLang="en-US" sz="4800" dirty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電話：</a:t>
            </a:r>
            <a:r>
              <a:rPr lang="en-US" altLang="zh-TW" sz="4800" dirty="0" smtClean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05-271-7081</a:t>
            </a:r>
            <a:endParaRPr lang="zh-TW" altLang="en-US" sz="4800" dirty="0">
              <a:solidFill>
                <a:schemeClr val="accent6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7630522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med">
        <p159:morph option="byObject"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1">
            <a:extLst>
              <a:ext uri="{FF2B5EF4-FFF2-40B4-BE49-F238E27FC236}">
                <a16:creationId xmlns:a16="http://schemas.microsoft.com/office/drawing/2014/main" id="{30797303-209E-4518-8D0B-ABB39FE099B5}"/>
              </a:ext>
            </a:extLst>
          </p:cNvPr>
          <p:cNvGrpSpPr/>
          <p:nvPr/>
        </p:nvGrpSpPr>
        <p:grpSpPr>
          <a:xfrm>
            <a:off x="3230614" y="3031258"/>
            <a:ext cx="14630912" cy="3647152"/>
            <a:chOff x="435007" y="2105561"/>
            <a:chExt cx="9753941" cy="2431434"/>
          </a:xfrm>
        </p:grpSpPr>
        <p:sp>
          <p:nvSpPr>
            <p:cNvPr id="5" name="文字方塊 4">
              <a:extLst>
                <a:ext uri="{FF2B5EF4-FFF2-40B4-BE49-F238E27FC236}">
                  <a16:creationId xmlns:a16="http://schemas.microsoft.com/office/drawing/2014/main" id="{FA1ECE82-7166-43F0-83AD-2043A76B5EF1}"/>
                </a:ext>
              </a:extLst>
            </p:cNvPr>
            <p:cNvSpPr txBox="1"/>
            <p:nvPr/>
          </p:nvSpPr>
          <p:spPr>
            <a:xfrm>
              <a:off x="435007" y="2105561"/>
              <a:ext cx="6347534" cy="2431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15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jf open 粉圓 1.1" panose="020F0500000000000000" pitchFamily="34" charset="-120"/>
                  <a:ea typeface="jf open 粉圓 1.1" panose="020F0500000000000000" pitchFamily="34" charset="-120"/>
                </a:rPr>
                <a:t>導生個案會談紀錄</a:t>
              </a:r>
              <a:endParaRPr lang="zh-TW" altLang="en-US" sz="11550" dirty="0">
                <a:solidFill>
                  <a:schemeClr val="tx1">
                    <a:lumMod val="75000"/>
                    <a:lumOff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endParaRPr>
            </a:p>
          </p:txBody>
        </p:sp>
        <p:sp>
          <p:nvSpPr>
            <p:cNvPr id="6" name="文字方塊 5">
              <a:extLst>
                <a:ext uri="{FF2B5EF4-FFF2-40B4-BE49-F238E27FC236}">
                  <a16:creationId xmlns:a16="http://schemas.microsoft.com/office/drawing/2014/main" id="{9FF61A3F-0FBF-4AF4-A52A-0CC0DE75D0DB}"/>
                </a:ext>
              </a:extLst>
            </p:cNvPr>
            <p:cNvSpPr txBox="1"/>
            <p:nvPr/>
          </p:nvSpPr>
          <p:spPr>
            <a:xfrm>
              <a:off x="3841414" y="3124900"/>
              <a:ext cx="6347534" cy="73866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endParaRPr lang="zh-TW" altLang="en-US" sz="6600" dirty="0">
                <a:solidFill>
                  <a:schemeClr val="tx1">
                    <a:lumMod val="75000"/>
                    <a:lumOff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endParaRPr>
            </a:p>
          </p:txBody>
        </p:sp>
      </p:grpSp>
      <p:sp>
        <p:nvSpPr>
          <p:cNvPr id="7" name="文字方塊 6">
            <a:extLst>
              <a:ext uri="{FF2B5EF4-FFF2-40B4-BE49-F238E27FC236}">
                <a16:creationId xmlns:a16="http://schemas.microsoft.com/office/drawing/2014/main" id="{451A86D7-AB56-477D-8BC4-C02A07D4A04B}"/>
              </a:ext>
            </a:extLst>
          </p:cNvPr>
          <p:cNvSpPr txBox="1"/>
          <p:nvPr/>
        </p:nvSpPr>
        <p:spPr>
          <a:xfrm>
            <a:off x="3975823" y="8181504"/>
            <a:ext cx="103363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學生輔導中心 製作</a:t>
            </a:r>
            <a:endParaRPr lang="en-US" altLang="zh-TW" sz="3000" dirty="0">
              <a:solidFill>
                <a:schemeClr val="tx1">
                  <a:lumMod val="75000"/>
                  <a:lumOff val="25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pic>
        <p:nvPicPr>
          <p:cNvPr id="33" name="圖片 32">
            <a:extLst>
              <a:ext uri="{FF2B5EF4-FFF2-40B4-BE49-F238E27FC236}">
                <a16:creationId xmlns:a16="http://schemas.microsoft.com/office/drawing/2014/main" id="{6D072430-8971-4C4D-8C0D-297A850F84B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29" t="27876" r="36722" b="42389"/>
          <a:stretch/>
        </p:blipFill>
        <p:spPr>
          <a:xfrm rot="20216598">
            <a:off x="14071319" y="7736042"/>
            <a:ext cx="2476572" cy="3058805"/>
          </a:xfrm>
          <a:prstGeom prst="rect">
            <a:avLst/>
          </a:prstGeom>
        </p:spPr>
      </p:pic>
      <p:pic>
        <p:nvPicPr>
          <p:cNvPr id="15" name="Picture 2" descr="嘉義大學學務處- Home | Facebook">
            <a:extLst>
              <a:ext uri="{FF2B5EF4-FFF2-40B4-BE49-F238E27FC236}">
                <a16:creationId xmlns:a16="http://schemas.microsoft.com/office/drawing/2014/main" id="{6D21D8E2-77E5-4C69-B8B6-B1C0EA4903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4934" y="6081629"/>
            <a:ext cx="2418117" cy="2418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35530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圓角 1">
            <a:extLst>
              <a:ext uri="{FF2B5EF4-FFF2-40B4-BE49-F238E27FC236}">
                <a16:creationId xmlns:a16="http://schemas.microsoft.com/office/drawing/2014/main" id="{B782B4EC-6DDE-6A2F-9522-5CB864395A69}"/>
              </a:ext>
            </a:extLst>
          </p:cNvPr>
          <p:cNvSpPr/>
          <p:nvPr/>
        </p:nvSpPr>
        <p:spPr>
          <a:xfrm>
            <a:off x="5119200" y="952500"/>
            <a:ext cx="8596800" cy="1857441"/>
          </a:xfrm>
          <a:custGeom>
            <a:avLst/>
            <a:gdLst>
              <a:gd name="connsiteX0" fmla="*/ 0 w 8049599"/>
              <a:gd name="connsiteY0" fmla="*/ 201885 h 1857441"/>
              <a:gd name="connsiteX1" fmla="*/ 201885 w 8049599"/>
              <a:gd name="connsiteY1" fmla="*/ 0 h 1857441"/>
              <a:gd name="connsiteX2" fmla="*/ 7847714 w 8049599"/>
              <a:gd name="connsiteY2" fmla="*/ 0 h 1857441"/>
              <a:gd name="connsiteX3" fmla="*/ 8049599 w 8049599"/>
              <a:gd name="connsiteY3" fmla="*/ 201885 h 1857441"/>
              <a:gd name="connsiteX4" fmla="*/ 8049599 w 8049599"/>
              <a:gd name="connsiteY4" fmla="*/ 1655556 h 1857441"/>
              <a:gd name="connsiteX5" fmla="*/ 7847714 w 8049599"/>
              <a:gd name="connsiteY5" fmla="*/ 1857441 h 1857441"/>
              <a:gd name="connsiteX6" fmla="*/ 201885 w 8049599"/>
              <a:gd name="connsiteY6" fmla="*/ 1857441 h 1857441"/>
              <a:gd name="connsiteX7" fmla="*/ 0 w 8049599"/>
              <a:gd name="connsiteY7" fmla="*/ 1655556 h 1857441"/>
              <a:gd name="connsiteX8" fmla="*/ 0 w 8049599"/>
              <a:gd name="connsiteY8" fmla="*/ 201885 h 1857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049599" h="1857441" extrusionOk="0">
                <a:moveTo>
                  <a:pt x="0" y="201885"/>
                </a:moveTo>
                <a:cubicBezTo>
                  <a:pt x="-917" y="101561"/>
                  <a:pt x="88159" y="-11341"/>
                  <a:pt x="201885" y="0"/>
                </a:cubicBezTo>
                <a:cubicBezTo>
                  <a:pt x="2567906" y="-42660"/>
                  <a:pt x="4169972" y="-111393"/>
                  <a:pt x="7847714" y="0"/>
                </a:cubicBezTo>
                <a:cubicBezTo>
                  <a:pt x="7949492" y="7638"/>
                  <a:pt x="8055315" y="93323"/>
                  <a:pt x="8049599" y="201885"/>
                </a:cubicBezTo>
                <a:cubicBezTo>
                  <a:pt x="8031476" y="597876"/>
                  <a:pt x="8143351" y="1028176"/>
                  <a:pt x="8049599" y="1655556"/>
                </a:cubicBezTo>
                <a:cubicBezTo>
                  <a:pt x="8053565" y="1764558"/>
                  <a:pt x="7944849" y="1841865"/>
                  <a:pt x="7847714" y="1857441"/>
                </a:cubicBezTo>
                <a:cubicBezTo>
                  <a:pt x="7063223" y="1889277"/>
                  <a:pt x="2477685" y="1847710"/>
                  <a:pt x="201885" y="1857441"/>
                </a:cubicBezTo>
                <a:cubicBezTo>
                  <a:pt x="100694" y="1839152"/>
                  <a:pt x="4976" y="1745755"/>
                  <a:pt x="0" y="1655556"/>
                </a:cubicBezTo>
                <a:cubicBezTo>
                  <a:pt x="-23079" y="1385847"/>
                  <a:pt x="61613" y="684784"/>
                  <a:pt x="0" y="201885"/>
                </a:cubicBezTo>
                <a:close/>
              </a:path>
            </a:pathLst>
          </a:custGeom>
          <a:noFill/>
          <a:ln w="38100">
            <a:solidFill>
              <a:srgbClr val="A19393"/>
            </a:solidFill>
            <a:extLst>
              <a:ext uri="{C807C97D-BFC1-408E-A445-0C87EB9F89A2}">
                <ask:lineSketchStyleProps xmlns:ask="http://schemas.microsoft.com/office/drawing/2018/sketchyshapes" xmlns="" sd="3868870337">
                  <a:prstGeom prst="roundRect">
                    <a:avLst>
                      <a:gd name="adj" fmla="val 10869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solidFill>
                  <a:schemeClr val="bg2">
                    <a:lumMod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導生個案會談</a:t>
            </a:r>
            <a:r>
              <a:rPr lang="zh-TW" altLang="en-US" sz="5400" dirty="0" smtClean="0">
                <a:solidFill>
                  <a:schemeClr val="bg2">
                    <a:lumMod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紀錄填寫位置</a:t>
            </a:r>
            <a:endParaRPr lang="en-US" altLang="zh-TW" sz="5400" dirty="0">
              <a:solidFill>
                <a:schemeClr val="bg2">
                  <a:lumMod val="25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9A54730E-0323-E899-32BD-8D00A04140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5700" y="5449682"/>
            <a:ext cx="12153900" cy="2190750"/>
          </a:xfrm>
          <a:prstGeom prst="rect">
            <a:avLst/>
          </a:prstGeom>
        </p:spPr>
      </p:pic>
      <p:sp>
        <p:nvSpPr>
          <p:cNvPr id="5" name="文字方塊 4">
            <a:extLst>
              <a:ext uri="{FF2B5EF4-FFF2-40B4-BE49-F238E27FC236}">
                <a16:creationId xmlns:a16="http://schemas.microsoft.com/office/drawing/2014/main" id="{1D506C40-0CA4-AC96-F44E-96B7B39AE921}"/>
              </a:ext>
            </a:extLst>
          </p:cNvPr>
          <p:cNvSpPr txBox="1"/>
          <p:nvPr/>
        </p:nvSpPr>
        <p:spPr>
          <a:xfrm>
            <a:off x="2667000" y="3619500"/>
            <a:ext cx="6629400" cy="1532334"/>
          </a:xfrm>
          <a:prstGeom prst="roundRect">
            <a:avLst/>
          </a:prstGeom>
          <a:solidFill>
            <a:srgbClr val="FFFFFF"/>
          </a:solidFill>
          <a:ln w="38100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4200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與學生會談後可填寫</a:t>
            </a:r>
            <a:r>
              <a:rPr lang="zh-TW" altLang="en-US" sz="4200" dirty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「導生個案會談紀錄</a:t>
            </a:r>
            <a:r>
              <a:rPr lang="zh-TW" altLang="en-US" sz="4200" dirty="0" smtClean="0">
                <a:latin typeface="jf open 粉圓 1.1" panose="020F0500000000000000" pitchFamily="34" charset="-120"/>
                <a:ea typeface="jf open 粉圓 1.1" panose="020F0500000000000000" pitchFamily="34" charset="-120"/>
              </a:rPr>
              <a:t>」做紀錄</a:t>
            </a:r>
            <a:endParaRPr lang="en-US" altLang="zh-TW" sz="4200" dirty="0"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FA3845D4-88CE-B5A4-FD90-BC32C25507F0}"/>
              </a:ext>
            </a:extLst>
          </p:cNvPr>
          <p:cNvSpPr/>
          <p:nvPr/>
        </p:nvSpPr>
        <p:spPr>
          <a:xfrm>
            <a:off x="11430000" y="6819900"/>
            <a:ext cx="2133600" cy="3048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11672105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med">
        <p159:morph option="byObject"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: 圓角 2">
            <a:extLst>
              <a:ext uri="{FF2B5EF4-FFF2-40B4-BE49-F238E27FC236}">
                <a16:creationId xmlns:a16="http://schemas.microsoft.com/office/drawing/2014/main" id="{10A00002-D738-8E0C-77C3-C0B05CC6CA37}"/>
              </a:ext>
            </a:extLst>
          </p:cNvPr>
          <p:cNvSpPr/>
          <p:nvPr/>
        </p:nvSpPr>
        <p:spPr>
          <a:xfrm>
            <a:off x="4344834" y="952500"/>
            <a:ext cx="9598332" cy="1857441"/>
          </a:xfrm>
          <a:custGeom>
            <a:avLst/>
            <a:gdLst>
              <a:gd name="connsiteX0" fmla="*/ 0 w 9598332"/>
              <a:gd name="connsiteY0" fmla="*/ 201885 h 1857441"/>
              <a:gd name="connsiteX1" fmla="*/ 201885 w 9598332"/>
              <a:gd name="connsiteY1" fmla="*/ 0 h 1857441"/>
              <a:gd name="connsiteX2" fmla="*/ 9396447 w 9598332"/>
              <a:gd name="connsiteY2" fmla="*/ 0 h 1857441"/>
              <a:gd name="connsiteX3" fmla="*/ 9598332 w 9598332"/>
              <a:gd name="connsiteY3" fmla="*/ 201885 h 1857441"/>
              <a:gd name="connsiteX4" fmla="*/ 9598332 w 9598332"/>
              <a:gd name="connsiteY4" fmla="*/ 1655556 h 1857441"/>
              <a:gd name="connsiteX5" fmla="*/ 9396447 w 9598332"/>
              <a:gd name="connsiteY5" fmla="*/ 1857441 h 1857441"/>
              <a:gd name="connsiteX6" fmla="*/ 201885 w 9598332"/>
              <a:gd name="connsiteY6" fmla="*/ 1857441 h 1857441"/>
              <a:gd name="connsiteX7" fmla="*/ 0 w 9598332"/>
              <a:gd name="connsiteY7" fmla="*/ 1655556 h 1857441"/>
              <a:gd name="connsiteX8" fmla="*/ 0 w 9598332"/>
              <a:gd name="connsiteY8" fmla="*/ 201885 h 1857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598332" h="1857441" extrusionOk="0">
                <a:moveTo>
                  <a:pt x="0" y="201885"/>
                </a:moveTo>
                <a:cubicBezTo>
                  <a:pt x="-917" y="101561"/>
                  <a:pt x="88159" y="-11341"/>
                  <a:pt x="201885" y="0"/>
                </a:cubicBezTo>
                <a:cubicBezTo>
                  <a:pt x="4267478" y="-42660"/>
                  <a:pt x="6971921" y="-111393"/>
                  <a:pt x="9396447" y="0"/>
                </a:cubicBezTo>
                <a:cubicBezTo>
                  <a:pt x="9498225" y="7638"/>
                  <a:pt x="9604048" y="93323"/>
                  <a:pt x="9598332" y="201885"/>
                </a:cubicBezTo>
                <a:cubicBezTo>
                  <a:pt x="9580209" y="597876"/>
                  <a:pt x="9692084" y="1028176"/>
                  <a:pt x="9598332" y="1655556"/>
                </a:cubicBezTo>
                <a:cubicBezTo>
                  <a:pt x="9602298" y="1764558"/>
                  <a:pt x="9493582" y="1841865"/>
                  <a:pt x="9396447" y="1857441"/>
                </a:cubicBezTo>
                <a:cubicBezTo>
                  <a:pt x="7173749" y="1889277"/>
                  <a:pt x="2907920" y="1847710"/>
                  <a:pt x="201885" y="1857441"/>
                </a:cubicBezTo>
                <a:cubicBezTo>
                  <a:pt x="100694" y="1839152"/>
                  <a:pt x="4976" y="1745755"/>
                  <a:pt x="0" y="1655556"/>
                </a:cubicBezTo>
                <a:cubicBezTo>
                  <a:pt x="-23079" y="1385847"/>
                  <a:pt x="61613" y="684784"/>
                  <a:pt x="0" y="201885"/>
                </a:cubicBezTo>
                <a:close/>
              </a:path>
            </a:pathLst>
          </a:custGeom>
          <a:noFill/>
          <a:ln w="38100">
            <a:solidFill>
              <a:srgbClr val="A19393"/>
            </a:solidFill>
            <a:extLst>
              <a:ext uri="{C807C97D-BFC1-408E-A445-0C87EB9F89A2}">
                <ask:lineSketchStyleProps xmlns:ask="http://schemas.microsoft.com/office/drawing/2018/sketchyshapes" xmlns="" sd="3868870337">
                  <a:prstGeom prst="roundRect">
                    <a:avLst>
                      <a:gd name="adj" fmla="val 10869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 smtClean="0">
                <a:solidFill>
                  <a:schemeClr val="bg2">
                    <a:lumMod val="25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電算中心相關宣導事項</a:t>
            </a:r>
            <a:endParaRPr lang="en-US" altLang="zh-TW" sz="5400" dirty="0">
              <a:solidFill>
                <a:schemeClr val="bg2">
                  <a:lumMod val="25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20" name="文字方塊 19">
            <a:extLst>
              <a:ext uri="{FF2B5EF4-FFF2-40B4-BE49-F238E27FC236}">
                <a16:creationId xmlns:a16="http://schemas.microsoft.com/office/drawing/2014/main" id="{0DBD9C0B-4D77-4C07-8843-AFCC7231EB6D}"/>
              </a:ext>
            </a:extLst>
          </p:cNvPr>
          <p:cNvSpPr txBox="1"/>
          <p:nvPr/>
        </p:nvSpPr>
        <p:spPr>
          <a:xfrm flipH="1">
            <a:off x="3238500" y="3390900"/>
            <a:ext cx="11811000" cy="7509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4400" dirty="0" smtClean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導生個案會談紀錄，為個資保密，只有電算中心有權限維護。</a:t>
            </a:r>
            <a:endParaRPr lang="en-US" altLang="zh-TW" sz="4400" dirty="0" smtClean="0">
              <a:solidFill>
                <a:schemeClr val="accent6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marL="571500" indent="-571500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4400" dirty="0" smtClean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個案會談紀錄，現任導師班可隨時進入填寫、查詢。</a:t>
            </a:r>
            <a:endParaRPr lang="en-US" altLang="zh-TW" sz="4400" dirty="0" smtClean="0">
              <a:solidFill>
                <a:schemeClr val="accent6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marL="571500" indent="-571500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4400" dirty="0" smtClean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非現任導師班之過去紀錄要調閱，可向電算中心申請。</a:t>
            </a:r>
            <a:r>
              <a:rPr lang="en-US" altLang="zh-TW" sz="4400" dirty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/>
            </a:r>
            <a:br>
              <a:rPr lang="en-US" altLang="zh-TW" sz="4400" dirty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</a:br>
            <a:endParaRPr lang="zh-TW" altLang="en-US" sz="4400" dirty="0">
              <a:solidFill>
                <a:schemeClr val="accent6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3697897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med">
        <p159:morph option="byObject"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: 圓角 11">
            <a:extLst>
              <a:ext uri="{FF2B5EF4-FFF2-40B4-BE49-F238E27FC236}">
                <a16:creationId xmlns:a16="http://schemas.microsoft.com/office/drawing/2014/main" id="{7360B66B-FC8E-46C1-A842-0F929A4DD1A7}"/>
              </a:ext>
            </a:extLst>
          </p:cNvPr>
          <p:cNvSpPr/>
          <p:nvPr/>
        </p:nvSpPr>
        <p:spPr>
          <a:xfrm>
            <a:off x="5119201" y="1983176"/>
            <a:ext cx="8049599" cy="1857441"/>
          </a:xfrm>
          <a:prstGeom prst="roundRect">
            <a:avLst>
              <a:gd name="adj" fmla="val 50000"/>
            </a:avLst>
          </a:prstGeom>
          <a:noFill/>
          <a:ln w="38100"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 smtClean="0">
                <a:solidFill>
                  <a:schemeClr val="tx1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導生個案會談記錄 </a:t>
            </a:r>
            <a:r>
              <a:rPr lang="zh-TW" altLang="en-US" sz="5400" dirty="0">
                <a:solidFill>
                  <a:schemeClr val="tx1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操作如有問題</a:t>
            </a:r>
            <a:endParaRPr lang="en-US" altLang="zh-TW" sz="5400" dirty="0">
              <a:solidFill>
                <a:schemeClr val="tx1"/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8D48A06C-112E-4743-9310-BF01FB037AAC}"/>
              </a:ext>
            </a:extLst>
          </p:cNvPr>
          <p:cNvSpPr txBox="1"/>
          <p:nvPr/>
        </p:nvSpPr>
        <p:spPr>
          <a:xfrm flipH="1">
            <a:off x="4629148" y="5269140"/>
            <a:ext cx="902970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800" dirty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歡迎電洽 </a:t>
            </a:r>
            <a:r>
              <a:rPr lang="zh-TW" altLang="en-US" sz="4800" dirty="0" smtClean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電算中心 侯坤良</a:t>
            </a:r>
            <a:endParaRPr lang="en-US" altLang="zh-TW" sz="4800" dirty="0">
              <a:solidFill>
                <a:schemeClr val="accent6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algn="ctr"/>
            <a:endParaRPr lang="en-US" altLang="zh-TW" sz="4800" dirty="0">
              <a:solidFill>
                <a:schemeClr val="accent6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  <a:p>
            <a:pPr algn="ctr"/>
            <a:r>
              <a:rPr lang="zh-TW" altLang="en-US" sz="4800" dirty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電話：</a:t>
            </a:r>
            <a:r>
              <a:rPr lang="en-US" altLang="zh-TW" sz="4800" dirty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05-271</a:t>
            </a:r>
            <a:r>
              <a:rPr lang="zh-TW" altLang="en-US" sz="4800" dirty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 </a:t>
            </a:r>
            <a:r>
              <a:rPr lang="en-US" altLang="zh-TW" sz="4800" dirty="0" smtClean="0">
                <a:solidFill>
                  <a:schemeClr val="accent6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7261</a:t>
            </a:r>
            <a:endParaRPr lang="zh-TW" altLang="en-US" sz="4800" dirty="0">
              <a:solidFill>
                <a:schemeClr val="accent6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1434286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med">
        <p159:morph option="byObject"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397</TotalTime>
  <Words>398</Words>
  <Application>Microsoft Office PowerPoint</Application>
  <PresentationFormat>自訂</PresentationFormat>
  <Paragraphs>42</Paragraphs>
  <Slides>12</Slides>
  <Notes>3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12</vt:i4>
      </vt:variant>
    </vt:vector>
  </HeadingPairs>
  <TitlesOfParts>
    <vt:vector size="19" baseType="lpstr">
      <vt:lpstr>新細明體</vt:lpstr>
      <vt:lpstr>Arial</vt:lpstr>
      <vt:lpstr>Vivaldi</vt:lpstr>
      <vt:lpstr>jf open 粉圓 1.1</vt:lpstr>
      <vt:lpstr>Calibri</vt:lpstr>
      <vt:lpstr>Wingdings</vt:lpstr>
      <vt:lpstr>Office Theme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季蓁-導師輔導團隊增能會議</dc:title>
  <dc:creator>WIN</dc:creator>
  <cp:lastModifiedBy>WIN10</cp:lastModifiedBy>
  <cp:revision>30</cp:revision>
  <dcterms:created xsi:type="dcterms:W3CDTF">2006-08-16T00:00:00Z</dcterms:created>
  <dcterms:modified xsi:type="dcterms:W3CDTF">2024-09-03T07:34:07Z</dcterms:modified>
  <dc:identifier>DAFtwD9gHPg</dc:identifier>
</cp:coreProperties>
</file>