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9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</p:sldIdLst>
  <p:sldSz cx="18288000" cy="10287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jf open 粉圓 1.1" panose="02020500000000000000" charset="-12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9393"/>
    <a:srgbClr val="C9BEBB"/>
    <a:srgbClr val="FBF5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97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587043-FE16-4A0D-BEF7-C3E67F7FF2A0}" type="datetimeFigureOut">
              <a:rPr lang="zh-TW" altLang="en-US" smtClean="0"/>
              <a:t>2024/9/2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F39735-687C-4CF9-8D43-7AEC03494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666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3FAE5E-7DEA-4A60-9D4C-55766F6DA53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5638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39735-687C-4CF9-8D43-7AEC03494A3C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150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894349DA-A02D-8B5E-C541-A9A0F2724A49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BF5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 2">
            <a:extLst>
              <a:ext uri="{FF2B5EF4-FFF2-40B4-BE49-F238E27FC236}">
                <a16:creationId xmlns:a16="http://schemas.microsoft.com/office/drawing/2014/main" id="{F449649E-4FB3-5C7C-EDFB-26A455435CE4}"/>
              </a:ext>
            </a:extLst>
          </p:cNvPr>
          <p:cNvSpPr/>
          <p:nvPr userDrawn="1"/>
        </p:nvSpPr>
        <p:spPr>
          <a:xfrm>
            <a:off x="-2886129" y="7383981"/>
            <a:ext cx="4725318" cy="4577651"/>
          </a:xfrm>
          <a:custGeom>
            <a:avLst/>
            <a:gdLst/>
            <a:ahLst/>
            <a:cxnLst/>
            <a:rect l="l" t="t" r="r" b="b"/>
            <a:pathLst>
              <a:path w="4725318" h="4577651">
                <a:moveTo>
                  <a:pt x="0" y="0"/>
                </a:moveTo>
                <a:lnTo>
                  <a:pt x="4725317" y="0"/>
                </a:lnTo>
                <a:lnTo>
                  <a:pt x="4725317" y="4577651"/>
                </a:lnTo>
                <a:lnTo>
                  <a:pt x="0" y="45776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1B00C424-BF1A-90DF-09AC-7283CF1FAADB}"/>
              </a:ext>
            </a:extLst>
          </p:cNvPr>
          <p:cNvSpPr/>
          <p:nvPr userDrawn="1"/>
        </p:nvSpPr>
        <p:spPr>
          <a:xfrm rot="-10800000">
            <a:off x="15382233" y="-964670"/>
            <a:ext cx="4725318" cy="4577651"/>
          </a:xfrm>
          <a:custGeom>
            <a:avLst/>
            <a:gdLst/>
            <a:ahLst/>
            <a:cxnLst/>
            <a:rect l="l" t="t" r="r" b="b"/>
            <a:pathLst>
              <a:path w="4725318" h="4577651">
                <a:moveTo>
                  <a:pt x="0" y="0"/>
                </a:moveTo>
                <a:lnTo>
                  <a:pt x="4725318" y="0"/>
                </a:lnTo>
                <a:lnTo>
                  <a:pt x="4725318" y="4577651"/>
                </a:lnTo>
                <a:lnTo>
                  <a:pt x="0" y="45776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9" name="Freeform 4">
            <a:extLst>
              <a:ext uri="{FF2B5EF4-FFF2-40B4-BE49-F238E27FC236}">
                <a16:creationId xmlns:a16="http://schemas.microsoft.com/office/drawing/2014/main" id="{307667E9-D2F4-657A-7A8E-718326148672}"/>
              </a:ext>
            </a:extLst>
          </p:cNvPr>
          <p:cNvSpPr/>
          <p:nvPr userDrawn="1"/>
        </p:nvSpPr>
        <p:spPr>
          <a:xfrm>
            <a:off x="-2266875" y="-700919"/>
            <a:ext cx="4622862" cy="4937636"/>
          </a:xfrm>
          <a:custGeom>
            <a:avLst/>
            <a:gdLst/>
            <a:ahLst/>
            <a:cxnLst/>
            <a:rect l="l" t="t" r="r" b="b"/>
            <a:pathLst>
              <a:path w="4622862" h="4937636">
                <a:moveTo>
                  <a:pt x="0" y="0"/>
                </a:moveTo>
                <a:lnTo>
                  <a:pt x="4622862" y="0"/>
                </a:lnTo>
                <a:lnTo>
                  <a:pt x="4622862" y="4937636"/>
                </a:lnTo>
                <a:lnTo>
                  <a:pt x="0" y="4937636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83F93FEE-303C-3B67-BF10-61B495C3CBDD}"/>
              </a:ext>
            </a:extLst>
          </p:cNvPr>
          <p:cNvSpPr/>
          <p:nvPr userDrawn="1"/>
        </p:nvSpPr>
        <p:spPr>
          <a:xfrm rot="-10800000">
            <a:off x="14894250" y="7962420"/>
            <a:ext cx="4622862" cy="4937636"/>
          </a:xfrm>
          <a:custGeom>
            <a:avLst/>
            <a:gdLst/>
            <a:ahLst/>
            <a:cxnLst/>
            <a:rect l="l" t="t" r="r" b="b"/>
            <a:pathLst>
              <a:path w="4622862" h="4937636">
                <a:moveTo>
                  <a:pt x="0" y="0"/>
                </a:moveTo>
                <a:lnTo>
                  <a:pt x="4622862" y="0"/>
                </a:lnTo>
                <a:lnTo>
                  <a:pt x="4622862" y="4937637"/>
                </a:lnTo>
                <a:lnTo>
                  <a:pt x="0" y="4937637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41EC02FA-CF20-46A0-9369-E957E62DAFBB}"/>
              </a:ext>
            </a:extLst>
          </p:cNvPr>
          <p:cNvSpPr txBox="1"/>
          <p:nvPr/>
        </p:nvSpPr>
        <p:spPr>
          <a:xfrm>
            <a:off x="2881653" y="2265744"/>
            <a:ext cx="41946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</a:t>
            </a:r>
            <a:endParaRPr lang="zh-TW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30797303-209E-4518-8D0B-ABB39FE099B5}"/>
              </a:ext>
            </a:extLst>
          </p:cNvPr>
          <p:cNvGrpSpPr/>
          <p:nvPr/>
        </p:nvGrpSpPr>
        <p:grpSpPr>
          <a:xfrm>
            <a:off x="3230614" y="3031258"/>
            <a:ext cx="14630912" cy="2637005"/>
            <a:chOff x="435007" y="2105561"/>
            <a:chExt cx="9753941" cy="1758003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FA1ECE82-7166-43F0-83AD-2043A76B5EF1}"/>
                </a:ext>
              </a:extLst>
            </p:cNvPr>
            <p:cNvSpPr txBox="1"/>
            <p:nvPr/>
          </p:nvSpPr>
          <p:spPr>
            <a:xfrm>
              <a:off x="435007" y="2105561"/>
              <a:ext cx="6347534" cy="12464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5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班會紀錄系統</a:t>
              </a: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9FF61A3F-0FBF-4AF4-A52A-0CC0DE75D0DB}"/>
                </a:ext>
              </a:extLst>
            </p:cNvPr>
            <p:cNvSpPr txBox="1"/>
            <p:nvPr/>
          </p:nvSpPr>
          <p:spPr>
            <a:xfrm>
              <a:off x="3841414" y="3124900"/>
              <a:ext cx="6347534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TW" altLang="en-US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登錄簡介</a:t>
              </a: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451A86D7-AB56-477D-8BC4-C02A07D4A04B}"/>
              </a:ext>
            </a:extLst>
          </p:cNvPr>
          <p:cNvSpPr txBox="1"/>
          <p:nvPr/>
        </p:nvSpPr>
        <p:spPr>
          <a:xfrm>
            <a:off x="3975823" y="8181504"/>
            <a:ext cx="103363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學生輔導中心 製作</a:t>
            </a:r>
            <a:endParaRPr lang="en-US" altLang="zh-TW" sz="3000" dirty="0">
              <a:solidFill>
                <a:schemeClr val="tx1">
                  <a:lumMod val="75000"/>
                  <a:lumOff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33" name="圖片 32">
            <a:extLst>
              <a:ext uri="{FF2B5EF4-FFF2-40B4-BE49-F238E27FC236}">
                <a16:creationId xmlns:a16="http://schemas.microsoft.com/office/drawing/2014/main" id="{6D072430-8971-4C4D-8C0D-297A850F84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9" t="27876" r="36722" b="42389"/>
          <a:stretch/>
        </p:blipFill>
        <p:spPr>
          <a:xfrm rot="20216598">
            <a:off x="14071319" y="7736042"/>
            <a:ext cx="2476572" cy="3058805"/>
          </a:xfrm>
          <a:prstGeom prst="rect">
            <a:avLst/>
          </a:prstGeom>
        </p:spPr>
      </p:pic>
      <p:pic>
        <p:nvPicPr>
          <p:cNvPr id="15" name="Picture 2" descr="嘉義大學學務處- Home | Facebook">
            <a:extLst>
              <a:ext uri="{FF2B5EF4-FFF2-40B4-BE49-F238E27FC236}">
                <a16:creationId xmlns:a16="http://schemas.microsoft.com/office/drawing/2014/main" id="{6D21D8E2-77E5-4C69-B8B6-B1C0EA490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934" y="6081629"/>
            <a:ext cx="2418117" cy="241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405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圓角 9">
            <a:extLst>
              <a:ext uri="{FF2B5EF4-FFF2-40B4-BE49-F238E27FC236}">
                <a16:creationId xmlns:a16="http://schemas.microsoft.com/office/drawing/2014/main" id="{83D21290-0B3A-4EA0-BC38-B0ABB7E840C1}"/>
              </a:ext>
            </a:extLst>
          </p:cNvPr>
          <p:cNvSpPr/>
          <p:nvPr/>
        </p:nvSpPr>
        <p:spPr>
          <a:xfrm>
            <a:off x="5119201" y="90621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C9BEBB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導師時間（班會）記錄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  <a:cs typeface="Klee One" pitchFamily="2" charset="-120"/>
            </a:endParaRPr>
          </a:p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登錄須知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  <a:cs typeface="Klee One" pitchFamily="2" charset="-12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9EB04D47-D2F9-49AB-94BB-7F41FFB53787}"/>
              </a:ext>
            </a:extLst>
          </p:cNvPr>
          <p:cNvSpPr txBox="1"/>
          <p:nvPr/>
        </p:nvSpPr>
        <p:spPr>
          <a:xfrm>
            <a:off x="3126183" y="3555614"/>
            <a:ext cx="1203563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71525" indent="-771525">
              <a:buAutoNum type="arabicPeriod"/>
            </a:pP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導師時間活動紀錄由學藝股長登錄。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  <a:cs typeface="Klee One" pitchFamily="2" charset="-120"/>
            </a:endParaRPr>
          </a:p>
          <a:p>
            <a:pPr marL="771525" indent="-771525">
              <a:buAutoNum type="arabicPeriod"/>
            </a:pP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  <a:cs typeface="Klee One" pitchFamily="2" charset="-120"/>
            </a:endParaRPr>
          </a:p>
          <a:p>
            <a:pPr marL="771525" indent="-771525">
              <a:buAutoNum type="arabicPeriod"/>
            </a:pP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班級每週排定三 </a:t>
            </a:r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5 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、 </a:t>
            </a:r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6 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兩節課的「導師時間」 （進學班每週排定一節課），除導師制時間外，亦可運用導師其他課餘時間實施。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  <a:cs typeface="Klee One" pitchFamily="2" charset="-120"/>
            </a:endParaRPr>
          </a:p>
          <a:p>
            <a:pPr marL="771525" indent="-771525">
              <a:buAutoNum type="arabicPeriod"/>
            </a:pP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  <a:cs typeface="Klee One" pitchFamily="2" charset="-120"/>
            </a:endParaRPr>
          </a:p>
          <a:p>
            <a:pPr marL="771525" indent="-771525">
              <a:buFontTx/>
              <a:buAutoNum type="arabicPeriod"/>
            </a:pP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凡週三 </a:t>
            </a:r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5 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、 </a:t>
            </a:r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6 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  <a:cs typeface="Klee One" pitchFamily="2" charset="-120"/>
              </a:rPr>
              <a:t>節（第一週及考試週除外）之活動均需記錄，包括院週會、系週會及班會。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  <a:cs typeface="Klee One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308359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字方塊 11">
            <a:extLst>
              <a:ext uri="{FF2B5EF4-FFF2-40B4-BE49-F238E27FC236}">
                <a16:creationId xmlns:a16="http://schemas.microsoft.com/office/drawing/2014/main" id="{9EB04D47-D2F9-49AB-94BB-7F41FFB53787}"/>
              </a:ext>
            </a:extLst>
          </p:cNvPr>
          <p:cNvSpPr txBox="1"/>
          <p:nvPr/>
        </p:nvSpPr>
        <p:spPr>
          <a:xfrm>
            <a:off x="3126183" y="3555614"/>
            <a:ext cx="1203563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71525" indent="-771525">
              <a:buFont typeface="+mj-lt"/>
              <a:buAutoNum type="arabicPeriod" startAt="4"/>
            </a:pP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如參加院週會、系週會請註明主持人及報告事 項；如聽演講請載明演講者、主題及演講大綱。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771525" indent="-771525">
              <a:buFont typeface="+mj-lt"/>
              <a:buAutoNum type="arabicPeriod" startAt="4"/>
            </a:pP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771525" indent="-771525">
              <a:buAutoNum type="arabicPeriod" startAt="4"/>
            </a:pP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班會係指有導師出席指導並屬全班性的集會或活動。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771525" indent="-771525">
              <a:buAutoNum type="arabicPeriod" startAt="4"/>
            </a:pP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771525" indent="-771525">
              <a:buAutoNum type="arabicPeriod" startAt="4"/>
            </a:pP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導師時間活動紀錄經導師審核後，全班同學方能查閱紀錄。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B9CCA7FB-90AC-6887-85EB-75A9A356D656}"/>
              </a:ext>
            </a:extLst>
          </p:cNvPr>
          <p:cNvSpPr/>
          <p:nvPr/>
        </p:nvSpPr>
        <p:spPr>
          <a:xfrm>
            <a:off x="5119201" y="90621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C9BEBB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登錄須知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394058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字方塊 10">
            <a:extLst>
              <a:ext uri="{FF2B5EF4-FFF2-40B4-BE49-F238E27FC236}">
                <a16:creationId xmlns:a16="http://schemas.microsoft.com/office/drawing/2014/main" id="{E55DAA2B-51FB-4C8C-9E07-9726D6DC3AF5}"/>
              </a:ext>
            </a:extLst>
          </p:cNvPr>
          <p:cNvSpPr txBox="1"/>
          <p:nvPr/>
        </p:nvSpPr>
        <p:spPr>
          <a:xfrm>
            <a:off x="3126183" y="3104442"/>
            <a:ext cx="12035631" cy="5816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班會內容如果</a:t>
            </a:r>
            <a:r>
              <a:rPr lang="zh-TW" altLang="en-US" sz="4200" dirty="0">
                <a:solidFill>
                  <a:schemeClr val="accent2">
                    <a:lumMod val="7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有建議事項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要請行政單位配合，</a:t>
            </a:r>
            <a:r>
              <a:rPr lang="zh-TW" altLang="en-US" sz="4200" dirty="0">
                <a:solidFill>
                  <a:schemeClr val="accent2">
                    <a:lumMod val="7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需要經過導師審核後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，系統才會將建議事項送至學生輔導中心，再分送到相關單位。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>
              <a:lnSpc>
                <a:spcPct val="150000"/>
              </a:lnSpc>
            </a:pP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因此如果有建議事項，請學藝股長</a:t>
            </a:r>
            <a:r>
              <a:rPr lang="zh-TW" altLang="en-US" sz="4200" dirty="0">
                <a:solidFill>
                  <a:schemeClr val="accent2">
                    <a:lumMod val="7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提醒導師至校務行政系統審核。</a:t>
            </a: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8C9AA1D6-E613-4FE5-6CAC-6808509A6E26}"/>
              </a:ext>
            </a:extLst>
          </p:cNvPr>
          <p:cNvSpPr/>
          <p:nvPr/>
        </p:nvSpPr>
        <p:spPr>
          <a:xfrm>
            <a:off x="5119201" y="90621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C9BEBB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登錄須知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832803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圖片 14">
            <a:extLst>
              <a:ext uri="{FF2B5EF4-FFF2-40B4-BE49-F238E27FC236}">
                <a16:creationId xmlns:a16="http://schemas.microsoft.com/office/drawing/2014/main" id="{603AB8CF-1531-4C36-836F-1872001B81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5267" y="3390671"/>
            <a:ext cx="8934995" cy="5522192"/>
          </a:xfrm>
          <a:prstGeom prst="rect">
            <a:avLst/>
          </a:prstGeom>
        </p:spPr>
      </p:pic>
      <p:sp>
        <p:nvSpPr>
          <p:cNvPr id="16" name="文字方塊 15">
            <a:extLst>
              <a:ext uri="{FF2B5EF4-FFF2-40B4-BE49-F238E27FC236}">
                <a16:creationId xmlns:a16="http://schemas.microsoft.com/office/drawing/2014/main" id="{1283100C-B9C7-4A8A-9F47-29ED15B8A126}"/>
              </a:ext>
            </a:extLst>
          </p:cNvPr>
          <p:cNvSpPr txBox="1"/>
          <p:nvPr/>
        </p:nvSpPr>
        <p:spPr>
          <a:xfrm>
            <a:off x="3318890" y="3716174"/>
            <a:ext cx="4061837" cy="224742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進入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嘉義大學網站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ncyu.edu.tw</a:t>
            </a:r>
            <a:endParaRPr lang="zh-TW" altLang="en-US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0F14C01A-F908-4A9B-B4C8-8DDC912EC25E}"/>
              </a:ext>
            </a:extLst>
          </p:cNvPr>
          <p:cNvSpPr txBox="1"/>
          <p:nvPr/>
        </p:nvSpPr>
        <p:spPr>
          <a:xfrm>
            <a:off x="4334348" y="6875658"/>
            <a:ext cx="4061837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“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校務行政系統”</a:t>
            </a:r>
          </a:p>
        </p:txBody>
      </p:sp>
      <p:sp>
        <p:nvSpPr>
          <p:cNvPr id="18" name="箭號: 向右 17">
            <a:extLst>
              <a:ext uri="{FF2B5EF4-FFF2-40B4-BE49-F238E27FC236}">
                <a16:creationId xmlns:a16="http://schemas.microsoft.com/office/drawing/2014/main" id="{BC04130E-9D76-4F5A-B318-8F43C6FB5E95}"/>
              </a:ext>
            </a:extLst>
          </p:cNvPr>
          <p:cNvSpPr/>
          <p:nvPr/>
        </p:nvSpPr>
        <p:spPr>
          <a:xfrm rot="556592">
            <a:off x="9154050" y="7445342"/>
            <a:ext cx="3115491" cy="819747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70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058BE2A7-29DC-D9E5-7B62-EC1C751A65E1}"/>
              </a:ext>
            </a:extLst>
          </p:cNvPr>
          <p:cNvSpPr/>
          <p:nvPr/>
        </p:nvSpPr>
        <p:spPr>
          <a:xfrm>
            <a:off x="5119201" y="90621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accent5">
                    <a:lumMod val="7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系統操作</a:t>
            </a:r>
            <a:endParaRPr lang="en-US" altLang="zh-TW" sz="5400" dirty="0">
              <a:solidFill>
                <a:schemeClr val="accent5">
                  <a:lumMod val="7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accent5">
                    <a:lumMod val="7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學藝申請</a:t>
            </a:r>
            <a:endParaRPr lang="en-US" altLang="zh-TW" sz="5400" dirty="0">
              <a:solidFill>
                <a:schemeClr val="accent5">
                  <a:lumMod val="7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91963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>
            <a:extLst>
              <a:ext uri="{FF2B5EF4-FFF2-40B4-BE49-F238E27FC236}">
                <a16:creationId xmlns:a16="http://schemas.microsoft.com/office/drawing/2014/main" id="{1661A0F8-7F40-4A18-9631-3622F67A40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497" b="19768"/>
          <a:stretch/>
        </p:blipFill>
        <p:spPr>
          <a:xfrm>
            <a:off x="7880732" y="3272838"/>
            <a:ext cx="7242039" cy="5710104"/>
          </a:xfrm>
          <a:prstGeom prst="rect">
            <a:avLst/>
          </a:prstGeom>
        </p:spPr>
      </p:pic>
      <p:sp>
        <p:nvSpPr>
          <p:cNvPr id="17" name="箭號: 向右 16">
            <a:extLst>
              <a:ext uri="{FF2B5EF4-FFF2-40B4-BE49-F238E27FC236}">
                <a16:creationId xmlns:a16="http://schemas.microsoft.com/office/drawing/2014/main" id="{48121308-2BA9-465B-B450-C1EDEFE4CDBC}"/>
              </a:ext>
            </a:extLst>
          </p:cNvPr>
          <p:cNvSpPr/>
          <p:nvPr/>
        </p:nvSpPr>
        <p:spPr>
          <a:xfrm rot="19496861">
            <a:off x="9944006" y="4280438"/>
            <a:ext cx="3115491" cy="819747"/>
          </a:xfrm>
          <a:prstGeom prst="rightArrow">
            <a:avLst/>
          </a:prstGeom>
          <a:solidFill>
            <a:srgbClr val="D6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700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10336D54-50F0-465C-89FA-89795F1DAAA5}"/>
              </a:ext>
            </a:extLst>
          </p:cNvPr>
          <p:cNvSpPr txBox="1"/>
          <p:nvPr/>
        </p:nvSpPr>
        <p:spPr>
          <a:xfrm>
            <a:off x="3557432" y="3891536"/>
            <a:ext cx="4061837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“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系統選單”</a:t>
            </a: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3E03CA17-A9D2-A4A8-BA27-E5F2B9114C89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系統操作→學藝申請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841876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0EC3AA5B-9962-4693-AE36-5238C51959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118" y="4389120"/>
            <a:ext cx="8193242" cy="4577601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896871E8-605F-4ECF-B284-3637B09B652D}"/>
              </a:ext>
            </a:extLst>
          </p:cNvPr>
          <p:cNvSpPr/>
          <p:nvPr/>
        </p:nvSpPr>
        <p:spPr>
          <a:xfrm>
            <a:off x="7403760" y="7109281"/>
            <a:ext cx="1246464" cy="41407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700"/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9034560A-0341-4EA3-B7BF-353391A0545A}"/>
              </a:ext>
            </a:extLst>
          </p:cNvPr>
          <p:cNvSpPr txBox="1"/>
          <p:nvPr/>
        </p:nvSpPr>
        <p:spPr>
          <a:xfrm>
            <a:off x="3557432" y="3891536"/>
            <a:ext cx="4061837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“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學藝申請”</a:t>
            </a: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B802C3DB-F897-AC8A-5FF4-559597837C9E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系統操作→學藝申請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54565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>
            <a:extLst>
              <a:ext uri="{FF2B5EF4-FFF2-40B4-BE49-F238E27FC236}">
                <a16:creationId xmlns:a16="http://schemas.microsoft.com/office/drawing/2014/main" id="{2DA8712C-E1ED-4776-AB05-C168B8D603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9818" y="3680003"/>
            <a:ext cx="4365938" cy="3264795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08D8DC23-4999-421F-BA0D-51FE221FD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2788" y="5890953"/>
            <a:ext cx="4365938" cy="3264795"/>
          </a:xfrm>
          <a:prstGeom prst="rect">
            <a:avLst/>
          </a:prstGeom>
        </p:spPr>
      </p:pic>
      <p:sp>
        <p:nvSpPr>
          <p:cNvPr id="16" name="文字方塊 15">
            <a:extLst>
              <a:ext uri="{FF2B5EF4-FFF2-40B4-BE49-F238E27FC236}">
                <a16:creationId xmlns:a16="http://schemas.microsoft.com/office/drawing/2014/main" id="{9DD186A2-4B52-4758-8235-0786325F96EE}"/>
              </a:ext>
            </a:extLst>
          </p:cNvPr>
          <p:cNvSpPr txBox="1"/>
          <p:nvPr/>
        </p:nvSpPr>
        <p:spPr>
          <a:xfrm>
            <a:off x="3631327" y="4237632"/>
            <a:ext cx="4061837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“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學藝登錄”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FAC8D564-CF14-423B-85D7-37648218AF2A}"/>
              </a:ext>
            </a:extLst>
          </p:cNvPr>
          <p:cNvSpPr txBox="1"/>
          <p:nvPr/>
        </p:nvSpPr>
        <p:spPr>
          <a:xfrm>
            <a:off x="5119201" y="6487349"/>
            <a:ext cx="4061837" cy="224742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出現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“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存檔成功”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表示申請完成</a:t>
            </a: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1D9DB22D-B5F6-F93E-8EA4-31DDC6D81FA7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系統操作→學藝申請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322651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>
            <a:extLst>
              <a:ext uri="{FF2B5EF4-FFF2-40B4-BE49-F238E27FC236}">
                <a16:creationId xmlns:a16="http://schemas.microsoft.com/office/drawing/2014/main" id="{79CC7BC9-E0E2-437D-A0B9-A509A2EBAEB7}"/>
              </a:ext>
            </a:extLst>
          </p:cNvPr>
          <p:cNvSpPr txBox="1"/>
          <p:nvPr/>
        </p:nvSpPr>
        <p:spPr>
          <a:xfrm>
            <a:off x="3505200" y="4163616"/>
            <a:ext cx="5101194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“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導師時間活動紀錄”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04937FD6-B7EC-01BE-2E88-BF48890F8776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系統操作→填寫程序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0720839-B521-8053-95E8-0E6BBED73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5855626"/>
            <a:ext cx="12153900" cy="219075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0CD926F-0F7D-CB69-6905-856DC1DC45B9}"/>
              </a:ext>
            </a:extLst>
          </p:cNvPr>
          <p:cNvSpPr/>
          <p:nvPr/>
        </p:nvSpPr>
        <p:spPr>
          <a:xfrm>
            <a:off x="4876800" y="7581900"/>
            <a:ext cx="2743200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677553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41A04186-E69A-4389-8839-6E2E1419B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416" y="3877083"/>
            <a:ext cx="8586216" cy="5136396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CE1A5676-163F-40C9-981C-DFF45107B3FE}"/>
              </a:ext>
            </a:extLst>
          </p:cNvPr>
          <p:cNvSpPr txBox="1"/>
          <p:nvPr/>
        </p:nvSpPr>
        <p:spPr>
          <a:xfrm>
            <a:off x="3335759" y="6034887"/>
            <a:ext cx="4230902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“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新增班會紀錄”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0C13AC08-16EA-C77F-35D9-97E2E3638636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系統操作→填寫程序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472554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AB16A159-19BE-4C90-AF3C-63FE2FCEA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753" y="3935511"/>
            <a:ext cx="9016247" cy="5046468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0CA05B83-9B36-4624-9059-A5CC743C51CA}"/>
              </a:ext>
            </a:extLst>
          </p:cNvPr>
          <p:cNvSpPr txBox="1"/>
          <p:nvPr/>
        </p:nvSpPr>
        <p:spPr>
          <a:xfrm>
            <a:off x="3737024" y="5492358"/>
            <a:ext cx="4230902" cy="817245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填寫各欄位資料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FE42318C-0F6D-E7E0-32A1-E5B8A903BBD5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系統操作→填寫程序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778578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3EC1003F-8EAA-42F0-B497-3EA1C5EF4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206" y="3491085"/>
            <a:ext cx="7716069" cy="5251587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D7956C9F-F203-4C3D-9C05-25F7698F7FFA}"/>
              </a:ext>
            </a:extLst>
          </p:cNvPr>
          <p:cNvSpPr txBox="1"/>
          <p:nvPr/>
        </p:nvSpPr>
        <p:spPr>
          <a:xfrm>
            <a:off x="3993907" y="5939939"/>
            <a:ext cx="4230902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填寫完成後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 “上傳</a:t>
            </a:r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”</a:t>
            </a: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3B827372-0374-C942-CDA1-649B7D8A40A1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系統操作→填寫程序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679160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85417C91-D054-4468-8D8C-7CE326F35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577" y="3587263"/>
            <a:ext cx="8755883" cy="5234774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D31F715A-74B2-465F-AAD3-67D814579FCF}"/>
              </a:ext>
            </a:extLst>
          </p:cNvPr>
          <p:cNvSpPr txBox="1"/>
          <p:nvPr/>
        </p:nvSpPr>
        <p:spPr>
          <a:xfrm>
            <a:off x="3377525" y="6032513"/>
            <a:ext cx="5172116" cy="224742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已填寫完之紀錄，在導師尚未審核前，可編輯及刪除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B782B4EC-6DDE-6A2F-9522-5CB864395A69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系統操作→填寫程序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588035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7360B66B-FC8E-46C1-A842-0F929A4DD1A7}"/>
              </a:ext>
            </a:extLst>
          </p:cNvPr>
          <p:cNvSpPr/>
          <p:nvPr/>
        </p:nvSpPr>
        <p:spPr>
          <a:xfrm>
            <a:off x="5119201" y="1983176"/>
            <a:ext cx="8049599" cy="1857441"/>
          </a:xfrm>
          <a:prstGeom prst="roundRect">
            <a:avLst>
              <a:gd name="adj" fmla="val 50000"/>
            </a:avLst>
          </a:prstGeom>
          <a:noFill/>
          <a:ln w="38100"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操作如有問題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8D48A06C-112E-4743-9310-BF01FB037AAC}"/>
              </a:ext>
            </a:extLst>
          </p:cNvPr>
          <p:cNvSpPr txBox="1"/>
          <p:nvPr/>
        </p:nvSpPr>
        <p:spPr>
          <a:xfrm flipH="1">
            <a:off x="4629148" y="5269140"/>
            <a:ext cx="90297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歡迎電洽 學生輔導中心 賀彩清</a:t>
            </a:r>
            <a:endParaRPr lang="en-US" altLang="zh-TW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endParaRPr lang="en-US" altLang="zh-TW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電話：</a:t>
            </a:r>
            <a:r>
              <a:rPr lang="en-US" altLang="zh-TW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05-271</a:t>
            </a:r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 </a:t>
            </a:r>
            <a:r>
              <a:rPr lang="en-US" altLang="zh-TW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7081</a:t>
            </a:r>
            <a:endParaRPr lang="zh-TW" altLang="en-US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763052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417</Words>
  <Application>Microsoft Office PowerPoint</Application>
  <PresentationFormat>自訂</PresentationFormat>
  <Paragraphs>69</Paragraphs>
  <Slides>14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20" baseType="lpstr">
      <vt:lpstr>Arial</vt:lpstr>
      <vt:lpstr>Klee One</vt:lpstr>
      <vt:lpstr>Calibri</vt:lpstr>
      <vt:lpstr>jf open 粉圓 1.1</vt:lpstr>
      <vt:lpstr>新細明體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季蓁-導師輔導團隊增能會議</dc:title>
  <dc:creator>WIN</dc:creator>
  <cp:lastModifiedBy>WIN10</cp:lastModifiedBy>
  <cp:revision>11</cp:revision>
  <dcterms:created xsi:type="dcterms:W3CDTF">2006-08-16T00:00:00Z</dcterms:created>
  <dcterms:modified xsi:type="dcterms:W3CDTF">2024-09-02T06:59:22Z</dcterms:modified>
  <dc:identifier>DAFtwD9gHPg</dc:identifier>
</cp:coreProperties>
</file>