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59" r:id="rId2"/>
    <p:sldId id="264" r:id="rId3"/>
    <p:sldId id="265" r:id="rId4"/>
    <p:sldId id="271" r:id="rId5"/>
    <p:sldId id="272" r:id="rId6"/>
    <p:sldId id="273" r:id="rId7"/>
    <p:sldId id="274" r:id="rId8"/>
    <p:sldId id="275" r:id="rId9"/>
    <p:sldId id="282" r:id="rId10"/>
    <p:sldId id="283" r:id="rId11"/>
    <p:sldId id="284" r:id="rId12"/>
    <p:sldId id="285" r:id="rId13"/>
    <p:sldId id="277" r:id="rId14"/>
    <p:sldId id="278" r:id="rId15"/>
    <p:sldId id="279" r:id="rId16"/>
    <p:sldId id="280" r:id="rId17"/>
    <p:sldId id="276" r:id="rId18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jf open 粉圓 1.1" panose="02020500000000000000" charset="-12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9393"/>
    <a:srgbClr val="C9BEBB"/>
    <a:srgbClr val="FBF5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97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587043-FE16-4A0D-BEF7-C3E67F7FF2A0}" type="datetimeFigureOut">
              <a:rPr lang="zh-TW" altLang="en-US" smtClean="0"/>
              <a:t>2024/9/2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39735-687C-4CF9-8D43-7AEC03494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666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3FAE5E-7DEA-4A60-9D4C-55766F6DA53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5638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39735-687C-4CF9-8D43-7AEC03494A3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150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94349DA-A02D-8B5E-C541-A9A0F2724A49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BF5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F449649E-4FB3-5C7C-EDFB-26A455435CE4}"/>
              </a:ext>
            </a:extLst>
          </p:cNvPr>
          <p:cNvSpPr/>
          <p:nvPr userDrawn="1"/>
        </p:nvSpPr>
        <p:spPr>
          <a:xfrm>
            <a:off x="-2886129" y="7383981"/>
            <a:ext cx="4725318" cy="4577651"/>
          </a:xfrm>
          <a:custGeom>
            <a:avLst/>
            <a:gdLst/>
            <a:ahLst/>
            <a:cxnLst/>
            <a:rect l="l" t="t" r="r" b="b"/>
            <a:pathLst>
              <a:path w="4725318" h="4577651">
                <a:moveTo>
                  <a:pt x="0" y="0"/>
                </a:moveTo>
                <a:lnTo>
                  <a:pt x="4725317" y="0"/>
                </a:lnTo>
                <a:lnTo>
                  <a:pt x="4725317" y="4577651"/>
                </a:lnTo>
                <a:lnTo>
                  <a:pt x="0" y="45776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1B00C424-BF1A-90DF-09AC-7283CF1FAADB}"/>
              </a:ext>
            </a:extLst>
          </p:cNvPr>
          <p:cNvSpPr/>
          <p:nvPr userDrawn="1"/>
        </p:nvSpPr>
        <p:spPr>
          <a:xfrm rot="-10800000">
            <a:off x="15382233" y="-964670"/>
            <a:ext cx="4725318" cy="4577651"/>
          </a:xfrm>
          <a:custGeom>
            <a:avLst/>
            <a:gdLst/>
            <a:ahLst/>
            <a:cxnLst/>
            <a:rect l="l" t="t" r="r" b="b"/>
            <a:pathLst>
              <a:path w="4725318" h="4577651">
                <a:moveTo>
                  <a:pt x="0" y="0"/>
                </a:moveTo>
                <a:lnTo>
                  <a:pt x="4725318" y="0"/>
                </a:lnTo>
                <a:lnTo>
                  <a:pt x="4725318" y="4577651"/>
                </a:lnTo>
                <a:lnTo>
                  <a:pt x="0" y="45776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307667E9-D2F4-657A-7A8E-718326148672}"/>
              </a:ext>
            </a:extLst>
          </p:cNvPr>
          <p:cNvSpPr/>
          <p:nvPr userDrawn="1"/>
        </p:nvSpPr>
        <p:spPr>
          <a:xfrm>
            <a:off x="-2266875" y="-700919"/>
            <a:ext cx="4622862" cy="4937636"/>
          </a:xfrm>
          <a:custGeom>
            <a:avLst/>
            <a:gdLst/>
            <a:ahLst/>
            <a:cxnLst/>
            <a:rect l="l" t="t" r="r" b="b"/>
            <a:pathLst>
              <a:path w="4622862" h="4937636">
                <a:moveTo>
                  <a:pt x="0" y="0"/>
                </a:moveTo>
                <a:lnTo>
                  <a:pt x="4622862" y="0"/>
                </a:lnTo>
                <a:lnTo>
                  <a:pt x="4622862" y="4937636"/>
                </a:lnTo>
                <a:lnTo>
                  <a:pt x="0" y="493763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83F93FEE-303C-3B67-BF10-61B495C3CBDD}"/>
              </a:ext>
            </a:extLst>
          </p:cNvPr>
          <p:cNvSpPr/>
          <p:nvPr userDrawn="1"/>
        </p:nvSpPr>
        <p:spPr>
          <a:xfrm rot="-10800000">
            <a:off x="14894250" y="7962420"/>
            <a:ext cx="4622862" cy="4937636"/>
          </a:xfrm>
          <a:custGeom>
            <a:avLst/>
            <a:gdLst/>
            <a:ahLst/>
            <a:cxnLst/>
            <a:rect l="l" t="t" r="r" b="b"/>
            <a:pathLst>
              <a:path w="4622862" h="4937636">
                <a:moveTo>
                  <a:pt x="0" y="0"/>
                </a:moveTo>
                <a:lnTo>
                  <a:pt x="4622862" y="0"/>
                </a:lnTo>
                <a:lnTo>
                  <a:pt x="4622862" y="4937637"/>
                </a:lnTo>
                <a:lnTo>
                  <a:pt x="0" y="493763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41EC02FA-CF20-46A0-9369-E957E62DAFBB}"/>
              </a:ext>
            </a:extLst>
          </p:cNvPr>
          <p:cNvSpPr txBox="1"/>
          <p:nvPr/>
        </p:nvSpPr>
        <p:spPr>
          <a:xfrm>
            <a:off x="2881653" y="2265744"/>
            <a:ext cx="4194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</a:t>
            </a:r>
            <a:endParaRPr lang="zh-TW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30797303-209E-4518-8D0B-ABB39FE099B5}"/>
              </a:ext>
            </a:extLst>
          </p:cNvPr>
          <p:cNvGrpSpPr/>
          <p:nvPr/>
        </p:nvGrpSpPr>
        <p:grpSpPr>
          <a:xfrm>
            <a:off x="3230614" y="3031258"/>
            <a:ext cx="14630912" cy="2637005"/>
            <a:chOff x="435007" y="2105561"/>
            <a:chExt cx="9753941" cy="1758003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FA1ECE82-7166-43F0-83AD-2043A76B5EF1}"/>
                </a:ext>
              </a:extLst>
            </p:cNvPr>
            <p:cNvSpPr txBox="1"/>
            <p:nvPr/>
          </p:nvSpPr>
          <p:spPr>
            <a:xfrm>
              <a:off x="435007" y="2105561"/>
              <a:ext cx="6347534" cy="12464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5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活動紀錄系統</a:t>
              </a: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9FF61A3F-0FBF-4AF4-A52A-0CC0DE75D0DB}"/>
                </a:ext>
              </a:extLst>
            </p:cNvPr>
            <p:cNvSpPr txBox="1"/>
            <p:nvPr/>
          </p:nvSpPr>
          <p:spPr>
            <a:xfrm>
              <a:off x="3841414" y="3124900"/>
              <a:ext cx="6347534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TW" altLang="en-US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登錄簡介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451A86D7-AB56-477D-8BC4-C02A07D4A04B}"/>
              </a:ext>
            </a:extLst>
          </p:cNvPr>
          <p:cNvSpPr txBox="1"/>
          <p:nvPr/>
        </p:nvSpPr>
        <p:spPr>
          <a:xfrm>
            <a:off x="3975823" y="8181504"/>
            <a:ext cx="103363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學生輔導中心 製作</a:t>
            </a:r>
            <a:endParaRPr lang="en-US" altLang="zh-TW" sz="3000" dirty="0">
              <a:solidFill>
                <a:schemeClr val="tx1">
                  <a:lumMod val="75000"/>
                  <a:lumOff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33" name="圖片 32">
            <a:extLst>
              <a:ext uri="{FF2B5EF4-FFF2-40B4-BE49-F238E27FC236}">
                <a16:creationId xmlns:a16="http://schemas.microsoft.com/office/drawing/2014/main" id="{6D072430-8971-4C4D-8C0D-297A850F84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9" t="27876" r="36722" b="42389"/>
          <a:stretch/>
        </p:blipFill>
        <p:spPr>
          <a:xfrm rot="20216598">
            <a:off x="14071319" y="7736042"/>
            <a:ext cx="2476572" cy="3058805"/>
          </a:xfrm>
          <a:prstGeom prst="rect">
            <a:avLst/>
          </a:prstGeom>
        </p:spPr>
      </p:pic>
      <p:pic>
        <p:nvPicPr>
          <p:cNvPr id="15" name="Picture 2" descr="嘉義大學學務處- Home | Facebook">
            <a:extLst>
              <a:ext uri="{FF2B5EF4-FFF2-40B4-BE49-F238E27FC236}">
                <a16:creationId xmlns:a16="http://schemas.microsoft.com/office/drawing/2014/main" id="{6D21D8E2-77E5-4C69-B8B6-B1C0EA490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34" y="6081629"/>
            <a:ext cx="2418117" cy="241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405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圓角 9">
            <a:extLst>
              <a:ext uri="{FF2B5EF4-FFF2-40B4-BE49-F238E27FC236}">
                <a16:creationId xmlns:a16="http://schemas.microsoft.com/office/drawing/2014/main" id="{83D21290-0B3A-4EA0-BC38-B0ABB7E840C1}"/>
              </a:ext>
            </a:extLst>
          </p:cNvPr>
          <p:cNvSpPr/>
          <p:nvPr/>
        </p:nvSpPr>
        <p:spPr>
          <a:xfrm>
            <a:off x="5119201" y="90621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C9BEBB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導師時間活動紀錄簡介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9EB04D47-D2F9-49AB-94BB-7F41FFB53787}"/>
              </a:ext>
            </a:extLst>
          </p:cNvPr>
          <p:cNvSpPr txBox="1"/>
          <p:nvPr/>
        </p:nvSpPr>
        <p:spPr>
          <a:xfrm>
            <a:off x="3126184" y="3238500"/>
            <a:ext cx="12035631" cy="7555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Bef>
                <a:spcPts val="1800"/>
              </a:spcBef>
              <a:buAutoNum type="arabicPeriod"/>
            </a:pP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導師時間活動紀錄由學藝股長登錄，請導師督導學藝股長於導師時間活動後之次一週填寫完畢。</a:t>
            </a:r>
            <a:endParaRPr lang="en-US" altLang="zh-TW" sz="44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14350" indent="-514350">
              <a:spcBef>
                <a:spcPts val="1800"/>
              </a:spcBef>
              <a:buAutoNum type="arabicPeriod"/>
            </a:pP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請導師至少每二週至校務行政系統，審核導師時間活動紀錄。</a:t>
            </a:r>
            <a:endParaRPr lang="en-US" altLang="zh-TW" sz="44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14350" indent="-514350">
              <a:spcBef>
                <a:spcPts val="1800"/>
              </a:spcBef>
              <a:buFontTx/>
              <a:buAutoNum type="arabicPeriod"/>
            </a:pP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導師時間活動紀錄需經導師審核後，全班同學方能查閱。</a:t>
            </a:r>
            <a:endParaRPr lang="en-US" altLang="zh-TW" sz="44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14350" indent="-514350">
              <a:spcBef>
                <a:spcPts val="1800"/>
              </a:spcBef>
              <a:buFontTx/>
              <a:buAutoNum type="arabicPeriod"/>
            </a:pP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凡週三</a:t>
            </a:r>
            <a:r>
              <a:rPr lang="en-US" altLang="zh-TW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5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、</a:t>
            </a:r>
            <a:r>
              <a:rPr lang="en-US" altLang="zh-TW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6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節</a:t>
            </a:r>
            <a:r>
              <a:rPr lang="en-US" altLang="zh-TW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第一週及考試週除外</a:t>
            </a:r>
            <a:r>
              <a:rPr lang="en-US" altLang="zh-TW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)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之活動均需記錄，包括院週會、系週會及班會。</a:t>
            </a:r>
            <a:endParaRPr lang="en-US" altLang="zh-TW" sz="44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14350" indent="-514350">
              <a:buFontTx/>
              <a:buAutoNum type="arabicPeriod"/>
            </a:pPr>
            <a:endParaRPr lang="en-US" altLang="zh-TW" sz="44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308359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字方塊 11">
            <a:extLst>
              <a:ext uri="{FF2B5EF4-FFF2-40B4-BE49-F238E27FC236}">
                <a16:creationId xmlns:a16="http://schemas.microsoft.com/office/drawing/2014/main" id="{9EB04D47-D2F9-49AB-94BB-7F41FFB53787}"/>
              </a:ext>
            </a:extLst>
          </p:cNvPr>
          <p:cNvSpPr txBox="1"/>
          <p:nvPr/>
        </p:nvSpPr>
        <p:spPr>
          <a:xfrm>
            <a:off x="3126183" y="4152900"/>
            <a:ext cx="12035631" cy="4057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班上同學</a:t>
            </a:r>
            <a:r>
              <a:rPr lang="zh-TW" altLang="en-US" sz="4400" dirty="0">
                <a:solidFill>
                  <a:schemeClr val="accent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若有建議事項需請行政單位配合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實施者，</a:t>
            </a:r>
            <a:r>
              <a:rPr lang="zh-TW" altLang="en-US" sz="4400" dirty="0">
                <a:solidFill>
                  <a:schemeClr val="accent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需經導師審核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，系統才會將建議事項送至學生輔導中心，依事項性質分送各單位。因之如有建議事項時，請導師務必儘快至校務行政系統審核。</a:t>
            </a:r>
            <a:endParaRPr lang="en-US" altLang="zh-TW" sz="44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B9CCA7FB-90AC-6887-85EB-75A9A356D656}"/>
              </a:ext>
            </a:extLst>
          </p:cNvPr>
          <p:cNvSpPr/>
          <p:nvPr/>
        </p:nvSpPr>
        <p:spPr>
          <a:xfrm>
            <a:off x="4419601" y="906210"/>
            <a:ext cx="9448800" cy="1857441"/>
          </a:xfrm>
          <a:custGeom>
            <a:avLst/>
            <a:gdLst>
              <a:gd name="connsiteX0" fmla="*/ 0 w 9448800"/>
              <a:gd name="connsiteY0" fmla="*/ 201885 h 1857441"/>
              <a:gd name="connsiteX1" fmla="*/ 201885 w 9448800"/>
              <a:gd name="connsiteY1" fmla="*/ 0 h 1857441"/>
              <a:gd name="connsiteX2" fmla="*/ 9246915 w 9448800"/>
              <a:gd name="connsiteY2" fmla="*/ 0 h 1857441"/>
              <a:gd name="connsiteX3" fmla="*/ 9448800 w 9448800"/>
              <a:gd name="connsiteY3" fmla="*/ 201885 h 1857441"/>
              <a:gd name="connsiteX4" fmla="*/ 9448800 w 9448800"/>
              <a:gd name="connsiteY4" fmla="*/ 1655556 h 1857441"/>
              <a:gd name="connsiteX5" fmla="*/ 9246915 w 9448800"/>
              <a:gd name="connsiteY5" fmla="*/ 1857441 h 1857441"/>
              <a:gd name="connsiteX6" fmla="*/ 201885 w 9448800"/>
              <a:gd name="connsiteY6" fmla="*/ 1857441 h 1857441"/>
              <a:gd name="connsiteX7" fmla="*/ 0 w 9448800"/>
              <a:gd name="connsiteY7" fmla="*/ 1655556 h 1857441"/>
              <a:gd name="connsiteX8" fmla="*/ 0 w 9448800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48800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1955685" y="-42660"/>
                  <a:pt x="6033176" y="-111393"/>
                  <a:pt x="9246915" y="0"/>
                </a:cubicBezTo>
                <a:cubicBezTo>
                  <a:pt x="9348693" y="7638"/>
                  <a:pt x="9454516" y="93323"/>
                  <a:pt x="9448800" y="201885"/>
                </a:cubicBezTo>
                <a:cubicBezTo>
                  <a:pt x="9430677" y="597876"/>
                  <a:pt x="9542552" y="1028176"/>
                  <a:pt x="9448800" y="1655556"/>
                </a:cubicBezTo>
                <a:cubicBezTo>
                  <a:pt x="9452766" y="1764558"/>
                  <a:pt x="9344050" y="1841865"/>
                  <a:pt x="9246915" y="1857441"/>
                </a:cubicBezTo>
                <a:cubicBezTo>
                  <a:pt x="6730847" y="1889277"/>
                  <a:pt x="25833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C9BEBB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需行政單位配合之建議事項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394058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>
            <a:extLst>
              <a:ext uri="{FF2B5EF4-FFF2-40B4-BE49-F238E27FC236}">
                <a16:creationId xmlns:a16="http://schemas.microsoft.com/office/drawing/2014/main" id="{79CC7BC9-E0E2-437D-A0B9-A509A2EBAEB7}"/>
              </a:ext>
            </a:extLst>
          </p:cNvPr>
          <p:cNvSpPr txBox="1"/>
          <p:nvPr/>
        </p:nvSpPr>
        <p:spPr>
          <a:xfrm>
            <a:off x="3505200" y="4163616"/>
            <a:ext cx="5101194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導師時間活動紀錄”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0720839-B521-8053-95E8-0E6BBED73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5855626"/>
            <a:ext cx="12153900" cy="219075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0CD926F-0F7D-CB69-6905-856DC1DC45B9}"/>
              </a:ext>
            </a:extLst>
          </p:cNvPr>
          <p:cNvSpPr/>
          <p:nvPr/>
        </p:nvSpPr>
        <p:spPr>
          <a:xfrm>
            <a:off x="4876800" y="7581900"/>
            <a:ext cx="2743200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6297A7D6-7FFD-C363-8C14-EBE01CE6FC1B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導師時間活動紀錄審核程序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677553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>
            <a:extLst>
              <a:ext uri="{FF2B5EF4-FFF2-40B4-BE49-F238E27FC236}">
                <a16:creationId xmlns:a16="http://schemas.microsoft.com/office/drawing/2014/main" id="{CE1A5676-163F-40C9-981C-DFF45107B3FE}"/>
              </a:ext>
            </a:extLst>
          </p:cNvPr>
          <p:cNvSpPr txBox="1"/>
          <p:nvPr/>
        </p:nvSpPr>
        <p:spPr>
          <a:xfrm>
            <a:off x="4628273" y="3919087"/>
            <a:ext cx="2265232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確定”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7EB15763-5C31-F0FA-DFEC-C6E0C1B7B96D}"/>
              </a:ext>
            </a:extLst>
          </p:cNvPr>
          <p:cNvGrpSpPr/>
          <p:nvPr/>
        </p:nvGrpSpPr>
        <p:grpSpPr>
          <a:xfrm>
            <a:off x="7162800" y="4685254"/>
            <a:ext cx="9565473" cy="4231600"/>
            <a:chOff x="2321727" y="2576109"/>
            <a:chExt cx="6593985" cy="2917065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EA7350A9-1B65-4DF4-B08C-5CE8C26D4D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21729" y="2576109"/>
              <a:ext cx="6593983" cy="972355"/>
            </a:xfrm>
            <a:prstGeom prst="rect">
              <a:avLst/>
            </a:prstGeom>
          </p:spPr>
        </p:pic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B5EA53C6-E2FD-456B-9E25-80A6658F22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21728" y="3548464"/>
              <a:ext cx="6593983" cy="972355"/>
            </a:xfrm>
            <a:prstGeom prst="rect">
              <a:avLst/>
            </a:prstGeom>
          </p:spPr>
        </p:pic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867D5F7A-3C51-4622-AA53-D89EDEA19A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21727" y="4520819"/>
              <a:ext cx="6593983" cy="972355"/>
            </a:xfrm>
            <a:prstGeom prst="rect">
              <a:avLst/>
            </a:prstGeom>
          </p:spPr>
        </p:pic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id="{841B949A-4DE2-42F0-A48F-8206AE4E59B1}"/>
              </a:ext>
            </a:extLst>
          </p:cNvPr>
          <p:cNvSpPr/>
          <p:nvPr/>
        </p:nvSpPr>
        <p:spPr>
          <a:xfrm>
            <a:off x="9906000" y="5019841"/>
            <a:ext cx="792078" cy="37067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2D0D885F-0A01-10AC-EE6E-1C517FAB1C8F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導師時間活動紀錄審核程序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472554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圓角 1">
            <a:extLst>
              <a:ext uri="{FF2B5EF4-FFF2-40B4-BE49-F238E27FC236}">
                <a16:creationId xmlns:a16="http://schemas.microsoft.com/office/drawing/2014/main" id="{FE42318C-0F6D-E7E0-32A1-E5B8A903BBD5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導師時間活動紀錄審核程序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80945C2A-3BEA-4120-395D-BC32ADBBF5FD}"/>
              </a:ext>
            </a:extLst>
          </p:cNvPr>
          <p:cNvGrpSpPr/>
          <p:nvPr/>
        </p:nvGrpSpPr>
        <p:grpSpPr>
          <a:xfrm>
            <a:off x="3352800" y="3605425"/>
            <a:ext cx="10590365" cy="5781888"/>
            <a:chOff x="915835" y="2164843"/>
            <a:chExt cx="7312330" cy="3992220"/>
          </a:xfrm>
        </p:grpSpPr>
        <p:grpSp>
          <p:nvGrpSpPr>
            <p:cNvPr id="18" name="群組 17">
              <a:extLst>
                <a:ext uri="{FF2B5EF4-FFF2-40B4-BE49-F238E27FC236}">
                  <a16:creationId xmlns:a16="http://schemas.microsoft.com/office/drawing/2014/main" id="{5922EA64-BB7A-43FE-A1E1-0939599FF0FF}"/>
                </a:ext>
              </a:extLst>
            </p:cNvPr>
            <p:cNvGrpSpPr/>
            <p:nvPr/>
          </p:nvGrpSpPr>
          <p:grpSpPr>
            <a:xfrm>
              <a:off x="915835" y="2164843"/>
              <a:ext cx="6593983" cy="2921033"/>
              <a:chOff x="2235707" y="2463167"/>
              <a:chExt cx="6593983" cy="2921033"/>
            </a:xfrm>
          </p:grpSpPr>
          <p:pic>
            <p:nvPicPr>
              <p:cNvPr id="4" name="圖片 3">
                <a:extLst>
                  <a:ext uri="{FF2B5EF4-FFF2-40B4-BE49-F238E27FC236}">
                    <a16:creationId xmlns:a16="http://schemas.microsoft.com/office/drawing/2014/main" id="{695D33E8-80A3-4806-8DCE-4B04BF10A2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35707" y="2463167"/>
                <a:ext cx="6593983" cy="972355"/>
              </a:xfrm>
              <a:prstGeom prst="rect">
                <a:avLst/>
              </a:prstGeom>
            </p:spPr>
          </p:pic>
          <p:pic>
            <p:nvPicPr>
              <p:cNvPr id="12" name="圖片 11">
                <a:extLst>
                  <a:ext uri="{FF2B5EF4-FFF2-40B4-BE49-F238E27FC236}">
                    <a16:creationId xmlns:a16="http://schemas.microsoft.com/office/drawing/2014/main" id="{9A06C7DC-A652-4CAB-B1B8-D431E661CF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235707" y="3437506"/>
                <a:ext cx="6593983" cy="972355"/>
              </a:xfrm>
              <a:prstGeom prst="rect">
                <a:avLst/>
              </a:prstGeom>
            </p:spPr>
          </p:pic>
          <p:pic>
            <p:nvPicPr>
              <p:cNvPr id="15" name="圖片 14">
                <a:extLst>
                  <a:ext uri="{FF2B5EF4-FFF2-40B4-BE49-F238E27FC236}">
                    <a16:creationId xmlns:a16="http://schemas.microsoft.com/office/drawing/2014/main" id="{D11C6C52-039C-4A91-B14D-94E8A3910F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235707" y="4411845"/>
                <a:ext cx="6593983" cy="972355"/>
              </a:xfrm>
              <a:prstGeom prst="rect">
                <a:avLst/>
              </a:prstGeom>
            </p:spPr>
          </p:pic>
        </p:grpSp>
        <p:sp>
          <p:nvSpPr>
            <p:cNvPr id="17" name="文字方塊 16">
              <a:extLst>
                <a:ext uri="{FF2B5EF4-FFF2-40B4-BE49-F238E27FC236}">
                  <a16:creationId xmlns:a16="http://schemas.microsoft.com/office/drawing/2014/main" id="{0F14C01A-F908-4A9B-B4C8-8DDC912EC25E}"/>
                </a:ext>
              </a:extLst>
            </p:cNvPr>
            <p:cNvSpPr txBox="1"/>
            <p:nvPr/>
          </p:nvSpPr>
          <p:spPr>
            <a:xfrm>
              <a:off x="4573586" y="4111537"/>
              <a:ext cx="3654579" cy="2045526"/>
            </a:xfrm>
            <a:prstGeom prst="roundRect">
              <a:avLst/>
            </a:prstGeom>
            <a:solidFill>
              <a:srgbClr val="FFFFFF"/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TW" altLang="en-US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如果學藝尚未輸入導師時間活動紀錄，會出現此畫面，請導師督促學生輸入</a:t>
              </a:r>
            </a:p>
          </p:txBody>
        </p: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id="{841B949A-4DE2-42F0-A48F-8206AE4E59B1}"/>
              </a:ext>
            </a:extLst>
          </p:cNvPr>
          <p:cNvSpPr/>
          <p:nvPr/>
        </p:nvSpPr>
        <p:spPr>
          <a:xfrm>
            <a:off x="3352800" y="3857560"/>
            <a:ext cx="6629400" cy="109314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78578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56C407D2-BCD6-3A56-752A-5E58F203BA9E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導師時間活動紀錄審核程序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96D867F4-8D77-1A36-8CBD-57083D1C4817}"/>
              </a:ext>
            </a:extLst>
          </p:cNvPr>
          <p:cNvGrpSpPr/>
          <p:nvPr/>
        </p:nvGrpSpPr>
        <p:grpSpPr>
          <a:xfrm>
            <a:off x="1828800" y="3924300"/>
            <a:ext cx="12658986" cy="4939188"/>
            <a:chOff x="936009" y="2337912"/>
            <a:chExt cx="7472244" cy="2915464"/>
          </a:xfrm>
        </p:grpSpPr>
        <p:grpSp>
          <p:nvGrpSpPr>
            <p:cNvPr id="14" name="群組 13">
              <a:extLst>
                <a:ext uri="{FF2B5EF4-FFF2-40B4-BE49-F238E27FC236}">
                  <a16:creationId xmlns:a16="http://schemas.microsoft.com/office/drawing/2014/main" id="{E87C74A9-E341-2A91-1849-632C5D17FAB4}"/>
                </a:ext>
              </a:extLst>
            </p:cNvPr>
            <p:cNvGrpSpPr/>
            <p:nvPr/>
          </p:nvGrpSpPr>
          <p:grpSpPr>
            <a:xfrm>
              <a:off x="1814270" y="2337912"/>
              <a:ext cx="6593983" cy="2915464"/>
              <a:chOff x="1251242" y="2235067"/>
              <a:chExt cx="6593983" cy="2915464"/>
            </a:xfrm>
          </p:grpSpPr>
          <p:pic>
            <p:nvPicPr>
              <p:cNvPr id="15" name="圖片 14">
                <a:extLst>
                  <a:ext uri="{FF2B5EF4-FFF2-40B4-BE49-F238E27FC236}">
                    <a16:creationId xmlns:a16="http://schemas.microsoft.com/office/drawing/2014/main" id="{717FCB22-0A6E-7A1C-890E-731D0C3B80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251242" y="2235067"/>
                <a:ext cx="6593983" cy="972355"/>
              </a:xfrm>
              <a:prstGeom prst="rect">
                <a:avLst/>
              </a:prstGeom>
            </p:spPr>
          </p:pic>
          <p:pic>
            <p:nvPicPr>
              <p:cNvPr id="16" name="圖片 15">
                <a:extLst>
                  <a:ext uri="{FF2B5EF4-FFF2-40B4-BE49-F238E27FC236}">
                    <a16:creationId xmlns:a16="http://schemas.microsoft.com/office/drawing/2014/main" id="{B9DAA7F9-D640-2171-281B-367D2DAE65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51242" y="3207149"/>
                <a:ext cx="6593983" cy="972355"/>
              </a:xfrm>
              <a:prstGeom prst="rect">
                <a:avLst/>
              </a:prstGeom>
            </p:spPr>
          </p:pic>
          <p:pic>
            <p:nvPicPr>
              <p:cNvPr id="17" name="圖片 16">
                <a:extLst>
                  <a:ext uri="{FF2B5EF4-FFF2-40B4-BE49-F238E27FC236}">
                    <a16:creationId xmlns:a16="http://schemas.microsoft.com/office/drawing/2014/main" id="{CC7FC33B-B7C1-411F-9EE3-3FF6159495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51242" y="4178176"/>
                <a:ext cx="6593983" cy="972355"/>
              </a:xfrm>
              <a:prstGeom prst="rect">
                <a:avLst/>
              </a:prstGeom>
            </p:spPr>
          </p:pic>
        </p:grp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69D07E67-8A18-48B4-0C11-1424C5885106}"/>
                </a:ext>
              </a:extLst>
            </p:cNvPr>
            <p:cNvSpPr/>
            <p:nvPr/>
          </p:nvSpPr>
          <p:spPr>
            <a:xfrm>
              <a:off x="1491304" y="3018926"/>
              <a:ext cx="1310511" cy="410074"/>
            </a:xfrm>
            <a:prstGeom prst="rect">
              <a:avLst/>
            </a:prstGeom>
            <a:noFill/>
            <a:ln w="5715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42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56637924-F035-8729-56F6-B79C541186DE}"/>
                </a:ext>
              </a:extLst>
            </p:cNvPr>
            <p:cNvSpPr/>
            <p:nvPr/>
          </p:nvSpPr>
          <p:spPr>
            <a:xfrm>
              <a:off x="3920465" y="3062566"/>
              <a:ext cx="639812" cy="410074"/>
            </a:xfrm>
            <a:prstGeom prst="rect">
              <a:avLst/>
            </a:prstGeom>
            <a:noFill/>
            <a:ln w="5715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42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98B68C24-6E77-FE1A-23FC-46220DBA5630}"/>
                </a:ext>
              </a:extLst>
            </p:cNvPr>
            <p:cNvSpPr txBox="1"/>
            <p:nvPr/>
          </p:nvSpPr>
          <p:spPr>
            <a:xfrm>
              <a:off x="936009" y="3612512"/>
              <a:ext cx="1824449" cy="904494"/>
            </a:xfrm>
            <a:prstGeom prst="roundRect">
              <a:avLst/>
            </a:prstGeom>
            <a:solidFill>
              <a:srgbClr val="FFFFFF"/>
            </a:solidFill>
            <a:ln w="38100">
              <a:solidFill>
                <a:srgbClr val="A5C249">
                  <a:lumMod val="60000"/>
                  <a:lumOff val="40000"/>
                </a:srgbClr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點選此處查閱紀錄</a:t>
              </a:r>
            </a:p>
          </p:txBody>
        </p:sp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E1C0E375-47E6-690F-E920-282A44179EAE}"/>
                </a:ext>
              </a:extLst>
            </p:cNvPr>
            <p:cNvSpPr txBox="1"/>
            <p:nvPr/>
          </p:nvSpPr>
          <p:spPr>
            <a:xfrm>
              <a:off x="4883243" y="3267603"/>
              <a:ext cx="2512783" cy="904494"/>
            </a:xfrm>
            <a:prstGeom prst="roundRect">
              <a:avLst/>
            </a:prstGeom>
            <a:solidFill>
              <a:srgbClr val="FFFFFF"/>
            </a:solidFill>
            <a:ln w="38100">
              <a:solidFill>
                <a:srgbClr val="A5C249">
                  <a:lumMod val="60000"/>
                  <a:lumOff val="40000"/>
                </a:srgbClr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點選此處</a:t>
              </a:r>
              <a:endParaRPr kumimoji="0" lang="en-US" altLang="zh-TW" sz="4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f open 粉圓 1.1" panose="020F0500000000000000" pitchFamily="34" charset="-120"/>
                <a:ea typeface="jf open 粉圓 1.1" panose="020F0500000000000000" pitchFamily="34" charset="-12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進行紀錄審核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79160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>
            <a:extLst>
              <a:ext uri="{FF2B5EF4-FFF2-40B4-BE49-F238E27FC236}">
                <a16:creationId xmlns:a16="http://schemas.microsoft.com/office/drawing/2014/main" id="{3AC1B3EF-14C1-E0C8-2042-7E0B5837BB78}"/>
              </a:ext>
            </a:extLst>
          </p:cNvPr>
          <p:cNvGrpSpPr/>
          <p:nvPr/>
        </p:nvGrpSpPr>
        <p:grpSpPr>
          <a:xfrm>
            <a:off x="2895600" y="3936511"/>
            <a:ext cx="11086771" cy="5373955"/>
            <a:chOff x="999096" y="2336311"/>
            <a:chExt cx="7479176" cy="3625290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F879AC71-174C-4BC1-BC7E-6816C16A95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4288" y="2336311"/>
              <a:ext cx="6593983" cy="972355"/>
            </a:xfrm>
            <a:prstGeom prst="rect">
              <a:avLst/>
            </a:prstGeom>
          </p:spPr>
        </p:pic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59B78627-6E14-4BDB-9DE3-87939F94D3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84288" y="3308666"/>
              <a:ext cx="6593983" cy="972355"/>
            </a:xfrm>
            <a:prstGeom prst="rect">
              <a:avLst/>
            </a:prstGeom>
          </p:spPr>
        </p:pic>
        <p:pic>
          <p:nvPicPr>
            <p:cNvPr id="15" name="圖片 14">
              <a:extLst>
                <a:ext uri="{FF2B5EF4-FFF2-40B4-BE49-F238E27FC236}">
                  <a16:creationId xmlns:a16="http://schemas.microsoft.com/office/drawing/2014/main" id="{1DE92859-FB32-43EF-9C44-43B298DEB8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84289" y="4281021"/>
              <a:ext cx="6593983" cy="972355"/>
            </a:xfrm>
            <a:prstGeom prst="rect">
              <a:avLst/>
            </a:prstGeom>
          </p:spPr>
        </p:pic>
        <p:sp>
          <p:nvSpPr>
            <p:cNvPr id="23" name="文字方塊 22">
              <a:extLst>
                <a:ext uri="{FF2B5EF4-FFF2-40B4-BE49-F238E27FC236}">
                  <a16:creationId xmlns:a16="http://schemas.microsoft.com/office/drawing/2014/main" id="{52FF674D-EA74-4F06-AED6-2D44DA474EE1}"/>
                </a:ext>
              </a:extLst>
            </p:cNvPr>
            <p:cNvSpPr txBox="1"/>
            <p:nvPr/>
          </p:nvSpPr>
          <p:spPr>
            <a:xfrm>
              <a:off x="999096" y="4445480"/>
              <a:ext cx="3262909" cy="1516121"/>
            </a:xfrm>
            <a:prstGeom prst="roundRect">
              <a:avLst/>
            </a:prstGeom>
            <a:solidFill>
              <a:srgbClr val="FFFFFF"/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TW" altLang="en-US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各項紀錄欄位內容如有錯誤，導師可審核修正</a:t>
              </a:r>
            </a:p>
          </p:txBody>
        </p:sp>
      </p:grp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1D9C713C-851B-59D1-0088-294053218072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導師時間活動紀錄審核程序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88035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10A00002-D738-8E0C-77C3-C0B05CC6CA37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導師時間活動紀錄審核程序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1F224DBC-1A2D-8EF0-13E0-F217CB5A624F}"/>
              </a:ext>
            </a:extLst>
          </p:cNvPr>
          <p:cNvGrpSpPr/>
          <p:nvPr/>
        </p:nvGrpSpPr>
        <p:grpSpPr>
          <a:xfrm>
            <a:off x="3352800" y="3937490"/>
            <a:ext cx="11155033" cy="5246049"/>
            <a:chOff x="884567" y="2135942"/>
            <a:chExt cx="7477878" cy="3516737"/>
          </a:xfrm>
        </p:grpSpPr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42956E69-1619-4208-B362-968C1118C5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8822" y="4680324"/>
              <a:ext cx="6593983" cy="972355"/>
            </a:xfrm>
            <a:prstGeom prst="rect">
              <a:avLst/>
            </a:prstGeom>
          </p:spPr>
        </p:pic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B1BE6B84-A613-4738-B099-CBBE53EDEF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28822" y="3707969"/>
              <a:ext cx="6593983" cy="972355"/>
            </a:xfrm>
            <a:prstGeom prst="rect">
              <a:avLst/>
            </a:prstGeom>
          </p:spPr>
        </p:pic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9C08EB20-325A-4B97-AAA9-0779B06A6D6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28823" y="2781425"/>
              <a:ext cx="6593983" cy="972355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80C9D79A-C348-4F2F-AECC-E0AF779F1187}"/>
                </a:ext>
              </a:extLst>
            </p:cNvPr>
            <p:cNvSpPr txBox="1"/>
            <p:nvPr/>
          </p:nvSpPr>
          <p:spPr>
            <a:xfrm>
              <a:off x="5099536" y="2135942"/>
              <a:ext cx="3262909" cy="1055608"/>
            </a:xfrm>
            <a:prstGeom prst="roundRect">
              <a:avLst/>
            </a:prstGeom>
            <a:solidFill>
              <a:srgbClr val="FFFFFF"/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TW" altLang="en-US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審核完畢，請打</a:t>
              </a:r>
              <a:r>
                <a:rPr lang="en-US" altLang="zh-TW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V</a:t>
              </a:r>
              <a:r>
                <a:rPr lang="zh-TW" altLang="en-US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並按「上傳更新」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F7D4A894-4102-4147-8F64-F1E00511F596}"/>
                </a:ext>
              </a:extLst>
            </p:cNvPr>
            <p:cNvSpPr/>
            <p:nvPr/>
          </p:nvSpPr>
          <p:spPr>
            <a:xfrm>
              <a:off x="884567" y="4361504"/>
              <a:ext cx="1354541" cy="97235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4200"/>
            </a:p>
          </p:txBody>
        </p:sp>
      </p:grpSp>
    </p:spTree>
    <p:extLst>
      <p:ext uri="{BB962C8B-B14F-4D97-AF65-F5344CB8AC3E}">
        <p14:creationId xmlns:p14="http://schemas.microsoft.com/office/powerpoint/2010/main" val="13721289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10A00002-D738-8E0C-77C3-C0B05CC6CA37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導師時間活動紀錄審核程序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E02C379C-26DC-A426-76AB-482C9463CF03}"/>
              </a:ext>
            </a:extLst>
          </p:cNvPr>
          <p:cNvGrpSpPr/>
          <p:nvPr/>
        </p:nvGrpSpPr>
        <p:grpSpPr>
          <a:xfrm>
            <a:off x="2743200" y="3619500"/>
            <a:ext cx="12132215" cy="5857042"/>
            <a:chOff x="1138604" y="2323012"/>
            <a:chExt cx="7466135" cy="3604409"/>
          </a:xfrm>
        </p:grpSpPr>
        <p:grpSp>
          <p:nvGrpSpPr>
            <p:cNvPr id="15" name="群組 14">
              <a:extLst>
                <a:ext uri="{FF2B5EF4-FFF2-40B4-BE49-F238E27FC236}">
                  <a16:creationId xmlns:a16="http://schemas.microsoft.com/office/drawing/2014/main" id="{334EC7E6-0D49-21CD-A8ED-1487679F213D}"/>
                </a:ext>
              </a:extLst>
            </p:cNvPr>
            <p:cNvGrpSpPr/>
            <p:nvPr/>
          </p:nvGrpSpPr>
          <p:grpSpPr>
            <a:xfrm>
              <a:off x="1138604" y="2323012"/>
              <a:ext cx="7466135" cy="3604409"/>
              <a:chOff x="1138604" y="2323012"/>
              <a:chExt cx="7466135" cy="3604409"/>
            </a:xfrm>
          </p:grpSpPr>
          <p:grpSp>
            <p:nvGrpSpPr>
              <p:cNvPr id="19" name="群組 18">
                <a:extLst>
                  <a:ext uri="{FF2B5EF4-FFF2-40B4-BE49-F238E27FC236}">
                    <a16:creationId xmlns:a16="http://schemas.microsoft.com/office/drawing/2014/main" id="{2DEEA0E4-08F7-4ED4-9539-ACF4D75D0A0E}"/>
                  </a:ext>
                </a:extLst>
              </p:cNvPr>
              <p:cNvGrpSpPr/>
              <p:nvPr/>
            </p:nvGrpSpPr>
            <p:grpSpPr>
              <a:xfrm>
                <a:off x="1275008" y="2337638"/>
                <a:ext cx="6593983" cy="2915738"/>
                <a:chOff x="1275008" y="2942822"/>
                <a:chExt cx="6593983" cy="2915738"/>
              </a:xfrm>
            </p:grpSpPr>
            <p:pic>
              <p:nvPicPr>
                <p:cNvPr id="22" name="圖片 21">
                  <a:extLst>
                    <a:ext uri="{FF2B5EF4-FFF2-40B4-BE49-F238E27FC236}">
                      <a16:creationId xmlns:a16="http://schemas.microsoft.com/office/drawing/2014/main" id="{A941AFBB-9D99-4B4F-B8DA-B36082A071C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275008" y="2942822"/>
                  <a:ext cx="6593983" cy="972355"/>
                </a:xfrm>
                <a:prstGeom prst="rect">
                  <a:avLst/>
                </a:prstGeom>
              </p:spPr>
            </p:pic>
            <p:pic>
              <p:nvPicPr>
                <p:cNvPr id="23" name="圖片 22">
                  <a:extLst>
                    <a:ext uri="{FF2B5EF4-FFF2-40B4-BE49-F238E27FC236}">
                      <a16:creationId xmlns:a16="http://schemas.microsoft.com/office/drawing/2014/main" id="{3F1856E7-0FD5-463B-89E1-82A634260AB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275008" y="3913850"/>
                  <a:ext cx="6593983" cy="972355"/>
                </a:xfrm>
                <a:prstGeom prst="rect">
                  <a:avLst/>
                </a:prstGeom>
              </p:spPr>
            </p:pic>
            <p:pic>
              <p:nvPicPr>
                <p:cNvPr id="24" name="圖片 23">
                  <a:extLst>
                    <a:ext uri="{FF2B5EF4-FFF2-40B4-BE49-F238E27FC236}">
                      <a16:creationId xmlns:a16="http://schemas.microsoft.com/office/drawing/2014/main" id="{9EF9DDFC-E7BA-44DA-A539-EAE7C040EC9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275008" y="4886205"/>
                  <a:ext cx="6593983" cy="972355"/>
                </a:xfrm>
                <a:prstGeom prst="rect">
                  <a:avLst/>
                </a:prstGeom>
              </p:spPr>
            </p:pic>
          </p:grpSp>
          <p:sp>
            <p:nvSpPr>
              <p:cNvPr id="20" name="文字方塊 19">
                <a:extLst>
                  <a:ext uri="{FF2B5EF4-FFF2-40B4-BE49-F238E27FC236}">
                    <a16:creationId xmlns:a16="http://schemas.microsoft.com/office/drawing/2014/main" id="{5589DCBB-D308-44C6-9FEB-CBF8239C3866}"/>
                  </a:ext>
                </a:extLst>
              </p:cNvPr>
              <p:cNvSpPr txBox="1"/>
              <p:nvPr/>
            </p:nvSpPr>
            <p:spPr>
              <a:xfrm>
                <a:off x="1138604" y="2323012"/>
                <a:ext cx="2843373" cy="942995"/>
              </a:xfrm>
              <a:prstGeom prst="roundRect">
                <a:avLst/>
              </a:prstGeom>
              <a:solidFill>
                <a:srgbClr val="FFFFFF"/>
              </a:solidFill>
              <a:ln w="38100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200" dirty="0">
                    <a:latin typeface="jf open 粉圓 1.1" panose="020F0500000000000000" pitchFamily="34" charset="-120"/>
                    <a:ea typeface="jf open 粉圓 1.1" panose="020F0500000000000000" pitchFamily="34" charset="-120"/>
                  </a:rPr>
                  <a:t>審核完畢會出現</a:t>
                </a:r>
                <a:endParaRPr lang="en-US" altLang="zh-TW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endParaRPr>
              </a:p>
              <a:p>
                <a:r>
                  <a:rPr lang="zh-TW" altLang="en-US" sz="4200" dirty="0">
                    <a:latin typeface="jf open 粉圓 1.1" panose="020F0500000000000000" pitchFamily="34" charset="-120"/>
                    <a:ea typeface="jf open 粉圓 1.1" panose="020F0500000000000000" pitchFamily="34" charset="-120"/>
                  </a:rPr>
                  <a:t>「更新成功」</a:t>
                </a:r>
              </a:p>
            </p:txBody>
          </p:sp>
          <p:sp>
            <p:nvSpPr>
              <p:cNvPr id="21" name="文字方塊 20">
                <a:extLst>
                  <a:ext uri="{FF2B5EF4-FFF2-40B4-BE49-F238E27FC236}">
                    <a16:creationId xmlns:a16="http://schemas.microsoft.com/office/drawing/2014/main" id="{056F4729-0E6C-4780-985D-040F73C99A1A}"/>
                  </a:ext>
                </a:extLst>
              </p:cNvPr>
              <p:cNvSpPr txBox="1"/>
              <p:nvPr/>
            </p:nvSpPr>
            <p:spPr>
              <a:xfrm>
                <a:off x="5083464" y="4984426"/>
                <a:ext cx="3521275" cy="942995"/>
              </a:xfrm>
              <a:prstGeom prst="roundRect">
                <a:avLst/>
              </a:prstGeom>
              <a:solidFill>
                <a:srgbClr val="FFFFFF"/>
              </a:solidFill>
              <a:ln w="38100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200" dirty="0">
                    <a:latin typeface="jf open 粉圓 1.1" panose="020F0500000000000000" pitchFamily="34" charset="-120"/>
                    <a:ea typeface="jf open 粉圓 1.1" panose="020F0500000000000000" pitchFamily="34" charset="-120"/>
                  </a:rPr>
                  <a:t>點選「活動紀錄首頁」回到列表</a:t>
                </a:r>
                <a:endParaRPr lang="en-US" altLang="zh-TW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endParaRPr>
              </a:p>
            </p:txBody>
          </p:sp>
        </p:grpSp>
        <p:sp>
          <p:nvSpPr>
            <p:cNvPr id="18" name="箭號: 向下 17">
              <a:extLst>
                <a:ext uri="{FF2B5EF4-FFF2-40B4-BE49-F238E27FC236}">
                  <a16:creationId xmlns:a16="http://schemas.microsoft.com/office/drawing/2014/main" id="{8D0375D5-74EC-4663-8943-09EC29811DB2}"/>
                </a:ext>
              </a:extLst>
            </p:cNvPr>
            <p:cNvSpPr/>
            <p:nvPr/>
          </p:nvSpPr>
          <p:spPr>
            <a:xfrm rot="10800000">
              <a:off x="6176872" y="4013398"/>
              <a:ext cx="322979" cy="624746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4200"/>
            </a:p>
          </p:txBody>
        </p:sp>
      </p:grpSp>
    </p:spTree>
    <p:extLst>
      <p:ext uri="{BB962C8B-B14F-4D97-AF65-F5344CB8AC3E}">
        <p14:creationId xmlns:p14="http://schemas.microsoft.com/office/powerpoint/2010/main" val="13586430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10A00002-D738-8E0C-77C3-C0B05CC6CA37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導師時間活動紀錄審核程序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263BD21B-D992-A142-44B9-154353ED93EC}"/>
              </a:ext>
            </a:extLst>
          </p:cNvPr>
          <p:cNvGrpSpPr/>
          <p:nvPr/>
        </p:nvGrpSpPr>
        <p:grpSpPr>
          <a:xfrm>
            <a:off x="3429000" y="3750869"/>
            <a:ext cx="11430000" cy="5367364"/>
            <a:chOff x="1275008" y="2177568"/>
            <a:chExt cx="6593983" cy="3096440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A14F6CE3-FA09-4D2F-B1D2-B01BA7BBA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5008" y="2177568"/>
              <a:ext cx="6593983" cy="972355"/>
            </a:xfrm>
            <a:prstGeom prst="rect">
              <a:avLst/>
            </a:prstGeom>
          </p:spPr>
        </p:pic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EB5276A5-1AC2-42AD-8ECD-D132CA618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75008" y="3148596"/>
              <a:ext cx="6593983" cy="972355"/>
            </a:xfrm>
            <a:prstGeom prst="rect">
              <a:avLst/>
            </a:prstGeom>
          </p:spPr>
        </p:pic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748DA0E9-9257-41E8-BFFE-3C392024F6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75008" y="4120951"/>
              <a:ext cx="6593983" cy="972355"/>
            </a:xfrm>
            <a:prstGeom prst="rect">
              <a:avLst/>
            </a:prstGeom>
          </p:spPr>
        </p:pic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7F561992-A410-4074-BE76-A050A162B464}"/>
                </a:ext>
              </a:extLst>
            </p:cNvPr>
            <p:cNvSpPr txBox="1"/>
            <p:nvPr/>
          </p:nvSpPr>
          <p:spPr>
            <a:xfrm>
              <a:off x="2926152" y="4802538"/>
              <a:ext cx="2724372" cy="471470"/>
            </a:xfrm>
            <a:prstGeom prst="roundRect">
              <a:avLst/>
            </a:prstGeom>
            <a:solidFill>
              <a:srgbClr val="FFFFFF"/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TW" altLang="en-US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打</a:t>
              </a:r>
              <a:r>
                <a:rPr lang="en-US" altLang="zh-TW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V</a:t>
              </a:r>
              <a:r>
                <a:rPr lang="zh-TW" altLang="en-US" sz="4200" dirty="0"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表示已審核</a:t>
              </a:r>
              <a:endPara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endParaRPr>
            </a:p>
          </p:txBody>
        </p:sp>
        <p:sp>
          <p:nvSpPr>
            <p:cNvPr id="16" name="箭號: 向下 15">
              <a:extLst>
                <a:ext uri="{FF2B5EF4-FFF2-40B4-BE49-F238E27FC236}">
                  <a16:creationId xmlns:a16="http://schemas.microsoft.com/office/drawing/2014/main" id="{FF82ADC5-0169-4BC7-98E0-A9457C3055AC}"/>
                </a:ext>
              </a:extLst>
            </p:cNvPr>
            <p:cNvSpPr/>
            <p:nvPr/>
          </p:nvSpPr>
          <p:spPr>
            <a:xfrm rot="10800000">
              <a:off x="3866498" y="3490454"/>
              <a:ext cx="421840" cy="1164606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4200"/>
            </a:p>
          </p:txBody>
        </p:sp>
      </p:grpSp>
    </p:spTree>
    <p:extLst>
      <p:ext uri="{BB962C8B-B14F-4D97-AF65-F5344CB8AC3E}">
        <p14:creationId xmlns:p14="http://schemas.microsoft.com/office/powerpoint/2010/main" val="23002012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10A00002-D738-8E0C-77C3-C0B05CC6CA37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請導師協助事項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0DBD9C0B-4D77-4C07-8843-AFCC7231EB6D}"/>
              </a:ext>
            </a:extLst>
          </p:cNvPr>
          <p:cNvSpPr txBox="1"/>
          <p:nvPr/>
        </p:nvSpPr>
        <p:spPr>
          <a:xfrm flipH="1">
            <a:off x="3238500" y="3848100"/>
            <a:ext cx="11811000" cy="5226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altLang="zh-TW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 </a:t>
            </a:r>
            <a:r>
              <a:rPr lang="zh-TW" altLang="en-US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請協助通知學藝股長至：</a:t>
            </a:r>
            <a:r>
              <a:rPr lang="en-US" altLang="zh-TW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/>
            </a:r>
            <a:br>
              <a:rPr lang="en-US" altLang="zh-TW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</a:br>
            <a:r>
              <a:rPr lang="zh-TW" altLang="en-US" sz="4400" dirty="0">
                <a:solidFill>
                  <a:schemeClr val="accent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校務行政系統－各項申請－學藝申請</a:t>
            </a:r>
            <a:r>
              <a:rPr lang="en-US" altLang="zh-TW" sz="4400" dirty="0">
                <a:solidFill>
                  <a:schemeClr val="accent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/>
            </a:r>
            <a:br>
              <a:rPr lang="en-US" altLang="zh-TW" sz="4400" dirty="0">
                <a:solidFill>
                  <a:schemeClr val="accent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</a:br>
            <a:r>
              <a:rPr lang="zh-TW" altLang="en-US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進行學藝帳號設定。</a:t>
            </a: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altLang="zh-TW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- </a:t>
            </a:r>
            <a:r>
              <a:rPr lang="zh-TW" altLang="en-US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各班學藝帳號只有一個，如有學生誤申請學藝帳號，請導師告知同學務必通知學輔中心更正</a:t>
            </a:r>
          </a:p>
        </p:txBody>
      </p:sp>
    </p:spTree>
    <p:extLst>
      <p:ext uri="{BB962C8B-B14F-4D97-AF65-F5344CB8AC3E}">
        <p14:creationId xmlns:p14="http://schemas.microsoft.com/office/powerpoint/2010/main" val="29500981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圓角 1">
            <a:extLst>
              <a:ext uri="{FF2B5EF4-FFF2-40B4-BE49-F238E27FC236}">
                <a16:creationId xmlns:a16="http://schemas.microsoft.com/office/drawing/2014/main" id="{B782B4EC-6DDE-6A2F-9522-5CB864395A69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導生個案會談紀錄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A54730E-0323-E899-32BD-8D00A04140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5449682"/>
            <a:ext cx="12153900" cy="2190750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1D506C40-0CA4-AC96-F44E-96B7B39AE921}"/>
              </a:ext>
            </a:extLst>
          </p:cNvPr>
          <p:cNvSpPr txBox="1"/>
          <p:nvPr/>
        </p:nvSpPr>
        <p:spPr>
          <a:xfrm>
            <a:off x="2438400" y="3202258"/>
            <a:ext cx="3639058" cy="224742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請記得填寫「導生個案會談紀錄」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A3845D4-88CE-B5A4-FD90-BC32C25507F0}"/>
              </a:ext>
            </a:extLst>
          </p:cNvPr>
          <p:cNvSpPr/>
          <p:nvPr/>
        </p:nvSpPr>
        <p:spPr>
          <a:xfrm>
            <a:off x="11430000" y="6819900"/>
            <a:ext cx="2133600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167210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A96D1D79-FEC2-EE8A-FBD5-925F363E5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3574868"/>
            <a:ext cx="12153900" cy="5683432"/>
          </a:xfrm>
          <a:prstGeom prst="rect">
            <a:avLst/>
          </a:prstGeom>
        </p:spPr>
      </p:pic>
      <p:sp>
        <p:nvSpPr>
          <p:cNvPr id="2" name="矩形: 圓角 1">
            <a:extLst>
              <a:ext uri="{FF2B5EF4-FFF2-40B4-BE49-F238E27FC236}">
                <a16:creationId xmlns:a16="http://schemas.microsoft.com/office/drawing/2014/main" id="{B782B4EC-6DDE-6A2F-9522-5CB864395A69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導生個案會談紀錄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D506C40-0CA4-AC96-F44E-96B7B39AE921}"/>
              </a:ext>
            </a:extLst>
          </p:cNvPr>
          <p:cNvSpPr txBox="1"/>
          <p:nvPr/>
        </p:nvSpPr>
        <p:spPr>
          <a:xfrm>
            <a:off x="2438400" y="3467100"/>
            <a:ext cx="3639058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點選個案會談紀錄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E879FED-D510-6465-C81A-1B363417B980}"/>
              </a:ext>
            </a:extLst>
          </p:cNvPr>
          <p:cNvSpPr/>
          <p:nvPr/>
        </p:nvSpPr>
        <p:spPr>
          <a:xfrm>
            <a:off x="4858258" y="7505700"/>
            <a:ext cx="932942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98765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D788FFAB-DF6C-3A58-B04E-33F528A4D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980" y="3771900"/>
            <a:ext cx="14016038" cy="5091198"/>
          </a:xfrm>
          <a:prstGeom prst="rect">
            <a:avLst/>
          </a:prstGeom>
        </p:spPr>
      </p:pic>
      <p:sp>
        <p:nvSpPr>
          <p:cNvPr id="2" name="矩形: 圓角 1">
            <a:extLst>
              <a:ext uri="{FF2B5EF4-FFF2-40B4-BE49-F238E27FC236}">
                <a16:creationId xmlns:a16="http://schemas.microsoft.com/office/drawing/2014/main" id="{B782B4EC-6DDE-6A2F-9522-5CB864395A69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導生個案會談紀錄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D506C40-0CA4-AC96-F44E-96B7B39AE921}"/>
              </a:ext>
            </a:extLst>
          </p:cNvPr>
          <p:cNvSpPr txBox="1"/>
          <p:nvPr/>
        </p:nvSpPr>
        <p:spPr>
          <a:xfrm>
            <a:off x="1066800" y="4326255"/>
            <a:ext cx="4572000" cy="817245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新增個案訪談紀錄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B3CE8E8-6D0D-4C78-122B-7E216C58C20F}"/>
              </a:ext>
            </a:extLst>
          </p:cNvPr>
          <p:cNvSpPr/>
          <p:nvPr/>
        </p:nvSpPr>
        <p:spPr>
          <a:xfrm>
            <a:off x="2743200" y="7429500"/>
            <a:ext cx="17526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32177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02AE7FB8-3F15-3D0C-1E2E-5A43E291E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599" y="3238500"/>
            <a:ext cx="14020800" cy="6527197"/>
          </a:xfrm>
          <a:prstGeom prst="rect">
            <a:avLst/>
          </a:prstGeom>
        </p:spPr>
      </p:pic>
      <p:sp>
        <p:nvSpPr>
          <p:cNvPr id="2" name="矩形: 圓角 1">
            <a:extLst>
              <a:ext uri="{FF2B5EF4-FFF2-40B4-BE49-F238E27FC236}">
                <a16:creationId xmlns:a16="http://schemas.microsoft.com/office/drawing/2014/main" id="{B782B4EC-6DDE-6A2F-9522-5CB864395A69}"/>
              </a:ext>
            </a:extLst>
          </p:cNvPr>
          <p:cNvSpPr/>
          <p:nvPr/>
        </p:nvSpPr>
        <p:spPr>
          <a:xfrm>
            <a:off x="5119200" y="95250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導生個案會談紀錄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D506C40-0CA4-AC96-F44E-96B7B39AE921}"/>
              </a:ext>
            </a:extLst>
          </p:cNvPr>
          <p:cNvSpPr txBox="1"/>
          <p:nvPr/>
        </p:nvSpPr>
        <p:spPr>
          <a:xfrm>
            <a:off x="1371600" y="2809941"/>
            <a:ext cx="3962400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填寫完畢後，確定新增即可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64355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7360B66B-FC8E-46C1-A842-0F929A4DD1A7}"/>
              </a:ext>
            </a:extLst>
          </p:cNvPr>
          <p:cNvSpPr/>
          <p:nvPr/>
        </p:nvSpPr>
        <p:spPr>
          <a:xfrm>
            <a:off x="5119201" y="1983176"/>
            <a:ext cx="8049599" cy="1857441"/>
          </a:xfrm>
          <a:prstGeom prst="roundRect">
            <a:avLst>
              <a:gd name="adj" fmla="val 50000"/>
            </a:avLst>
          </a:prstGeom>
          <a:noFill/>
          <a:ln w="38100"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操作如有問題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8D48A06C-112E-4743-9310-BF01FB037AAC}"/>
              </a:ext>
            </a:extLst>
          </p:cNvPr>
          <p:cNvSpPr txBox="1"/>
          <p:nvPr/>
        </p:nvSpPr>
        <p:spPr>
          <a:xfrm flipH="1">
            <a:off x="4629148" y="5269140"/>
            <a:ext cx="90297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歡迎電洽 學生輔導中心 賀彩清</a:t>
            </a:r>
            <a:endParaRPr lang="en-US" altLang="zh-TW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endParaRPr lang="en-US" altLang="zh-TW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電話：</a:t>
            </a:r>
            <a:r>
              <a:rPr lang="en-US" altLang="zh-TW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05-271</a:t>
            </a:r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 </a:t>
            </a:r>
            <a:r>
              <a:rPr lang="en-US" altLang="zh-TW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7081</a:t>
            </a:r>
            <a:endParaRPr lang="zh-TW" altLang="en-US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763052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380</Words>
  <Application>Microsoft Office PowerPoint</Application>
  <PresentationFormat>自訂</PresentationFormat>
  <Paragraphs>50</Paragraphs>
  <Slides>17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2" baseType="lpstr">
      <vt:lpstr>Arial</vt:lpstr>
      <vt:lpstr>Calibri</vt:lpstr>
      <vt:lpstr>jf open 粉圓 1.1</vt:lpstr>
      <vt:lpstr>新細明體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季蓁-導師輔導團隊增能會議</dc:title>
  <dc:creator>WIN</dc:creator>
  <cp:lastModifiedBy>WIN10</cp:lastModifiedBy>
  <cp:revision>10</cp:revision>
  <dcterms:created xsi:type="dcterms:W3CDTF">2006-08-16T00:00:00Z</dcterms:created>
  <dcterms:modified xsi:type="dcterms:W3CDTF">2024-09-02T06:58:58Z</dcterms:modified>
  <dc:identifier>DAFtwD9gHPg</dc:identifier>
</cp:coreProperties>
</file>