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1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6699"/>
    <a:srgbClr val="FF33CC"/>
    <a:srgbClr val="FF99FF"/>
    <a:srgbClr val="FFFFFF"/>
    <a:srgbClr val="000000"/>
    <a:srgbClr val="00CC00"/>
    <a:srgbClr val="FFFF00"/>
    <a:srgbClr val="FF66FF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051" y="-58"/>
      </p:cViewPr>
      <p:guideLst>
        <p:guide orient="horz" pos="2881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2840573"/>
            <a:ext cx="5829300" cy="196003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181605"/>
            <a:ext cx="4800600" cy="23367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5875871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3875623"/>
            <a:ext cx="5829300" cy="200024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133603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2133603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3" y="2046821"/>
            <a:ext cx="3030141" cy="8530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3" y="2899838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8" y="2046821"/>
            <a:ext cx="3031331" cy="85301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8" y="2899838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9" y="364072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96" y="364071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9" y="1913471"/>
            <a:ext cx="2256235" cy="62547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400804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17037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156454"/>
            <a:ext cx="4114800" cy="10731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66192"/>
            <a:ext cx="1543050" cy="7802032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66192"/>
            <a:ext cx="4514850" cy="7802032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42900" y="366187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133603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8475139"/>
            <a:ext cx="16002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B44A2-6EE5-41CB-A1C7-111D70FE6832}" type="datetimeFigureOut">
              <a:rPr lang="zh-TW" altLang="en-US" smtClean="0"/>
              <a:pPr/>
              <a:t>52/27/23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8475139"/>
            <a:ext cx="21717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8475139"/>
            <a:ext cx="1600200" cy="4868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045FA-21B5-4972-9565-23240EDFA83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圓角矩形 114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3890"/>
            </a:avLst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36000" rIns="36000" rtlCol="0" anchor="ctr"/>
          <a:lstStyle/>
          <a:p>
            <a:pPr algn="ctr"/>
            <a:endParaRPr lang="zh-TW" altLang="en-US"/>
          </a:p>
        </p:txBody>
      </p:sp>
      <p:pic>
        <p:nvPicPr>
          <p:cNvPr id="1027" name="Picture 3" descr="D:\logo\NCYULogo990325G.jpg"/>
          <p:cNvPicPr>
            <a:picLocks noChangeAspect="1" noChangeArrowheads="1"/>
          </p:cNvPicPr>
          <p:nvPr/>
        </p:nvPicPr>
        <p:blipFill>
          <a:blip r:embed="rId2"/>
          <a:srcRect l="22521" t="15228" r="27278" b="50007"/>
          <a:stretch>
            <a:fillRect/>
          </a:stretch>
        </p:blipFill>
        <p:spPr bwMode="auto">
          <a:xfrm>
            <a:off x="-24" y="0"/>
            <a:ext cx="1135933" cy="1114509"/>
          </a:xfrm>
          <a:prstGeom prst="ellipse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12500"/>
          </a:effectLst>
        </p:spPr>
      </p:pic>
      <p:pic>
        <p:nvPicPr>
          <p:cNvPr id="1028" name="Picture 4" descr="D:\logo\appchem logo.bm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98015" y="71406"/>
            <a:ext cx="1088571" cy="1061143"/>
          </a:xfrm>
          <a:prstGeom prst="rect">
            <a:avLst/>
          </a:prstGeom>
          <a:noFill/>
        </p:spPr>
      </p:pic>
      <p:sp>
        <p:nvSpPr>
          <p:cNvPr id="118" name="文字方塊 117"/>
          <p:cNvSpPr txBox="1"/>
          <p:nvPr/>
        </p:nvSpPr>
        <p:spPr>
          <a:xfrm>
            <a:off x="928670" y="142844"/>
            <a:ext cx="50006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3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國立嘉義大學應用化學系</a:t>
            </a:r>
            <a:endParaRPr lang="en-US" altLang="zh-TW" sz="33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25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研究所碩士班</a:t>
            </a:r>
            <a:r>
              <a:rPr lang="zh-TW" altLang="en-US" sz="25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修課流程圖</a:t>
            </a:r>
            <a:endParaRPr lang="zh-TW" altLang="en-US" sz="25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9" name="圓角矩形 118"/>
          <p:cNvSpPr/>
          <p:nvPr/>
        </p:nvSpPr>
        <p:spPr>
          <a:xfrm>
            <a:off x="47511" y="1127729"/>
            <a:ext cx="6762978" cy="7643866"/>
          </a:xfrm>
          <a:prstGeom prst="roundRect">
            <a:avLst>
              <a:gd name="adj" fmla="val 4591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0" name="文字方塊 119"/>
          <p:cNvSpPr txBox="1"/>
          <p:nvPr/>
        </p:nvSpPr>
        <p:spPr>
          <a:xfrm>
            <a:off x="1857364" y="8867033"/>
            <a:ext cx="50006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1400" b="1" dirty="0" smtClean="0">
                <a:solidFill>
                  <a:schemeClr val="bg1"/>
                </a:solidFill>
                <a:latin typeface="Monotype Corsiva" pitchFamily="66" charset="0"/>
                <a:ea typeface="標楷體" pitchFamily="65" charset="-120"/>
              </a:rPr>
              <a:t>National </a:t>
            </a:r>
            <a:r>
              <a:rPr lang="en-US" altLang="zh-TW" sz="1400" b="1" dirty="0" err="1" smtClean="0">
                <a:solidFill>
                  <a:schemeClr val="bg1"/>
                </a:solidFill>
                <a:latin typeface="Monotype Corsiva" pitchFamily="66" charset="0"/>
                <a:ea typeface="標楷體" pitchFamily="65" charset="-120"/>
              </a:rPr>
              <a:t>Chiayi</a:t>
            </a:r>
            <a:r>
              <a:rPr lang="en-US" altLang="zh-TW" sz="1400" b="1" dirty="0" smtClean="0">
                <a:solidFill>
                  <a:schemeClr val="bg1"/>
                </a:solidFill>
                <a:latin typeface="Monotype Corsiva" pitchFamily="66" charset="0"/>
                <a:ea typeface="標楷體" pitchFamily="65" charset="-120"/>
              </a:rPr>
              <a:t> University The Department of Applied Chemistry</a:t>
            </a:r>
            <a:endParaRPr lang="zh-TW" altLang="en-US" sz="1400" b="1" dirty="0">
              <a:solidFill>
                <a:schemeClr val="bg1"/>
              </a:solidFill>
              <a:latin typeface="Monotype Corsiva" pitchFamily="66" charset="0"/>
              <a:ea typeface="標楷體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66678" y="1348693"/>
            <a:ext cx="661992" cy="369332"/>
          </a:xfrm>
          <a:prstGeom prst="rect">
            <a:avLst/>
          </a:prstGeom>
          <a:solidFill>
            <a:srgbClr val="3366FF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基礎專業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9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必修課程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64438" y="2411760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教學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實習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260582" y="3221455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應用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研究技術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6" name="群組 45"/>
          <p:cNvGrpSpPr/>
          <p:nvPr/>
        </p:nvGrpSpPr>
        <p:grpSpPr>
          <a:xfrm>
            <a:off x="3501008" y="1874328"/>
            <a:ext cx="2870039" cy="249400"/>
            <a:chOff x="785794" y="8783673"/>
            <a:chExt cx="2870039" cy="249415"/>
          </a:xfrm>
        </p:grpSpPr>
        <p:sp>
          <p:nvSpPr>
            <p:cNvPr id="33" name="文字方塊 32"/>
            <p:cNvSpPr txBox="1"/>
            <p:nvPr/>
          </p:nvSpPr>
          <p:spPr>
            <a:xfrm>
              <a:off x="785794" y="8783673"/>
              <a:ext cx="640800" cy="24623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itchFamily="65" charset="-120"/>
                  <a:ea typeface="標楷體" pitchFamily="65" charset="-120"/>
                </a:rPr>
                <a:t>一上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722425" y="8786852"/>
              <a:ext cx="441147" cy="2462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000" b="1" dirty="0" smtClean="0">
                  <a:latin typeface="標楷體" pitchFamily="65" charset="-120"/>
                  <a:ea typeface="標楷體" pitchFamily="65" charset="-120"/>
                </a:rPr>
                <a:t>一下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466968" y="8786843"/>
              <a:ext cx="441147" cy="2462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itchFamily="65" charset="-120"/>
                  <a:ea typeface="標楷體" pitchFamily="65" charset="-120"/>
                </a:rPr>
                <a:t>二</a:t>
              </a:r>
              <a:r>
                <a:rPr lang="zh-TW" altLang="en-US" sz="1000" b="1" dirty="0" smtClean="0">
                  <a:latin typeface="標楷體" pitchFamily="65" charset="-120"/>
                  <a:ea typeface="標楷體" pitchFamily="65" charset="-120"/>
                </a:rPr>
                <a:t>上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3214686" y="8786839"/>
              <a:ext cx="441147" cy="2462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000" b="1" dirty="0" smtClean="0">
                  <a:latin typeface="標楷體" pitchFamily="65" charset="-120"/>
                  <a:ea typeface="標楷體" pitchFamily="65" charset="-120"/>
                </a:rPr>
                <a:t>二</a:t>
              </a:r>
              <a:r>
                <a:rPr lang="zh-TW" altLang="en-US" sz="1000" b="1" dirty="0">
                  <a:latin typeface="標楷體" pitchFamily="65" charset="-120"/>
                  <a:ea typeface="標楷體" pitchFamily="65" charset="-120"/>
                </a:rPr>
                <a:t>下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44" name="文字方塊 43"/>
          <p:cNvSpPr txBox="1"/>
          <p:nvPr/>
        </p:nvSpPr>
        <p:spPr>
          <a:xfrm>
            <a:off x="262190" y="2807695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書報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討論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(Ⅰ)</a:t>
            </a:r>
          </a:p>
        </p:txBody>
      </p:sp>
      <p:sp>
        <p:nvSpPr>
          <p:cNvPr id="53" name="文字方塊 52"/>
          <p:cNvSpPr txBox="1"/>
          <p:nvPr/>
        </p:nvSpPr>
        <p:spPr>
          <a:xfrm>
            <a:off x="2118592" y="1410248"/>
            <a:ext cx="640800" cy="230832"/>
          </a:xfrm>
          <a:prstGeom prst="rect">
            <a:avLst/>
          </a:prstGeom>
          <a:solidFill>
            <a:srgbClr val="FF6699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核心課程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62" name="直線接點 61"/>
          <p:cNvCxnSpPr/>
          <p:nvPr/>
        </p:nvCxnSpPr>
        <p:spPr>
          <a:xfrm>
            <a:off x="24" y="2195736"/>
            <a:ext cx="6858000" cy="1587"/>
          </a:xfrm>
          <a:prstGeom prst="line">
            <a:avLst/>
          </a:prstGeom>
          <a:ln w="31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字方塊 62"/>
          <p:cNvSpPr txBox="1"/>
          <p:nvPr/>
        </p:nvSpPr>
        <p:spPr>
          <a:xfrm>
            <a:off x="1223626" y="1349908"/>
            <a:ext cx="640800" cy="369332"/>
          </a:xfrm>
          <a:prstGeom prst="rect">
            <a:avLst/>
          </a:prstGeom>
          <a:solidFill>
            <a:srgbClr val="008000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zh-TW" altLang="en-US" sz="9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其他可選</a:t>
            </a:r>
            <a:endParaRPr lang="en-US" altLang="zh-TW" sz="9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9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專業選修</a:t>
            </a:r>
            <a:endParaRPr lang="en-US" altLang="zh-TW" sz="9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4" name="文字方塊 63"/>
          <p:cNvSpPr txBox="1"/>
          <p:nvPr/>
        </p:nvSpPr>
        <p:spPr>
          <a:xfrm>
            <a:off x="3505347" y="2414527"/>
            <a:ext cx="648000" cy="338554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高等分析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cxnSp>
        <p:nvCxnSpPr>
          <p:cNvPr id="108" name="直線單箭頭接點 107"/>
          <p:cNvCxnSpPr/>
          <p:nvPr/>
        </p:nvCxnSpPr>
        <p:spPr>
          <a:xfrm flipV="1">
            <a:off x="908720" y="2545810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線單箭頭接點 110"/>
          <p:cNvCxnSpPr/>
          <p:nvPr/>
        </p:nvCxnSpPr>
        <p:spPr>
          <a:xfrm flipV="1">
            <a:off x="906574" y="2982214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文字方塊 116"/>
          <p:cNvSpPr txBox="1"/>
          <p:nvPr/>
        </p:nvSpPr>
        <p:spPr>
          <a:xfrm>
            <a:off x="1052736" y="2411760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教學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lang="zh-TW" altLang="en-US" sz="80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實習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9" name="文字方塊 128"/>
          <p:cNvSpPr txBox="1"/>
          <p:nvPr/>
        </p:nvSpPr>
        <p:spPr>
          <a:xfrm>
            <a:off x="1052736" y="2835573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書報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討論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(Ⅱ)</a:t>
            </a:r>
          </a:p>
        </p:txBody>
      </p:sp>
      <p:cxnSp>
        <p:nvCxnSpPr>
          <p:cNvPr id="130" name="直線單箭頭接點 129"/>
          <p:cNvCxnSpPr/>
          <p:nvPr/>
        </p:nvCxnSpPr>
        <p:spPr>
          <a:xfrm flipV="1">
            <a:off x="1700808" y="2982214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文字方塊 130"/>
          <p:cNvSpPr txBox="1"/>
          <p:nvPr/>
        </p:nvSpPr>
        <p:spPr>
          <a:xfrm>
            <a:off x="1844824" y="2835573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書報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討論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(Ⅲ)</a:t>
            </a:r>
          </a:p>
        </p:txBody>
      </p:sp>
      <p:sp>
        <p:nvSpPr>
          <p:cNvPr id="133" name="文字方塊 132"/>
          <p:cNvSpPr txBox="1"/>
          <p:nvPr/>
        </p:nvSpPr>
        <p:spPr>
          <a:xfrm>
            <a:off x="2636984" y="2835573"/>
            <a:ext cx="648000" cy="338554"/>
          </a:xfrm>
          <a:prstGeom prst="rect">
            <a:avLst/>
          </a:prstGeom>
          <a:solidFill>
            <a:srgbClr val="3366FF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書報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討論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(Ⅳ)</a:t>
            </a:r>
          </a:p>
        </p:txBody>
      </p:sp>
      <p:cxnSp>
        <p:nvCxnSpPr>
          <p:cNvPr id="136" name="直線單箭頭接點 135"/>
          <p:cNvCxnSpPr/>
          <p:nvPr/>
        </p:nvCxnSpPr>
        <p:spPr>
          <a:xfrm flipV="1">
            <a:off x="2488791" y="2982214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群組 137"/>
          <p:cNvGrpSpPr/>
          <p:nvPr/>
        </p:nvGrpSpPr>
        <p:grpSpPr>
          <a:xfrm>
            <a:off x="274556" y="1874328"/>
            <a:ext cx="2870039" cy="249400"/>
            <a:chOff x="785794" y="8783673"/>
            <a:chExt cx="2870039" cy="249415"/>
          </a:xfrm>
        </p:grpSpPr>
        <p:sp>
          <p:nvSpPr>
            <p:cNvPr id="139" name="文字方塊 138"/>
            <p:cNvSpPr txBox="1"/>
            <p:nvPr/>
          </p:nvSpPr>
          <p:spPr>
            <a:xfrm>
              <a:off x="785794" y="8783673"/>
              <a:ext cx="640800" cy="24623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itchFamily="65" charset="-120"/>
                  <a:ea typeface="標楷體" pitchFamily="65" charset="-120"/>
                </a:rPr>
                <a:t>一上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1722425" y="8786852"/>
              <a:ext cx="441147" cy="2462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000" b="1" dirty="0" smtClean="0">
                  <a:latin typeface="標楷體" pitchFamily="65" charset="-120"/>
                  <a:ea typeface="標楷體" pitchFamily="65" charset="-120"/>
                </a:rPr>
                <a:t>一下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41" name="矩形 140"/>
            <p:cNvSpPr/>
            <p:nvPr/>
          </p:nvSpPr>
          <p:spPr>
            <a:xfrm>
              <a:off x="2466968" y="8786843"/>
              <a:ext cx="441147" cy="2462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000" b="1" dirty="0">
                  <a:latin typeface="標楷體" pitchFamily="65" charset="-120"/>
                  <a:ea typeface="標楷體" pitchFamily="65" charset="-120"/>
                </a:rPr>
                <a:t>二</a:t>
              </a:r>
              <a:r>
                <a:rPr lang="zh-TW" altLang="en-US" sz="1000" b="1" dirty="0" smtClean="0">
                  <a:latin typeface="標楷體" pitchFamily="65" charset="-120"/>
                  <a:ea typeface="標楷體" pitchFamily="65" charset="-120"/>
                </a:rPr>
                <a:t>上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142" name="矩形 141"/>
            <p:cNvSpPr/>
            <p:nvPr/>
          </p:nvSpPr>
          <p:spPr>
            <a:xfrm>
              <a:off x="3214686" y="8786839"/>
              <a:ext cx="441147" cy="2462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000" b="1" dirty="0" smtClean="0">
                  <a:latin typeface="標楷體" pitchFamily="65" charset="-120"/>
                  <a:ea typeface="標楷體" pitchFamily="65" charset="-120"/>
                </a:rPr>
                <a:t>二</a:t>
              </a:r>
              <a:r>
                <a:rPr lang="zh-TW" altLang="en-US" sz="1000" b="1" dirty="0">
                  <a:latin typeface="標楷體" pitchFamily="65" charset="-120"/>
                  <a:ea typeface="標楷體" pitchFamily="65" charset="-120"/>
                </a:rPr>
                <a:t>下</a:t>
              </a:r>
              <a:endParaRPr lang="en-US" altLang="zh-TW" sz="1000" b="1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143" name="文字方塊 142"/>
          <p:cNvSpPr txBox="1"/>
          <p:nvPr/>
        </p:nvSpPr>
        <p:spPr>
          <a:xfrm>
            <a:off x="4357694" y="2409678"/>
            <a:ext cx="648000" cy="338554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高等分析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(Ⅱ)</a:t>
            </a:r>
          </a:p>
        </p:txBody>
      </p:sp>
      <p:sp>
        <p:nvSpPr>
          <p:cNvPr id="144" name="文字方塊 143"/>
          <p:cNvSpPr txBox="1"/>
          <p:nvPr/>
        </p:nvSpPr>
        <p:spPr>
          <a:xfrm>
            <a:off x="3505347" y="2784723"/>
            <a:ext cx="648000" cy="338554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高等物理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sp>
        <p:nvSpPr>
          <p:cNvPr id="145" name="文字方塊 144"/>
          <p:cNvSpPr txBox="1"/>
          <p:nvPr/>
        </p:nvSpPr>
        <p:spPr>
          <a:xfrm>
            <a:off x="3501080" y="3151070"/>
            <a:ext cx="648000" cy="338554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高等有機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6" name="文字方塊 145"/>
          <p:cNvSpPr txBox="1"/>
          <p:nvPr/>
        </p:nvSpPr>
        <p:spPr>
          <a:xfrm>
            <a:off x="4344493" y="3151070"/>
            <a:ext cx="648000" cy="338554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高等生物化學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7" name="文字方塊 146"/>
          <p:cNvSpPr txBox="1"/>
          <p:nvPr/>
        </p:nvSpPr>
        <p:spPr>
          <a:xfrm>
            <a:off x="4347960" y="3522158"/>
            <a:ext cx="648000" cy="338554"/>
          </a:xfrm>
          <a:prstGeom prst="rect">
            <a:avLst/>
          </a:prstGeom>
          <a:solidFill>
            <a:srgbClr val="FF6699"/>
          </a:solidFill>
          <a:ln>
            <a:solidFill>
              <a:srgbClr val="FF6699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高等無機化學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8" name="文字方塊 147"/>
          <p:cNvSpPr txBox="1"/>
          <p:nvPr/>
        </p:nvSpPr>
        <p:spPr>
          <a:xfrm>
            <a:off x="4357694" y="2784723"/>
            <a:ext cx="648000" cy="338554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高等物理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(Ⅱ)</a:t>
            </a:r>
          </a:p>
        </p:txBody>
      </p:sp>
      <p:sp>
        <p:nvSpPr>
          <p:cNvPr id="149" name="文字方塊 148"/>
          <p:cNvSpPr txBox="1"/>
          <p:nvPr/>
        </p:nvSpPr>
        <p:spPr>
          <a:xfrm>
            <a:off x="5157264" y="2770688"/>
            <a:ext cx="648000" cy="338554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高等物理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(Ⅲ)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0" name="文字方塊 149"/>
          <p:cNvSpPr txBox="1"/>
          <p:nvPr/>
        </p:nvSpPr>
        <p:spPr>
          <a:xfrm>
            <a:off x="3501080" y="352599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不對稱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反應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1" name="文字方塊 150"/>
          <p:cNvSpPr txBox="1"/>
          <p:nvPr/>
        </p:nvSpPr>
        <p:spPr>
          <a:xfrm>
            <a:off x="3501008" y="3943721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專題研究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sp>
        <p:nvSpPr>
          <p:cNvPr id="152" name="文字方塊 151"/>
          <p:cNvSpPr txBox="1"/>
          <p:nvPr/>
        </p:nvSpPr>
        <p:spPr>
          <a:xfrm>
            <a:off x="4353746" y="393881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(Ⅱ)</a:t>
            </a:r>
          </a:p>
        </p:txBody>
      </p:sp>
      <p:sp>
        <p:nvSpPr>
          <p:cNvPr id="153" name="文字方塊 152"/>
          <p:cNvSpPr txBox="1"/>
          <p:nvPr/>
        </p:nvSpPr>
        <p:spPr>
          <a:xfrm>
            <a:off x="5174400" y="3938817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(Ⅲ)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4" name="文字方塊 153"/>
          <p:cNvSpPr txBox="1"/>
          <p:nvPr/>
        </p:nvSpPr>
        <p:spPr>
          <a:xfrm>
            <a:off x="6021288" y="3936913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專題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研究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(Ⅳ)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5" name="文字方塊 154"/>
          <p:cNvSpPr txBox="1"/>
          <p:nvPr/>
        </p:nvSpPr>
        <p:spPr>
          <a:xfrm>
            <a:off x="3501080" y="4139952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固態化學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6" name="文字方塊 155"/>
          <p:cNvSpPr txBox="1"/>
          <p:nvPr/>
        </p:nvSpPr>
        <p:spPr>
          <a:xfrm>
            <a:off x="3501008" y="432054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分離科學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9" name="文字方塊 158"/>
          <p:cNvSpPr txBox="1"/>
          <p:nvPr/>
        </p:nvSpPr>
        <p:spPr>
          <a:xfrm>
            <a:off x="3501080" y="4499992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有機合成</a:t>
            </a:r>
            <a:r>
              <a:rPr lang="en-US" altLang="zh-TW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(I)</a:t>
            </a:r>
          </a:p>
        </p:txBody>
      </p:sp>
      <p:sp>
        <p:nvSpPr>
          <p:cNvPr id="161" name="文字方塊 160"/>
          <p:cNvSpPr txBox="1"/>
          <p:nvPr/>
        </p:nvSpPr>
        <p:spPr>
          <a:xfrm>
            <a:off x="3492244" y="625179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有機金屬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2" name="文字方塊 161"/>
          <p:cNvSpPr txBox="1"/>
          <p:nvPr/>
        </p:nvSpPr>
        <p:spPr>
          <a:xfrm>
            <a:off x="3493736" y="4979168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生物有機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5" name="文字方塊 164"/>
          <p:cNvSpPr txBox="1"/>
          <p:nvPr/>
        </p:nvSpPr>
        <p:spPr>
          <a:xfrm>
            <a:off x="3494164" y="643646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分子光譜學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6" name="文字方塊 165"/>
          <p:cNvSpPr txBox="1"/>
          <p:nvPr/>
        </p:nvSpPr>
        <p:spPr>
          <a:xfrm>
            <a:off x="3492244" y="662749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質譜學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7" name="文字方塊 166"/>
          <p:cNvSpPr txBox="1"/>
          <p:nvPr/>
        </p:nvSpPr>
        <p:spPr>
          <a:xfrm>
            <a:off x="3492244" y="680424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藥物化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8" name="文字方塊 167"/>
          <p:cNvSpPr txBox="1"/>
          <p:nvPr/>
        </p:nvSpPr>
        <p:spPr>
          <a:xfrm>
            <a:off x="3492244" y="7002492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當代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材料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特</a:t>
            </a:r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9" name="文字方塊 168"/>
          <p:cNvSpPr txBox="1"/>
          <p:nvPr/>
        </p:nvSpPr>
        <p:spPr>
          <a:xfrm>
            <a:off x="3490316" y="7308304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綠色化學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與工程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0" name="文字方塊 169"/>
          <p:cNvSpPr txBox="1"/>
          <p:nvPr/>
        </p:nvSpPr>
        <p:spPr>
          <a:xfrm>
            <a:off x="3497936" y="594856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生物分析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1" name="文字方塊 170"/>
          <p:cNvSpPr txBox="1"/>
          <p:nvPr/>
        </p:nvSpPr>
        <p:spPr>
          <a:xfrm>
            <a:off x="3489084" y="760141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膠體化學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72" name="直線單箭頭接點 171"/>
          <p:cNvCxnSpPr/>
          <p:nvPr/>
        </p:nvCxnSpPr>
        <p:spPr>
          <a:xfrm>
            <a:off x="4153347" y="2936503"/>
            <a:ext cx="191146" cy="1732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直線單箭頭接點 172"/>
          <p:cNvCxnSpPr/>
          <p:nvPr/>
        </p:nvCxnSpPr>
        <p:spPr>
          <a:xfrm flipV="1">
            <a:off x="5005694" y="2936503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直線單箭頭接點 173"/>
          <p:cNvCxnSpPr/>
          <p:nvPr/>
        </p:nvCxnSpPr>
        <p:spPr>
          <a:xfrm flipV="1">
            <a:off x="4153347" y="2577224"/>
            <a:ext cx="191146" cy="1732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" name="直線單箭頭接點 174"/>
          <p:cNvCxnSpPr/>
          <p:nvPr/>
        </p:nvCxnSpPr>
        <p:spPr>
          <a:xfrm flipV="1">
            <a:off x="4176411" y="3993502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線單箭頭接點 175"/>
          <p:cNvCxnSpPr/>
          <p:nvPr/>
        </p:nvCxnSpPr>
        <p:spPr>
          <a:xfrm flipV="1">
            <a:off x="5013176" y="4003545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直線單箭頭接點 176"/>
          <p:cNvCxnSpPr/>
          <p:nvPr/>
        </p:nvCxnSpPr>
        <p:spPr>
          <a:xfrm flipV="1">
            <a:off x="5854032" y="4007016"/>
            <a:ext cx="145018" cy="1731"/>
          </a:xfrm>
          <a:prstGeom prst="straightConnector1">
            <a:avLst/>
          </a:prstGeom>
          <a:ln w="19050" cmpd="sng">
            <a:solidFill>
              <a:schemeClr val="tx1"/>
            </a:solidFill>
            <a:headEnd type="none" w="sm" len="sm"/>
            <a:tailEnd type="arrow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9" name="文字方塊 178"/>
          <p:cNvSpPr txBox="1"/>
          <p:nvPr/>
        </p:nvSpPr>
        <p:spPr>
          <a:xfrm>
            <a:off x="6021360" y="414172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統計熱力學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0" name="文字方塊 179"/>
          <p:cNvSpPr txBox="1"/>
          <p:nvPr/>
        </p:nvSpPr>
        <p:spPr>
          <a:xfrm>
            <a:off x="6021360" y="4355976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環境化學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1" name="文字方塊 180"/>
          <p:cNvSpPr txBox="1"/>
          <p:nvPr/>
        </p:nvSpPr>
        <p:spPr>
          <a:xfrm>
            <a:off x="4349936" y="414680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反應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2" name="文字方塊 181"/>
          <p:cNvSpPr txBox="1"/>
          <p:nvPr/>
        </p:nvSpPr>
        <p:spPr>
          <a:xfrm>
            <a:off x="4349936" y="435597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計算化學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3" name="文字方塊 182"/>
          <p:cNvSpPr txBox="1"/>
          <p:nvPr/>
        </p:nvSpPr>
        <p:spPr>
          <a:xfrm>
            <a:off x="4351450" y="4561547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材料與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觸媒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4" name="文字方塊 183"/>
          <p:cNvSpPr txBox="1"/>
          <p:nvPr/>
        </p:nvSpPr>
        <p:spPr>
          <a:xfrm>
            <a:off x="4353746" y="4894752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天然物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5" name="文字方塊 184"/>
          <p:cNvSpPr txBox="1"/>
          <p:nvPr/>
        </p:nvSpPr>
        <p:spPr>
          <a:xfrm>
            <a:off x="4354134" y="5096961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有機合成</a:t>
            </a:r>
            <a:r>
              <a:rPr lang="en-US" altLang="zh-TW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(Ⅱ)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6" name="文字方塊 185"/>
          <p:cNvSpPr txBox="1"/>
          <p:nvPr/>
        </p:nvSpPr>
        <p:spPr>
          <a:xfrm>
            <a:off x="4355016" y="5294620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有機催化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7" name="文字方塊 186"/>
          <p:cNvSpPr txBox="1"/>
          <p:nvPr/>
        </p:nvSpPr>
        <p:spPr>
          <a:xfrm>
            <a:off x="4353746" y="5507029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生化技術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8" name="文字方塊 187"/>
          <p:cNvSpPr txBox="1"/>
          <p:nvPr/>
        </p:nvSpPr>
        <p:spPr>
          <a:xfrm>
            <a:off x="4355016" y="572412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高分子特論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9" name="文字方塊 188"/>
          <p:cNvSpPr txBox="1"/>
          <p:nvPr/>
        </p:nvSpPr>
        <p:spPr>
          <a:xfrm>
            <a:off x="4355774" y="5948559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毒物化學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0" name="文字方塊 189"/>
          <p:cNvSpPr txBox="1"/>
          <p:nvPr/>
        </p:nvSpPr>
        <p:spPr>
          <a:xfrm>
            <a:off x="4357694" y="6156176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計量化學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1" name="文字方塊 190"/>
          <p:cNvSpPr txBox="1"/>
          <p:nvPr/>
        </p:nvSpPr>
        <p:spPr>
          <a:xfrm>
            <a:off x="4362636" y="6375810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核酸化學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2" name="文字方塊 191"/>
          <p:cNvSpPr txBox="1"/>
          <p:nvPr/>
        </p:nvSpPr>
        <p:spPr>
          <a:xfrm>
            <a:off x="4362636" y="6588224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有機光譜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3" name="文字方塊 192"/>
          <p:cNvSpPr txBox="1"/>
          <p:nvPr/>
        </p:nvSpPr>
        <p:spPr>
          <a:xfrm>
            <a:off x="4365176" y="6804248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蛋白質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4" name="文字方塊 193"/>
          <p:cNvSpPr txBox="1"/>
          <p:nvPr/>
        </p:nvSpPr>
        <p:spPr>
          <a:xfrm>
            <a:off x="4362636" y="7005285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量子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5" name="文字方塊 194"/>
          <p:cNvSpPr txBox="1"/>
          <p:nvPr/>
        </p:nvSpPr>
        <p:spPr>
          <a:xfrm>
            <a:off x="4365176" y="7190660"/>
            <a:ext cx="648000" cy="12311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電化學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7" name="文字方塊 196"/>
          <p:cNvSpPr txBox="1"/>
          <p:nvPr/>
        </p:nvSpPr>
        <p:spPr>
          <a:xfrm>
            <a:off x="3493808" y="4677975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分析化學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特論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99" name="文字方塊 198"/>
          <p:cNvSpPr txBox="1"/>
          <p:nvPr/>
        </p:nvSpPr>
        <p:spPr>
          <a:xfrm>
            <a:off x="3492244" y="529395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生物物理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00" name="文字方塊 199"/>
          <p:cNvSpPr txBox="1"/>
          <p:nvPr/>
        </p:nvSpPr>
        <p:spPr>
          <a:xfrm>
            <a:off x="3492244" y="5623290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生物無機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化學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1" name="文字方塊 12"/>
          <p:cNvSpPr txBox="1">
            <a:spLocks noChangeArrowheads="1"/>
          </p:cNvSpPr>
          <p:nvPr/>
        </p:nvSpPr>
        <p:spPr bwMode="auto">
          <a:xfrm>
            <a:off x="4384042" y="8388424"/>
            <a:ext cx="230505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kumimoji="1" lang="en-US" altLang="zh-TW" sz="1500" b="1" smtClean="0">
                <a:solidFill>
                  <a:prstClr val="black"/>
                </a:solidFill>
                <a:latin typeface="華康細黑體" pitchFamily="49" charset="-120"/>
                <a:ea typeface="華康細黑體" pitchFamily="49" charset="-120"/>
              </a:rPr>
              <a:t>113</a:t>
            </a:r>
            <a:r>
              <a:rPr kumimoji="1" lang="zh-TW" altLang="en-US" sz="1500" b="1" smtClean="0">
                <a:solidFill>
                  <a:prstClr val="black"/>
                </a:solidFill>
                <a:latin typeface="華康細黑體" pitchFamily="49" charset="-120"/>
                <a:ea typeface="華康細黑體" pitchFamily="49" charset="-120"/>
              </a:rPr>
              <a:t>學年</a:t>
            </a:r>
            <a:r>
              <a:rPr kumimoji="1" lang="zh-TW" altLang="en-US" sz="1500" b="1" dirty="0" smtClean="0">
                <a:solidFill>
                  <a:prstClr val="black"/>
                </a:solidFill>
                <a:latin typeface="華康細黑體" pitchFamily="49" charset="-120"/>
                <a:ea typeface="華康細黑體" pitchFamily="49" charset="-120"/>
              </a:rPr>
              <a:t>度入學學生適用</a:t>
            </a:r>
          </a:p>
        </p:txBody>
      </p:sp>
      <p:sp>
        <p:nvSpPr>
          <p:cNvPr id="85" name="文字方塊 84"/>
          <p:cNvSpPr txBox="1"/>
          <p:nvPr/>
        </p:nvSpPr>
        <p:spPr>
          <a:xfrm>
            <a:off x="4365314" y="7374005"/>
            <a:ext cx="648000" cy="246221"/>
          </a:xfrm>
          <a:prstGeom prst="rect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液相層</a:t>
            </a:r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析</a:t>
            </a:r>
            <a:endParaRPr lang="en-US" altLang="zh-TW" sz="8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800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質</a:t>
            </a:r>
            <a:r>
              <a:rPr lang="zh-TW" altLang="en-US" sz="800" dirty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譜特論</a:t>
            </a:r>
            <a:endParaRPr lang="en-US" altLang="zh-TW" sz="800" dirty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rgbClr val="3366FF"/>
        </a:solidFill>
        <a:ln>
          <a:noFill/>
        </a:ln>
      </a:spPr>
      <a:bodyPr wrap="square" rtlCol="0">
        <a:spAutoFit/>
      </a:bodyPr>
      <a:lstStyle>
        <a:defPPr algn="ctr">
          <a:defRPr sz="650" dirty="0">
            <a:solidFill>
              <a:schemeClr val="bg1"/>
            </a:solidFill>
            <a:latin typeface="標楷體" pitchFamily="65" charset="-120"/>
            <a:ea typeface="標楷體" pitchFamily="65" charset="-120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237</Words>
  <Application>Microsoft Office PowerPoint</Application>
  <PresentationFormat>如螢幕大小 (4:3)</PresentationFormat>
  <Paragraphs>92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華康細黑體</vt:lpstr>
      <vt:lpstr>新細明體</vt:lpstr>
      <vt:lpstr>標楷體</vt:lpstr>
      <vt:lpstr>Arial</vt:lpstr>
      <vt:lpstr>Calibri</vt:lpstr>
      <vt:lpstr>Monotype Corsiva</vt:lpstr>
      <vt:lpstr>Office 佈景主題</vt:lpstr>
      <vt:lpstr>PowerPoint 簡報</vt:lpstr>
    </vt:vector>
  </TitlesOfParts>
  <Company>SYNNEX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75</cp:revision>
  <dcterms:created xsi:type="dcterms:W3CDTF">2015-12-08T05:45:17Z</dcterms:created>
  <dcterms:modified xsi:type="dcterms:W3CDTF">2023-12-27T07:53:20Z</dcterms:modified>
</cp:coreProperties>
</file>