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3" r:id="rId2"/>
  </p:sldIdLst>
  <p:sldSz cx="12192000" cy="6858000"/>
  <p:notesSz cx="9926638" cy="143557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F7F7"/>
    <a:srgbClr val="F070CE"/>
    <a:srgbClr val="7030A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06" autoAdjust="0"/>
    <p:restoredTop sz="94660"/>
  </p:normalViewPr>
  <p:slideViewPr>
    <p:cSldViewPr snapToGrid="0">
      <p:cViewPr>
        <p:scale>
          <a:sx n="125" d="100"/>
          <a:sy n="125" d="100"/>
        </p:scale>
        <p:origin x="-1243" y="-19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DF63B84B-7BC7-40EE-980E-0CD59D29B56D}" type="datetimeFigureOut">
              <a:rPr lang="zh-TW" altLang="en-US" smtClean="0"/>
              <a:t>8/29/23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57225" y="1795463"/>
            <a:ext cx="86121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0CEECD39-E84D-401E-9E72-8A73BF5A0CA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1326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1327617">
              <a:defRPr/>
            </a:pPr>
            <a:fld id="{A436C333-C284-46B0-AFBE-A8FD9722C7F6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1327617">
                <a:defRPr/>
              </a:pPr>
              <a:t>1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20646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28800" y="3886204"/>
            <a:ext cx="85344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521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088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63084" y="2906717"/>
            <a:ext cx="10363200" cy="1500186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51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354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6" y="1535116"/>
            <a:ext cx="5386917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09606" y="2174879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93384" y="1535116"/>
            <a:ext cx="5389033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93384" y="2174879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34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382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115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17" y="273054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66749" y="273054"/>
            <a:ext cx="6815668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17" y="1435103"/>
            <a:ext cx="4011084" cy="4691065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305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89717" y="4800604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389717" y="612778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89717" y="5367341"/>
            <a:ext cx="7315200" cy="8048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975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733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274644"/>
            <a:ext cx="2743200" cy="585152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44"/>
            <a:ext cx="8026400" cy="585152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68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4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9600" y="6356354"/>
            <a:ext cx="284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D10B44A2-6EE5-41CB-A1C7-111D70FE6832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8/29/23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165600" y="6356354"/>
            <a:ext cx="3860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737600" y="6356354"/>
            <a:ext cx="284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86045FA-21B5-4972-9565-23240EDFA831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60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圓角矩形 114"/>
          <p:cNvSpPr/>
          <p:nvPr/>
        </p:nvSpPr>
        <p:spPr>
          <a:xfrm>
            <a:off x="3524250" y="0"/>
            <a:ext cx="5143500" cy="6858000"/>
          </a:xfrm>
          <a:prstGeom prst="roundRect">
            <a:avLst>
              <a:gd name="adj" fmla="val 389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27000" rIns="27000" rtlCol="0" anchor="ctr"/>
          <a:lstStyle/>
          <a:p>
            <a:pPr algn="ctr" defTabSz="685800"/>
            <a:endParaRPr lang="zh-TW" altLang="en-US" sz="1350">
              <a:solidFill>
                <a:prstClr val="black"/>
              </a:solidFill>
              <a:latin typeface="Calibri"/>
              <a:ea typeface="新細明體" panose="02020500000000000000" pitchFamily="18" charset="-120"/>
            </a:endParaRPr>
          </a:p>
        </p:txBody>
      </p:sp>
      <p:pic>
        <p:nvPicPr>
          <p:cNvPr id="1027" name="Picture 3" descr="D:\logo\NCYULogo990325G.jpg"/>
          <p:cNvPicPr>
            <a:picLocks noChangeAspect="1" noChangeArrowheads="1"/>
          </p:cNvPicPr>
          <p:nvPr/>
        </p:nvPicPr>
        <p:blipFill>
          <a:blip r:embed="rId3"/>
          <a:srcRect l="22521" t="15228" r="27278" b="50007"/>
          <a:stretch>
            <a:fillRect/>
          </a:stretch>
        </p:blipFill>
        <p:spPr bwMode="auto">
          <a:xfrm>
            <a:off x="3524232" y="0"/>
            <a:ext cx="851950" cy="835882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1028" name="Picture 4" descr="D:\logo\appchem logo.bm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797762" y="53555"/>
            <a:ext cx="816428" cy="795857"/>
          </a:xfrm>
          <a:prstGeom prst="rect">
            <a:avLst/>
          </a:prstGeom>
          <a:noFill/>
        </p:spPr>
      </p:pic>
      <p:sp>
        <p:nvSpPr>
          <p:cNvPr id="118" name="文字方塊 117"/>
          <p:cNvSpPr txBox="1"/>
          <p:nvPr/>
        </p:nvSpPr>
        <p:spPr>
          <a:xfrm>
            <a:off x="4220753" y="107134"/>
            <a:ext cx="3750495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zh-TW" altLang="en-US" sz="2475" b="1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國立嘉義大學應用化學系</a:t>
            </a:r>
            <a:endParaRPr lang="en-US" altLang="zh-TW" sz="2475" b="1" dirty="0">
              <a:solidFill>
                <a:prstClr val="white"/>
              </a:solidFill>
              <a:latin typeface="標楷體" pitchFamily="65" charset="-120"/>
              <a:ea typeface="標楷體" pitchFamily="65" charset="-120"/>
            </a:endParaRPr>
          </a:p>
          <a:p>
            <a:pPr algn="ctr" defTabSz="685800"/>
            <a:r>
              <a:rPr lang="en-US" altLang="zh-TW" sz="1875" dirty="0" smtClean="0">
                <a:solidFill>
                  <a:prstClr val="white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113</a:t>
            </a:r>
            <a:r>
              <a:rPr lang="zh-TW" altLang="en-US" sz="1875" dirty="0" smtClean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學年入學大</a:t>
            </a:r>
            <a:r>
              <a:rPr lang="zh-TW" altLang="en-US" sz="18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學部修課流程圖</a:t>
            </a:r>
          </a:p>
        </p:txBody>
      </p:sp>
      <p:sp>
        <p:nvSpPr>
          <p:cNvPr id="119" name="圓角矩形 118"/>
          <p:cNvSpPr/>
          <p:nvPr/>
        </p:nvSpPr>
        <p:spPr>
          <a:xfrm>
            <a:off x="3559628" y="836036"/>
            <a:ext cx="5072234" cy="5880772"/>
          </a:xfrm>
          <a:prstGeom prst="roundRect">
            <a:avLst>
              <a:gd name="adj" fmla="val 459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zh-TW" altLang="en-US" sz="1350">
                <a:solidFill>
                  <a:prstClr val="white"/>
                </a:solidFill>
                <a:latin typeface="Calibri"/>
                <a:ea typeface="新細明體" panose="02020500000000000000" pitchFamily="18" charset="-120"/>
              </a:rPr>
              <a:t>分析及生化實務學程，合成及材料實務學程</a:t>
            </a:r>
            <a:endParaRPr lang="zh-TW" altLang="en-US" sz="1350" dirty="0">
              <a:solidFill>
                <a:prstClr val="white"/>
              </a:solidFill>
              <a:latin typeface="Calibri"/>
              <a:ea typeface="新細明體" panose="02020500000000000000" pitchFamily="18" charset="-120"/>
            </a:endParaRPr>
          </a:p>
        </p:txBody>
      </p:sp>
      <p:sp>
        <p:nvSpPr>
          <p:cNvPr id="120" name="文字方塊 119"/>
          <p:cNvSpPr txBox="1"/>
          <p:nvPr/>
        </p:nvSpPr>
        <p:spPr>
          <a:xfrm>
            <a:off x="4438841" y="6677653"/>
            <a:ext cx="375049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n-US" altLang="zh-TW" sz="1050" b="1" dirty="0">
                <a:solidFill>
                  <a:prstClr val="white"/>
                </a:solidFill>
                <a:latin typeface="Monotype Corsiva" pitchFamily="66" charset="0"/>
                <a:ea typeface="標楷體" pitchFamily="65" charset="-120"/>
              </a:rPr>
              <a:t>The Department of Applied Chemistry </a:t>
            </a:r>
            <a:r>
              <a:rPr lang="zh-TW" altLang="en-US" sz="1050" b="1" dirty="0" smtClean="0">
                <a:solidFill>
                  <a:prstClr val="white"/>
                </a:solidFill>
                <a:latin typeface="Monotype Corsiva" pitchFamily="66" charset="0"/>
                <a:ea typeface="標楷體" pitchFamily="65" charset="-120"/>
              </a:rPr>
              <a:t> </a:t>
            </a:r>
            <a:r>
              <a:rPr lang="en-US" altLang="zh-TW" sz="1050" b="1" smtClean="0">
                <a:solidFill>
                  <a:prstClr val="white"/>
                </a:solidFill>
                <a:latin typeface="Monotype Corsiva" pitchFamily="66" charset="0"/>
                <a:ea typeface="標楷體" pitchFamily="65" charset="-120"/>
              </a:rPr>
              <a:t>,National </a:t>
            </a:r>
            <a:r>
              <a:rPr lang="en-US" altLang="zh-TW" sz="1050" b="1" err="1">
                <a:solidFill>
                  <a:prstClr val="white"/>
                </a:solidFill>
                <a:latin typeface="Monotype Corsiva" pitchFamily="66" charset="0"/>
                <a:ea typeface="標楷體" pitchFamily="65" charset="-120"/>
              </a:rPr>
              <a:t>Chiayi</a:t>
            </a:r>
            <a:r>
              <a:rPr lang="en-US" altLang="zh-TW" sz="1050" b="1">
                <a:solidFill>
                  <a:prstClr val="white"/>
                </a:solidFill>
                <a:latin typeface="Monotype Corsiva" pitchFamily="66" charset="0"/>
                <a:ea typeface="標楷體" pitchFamily="65" charset="-120"/>
              </a:rPr>
              <a:t> </a:t>
            </a:r>
            <a:r>
              <a:rPr lang="en-US" altLang="zh-TW" sz="1050" b="1" smtClean="0">
                <a:solidFill>
                  <a:prstClr val="white"/>
                </a:solidFill>
                <a:latin typeface="Monotype Corsiva" pitchFamily="66" charset="0"/>
                <a:ea typeface="標楷體" pitchFamily="65" charset="-120"/>
              </a:rPr>
              <a:t>University</a:t>
            </a:r>
            <a:endParaRPr lang="zh-TW" altLang="en-US" sz="1050" b="1" dirty="0">
              <a:solidFill>
                <a:prstClr val="white"/>
              </a:solidFill>
              <a:latin typeface="Monotype Corsiva" pitchFamily="66" charset="0"/>
              <a:ea typeface="標楷體" pitchFamily="65" charset="-120"/>
            </a:endParaRPr>
          </a:p>
        </p:txBody>
      </p:sp>
      <p:grpSp>
        <p:nvGrpSpPr>
          <p:cNvPr id="113" name="群組 112"/>
          <p:cNvGrpSpPr/>
          <p:nvPr/>
        </p:nvGrpSpPr>
        <p:grpSpPr>
          <a:xfrm>
            <a:off x="3440341" y="828298"/>
            <a:ext cx="5191521" cy="5670596"/>
            <a:chOff x="-16177" y="928663"/>
            <a:chExt cx="6922028" cy="7560794"/>
          </a:xfrm>
        </p:grpSpPr>
        <p:sp>
          <p:nvSpPr>
            <p:cNvPr id="4" name="文字方塊 3"/>
            <p:cNvSpPr txBox="1"/>
            <p:nvPr/>
          </p:nvSpPr>
          <p:spPr>
            <a:xfrm>
              <a:off x="166878" y="1535026"/>
              <a:ext cx="648000" cy="648512"/>
            </a:xfrm>
            <a:prstGeom prst="rect">
              <a:avLst/>
            </a:prstGeom>
            <a:solidFill>
              <a:srgbClr val="3366FF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tIns="35100" bIns="35100" rtlCol="0" anchor="ctr" anchorCtr="1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基礎專業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必修課程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867604" y="1050732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普通化學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(I)</a:t>
              </a:r>
            </a:p>
          </p:txBody>
        </p:sp>
        <p:cxnSp>
          <p:nvCxnSpPr>
            <p:cNvPr id="10" name="直線接點 9"/>
            <p:cNvCxnSpPr/>
            <p:nvPr/>
          </p:nvCxnSpPr>
          <p:spPr>
            <a:xfrm rot="5400000">
              <a:off x="-2222449" y="4707869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線接點 13"/>
            <p:cNvCxnSpPr/>
            <p:nvPr/>
          </p:nvCxnSpPr>
          <p:spPr>
            <a:xfrm rot="5400000">
              <a:off x="-755225" y="4707869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rot="5400000">
              <a:off x="-9164" y="4707869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rot="5400000">
              <a:off x="761123" y="4707869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rot="5400000">
              <a:off x="1502841" y="4707869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線接點 17"/>
            <p:cNvCxnSpPr/>
            <p:nvPr/>
          </p:nvCxnSpPr>
          <p:spPr>
            <a:xfrm rot="5400000">
              <a:off x="-1499301" y="4707869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接點 18"/>
            <p:cNvCxnSpPr/>
            <p:nvPr/>
          </p:nvCxnSpPr>
          <p:spPr>
            <a:xfrm rot="5400000">
              <a:off x="2287070" y="4708663"/>
              <a:ext cx="7560000" cy="1588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文字方塊 20"/>
            <p:cNvSpPr txBox="1"/>
            <p:nvPr/>
          </p:nvSpPr>
          <p:spPr>
            <a:xfrm>
              <a:off x="1609674" y="1048326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普通化學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2328130" y="1048771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有機化學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</a:t>
              </a:r>
              <a:r>
                <a:rPr lang="en-US" altLang="zh-TW" sz="600" dirty="0">
                  <a:solidFill>
                    <a:prstClr val="white"/>
                  </a:solidFill>
                </a:rPr>
                <a:t>)</a:t>
              </a: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3085294" y="1064235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有機化學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24" name="文字方塊 23"/>
            <p:cNvSpPr txBox="1"/>
            <p:nvPr/>
          </p:nvSpPr>
          <p:spPr>
            <a:xfrm>
              <a:off x="3830748" y="1061914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無機化學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25" name="文字方塊 24"/>
            <p:cNvSpPr txBox="1"/>
            <p:nvPr/>
          </p:nvSpPr>
          <p:spPr>
            <a:xfrm>
              <a:off x="4585414" y="1056311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無機化學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26" name="文字方塊 25"/>
            <p:cNvSpPr txBox="1"/>
            <p:nvPr/>
          </p:nvSpPr>
          <p:spPr>
            <a:xfrm>
              <a:off x="5354688" y="1053527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書報討論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27" name="文字方塊 26"/>
            <p:cNvSpPr txBox="1"/>
            <p:nvPr/>
          </p:nvSpPr>
          <p:spPr>
            <a:xfrm>
              <a:off x="6140178" y="1055544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書報討論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874450" y="1427172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普通物理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29" name="文字方塊 28"/>
            <p:cNvSpPr txBox="1"/>
            <p:nvPr/>
          </p:nvSpPr>
          <p:spPr>
            <a:xfrm>
              <a:off x="1602770" y="1426974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普通物理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2321838" y="1429014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分析化學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31" name="文字方塊 30"/>
            <p:cNvSpPr txBox="1"/>
            <p:nvPr/>
          </p:nvSpPr>
          <p:spPr>
            <a:xfrm>
              <a:off x="3073450" y="1423499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分析化學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暨實驗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3836910" y="1428046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分析化學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(III)</a:t>
              </a:r>
            </a:p>
          </p:txBody>
        </p:sp>
        <p:grpSp>
          <p:nvGrpSpPr>
            <p:cNvPr id="46" name="群組 45"/>
            <p:cNvGrpSpPr/>
            <p:nvPr/>
          </p:nvGrpSpPr>
          <p:grpSpPr>
            <a:xfrm>
              <a:off x="899403" y="7891755"/>
              <a:ext cx="5824743" cy="298978"/>
              <a:chOff x="899403" y="8531546"/>
              <a:chExt cx="5824742" cy="298996"/>
            </a:xfrm>
          </p:grpSpPr>
          <p:sp>
            <p:nvSpPr>
              <p:cNvPr id="33" name="文字方塊 32"/>
              <p:cNvSpPr txBox="1"/>
              <p:nvPr/>
            </p:nvSpPr>
            <p:spPr>
              <a:xfrm>
                <a:off x="899403" y="8553526"/>
                <a:ext cx="640800" cy="277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一上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1639939" y="8538033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一下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388280" y="8546387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二上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6221442" y="8531546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四下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3908893" y="8532751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三上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4677545" y="8531547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三下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5437213" y="8538034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四上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3134341" y="8538033"/>
                <a:ext cx="502703" cy="27701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685800"/>
                <a:r>
                  <a:rPr lang="zh-TW" altLang="en-US" sz="750" b="1" dirty="0">
                    <a:solidFill>
                      <a:prstClr val="black"/>
                    </a:solidFill>
                    <a:latin typeface="標楷體" pitchFamily="65" charset="-120"/>
                    <a:ea typeface="標楷體" pitchFamily="65" charset="-120"/>
                  </a:rPr>
                  <a:t>二下</a:t>
                </a:r>
                <a:endParaRPr lang="en-US" altLang="zh-TW" sz="750" b="1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44" name="文字方塊 43"/>
            <p:cNvSpPr txBox="1"/>
            <p:nvPr/>
          </p:nvSpPr>
          <p:spPr>
            <a:xfrm>
              <a:off x="874450" y="1802170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微積分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45" name="文字方塊 44"/>
            <p:cNvSpPr txBox="1"/>
            <p:nvPr/>
          </p:nvSpPr>
          <p:spPr>
            <a:xfrm>
              <a:off x="3066398" y="6774634"/>
              <a:ext cx="647705" cy="13850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65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black"/>
                  </a:solidFill>
                </a:rPr>
                <a:t>實務專題</a:t>
              </a:r>
              <a:endParaRPr lang="en-US" altLang="zh-TW" sz="675" dirty="0">
                <a:solidFill>
                  <a:prstClr val="black"/>
                </a:solidFill>
              </a:endParaRPr>
            </a:p>
          </p:txBody>
        </p:sp>
        <p:sp>
          <p:nvSpPr>
            <p:cNvPr id="47" name="文字方塊 46"/>
            <p:cNvSpPr txBox="1"/>
            <p:nvPr/>
          </p:nvSpPr>
          <p:spPr>
            <a:xfrm>
              <a:off x="1602628" y="1793386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微積分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48" name="文字方塊 47"/>
            <p:cNvSpPr txBox="1"/>
            <p:nvPr/>
          </p:nvSpPr>
          <p:spPr>
            <a:xfrm>
              <a:off x="3832674" y="1903316"/>
              <a:ext cx="648000" cy="261611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物理化學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00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49" name="文字方塊 48"/>
            <p:cNvSpPr txBox="1"/>
            <p:nvPr/>
          </p:nvSpPr>
          <p:spPr>
            <a:xfrm>
              <a:off x="4597338" y="1892204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物理化學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50" name="文字方塊 49"/>
            <p:cNvSpPr txBox="1"/>
            <p:nvPr/>
          </p:nvSpPr>
          <p:spPr>
            <a:xfrm>
              <a:off x="3827714" y="2218466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物理化學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166975" y="3311635"/>
              <a:ext cx="648000" cy="510012"/>
            </a:xfrm>
            <a:prstGeom prst="rect">
              <a:avLst/>
            </a:prstGeom>
            <a:solidFill>
              <a:srgbClr val="FF66FF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lIns="67500" tIns="35100" rIns="67500" bIns="35100" rtlCol="0" anchor="ctr" anchorCtr="1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化學生物及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分析課程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55" name="直線接點 54"/>
            <p:cNvCxnSpPr/>
            <p:nvPr/>
          </p:nvCxnSpPr>
          <p:spPr>
            <a:xfrm>
              <a:off x="0" y="2641559"/>
              <a:ext cx="6858000" cy="1587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文字方塊 55"/>
            <p:cNvSpPr txBox="1"/>
            <p:nvPr/>
          </p:nvSpPr>
          <p:spPr>
            <a:xfrm>
              <a:off x="168178" y="5096599"/>
              <a:ext cx="648000" cy="677108"/>
            </a:xfrm>
            <a:prstGeom prst="rect">
              <a:avLst/>
            </a:prstGeom>
            <a:solidFill>
              <a:srgbClr val="9966FF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 anchor="ctr" anchorCtr="1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合成化學及材料化學課程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57" name="直線接點 56"/>
            <p:cNvCxnSpPr/>
            <p:nvPr/>
          </p:nvCxnSpPr>
          <p:spPr>
            <a:xfrm>
              <a:off x="-16177" y="4516483"/>
              <a:ext cx="6858000" cy="1587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接點 57"/>
            <p:cNvCxnSpPr/>
            <p:nvPr/>
          </p:nvCxnSpPr>
          <p:spPr>
            <a:xfrm>
              <a:off x="38780" y="6302068"/>
              <a:ext cx="6858000" cy="1587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線接點 58"/>
            <p:cNvCxnSpPr/>
            <p:nvPr/>
          </p:nvCxnSpPr>
          <p:spPr>
            <a:xfrm flipV="1">
              <a:off x="95678" y="7370611"/>
              <a:ext cx="6810173" cy="9701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文字方塊 59"/>
            <p:cNvSpPr txBox="1"/>
            <p:nvPr/>
          </p:nvSpPr>
          <p:spPr>
            <a:xfrm>
              <a:off x="166878" y="6685936"/>
              <a:ext cx="648000" cy="400109"/>
            </a:xfrm>
            <a:prstGeom prst="rect">
              <a:avLst/>
            </a:prstGeom>
            <a:solidFill>
              <a:srgbClr val="FFCC00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 anchor="ctr" anchorCtr="1">
              <a:spAutoFit/>
            </a:bodyPr>
            <a:lstStyle/>
            <a:p>
              <a:pPr defTabSz="685800"/>
              <a:r>
                <a:rPr lang="zh-TW" altLang="en-US" sz="675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實務課程</a:t>
              </a:r>
              <a:endParaRPr lang="en-US" altLang="zh-TW" sz="675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61" name="文字方塊 60"/>
            <p:cNvSpPr txBox="1"/>
            <p:nvPr/>
          </p:nvSpPr>
          <p:spPr>
            <a:xfrm>
              <a:off x="174078" y="7418557"/>
              <a:ext cx="648000" cy="400109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wrap="square" rtlCol="0" anchor="ctr" anchorCtr="1">
              <a:spAutoFit/>
            </a:bodyPr>
            <a:lstStyle/>
            <a:p>
              <a:pPr defTabSz="685800"/>
              <a:r>
                <a:rPr lang="zh-TW" altLang="en-US" sz="675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學術課程</a:t>
              </a:r>
              <a:endParaRPr lang="en-US" altLang="zh-TW" sz="675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cxnSp>
          <p:nvCxnSpPr>
            <p:cNvPr id="62" name="直線接點 61"/>
            <p:cNvCxnSpPr/>
            <p:nvPr/>
          </p:nvCxnSpPr>
          <p:spPr>
            <a:xfrm flipV="1">
              <a:off x="151686" y="7829613"/>
              <a:ext cx="6690137" cy="56302"/>
            </a:xfrm>
            <a:prstGeom prst="line">
              <a:avLst/>
            </a:prstGeom>
            <a:ln w="31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文字方塊 63"/>
            <p:cNvSpPr txBox="1"/>
            <p:nvPr/>
          </p:nvSpPr>
          <p:spPr>
            <a:xfrm>
              <a:off x="864840" y="3416709"/>
              <a:ext cx="648000" cy="276999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化學應用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defTabSz="685800"/>
              <a:r>
                <a:rPr lang="zh-TW" altLang="en-US" sz="675" dirty="0">
                  <a:solidFill>
                    <a:prstClr val="white"/>
                  </a:solidFill>
                  <a:latin typeface="標楷體" pitchFamily="65" charset="-120"/>
                  <a:ea typeface="標楷體" pitchFamily="65" charset="-120"/>
                </a:rPr>
                <a:t>概論</a:t>
              </a:r>
              <a:endParaRPr lang="en-US" altLang="zh-TW" sz="675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65" name="文字方塊 64"/>
            <p:cNvSpPr txBox="1"/>
            <p:nvPr/>
          </p:nvSpPr>
          <p:spPr>
            <a:xfrm>
              <a:off x="2316862" y="5470551"/>
              <a:ext cx="648000" cy="138500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srgbClr val="FFFFFF"/>
                  </a:solidFill>
                  <a:latin typeface="標楷體" pitchFamily="65" charset="-120"/>
                  <a:ea typeface="標楷體" pitchFamily="65" charset="-120"/>
                </a:rPr>
                <a:t>化學數學</a:t>
              </a:r>
              <a:endParaRPr lang="en-US" altLang="zh-TW" sz="675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66" name="文字方塊 65"/>
            <p:cNvSpPr txBox="1"/>
            <p:nvPr/>
          </p:nvSpPr>
          <p:spPr>
            <a:xfrm>
              <a:off x="6153126" y="5392495"/>
              <a:ext cx="648000" cy="138500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分子光譜學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67" name="文字方塊 66"/>
            <p:cNvSpPr txBox="1"/>
            <p:nvPr/>
          </p:nvSpPr>
          <p:spPr>
            <a:xfrm>
              <a:off x="3840887" y="3762221"/>
              <a:ext cx="648000" cy="138500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電化學</a:t>
              </a:r>
              <a:endParaRPr lang="en-US" altLang="zh-TW" sz="675" dirty="0">
                <a:solidFill>
                  <a:prstClr val="white"/>
                </a:solidFill>
              </a:endParaRPr>
            </a:p>
          </p:txBody>
        </p:sp>
        <p:sp>
          <p:nvSpPr>
            <p:cNvPr id="69" name="文字方塊 68"/>
            <p:cNvSpPr txBox="1"/>
            <p:nvPr/>
          </p:nvSpPr>
          <p:spPr>
            <a:xfrm>
              <a:off x="2321838" y="3241648"/>
              <a:ext cx="648000" cy="276999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化學生物學</a:t>
              </a:r>
              <a:r>
                <a:rPr lang="en-US" altLang="zh-TW" sz="675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70" name="文字方塊 69"/>
            <p:cNvSpPr txBox="1"/>
            <p:nvPr/>
          </p:nvSpPr>
          <p:spPr>
            <a:xfrm>
              <a:off x="3072894" y="3246176"/>
              <a:ext cx="648000" cy="276999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化學生物學</a:t>
              </a:r>
              <a:r>
                <a:rPr lang="en-US" altLang="zh-TW" sz="675" dirty="0">
                  <a:solidFill>
                    <a:prstClr val="white"/>
                  </a:solidFill>
                </a:rPr>
                <a:t>(II</a:t>
              </a:r>
              <a:r>
                <a:rPr lang="en-US" altLang="zh-TW" sz="600" dirty="0">
                  <a:solidFill>
                    <a:prstClr val="white"/>
                  </a:solidFill>
                </a:rPr>
                <a:t>)</a:t>
              </a:r>
            </a:p>
          </p:txBody>
        </p:sp>
        <p:sp>
          <p:nvSpPr>
            <p:cNvPr id="71" name="文字方塊 70"/>
            <p:cNvSpPr txBox="1"/>
            <p:nvPr/>
          </p:nvSpPr>
          <p:spPr>
            <a:xfrm>
              <a:off x="3837818" y="3201153"/>
              <a:ext cx="648000" cy="138500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生物高分子</a:t>
              </a:r>
              <a:endParaRPr lang="en-US" altLang="zh-TW" sz="675" dirty="0">
                <a:solidFill>
                  <a:prstClr val="white"/>
                </a:solidFill>
              </a:endParaRPr>
            </a:p>
          </p:txBody>
        </p:sp>
        <p:sp>
          <p:nvSpPr>
            <p:cNvPr id="72" name="文字方塊 71"/>
            <p:cNvSpPr txBox="1"/>
            <p:nvPr/>
          </p:nvSpPr>
          <p:spPr>
            <a:xfrm>
              <a:off x="4593467" y="3183332"/>
              <a:ext cx="648000" cy="400109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r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化學生物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技術</a:t>
              </a:r>
              <a:endParaRPr lang="en-US" altLang="zh-TW" sz="675" dirty="0">
                <a:solidFill>
                  <a:prstClr val="white"/>
                </a:solidFill>
              </a:endParaRPr>
            </a:p>
          </p:txBody>
        </p:sp>
        <p:sp>
          <p:nvSpPr>
            <p:cNvPr id="73" name="文字方塊 72"/>
            <p:cNvSpPr txBox="1"/>
            <p:nvPr/>
          </p:nvSpPr>
          <p:spPr>
            <a:xfrm>
              <a:off x="6134682" y="4086717"/>
              <a:ext cx="648000" cy="138500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有機光譜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75" name="文字方塊 74"/>
            <p:cNvSpPr txBox="1"/>
            <p:nvPr/>
          </p:nvSpPr>
          <p:spPr>
            <a:xfrm>
              <a:off x="3834332" y="5259883"/>
              <a:ext cx="648000" cy="246221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rIns="0" rtlCol="0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00" dirty="0">
                  <a:solidFill>
                    <a:prstClr val="white"/>
                  </a:solidFill>
                </a:rPr>
                <a:t>有機反應</a:t>
              </a:r>
              <a:endParaRPr lang="en-US" altLang="zh-TW" sz="600" dirty="0">
                <a:solidFill>
                  <a:prstClr val="white"/>
                </a:solidFill>
              </a:endParaRPr>
            </a:p>
          </p:txBody>
        </p:sp>
        <p:sp>
          <p:nvSpPr>
            <p:cNvPr id="76" name="文字方塊 75"/>
            <p:cNvSpPr txBox="1"/>
            <p:nvPr/>
          </p:nvSpPr>
          <p:spPr>
            <a:xfrm>
              <a:off x="4600154" y="5560899"/>
              <a:ext cx="648000" cy="138500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有機合成</a:t>
              </a:r>
              <a:endParaRPr lang="en-US" altLang="zh-TW" sz="675" dirty="0">
                <a:solidFill>
                  <a:prstClr val="white"/>
                </a:solidFill>
              </a:endParaRPr>
            </a:p>
          </p:txBody>
        </p:sp>
        <p:sp>
          <p:nvSpPr>
            <p:cNvPr id="77" name="文字方塊 76"/>
            <p:cNvSpPr txBox="1"/>
            <p:nvPr/>
          </p:nvSpPr>
          <p:spPr>
            <a:xfrm>
              <a:off x="2325778" y="5182040"/>
              <a:ext cx="648000" cy="246221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rIns="0" rtlCol="0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00" dirty="0">
                  <a:solidFill>
                    <a:prstClr val="white"/>
                  </a:solidFill>
                </a:rPr>
                <a:t>材料化學</a:t>
              </a:r>
              <a:r>
                <a:rPr lang="en-US" altLang="zh-TW" sz="600" dirty="0">
                  <a:solidFill>
                    <a:prstClr val="white"/>
                  </a:solidFill>
                </a:rPr>
                <a:t>(I)</a:t>
              </a:r>
            </a:p>
          </p:txBody>
        </p:sp>
        <p:sp>
          <p:nvSpPr>
            <p:cNvPr id="78" name="文字方塊 77"/>
            <p:cNvSpPr txBox="1"/>
            <p:nvPr/>
          </p:nvSpPr>
          <p:spPr>
            <a:xfrm>
              <a:off x="3079016" y="5184675"/>
              <a:ext cx="648000" cy="246221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rIns="0" rtlCol="0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00" dirty="0">
                  <a:solidFill>
                    <a:prstClr val="white"/>
                  </a:solidFill>
                </a:rPr>
                <a:t>材料化學</a:t>
              </a:r>
              <a:r>
                <a:rPr lang="en-US" altLang="zh-TW" sz="600" dirty="0">
                  <a:solidFill>
                    <a:prstClr val="white"/>
                  </a:solidFill>
                </a:rPr>
                <a:t>(II)</a:t>
              </a:r>
            </a:p>
          </p:txBody>
        </p:sp>
        <p:sp>
          <p:nvSpPr>
            <p:cNvPr id="79" name="文字方塊 78"/>
            <p:cNvSpPr txBox="1"/>
            <p:nvPr/>
          </p:nvSpPr>
          <p:spPr>
            <a:xfrm>
              <a:off x="3828278" y="4910069"/>
              <a:ext cx="648000" cy="276999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材料化學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(III)</a:t>
              </a:r>
            </a:p>
          </p:txBody>
        </p:sp>
        <p:sp>
          <p:nvSpPr>
            <p:cNvPr id="80" name="文字方塊 79"/>
            <p:cNvSpPr txBox="1"/>
            <p:nvPr/>
          </p:nvSpPr>
          <p:spPr>
            <a:xfrm>
              <a:off x="4603854" y="5196847"/>
              <a:ext cx="648000" cy="276999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微奈米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分析技術</a:t>
              </a:r>
              <a:endParaRPr lang="en-US" altLang="zh-TW" sz="675" dirty="0">
                <a:solidFill>
                  <a:prstClr val="white"/>
                </a:solidFill>
              </a:endParaRPr>
            </a:p>
          </p:txBody>
        </p:sp>
        <p:sp>
          <p:nvSpPr>
            <p:cNvPr id="81" name="文字方塊 80"/>
            <p:cNvSpPr txBox="1"/>
            <p:nvPr/>
          </p:nvSpPr>
          <p:spPr>
            <a:xfrm>
              <a:off x="5354703" y="3813395"/>
              <a:ext cx="648000" cy="261611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r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觸媒化學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82" name="文字方塊 81"/>
            <p:cNvSpPr txBox="1"/>
            <p:nvPr/>
          </p:nvSpPr>
          <p:spPr>
            <a:xfrm>
              <a:off x="5360194" y="6381641"/>
              <a:ext cx="648000" cy="261611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00" dirty="0">
                  <a:solidFill>
                    <a:prstClr val="black"/>
                  </a:solidFill>
                </a:rPr>
                <a:t>化學</a:t>
              </a:r>
              <a:r>
                <a:rPr lang="zh-TW" altLang="en-US" sz="675" dirty="0">
                  <a:solidFill>
                    <a:prstClr val="black"/>
                  </a:solidFill>
                </a:rPr>
                <a:t>研究</a:t>
              </a:r>
              <a:endParaRPr lang="en-US" altLang="zh-TW" sz="675" dirty="0">
                <a:solidFill>
                  <a:prstClr val="black"/>
                </a:solidFill>
              </a:endParaRPr>
            </a:p>
            <a:p>
              <a:pPr defTabSz="685800"/>
              <a:r>
                <a:rPr lang="zh-TW" altLang="en-US" sz="600" dirty="0">
                  <a:solidFill>
                    <a:prstClr val="black"/>
                  </a:solidFill>
                </a:rPr>
                <a:t>與產業</a:t>
              </a:r>
              <a:r>
                <a:rPr lang="en-US" altLang="zh-TW" sz="600" dirty="0">
                  <a:solidFill>
                    <a:prstClr val="black"/>
                  </a:solidFill>
                </a:rPr>
                <a:t>(I)</a:t>
              </a:r>
            </a:p>
          </p:txBody>
        </p:sp>
        <p:sp>
          <p:nvSpPr>
            <p:cNvPr id="83" name="文字方塊 82"/>
            <p:cNvSpPr txBox="1"/>
            <p:nvPr/>
          </p:nvSpPr>
          <p:spPr>
            <a:xfrm>
              <a:off x="6148795" y="6369259"/>
              <a:ext cx="648000" cy="27699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black"/>
                  </a:solidFill>
                </a:rPr>
                <a:t>化學研究</a:t>
              </a:r>
              <a:endParaRPr lang="en-US" altLang="zh-TW" sz="675">
                <a:solidFill>
                  <a:prstClr val="black"/>
                </a:solidFill>
              </a:endParaRPr>
            </a:p>
            <a:p>
              <a:pPr defTabSz="685800"/>
              <a:r>
                <a:rPr lang="zh-TW" altLang="en-US" sz="675">
                  <a:solidFill>
                    <a:prstClr val="black"/>
                  </a:solidFill>
                </a:rPr>
                <a:t>與</a:t>
              </a:r>
              <a:r>
                <a:rPr lang="zh-TW" altLang="en-US" sz="675" dirty="0">
                  <a:solidFill>
                    <a:prstClr val="black"/>
                  </a:solidFill>
                </a:rPr>
                <a:t>產業</a:t>
              </a:r>
              <a:r>
                <a:rPr lang="en-US" altLang="zh-TW" sz="675" dirty="0">
                  <a:solidFill>
                    <a:prstClr val="black"/>
                  </a:solidFill>
                </a:rPr>
                <a:t>(II</a:t>
              </a:r>
              <a:r>
                <a:rPr lang="en-US" altLang="zh-TW" sz="600" dirty="0">
                  <a:solidFill>
                    <a:prstClr val="black"/>
                  </a:solidFill>
                </a:rPr>
                <a:t>)</a:t>
              </a:r>
            </a:p>
          </p:txBody>
        </p:sp>
        <p:sp>
          <p:nvSpPr>
            <p:cNvPr id="84" name="文字方塊 83"/>
            <p:cNvSpPr txBox="1"/>
            <p:nvPr/>
          </p:nvSpPr>
          <p:spPr>
            <a:xfrm>
              <a:off x="3832674" y="6711492"/>
              <a:ext cx="648000" cy="27699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black"/>
                  </a:solidFill>
                </a:rPr>
                <a:t>實務專題</a:t>
              </a:r>
              <a:endParaRPr lang="en-US" altLang="zh-TW" sz="675" dirty="0">
                <a:solidFill>
                  <a:prstClr val="black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black"/>
                  </a:solidFill>
                </a:rPr>
                <a:t>(I)</a:t>
              </a:r>
            </a:p>
          </p:txBody>
        </p:sp>
        <p:sp>
          <p:nvSpPr>
            <p:cNvPr id="85" name="文字方塊 84"/>
            <p:cNvSpPr txBox="1"/>
            <p:nvPr/>
          </p:nvSpPr>
          <p:spPr>
            <a:xfrm>
              <a:off x="4597338" y="6711492"/>
              <a:ext cx="648000" cy="27699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black"/>
                  </a:solidFill>
                </a:rPr>
                <a:t>實務專題</a:t>
              </a:r>
              <a:endParaRPr lang="en-US" altLang="zh-TW" sz="675" dirty="0">
                <a:solidFill>
                  <a:prstClr val="black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black"/>
                  </a:solidFill>
                </a:rPr>
                <a:t>(II)</a:t>
              </a:r>
            </a:p>
          </p:txBody>
        </p:sp>
        <p:sp>
          <p:nvSpPr>
            <p:cNvPr id="86" name="文字方塊 85"/>
            <p:cNvSpPr txBox="1"/>
            <p:nvPr/>
          </p:nvSpPr>
          <p:spPr>
            <a:xfrm>
              <a:off x="5350956" y="6717050"/>
              <a:ext cx="648000" cy="27699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black"/>
                  </a:solidFill>
                </a:rPr>
                <a:t>實務專題</a:t>
              </a:r>
              <a:endParaRPr lang="en-US" altLang="zh-TW" sz="675" dirty="0">
                <a:solidFill>
                  <a:prstClr val="black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black"/>
                  </a:solidFill>
                </a:rPr>
                <a:t>(III)</a:t>
              </a:r>
            </a:p>
          </p:txBody>
        </p:sp>
        <p:sp>
          <p:nvSpPr>
            <p:cNvPr id="87" name="文字方塊 86"/>
            <p:cNvSpPr txBox="1"/>
            <p:nvPr/>
          </p:nvSpPr>
          <p:spPr>
            <a:xfrm>
              <a:off x="6137990" y="6719574"/>
              <a:ext cx="648000" cy="27699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black"/>
                  </a:solidFill>
                </a:rPr>
                <a:t>實務專題</a:t>
              </a:r>
              <a:endParaRPr lang="en-US" altLang="zh-TW" sz="675" dirty="0">
                <a:solidFill>
                  <a:prstClr val="black"/>
                </a:solidFill>
              </a:endParaRPr>
            </a:p>
            <a:p>
              <a:pPr defTabSz="685800"/>
              <a:r>
                <a:rPr lang="en-US" altLang="zh-TW" sz="675" dirty="0">
                  <a:solidFill>
                    <a:prstClr val="black"/>
                  </a:solidFill>
                </a:rPr>
                <a:t>(IV)</a:t>
              </a:r>
            </a:p>
          </p:txBody>
        </p:sp>
        <p:sp>
          <p:nvSpPr>
            <p:cNvPr id="88" name="文字方塊 87"/>
            <p:cNvSpPr txBox="1"/>
            <p:nvPr/>
          </p:nvSpPr>
          <p:spPr>
            <a:xfrm>
              <a:off x="6148795" y="7456874"/>
              <a:ext cx="648000" cy="276999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685800"/>
              <a:r>
                <a:rPr lang="zh-TW" altLang="en-US" sz="675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學術</a:t>
              </a:r>
              <a:endParaRPr lang="en-US" altLang="zh-TW" sz="675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 defTabSz="685800"/>
              <a:r>
                <a:rPr lang="zh-TW" altLang="en-US" sz="675" dirty="0">
                  <a:solidFill>
                    <a:prstClr val="black"/>
                  </a:solidFill>
                  <a:latin typeface="標楷體" pitchFamily="65" charset="-120"/>
                  <a:ea typeface="標楷體" pitchFamily="65" charset="-120"/>
                </a:rPr>
                <a:t>專題研究</a:t>
              </a:r>
              <a:endParaRPr lang="en-US" altLang="zh-TW" sz="675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90" name="文字方塊 89"/>
            <p:cNvSpPr txBox="1"/>
            <p:nvPr/>
          </p:nvSpPr>
          <p:spPr>
            <a:xfrm>
              <a:off x="5359947" y="5624527"/>
              <a:ext cx="648000" cy="138500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固態化學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1" name="文字方塊 90"/>
            <p:cNvSpPr txBox="1"/>
            <p:nvPr/>
          </p:nvSpPr>
          <p:spPr>
            <a:xfrm>
              <a:off x="5346842" y="2720136"/>
              <a:ext cx="648000" cy="276999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高等分析化學（一）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2" name="文字方塊 91"/>
            <p:cNvSpPr txBox="1"/>
            <p:nvPr/>
          </p:nvSpPr>
          <p:spPr>
            <a:xfrm>
              <a:off x="5352894" y="3442465"/>
              <a:ext cx="648000" cy="276999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高等生物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無機化學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3" name="文字方塊 92"/>
            <p:cNvSpPr txBox="1"/>
            <p:nvPr/>
          </p:nvSpPr>
          <p:spPr>
            <a:xfrm>
              <a:off x="5359722" y="4597168"/>
              <a:ext cx="648000" cy="276999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高等有機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4" name="文字方塊 93"/>
            <p:cNvSpPr txBox="1"/>
            <p:nvPr/>
          </p:nvSpPr>
          <p:spPr>
            <a:xfrm>
              <a:off x="5360656" y="4937119"/>
              <a:ext cx="648000" cy="276999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高等物理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5" name="文字方塊 94"/>
            <p:cNvSpPr txBox="1"/>
            <p:nvPr/>
          </p:nvSpPr>
          <p:spPr>
            <a:xfrm>
              <a:off x="6151043" y="5173140"/>
              <a:ext cx="648000" cy="138500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藥物化學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6" name="文字方塊 95"/>
            <p:cNvSpPr txBox="1"/>
            <p:nvPr/>
          </p:nvSpPr>
          <p:spPr>
            <a:xfrm>
              <a:off x="6134682" y="4299145"/>
              <a:ext cx="648000" cy="138500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天然物化學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98" name="文字方塊 97"/>
            <p:cNvSpPr txBox="1"/>
            <p:nvPr/>
          </p:nvSpPr>
          <p:spPr>
            <a:xfrm>
              <a:off x="6134682" y="3643589"/>
              <a:ext cx="648000" cy="138500"/>
            </a:xfrm>
            <a:prstGeom prst="rect">
              <a:avLst/>
            </a:prstGeom>
            <a:solidFill>
              <a:srgbClr val="FF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有機金屬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sp>
          <p:nvSpPr>
            <p:cNvPr id="100" name="文字方塊 99"/>
            <p:cNvSpPr txBox="1"/>
            <p:nvPr/>
          </p:nvSpPr>
          <p:spPr>
            <a:xfrm>
              <a:off x="6139300" y="4586689"/>
              <a:ext cx="648000" cy="276999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</p:spPr>
          <p:txBody>
            <a:bodyPr wrap="square" lIns="0" tIns="0" rIns="0" bIns="0" rtlCol="0">
              <a:spAutoFit/>
            </a:bodyPr>
            <a:lstStyle>
              <a:defPPr>
                <a:defRPr lang="zh-TW"/>
              </a:defPPr>
              <a:lvl1pPr algn="ctr">
                <a:defRPr sz="9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高等無機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化學</a:t>
              </a:r>
              <a:r>
                <a:rPr lang="en-US" altLang="zh-TW" sz="675" dirty="0">
                  <a:solidFill>
                    <a:prstClr val="white"/>
                  </a:solidFill>
                </a:rPr>
                <a:t>*</a:t>
              </a:r>
            </a:p>
          </p:txBody>
        </p:sp>
        <p:cxnSp>
          <p:nvCxnSpPr>
            <p:cNvPr id="108" name="直線單箭頭接點 107"/>
            <p:cNvCxnSpPr/>
            <p:nvPr/>
          </p:nvCxnSpPr>
          <p:spPr>
            <a:xfrm flipV="1">
              <a:off x="1467552" y="1215974"/>
              <a:ext cx="145018" cy="1731"/>
            </a:xfrm>
            <a:prstGeom prst="straightConnector1">
              <a:avLst/>
            </a:prstGeom>
            <a:ln w="19050" cmpd="sng">
              <a:solidFill>
                <a:schemeClr val="tx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線單箭頭接點 121"/>
            <p:cNvCxnSpPr/>
            <p:nvPr/>
          </p:nvCxnSpPr>
          <p:spPr>
            <a:xfrm flipV="1">
              <a:off x="3719514" y="1566896"/>
              <a:ext cx="145018" cy="1731"/>
            </a:xfrm>
            <a:prstGeom prst="straightConnector1">
              <a:avLst/>
            </a:prstGeom>
            <a:ln w="19050" cmpd="sng">
              <a:solidFill>
                <a:schemeClr val="tx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線單箭頭接點 122"/>
            <p:cNvCxnSpPr/>
            <p:nvPr/>
          </p:nvCxnSpPr>
          <p:spPr>
            <a:xfrm>
              <a:off x="5991957" y="1214052"/>
              <a:ext cx="144000" cy="2206"/>
            </a:xfrm>
            <a:prstGeom prst="straightConnector1">
              <a:avLst/>
            </a:prstGeom>
            <a:ln w="19050" cmpd="sng">
              <a:solidFill>
                <a:schemeClr val="tx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線單箭頭接點 123"/>
            <p:cNvCxnSpPr/>
            <p:nvPr/>
          </p:nvCxnSpPr>
          <p:spPr>
            <a:xfrm flipV="1">
              <a:off x="4457725" y="1216201"/>
              <a:ext cx="145018" cy="1731"/>
            </a:xfrm>
            <a:prstGeom prst="straightConnector1">
              <a:avLst/>
            </a:prstGeom>
            <a:ln w="19050" cmpd="sng">
              <a:solidFill>
                <a:schemeClr val="tx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線單箭頭接點 125"/>
            <p:cNvCxnSpPr/>
            <p:nvPr/>
          </p:nvCxnSpPr>
          <p:spPr>
            <a:xfrm flipV="1">
              <a:off x="3735470" y="2086195"/>
              <a:ext cx="145018" cy="1731"/>
            </a:xfrm>
            <a:prstGeom prst="straightConnector1">
              <a:avLst/>
            </a:prstGeom>
            <a:ln w="19050" cmpd="sng">
              <a:solidFill>
                <a:schemeClr val="tx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線接點 131"/>
            <p:cNvCxnSpPr/>
            <p:nvPr/>
          </p:nvCxnSpPr>
          <p:spPr>
            <a:xfrm rot="5400000">
              <a:off x="3589711" y="2218444"/>
              <a:ext cx="295252" cy="3730"/>
            </a:xfrm>
            <a:prstGeom prst="line">
              <a:avLst/>
            </a:prstGeom>
            <a:ln w="19050" cmpd="sng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線單箭頭接點 133"/>
            <p:cNvCxnSpPr/>
            <p:nvPr/>
          </p:nvCxnSpPr>
          <p:spPr>
            <a:xfrm flipV="1">
              <a:off x="3745233" y="2358437"/>
              <a:ext cx="145018" cy="1731"/>
            </a:xfrm>
            <a:prstGeom prst="straightConnector1">
              <a:avLst/>
            </a:prstGeom>
            <a:ln w="19050" cmpd="sng">
              <a:solidFill>
                <a:schemeClr val="tx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文字方塊 136"/>
            <p:cNvSpPr txBox="1"/>
            <p:nvPr/>
          </p:nvSpPr>
          <p:spPr>
            <a:xfrm>
              <a:off x="4593467" y="2222783"/>
              <a:ext cx="648000" cy="276999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</p:spPr>
          <p:txBody>
            <a:bodyPr wrap="square" lIns="0" tIns="0" rIns="0" bIns="0" rtlCol="0" anchor="ctr" anchorCtr="1">
              <a:spAutoFit/>
            </a:bodyPr>
            <a:lstStyle>
              <a:defPPr>
                <a:defRPr lang="zh-TW"/>
              </a:defPPr>
              <a:lvl1pPr algn="ctr">
                <a:defRPr sz="80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defRPr>
              </a:lvl1pPr>
            </a:lstStyle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物理化學</a:t>
              </a:r>
              <a:endParaRPr lang="en-US" altLang="zh-TW" sz="675" dirty="0">
                <a:solidFill>
                  <a:prstClr val="white"/>
                </a:solidFill>
              </a:endParaRPr>
            </a:p>
            <a:p>
              <a:pPr defTabSz="685800"/>
              <a:r>
                <a:rPr lang="zh-TW" altLang="en-US" sz="675" dirty="0">
                  <a:solidFill>
                    <a:prstClr val="white"/>
                  </a:solidFill>
                </a:rPr>
                <a:t>實驗</a:t>
              </a:r>
              <a:r>
                <a:rPr lang="en-US" altLang="zh-TW" sz="675" dirty="0">
                  <a:solidFill>
                    <a:prstClr val="white"/>
                  </a:solidFill>
                </a:rPr>
                <a:t>(II)</a:t>
              </a:r>
            </a:p>
          </p:txBody>
        </p:sp>
      </p:grpSp>
      <p:sp>
        <p:nvSpPr>
          <p:cNvPr id="116" name="文字方塊 115"/>
          <p:cNvSpPr txBox="1"/>
          <p:nvPr/>
        </p:nvSpPr>
        <p:spPr>
          <a:xfrm>
            <a:off x="8053485" y="3038366"/>
            <a:ext cx="486000" cy="103875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分子光譜學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17" name="文字方塊 116"/>
          <p:cNvSpPr txBox="1"/>
          <p:nvPr/>
        </p:nvSpPr>
        <p:spPr>
          <a:xfrm>
            <a:off x="5203001" y="2901175"/>
            <a:ext cx="486000" cy="103875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 defTabSz="685800"/>
            <a:r>
              <a:rPr lang="zh-TW" altLang="en-US" sz="675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化學數學</a:t>
            </a:r>
            <a:endParaRPr lang="en-US" altLang="zh-TW" sz="675" dirty="0">
              <a:solidFill>
                <a:srgbClr val="FFFF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5758376" y="4235158"/>
            <a:ext cx="486000" cy="103875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ctr" defTabSz="685800"/>
            <a:r>
              <a:rPr lang="zh-TW" altLang="en-US" sz="675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量化導論</a:t>
            </a:r>
            <a:endParaRPr lang="en-US" altLang="zh-TW" sz="675" dirty="0">
              <a:solidFill>
                <a:srgbClr val="FFFF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0" name="文字方塊 129"/>
          <p:cNvSpPr txBox="1"/>
          <p:nvPr/>
        </p:nvSpPr>
        <p:spPr>
          <a:xfrm>
            <a:off x="5757144" y="2893367"/>
            <a:ext cx="486000" cy="103875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/>
          <a:p>
            <a:pPr algn="ctr" defTabSz="685800"/>
            <a:r>
              <a:rPr lang="zh-TW" altLang="en-US" sz="675" dirty="0">
                <a:solidFill>
                  <a:srgbClr val="FFFFFF"/>
                </a:solidFill>
                <a:latin typeface="標楷體" pitchFamily="65" charset="-120"/>
                <a:ea typeface="標楷體" pitchFamily="65" charset="-120"/>
              </a:rPr>
              <a:t>量化導論</a:t>
            </a:r>
            <a:endParaRPr lang="en-US" altLang="zh-TW" sz="675" dirty="0">
              <a:solidFill>
                <a:srgbClr val="FFFF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1" name="文字方塊 130"/>
          <p:cNvSpPr txBox="1"/>
          <p:nvPr/>
        </p:nvSpPr>
        <p:spPr>
          <a:xfrm>
            <a:off x="8066770" y="4349481"/>
            <a:ext cx="486000" cy="103875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天然物化學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33" name="文字方塊 132"/>
          <p:cNvSpPr txBox="1"/>
          <p:nvPr/>
        </p:nvSpPr>
        <p:spPr>
          <a:xfrm>
            <a:off x="8051208" y="2430484"/>
            <a:ext cx="486000" cy="207749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高等生物</a:t>
            </a:r>
            <a:endParaRPr lang="en-US" altLang="zh-TW" sz="675" dirty="0">
              <a:solidFill>
                <a:prstClr val="white"/>
              </a:solidFill>
            </a:endParaRPr>
          </a:p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化學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36" name="文字方塊 135"/>
          <p:cNvSpPr txBox="1"/>
          <p:nvPr/>
        </p:nvSpPr>
        <p:spPr>
          <a:xfrm>
            <a:off x="6335408" y="4291596"/>
            <a:ext cx="486000" cy="184666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rIns="0" rtlCol="0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00" dirty="0">
                <a:solidFill>
                  <a:prstClr val="white"/>
                </a:solidFill>
              </a:rPr>
              <a:t>電化學</a:t>
            </a:r>
            <a:endParaRPr lang="en-US" altLang="zh-TW" sz="600" dirty="0">
              <a:solidFill>
                <a:prstClr val="white"/>
              </a:solidFill>
            </a:endParaRPr>
          </a:p>
        </p:txBody>
      </p:sp>
      <p:sp>
        <p:nvSpPr>
          <p:cNvPr id="139" name="文字方塊 138"/>
          <p:cNvSpPr txBox="1"/>
          <p:nvPr/>
        </p:nvSpPr>
        <p:spPr>
          <a:xfrm>
            <a:off x="4106152" y="4085886"/>
            <a:ext cx="486000" cy="276999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rIns="0" rtlCol="0">
            <a:spAutoFit/>
          </a:bodyPr>
          <a:lstStyle/>
          <a:p>
            <a:pPr algn="ctr" defTabSz="685800"/>
            <a:r>
              <a:rPr lang="zh-TW" altLang="en-US" sz="6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化學應用</a:t>
            </a:r>
            <a:endParaRPr lang="en-US" altLang="zh-TW" sz="600" dirty="0">
              <a:solidFill>
                <a:prstClr val="white"/>
              </a:solidFill>
              <a:latin typeface="標楷體" pitchFamily="65" charset="-120"/>
              <a:ea typeface="標楷體" pitchFamily="65" charset="-120"/>
            </a:endParaRPr>
          </a:p>
          <a:p>
            <a:pPr algn="ctr" defTabSz="685800"/>
            <a:r>
              <a:rPr lang="zh-TW" altLang="en-US" sz="6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概論</a:t>
            </a:r>
            <a:endParaRPr lang="en-US" altLang="zh-TW" sz="600" dirty="0">
              <a:solidFill>
                <a:prstClr val="white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40" name="直線接點 139"/>
          <p:cNvCxnSpPr/>
          <p:nvPr/>
        </p:nvCxnSpPr>
        <p:spPr>
          <a:xfrm>
            <a:off x="4099521" y="842871"/>
            <a:ext cx="718" cy="6005375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文字方塊 143"/>
          <p:cNvSpPr txBox="1"/>
          <p:nvPr/>
        </p:nvSpPr>
        <p:spPr>
          <a:xfrm>
            <a:off x="8056673" y="4526263"/>
            <a:ext cx="486000" cy="103875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有機金屬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49" name="文字方塊 148"/>
          <p:cNvSpPr txBox="1"/>
          <p:nvPr/>
        </p:nvSpPr>
        <p:spPr>
          <a:xfrm>
            <a:off x="7467310" y="2440629"/>
            <a:ext cx="486000" cy="207749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高等有機</a:t>
            </a:r>
            <a:endParaRPr lang="en-US" altLang="zh-TW" sz="675" dirty="0">
              <a:solidFill>
                <a:prstClr val="white"/>
              </a:solidFill>
            </a:endParaRPr>
          </a:p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化學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50" name="文字方塊 149"/>
          <p:cNvSpPr txBox="1"/>
          <p:nvPr/>
        </p:nvSpPr>
        <p:spPr>
          <a:xfrm>
            <a:off x="6329658" y="2732806"/>
            <a:ext cx="486000" cy="103875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有機反應</a:t>
            </a:r>
            <a:endParaRPr lang="en-US" altLang="zh-TW" sz="675" dirty="0">
              <a:solidFill>
                <a:prstClr val="white"/>
              </a:solidFill>
            </a:endParaRPr>
          </a:p>
        </p:txBody>
      </p:sp>
      <p:sp>
        <p:nvSpPr>
          <p:cNvPr id="151" name="文字方塊 150"/>
          <p:cNvSpPr txBox="1"/>
          <p:nvPr/>
        </p:nvSpPr>
        <p:spPr>
          <a:xfrm>
            <a:off x="7477554" y="4520072"/>
            <a:ext cx="486000" cy="103875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觸媒化學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52" name="文字方塊 151"/>
          <p:cNvSpPr txBox="1">
            <a:spLocks/>
          </p:cNvSpPr>
          <p:nvPr/>
        </p:nvSpPr>
        <p:spPr>
          <a:xfrm>
            <a:off x="8053485" y="2694431"/>
            <a:ext cx="486000" cy="103875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藥物化學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53" name="文字方塊 152"/>
          <p:cNvSpPr txBox="1"/>
          <p:nvPr/>
        </p:nvSpPr>
        <p:spPr>
          <a:xfrm>
            <a:off x="8056673" y="4704859"/>
            <a:ext cx="486000" cy="103875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計算化學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56" name="文字方塊 155"/>
          <p:cNvSpPr txBox="1"/>
          <p:nvPr/>
        </p:nvSpPr>
        <p:spPr>
          <a:xfrm>
            <a:off x="7480292" y="4085007"/>
            <a:ext cx="486000" cy="207749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應用化學</a:t>
            </a:r>
            <a:endParaRPr lang="en-US" altLang="zh-TW" sz="675" dirty="0">
              <a:solidFill>
                <a:prstClr val="white"/>
              </a:solidFill>
            </a:endParaRPr>
          </a:p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研究技術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57" name="文字方塊 156"/>
          <p:cNvSpPr txBox="1"/>
          <p:nvPr/>
        </p:nvSpPr>
        <p:spPr>
          <a:xfrm>
            <a:off x="7465691" y="3260607"/>
            <a:ext cx="486000" cy="207749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應用化學</a:t>
            </a:r>
            <a:endParaRPr lang="en-US" altLang="zh-TW" sz="675" dirty="0">
              <a:solidFill>
                <a:prstClr val="white"/>
              </a:solidFill>
            </a:endParaRPr>
          </a:p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研究技術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58" name="文字方塊 157"/>
          <p:cNvSpPr txBox="1"/>
          <p:nvPr/>
        </p:nvSpPr>
        <p:spPr>
          <a:xfrm>
            <a:off x="8064070" y="3842195"/>
            <a:ext cx="486000" cy="103875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有機光譜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60" name="文字方塊 159"/>
          <p:cNvSpPr txBox="1"/>
          <p:nvPr/>
        </p:nvSpPr>
        <p:spPr>
          <a:xfrm>
            <a:off x="8053556" y="2175447"/>
            <a:ext cx="486000" cy="207749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9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高等分析化學（二）</a:t>
            </a:r>
            <a:r>
              <a:rPr lang="en-US" altLang="zh-TW" sz="675" dirty="0">
                <a:solidFill>
                  <a:prstClr val="white"/>
                </a:solidFill>
              </a:rPr>
              <a:t>*</a:t>
            </a:r>
          </a:p>
        </p:txBody>
      </p:sp>
      <p:sp>
        <p:nvSpPr>
          <p:cNvPr id="161" name="文字方塊 160"/>
          <p:cNvSpPr txBox="1"/>
          <p:nvPr/>
        </p:nvSpPr>
        <p:spPr>
          <a:xfrm>
            <a:off x="6902292" y="2848180"/>
            <a:ext cx="486000" cy="196208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txBody>
          <a:bodyPr wrap="square" lIns="0" rIns="0" rtlCol="0" anchor="ctr" anchorCtr="1">
            <a:spAutoFit/>
          </a:bodyPr>
          <a:lstStyle>
            <a:defPPr>
              <a:defRPr lang="zh-TW"/>
            </a:defPPr>
            <a:lvl1pPr algn="ctr">
              <a:defRPr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white"/>
                </a:solidFill>
              </a:rPr>
              <a:t>有機合成</a:t>
            </a:r>
            <a:endParaRPr lang="en-US" altLang="zh-TW" sz="675" dirty="0">
              <a:solidFill>
                <a:prstClr val="white"/>
              </a:solidFill>
            </a:endParaRPr>
          </a:p>
        </p:txBody>
      </p:sp>
      <p:cxnSp>
        <p:nvCxnSpPr>
          <p:cNvPr id="135" name="直線接點 134"/>
          <p:cNvCxnSpPr/>
          <p:nvPr/>
        </p:nvCxnSpPr>
        <p:spPr>
          <a:xfrm rot="5400000">
            <a:off x="6724256" y="1805527"/>
            <a:ext cx="221439" cy="2798"/>
          </a:xfrm>
          <a:prstGeom prst="line">
            <a:avLst/>
          </a:prstGeom>
          <a:ln w="19050" cmpd="sng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文字方塊 141"/>
          <p:cNvSpPr txBox="1"/>
          <p:nvPr/>
        </p:nvSpPr>
        <p:spPr>
          <a:xfrm>
            <a:off x="3759236" y="6268282"/>
            <a:ext cx="4673528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lIns="0" rIns="0" rtlCol="0">
            <a:spAutoFit/>
          </a:bodyPr>
          <a:lstStyle>
            <a:defPPr>
              <a:defRPr lang="zh-TW"/>
            </a:defPPr>
            <a:lvl1pPr algn="ctr">
              <a:defRPr sz="650">
                <a:latin typeface="標楷體" pitchFamily="65" charset="-120"/>
                <a:ea typeface="標楷體" pitchFamily="65" charset="-120"/>
              </a:defRPr>
            </a:lvl1pPr>
          </a:lstStyle>
          <a:p>
            <a:pPr algn="l" defTabSz="685800"/>
            <a:r>
              <a:rPr lang="zh-TW" altLang="en-US" sz="600" dirty="0">
                <a:solidFill>
                  <a:prstClr val="black"/>
                </a:solidFill>
              </a:rPr>
              <a:t>註</a:t>
            </a:r>
            <a:r>
              <a:rPr lang="en-US" altLang="zh-TW" sz="600" dirty="0">
                <a:solidFill>
                  <a:prstClr val="black"/>
                </a:solidFill>
              </a:rPr>
              <a:t>1</a:t>
            </a:r>
            <a:r>
              <a:rPr lang="zh-TW" altLang="en-US" sz="600" dirty="0">
                <a:solidFill>
                  <a:prstClr val="black"/>
                </a:solidFill>
              </a:rPr>
              <a:t>：畢業總學分</a:t>
            </a:r>
            <a:r>
              <a:rPr lang="en-US" altLang="zh-TW" sz="600" dirty="0">
                <a:solidFill>
                  <a:prstClr val="black"/>
                </a:solidFill>
              </a:rPr>
              <a:t>128</a:t>
            </a:r>
            <a:r>
              <a:rPr lang="zh-TW" altLang="en-US" sz="600" dirty="0">
                <a:solidFill>
                  <a:prstClr val="black"/>
                </a:solidFill>
              </a:rPr>
              <a:t>，通識</a:t>
            </a:r>
            <a:r>
              <a:rPr lang="en-US" altLang="zh-TW" sz="600" dirty="0">
                <a:solidFill>
                  <a:prstClr val="black"/>
                </a:solidFill>
              </a:rPr>
              <a:t>30</a:t>
            </a:r>
            <a:r>
              <a:rPr lang="zh-TW" altLang="en-US" sz="600" dirty="0">
                <a:solidFill>
                  <a:prstClr val="black"/>
                </a:solidFill>
              </a:rPr>
              <a:t>，必修</a:t>
            </a:r>
            <a:r>
              <a:rPr lang="en-US" altLang="zh-TW" sz="600" dirty="0" smtClean="0">
                <a:solidFill>
                  <a:prstClr val="black"/>
                </a:solidFill>
              </a:rPr>
              <a:t>57</a:t>
            </a:r>
            <a:r>
              <a:rPr lang="zh-TW" altLang="en-US" sz="600" dirty="0" smtClean="0">
                <a:solidFill>
                  <a:prstClr val="black"/>
                </a:solidFill>
              </a:rPr>
              <a:t>，</a:t>
            </a:r>
            <a:r>
              <a:rPr lang="zh-TW" altLang="en-US" sz="600" dirty="0">
                <a:solidFill>
                  <a:prstClr val="black"/>
                </a:solidFill>
              </a:rPr>
              <a:t>專業選修</a:t>
            </a:r>
            <a:r>
              <a:rPr lang="en-US" altLang="zh-TW" sz="600" dirty="0" smtClean="0">
                <a:solidFill>
                  <a:prstClr val="black"/>
                </a:solidFill>
              </a:rPr>
              <a:t>26</a:t>
            </a:r>
            <a:r>
              <a:rPr lang="zh-TW" altLang="en-US" sz="600" dirty="0" smtClean="0">
                <a:solidFill>
                  <a:prstClr val="black"/>
                </a:solidFill>
              </a:rPr>
              <a:t>，</a:t>
            </a:r>
            <a:r>
              <a:rPr lang="zh-TW" altLang="en-US" sz="600" dirty="0">
                <a:solidFill>
                  <a:prstClr val="black"/>
                </a:solidFill>
              </a:rPr>
              <a:t>自由選修</a:t>
            </a:r>
            <a:r>
              <a:rPr lang="en-US" altLang="zh-TW" sz="600" dirty="0">
                <a:solidFill>
                  <a:prstClr val="black"/>
                </a:solidFill>
              </a:rPr>
              <a:t>15</a:t>
            </a:r>
            <a:r>
              <a:rPr lang="zh-TW" altLang="en-US" sz="600" dirty="0">
                <a:solidFill>
                  <a:prstClr val="black"/>
                </a:solidFill>
              </a:rPr>
              <a:t>。註</a:t>
            </a:r>
            <a:r>
              <a:rPr lang="en-US" altLang="zh-TW" sz="600" dirty="0">
                <a:solidFill>
                  <a:prstClr val="black"/>
                </a:solidFill>
              </a:rPr>
              <a:t>2</a:t>
            </a:r>
            <a:r>
              <a:rPr lang="zh-TW" altLang="en-US" sz="600" dirty="0">
                <a:solidFill>
                  <a:prstClr val="black"/>
                </a:solidFill>
              </a:rPr>
              <a:t>：</a:t>
            </a:r>
            <a:r>
              <a:rPr lang="en-US" altLang="zh-TW" sz="600" dirty="0">
                <a:solidFill>
                  <a:prstClr val="black"/>
                </a:solidFill>
              </a:rPr>
              <a:t>*</a:t>
            </a:r>
            <a:r>
              <a:rPr lang="zh-TW" altLang="en-US" sz="600" dirty="0">
                <a:solidFill>
                  <a:prstClr val="black"/>
                </a:solidFill>
              </a:rPr>
              <a:t>號表示學研課程，大學部三、四年級以及研究生方可修習。專業選修包含四個學程至少擇一學程修畢。分析及生化實務學程和合成及材料實務學程需包含至少</a:t>
            </a:r>
            <a:r>
              <a:rPr lang="en-US" altLang="zh-TW" sz="600" dirty="0">
                <a:solidFill>
                  <a:prstClr val="black"/>
                </a:solidFill>
              </a:rPr>
              <a:t>6</a:t>
            </a:r>
            <a:r>
              <a:rPr lang="zh-TW" altLang="en-US" sz="600" dirty="0">
                <a:solidFill>
                  <a:prstClr val="black"/>
                </a:solidFill>
              </a:rPr>
              <a:t>學分之實務課程。分析及生化學術學程和合成及材料學術學程，必須包含學術課程至少</a:t>
            </a:r>
            <a:r>
              <a:rPr lang="en-US" altLang="zh-TW" sz="600" dirty="0">
                <a:solidFill>
                  <a:prstClr val="black"/>
                </a:solidFill>
              </a:rPr>
              <a:t>1</a:t>
            </a:r>
            <a:r>
              <a:rPr lang="zh-TW" altLang="en-US" sz="600" dirty="0">
                <a:solidFill>
                  <a:prstClr val="black"/>
                </a:solidFill>
              </a:rPr>
              <a:t>學分。</a:t>
            </a:r>
            <a:endParaRPr lang="en-US" altLang="zh-TW" sz="600" dirty="0">
              <a:solidFill>
                <a:prstClr val="black"/>
              </a:solidFill>
            </a:endParaRPr>
          </a:p>
        </p:txBody>
      </p:sp>
      <p:sp>
        <p:nvSpPr>
          <p:cNvPr id="143" name="文字方塊 142"/>
          <p:cNvSpPr txBox="1"/>
          <p:nvPr/>
        </p:nvSpPr>
        <p:spPr>
          <a:xfrm>
            <a:off x="7470657" y="5428618"/>
            <a:ext cx="486000" cy="196208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800"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00" dirty="0">
                <a:solidFill>
                  <a:prstClr val="black"/>
                </a:solidFill>
              </a:rPr>
              <a:t>專業</a:t>
            </a:r>
            <a:r>
              <a:rPr lang="zh-TW" altLang="en-US" sz="675" dirty="0">
                <a:solidFill>
                  <a:prstClr val="black"/>
                </a:solidFill>
              </a:rPr>
              <a:t>校外</a:t>
            </a:r>
            <a:r>
              <a:rPr lang="zh-TW" altLang="en-US" sz="600" dirty="0">
                <a:solidFill>
                  <a:prstClr val="black"/>
                </a:solidFill>
              </a:rPr>
              <a:t>實習</a:t>
            </a:r>
            <a:r>
              <a:rPr lang="en-US" altLang="zh-TW" sz="600" dirty="0">
                <a:solidFill>
                  <a:prstClr val="black"/>
                </a:solidFill>
              </a:rPr>
              <a:t>(I)</a:t>
            </a:r>
          </a:p>
        </p:txBody>
      </p:sp>
      <p:sp>
        <p:nvSpPr>
          <p:cNvPr id="145" name="文字方塊 144"/>
          <p:cNvSpPr txBox="1"/>
          <p:nvPr/>
        </p:nvSpPr>
        <p:spPr>
          <a:xfrm>
            <a:off x="8064481" y="5417892"/>
            <a:ext cx="486000" cy="207749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lIns="0" tIns="0" rIns="0" bIns="0" rtlCol="0" anchor="ctr" anchorCtr="1">
            <a:spAutoFit/>
          </a:bodyPr>
          <a:lstStyle>
            <a:defPPr>
              <a:defRPr lang="zh-TW"/>
            </a:defPPr>
            <a:lvl1pPr algn="ctr">
              <a:defRPr sz="800">
                <a:latin typeface="標楷體" pitchFamily="65" charset="-120"/>
                <a:ea typeface="標楷體" pitchFamily="65" charset="-120"/>
              </a:defRPr>
            </a:lvl1pPr>
          </a:lstStyle>
          <a:p>
            <a:pPr defTabSz="685800"/>
            <a:r>
              <a:rPr lang="zh-TW" altLang="en-US" sz="675" dirty="0">
                <a:solidFill>
                  <a:prstClr val="black"/>
                </a:solidFill>
              </a:rPr>
              <a:t>專業校外實習</a:t>
            </a:r>
            <a:r>
              <a:rPr lang="en-US" altLang="zh-TW" sz="675" dirty="0">
                <a:solidFill>
                  <a:prstClr val="black"/>
                </a:solidFill>
              </a:rPr>
              <a:t>(II)</a:t>
            </a:r>
          </a:p>
        </p:txBody>
      </p:sp>
      <p:pic>
        <p:nvPicPr>
          <p:cNvPr id="52" name="圖片 5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2865" y="1638015"/>
            <a:ext cx="169179" cy="123455"/>
          </a:xfrm>
          <a:prstGeom prst="rect">
            <a:avLst/>
          </a:prstGeom>
        </p:spPr>
      </p:pic>
      <p:pic>
        <p:nvPicPr>
          <p:cNvPr id="54" name="圖片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4976" y="1845695"/>
            <a:ext cx="169179" cy="123455"/>
          </a:xfrm>
          <a:prstGeom prst="rect">
            <a:avLst/>
          </a:prstGeom>
        </p:spPr>
      </p:pic>
      <p:pic>
        <p:nvPicPr>
          <p:cNvPr id="89" name="圖片 8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3846" y="1246567"/>
            <a:ext cx="169179" cy="123455"/>
          </a:xfrm>
          <a:prstGeom prst="rect">
            <a:avLst/>
          </a:prstGeom>
        </p:spPr>
      </p:pic>
      <p:pic>
        <p:nvPicPr>
          <p:cNvPr id="97" name="圖片 9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6289" y="1519351"/>
            <a:ext cx="169179" cy="123455"/>
          </a:xfrm>
          <a:prstGeom prst="rect">
            <a:avLst/>
          </a:prstGeom>
        </p:spPr>
      </p:pic>
      <p:pic>
        <p:nvPicPr>
          <p:cNvPr id="99" name="圖片 9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4737" y="966323"/>
            <a:ext cx="169179" cy="123455"/>
          </a:xfrm>
          <a:prstGeom prst="rect">
            <a:avLst/>
          </a:prstGeom>
        </p:spPr>
      </p:pic>
      <p:pic>
        <p:nvPicPr>
          <p:cNvPr id="101" name="圖片 1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8838" y="1225420"/>
            <a:ext cx="169179" cy="123455"/>
          </a:xfrm>
          <a:prstGeom prst="rect">
            <a:avLst/>
          </a:prstGeom>
        </p:spPr>
      </p:pic>
      <p:pic>
        <p:nvPicPr>
          <p:cNvPr id="1026" name="圖片 10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9276" y="5215294"/>
            <a:ext cx="169179" cy="123455"/>
          </a:xfrm>
          <a:prstGeom prst="rect">
            <a:avLst/>
          </a:prstGeom>
        </p:spPr>
      </p:pic>
      <p:pic>
        <p:nvPicPr>
          <p:cNvPr id="1029" name="圖片 10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6476" y="5222129"/>
            <a:ext cx="169179" cy="123455"/>
          </a:xfrm>
          <a:prstGeom prst="rect">
            <a:avLst/>
          </a:prstGeom>
        </p:spPr>
      </p:pic>
      <p:pic>
        <p:nvPicPr>
          <p:cNvPr id="1030" name="圖片 10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8354" y="5222129"/>
            <a:ext cx="169179" cy="1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29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3366FF"/>
        </a:solidFill>
        <a:ln>
          <a:noFill/>
        </a:ln>
      </a:spPr>
      <a:bodyPr wrap="square" rtlCol="0">
        <a:spAutoFit/>
      </a:bodyPr>
      <a:lstStyle>
        <a:defPPr algn="ctr">
          <a:defRPr sz="650" dirty="0">
            <a:solidFill>
              <a:schemeClr val="bg1"/>
            </a:solidFill>
            <a:latin typeface="標楷體" pitchFamily="65" charset="-120"/>
            <a:ea typeface="標楷體" pitchFamily="65" charset="-12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6802</TotalTime>
  <Words>474</Words>
  <Application>Microsoft Office PowerPoint</Application>
  <PresentationFormat>寬螢幕</PresentationFormat>
  <Paragraphs>131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Monotype Corsiva</vt:lpstr>
      <vt:lpstr>Times New Roman</vt:lpstr>
      <vt:lpstr>1_Office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146</cp:revision>
  <cp:lastPrinted>2023-12-27T07:47:22Z</cp:lastPrinted>
  <dcterms:created xsi:type="dcterms:W3CDTF">2023-02-13T14:26:44Z</dcterms:created>
  <dcterms:modified xsi:type="dcterms:W3CDTF">2023-12-29T01:09:09Z</dcterms:modified>
</cp:coreProperties>
</file>