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6858000" cy="9144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1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FF6699"/>
    <a:srgbClr val="FF33CC"/>
    <a:srgbClr val="FF99FF"/>
    <a:srgbClr val="FFFFFF"/>
    <a:srgbClr val="000000"/>
    <a:srgbClr val="00CC00"/>
    <a:srgbClr val="FFFF00"/>
    <a:srgbClr val="FF66FF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2458" y="43"/>
      </p:cViewPr>
      <p:guideLst>
        <p:guide orient="horz" pos="2881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514350" y="2840573"/>
            <a:ext cx="5829300" cy="196003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028700" y="5181605"/>
            <a:ext cx="4800600" cy="233679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B44A2-6EE5-41CB-A1C7-111D70FE6832}" type="datetimeFigureOut">
              <a:rPr lang="zh-TW" altLang="en-US" smtClean="0"/>
              <a:pPr/>
              <a:t>53/27/23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045FA-21B5-4972-9565-23240EDFA83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B44A2-6EE5-41CB-A1C7-111D70FE6832}" type="datetimeFigureOut">
              <a:rPr lang="zh-TW" altLang="en-US" smtClean="0"/>
              <a:pPr/>
              <a:t>53/27/23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045FA-21B5-4972-9565-23240EDFA83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41735" y="5875871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541735" y="3875623"/>
            <a:ext cx="5829300" cy="200024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B44A2-6EE5-41CB-A1C7-111D70FE6832}" type="datetimeFigureOut">
              <a:rPr lang="zh-TW" altLang="en-US" smtClean="0"/>
              <a:pPr/>
              <a:t>53/27/23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045FA-21B5-4972-9565-23240EDFA83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342900" y="2133603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3486150" y="2133603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B44A2-6EE5-41CB-A1C7-111D70FE6832}" type="datetimeFigureOut">
              <a:rPr lang="zh-TW" altLang="en-US" smtClean="0"/>
              <a:pPr/>
              <a:t>53/27/23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045FA-21B5-4972-9565-23240EDFA83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342903" y="2046821"/>
            <a:ext cx="3030141" cy="85301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342903" y="2899838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3483778" y="2046821"/>
            <a:ext cx="3031331" cy="85301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3483778" y="2899838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B44A2-6EE5-41CB-A1C7-111D70FE6832}" type="datetimeFigureOut">
              <a:rPr lang="zh-TW" altLang="en-US" smtClean="0"/>
              <a:pPr/>
              <a:t>53/27/23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045FA-21B5-4972-9565-23240EDFA83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B44A2-6EE5-41CB-A1C7-111D70FE6832}" type="datetimeFigureOut">
              <a:rPr lang="zh-TW" altLang="en-US" smtClean="0"/>
              <a:pPr/>
              <a:t>53/27/23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045FA-21B5-4972-9565-23240EDFA83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B44A2-6EE5-41CB-A1C7-111D70FE6832}" type="datetimeFigureOut">
              <a:rPr lang="zh-TW" altLang="en-US" smtClean="0"/>
              <a:pPr/>
              <a:t>53/27/23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045FA-21B5-4972-9565-23240EDFA83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42909" y="364072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681296" y="364071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342909" y="1913471"/>
            <a:ext cx="2256235" cy="625475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B44A2-6EE5-41CB-A1C7-111D70FE6832}" type="datetimeFigureOut">
              <a:rPr lang="zh-TW" altLang="en-US" smtClean="0"/>
              <a:pPr/>
              <a:t>53/27/23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045FA-21B5-4972-9565-23240EDFA83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344216" y="6400804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344216" y="817037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344216" y="7156454"/>
            <a:ext cx="4114800" cy="10731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B44A2-6EE5-41CB-A1C7-111D70FE6832}" type="datetimeFigureOut">
              <a:rPr lang="zh-TW" altLang="en-US" smtClean="0"/>
              <a:pPr/>
              <a:t>53/27/23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045FA-21B5-4972-9565-23240EDFA83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B44A2-6EE5-41CB-A1C7-111D70FE6832}" type="datetimeFigureOut">
              <a:rPr lang="zh-TW" altLang="en-US" smtClean="0"/>
              <a:pPr/>
              <a:t>53/27/23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045FA-21B5-4972-9565-23240EDFA83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4972050" y="366192"/>
            <a:ext cx="1543050" cy="7802032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342900" y="366192"/>
            <a:ext cx="4514850" cy="7802032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B44A2-6EE5-41CB-A1C7-111D70FE6832}" type="datetimeFigureOut">
              <a:rPr lang="zh-TW" altLang="en-US" smtClean="0"/>
              <a:pPr/>
              <a:t>53/27/23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045FA-21B5-4972-9565-23240EDFA83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342900" y="366187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342900" y="2133603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342900" y="8475139"/>
            <a:ext cx="1600200" cy="4868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0B44A2-6EE5-41CB-A1C7-111D70FE6832}" type="datetimeFigureOut">
              <a:rPr lang="zh-TW" altLang="en-US" smtClean="0"/>
              <a:pPr/>
              <a:t>53/27/23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2343150" y="8475139"/>
            <a:ext cx="2171700" cy="4868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4914900" y="8475139"/>
            <a:ext cx="1600200" cy="4868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6045FA-21B5-4972-9565-23240EDFA83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圓角矩形 114"/>
          <p:cNvSpPr/>
          <p:nvPr/>
        </p:nvSpPr>
        <p:spPr>
          <a:xfrm>
            <a:off x="0" y="0"/>
            <a:ext cx="6858000" cy="9144000"/>
          </a:xfrm>
          <a:prstGeom prst="roundRect">
            <a:avLst>
              <a:gd name="adj" fmla="val 3890"/>
            </a:avLst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36000" rIns="36000" rtlCol="0" anchor="ctr"/>
          <a:lstStyle/>
          <a:p>
            <a:pPr algn="ctr"/>
            <a:endParaRPr lang="zh-TW" altLang="en-US"/>
          </a:p>
        </p:txBody>
      </p:sp>
      <p:pic>
        <p:nvPicPr>
          <p:cNvPr id="1027" name="Picture 3" descr="D:\logo\NCYULogo990325G.jpg"/>
          <p:cNvPicPr>
            <a:picLocks noChangeAspect="1" noChangeArrowheads="1"/>
          </p:cNvPicPr>
          <p:nvPr/>
        </p:nvPicPr>
        <p:blipFill>
          <a:blip r:embed="rId2"/>
          <a:srcRect l="22521" t="15228" r="27278" b="50007"/>
          <a:stretch>
            <a:fillRect/>
          </a:stretch>
        </p:blipFill>
        <p:spPr bwMode="auto">
          <a:xfrm>
            <a:off x="-24" y="0"/>
            <a:ext cx="1135933" cy="1114509"/>
          </a:xfrm>
          <a:prstGeom prst="ellipse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12500"/>
          </a:effectLst>
        </p:spPr>
      </p:pic>
      <p:pic>
        <p:nvPicPr>
          <p:cNvPr id="1028" name="Picture 4" descr="D:\logo\appchem logo.bmp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698015" y="71406"/>
            <a:ext cx="1088571" cy="1061143"/>
          </a:xfrm>
          <a:prstGeom prst="rect">
            <a:avLst/>
          </a:prstGeom>
          <a:noFill/>
        </p:spPr>
      </p:pic>
      <p:sp>
        <p:nvSpPr>
          <p:cNvPr id="118" name="文字方塊 117"/>
          <p:cNvSpPr txBox="1"/>
          <p:nvPr/>
        </p:nvSpPr>
        <p:spPr>
          <a:xfrm>
            <a:off x="928670" y="142844"/>
            <a:ext cx="500066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3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國立嘉義大學應用化學系</a:t>
            </a:r>
            <a:endParaRPr lang="en-US" altLang="zh-TW" sz="3300" b="1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sz="25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研究所博士</a:t>
            </a:r>
            <a:r>
              <a:rPr lang="zh-TW" altLang="en-US" sz="25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班</a:t>
            </a:r>
            <a:r>
              <a:rPr lang="zh-TW" altLang="en-US" sz="25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修課流程圖</a:t>
            </a:r>
            <a:endParaRPr lang="zh-TW" altLang="en-US" sz="2500" dirty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19" name="圓角矩形 118"/>
          <p:cNvSpPr/>
          <p:nvPr/>
        </p:nvSpPr>
        <p:spPr>
          <a:xfrm>
            <a:off x="23608" y="1422746"/>
            <a:ext cx="6762978" cy="6918560"/>
          </a:xfrm>
          <a:prstGeom prst="roundRect">
            <a:avLst>
              <a:gd name="adj" fmla="val 4591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0" name="文字方塊 119"/>
          <p:cNvSpPr txBox="1"/>
          <p:nvPr/>
        </p:nvSpPr>
        <p:spPr>
          <a:xfrm>
            <a:off x="999402" y="8632660"/>
            <a:ext cx="59063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b="1" dirty="0" smtClean="0">
                <a:solidFill>
                  <a:schemeClr val="bg1"/>
                </a:solidFill>
                <a:latin typeface="Monotype Corsiva" pitchFamily="66" charset="0"/>
                <a:ea typeface="標楷體" pitchFamily="65" charset="-120"/>
              </a:rPr>
              <a:t>National </a:t>
            </a:r>
            <a:r>
              <a:rPr lang="en-US" altLang="zh-TW" b="1" dirty="0" err="1" smtClean="0">
                <a:solidFill>
                  <a:schemeClr val="bg1"/>
                </a:solidFill>
                <a:latin typeface="Monotype Corsiva" pitchFamily="66" charset="0"/>
                <a:ea typeface="標楷體" pitchFamily="65" charset="-120"/>
              </a:rPr>
              <a:t>Chiayi</a:t>
            </a:r>
            <a:r>
              <a:rPr lang="en-US" altLang="zh-TW" b="1" dirty="0" smtClean="0">
                <a:solidFill>
                  <a:schemeClr val="bg1"/>
                </a:solidFill>
                <a:latin typeface="Monotype Corsiva" pitchFamily="66" charset="0"/>
                <a:ea typeface="標楷體" pitchFamily="65" charset="-120"/>
              </a:rPr>
              <a:t> University The Department of Applied Chemistry</a:t>
            </a:r>
            <a:endParaRPr lang="zh-TW" altLang="en-US" b="1" dirty="0">
              <a:solidFill>
                <a:schemeClr val="bg1"/>
              </a:solidFill>
              <a:latin typeface="Monotype Corsiva" pitchFamily="66" charset="0"/>
              <a:ea typeface="標楷體" pitchFamily="65" charset="-12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4104638" y="4561493"/>
            <a:ext cx="661992" cy="369332"/>
          </a:xfrm>
          <a:prstGeom prst="rect">
            <a:avLst/>
          </a:prstGeom>
          <a:solidFill>
            <a:srgbClr val="3366FF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基礎專業</a:t>
            </a:r>
            <a:endParaRPr lang="en-US" altLang="zh-TW" sz="900" dirty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sz="9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必修課程</a:t>
            </a:r>
            <a:endParaRPr lang="en-US" altLang="zh-TW" sz="900" dirty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4095360" y="2253516"/>
            <a:ext cx="648000" cy="215444"/>
          </a:xfrm>
          <a:prstGeom prst="rect">
            <a:avLst/>
          </a:prstGeom>
          <a:solidFill>
            <a:srgbClr val="3366FF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畢業論文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4" name="文字方塊 43"/>
          <p:cNvSpPr txBox="1"/>
          <p:nvPr/>
        </p:nvSpPr>
        <p:spPr>
          <a:xfrm>
            <a:off x="327728" y="1838889"/>
            <a:ext cx="648000" cy="246221"/>
          </a:xfrm>
          <a:prstGeom prst="rect">
            <a:avLst/>
          </a:prstGeom>
          <a:solidFill>
            <a:srgbClr val="3366FF"/>
          </a:solidFill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書報</a:t>
            </a:r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討論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en-US" altLang="zh-TW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(I)</a:t>
            </a:r>
            <a:endParaRPr lang="en-US" altLang="zh-TW" sz="800" dirty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3" name="文字方塊 52"/>
          <p:cNvSpPr txBox="1"/>
          <p:nvPr/>
        </p:nvSpPr>
        <p:spPr>
          <a:xfrm>
            <a:off x="5956552" y="4623048"/>
            <a:ext cx="640800" cy="230832"/>
          </a:xfrm>
          <a:prstGeom prst="rect">
            <a:avLst/>
          </a:prstGeom>
          <a:solidFill>
            <a:srgbClr val="FF6699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核心課程</a:t>
            </a:r>
            <a:endParaRPr lang="en-US" altLang="zh-TW" sz="900" dirty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63" name="文字方塊 62"/>
          <p:cNvSpPr txBox="1"/>
          <p:nvPr/>
        </p:nvSpPr>
        <p:spPr>
          <a:xfrm>
            <a:off x="5061586" y="4562708"/>
            <a:ext cx="640800" cy="369332"/>
          </a:xfrm>
          <a:prstGeom prst="rect">
            <a:avLst/>
          </a:prstGeom>
          <a:solidFill>
            <a:srgbClr val="0080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其他可選</a:t>
            </a:r>
            <a:endParaRPr lang="en-US" altLang="zh-TW" sz="9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sz="9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專業選修</a:t>
            </a:r>
            <a:endParaRPr lang="en-US" altLang="zh-TW" sz="900" dirty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64" name="文字方塊 63"/>
          <p:cNvSpPr txBox="1"/>
          <p:nvPr/>
        </p:nvSpPr>
        <p:spPr>
          <a:xfrm>
            <a:off x="327728" y="2126921"/>
            <a:ext cx="648000" cy="246221"/>
          </a:xfrm>
          <a:prstGeom prst="rect">
            <a:avLst/>
          </a:prstGeom>
          <a:solidFill>
            <a:srgbClr val="FF6699"/>
          </a:solidFill>
          <a:ln>
            <a:solidFill>
              <a:srgbClr val="FF6699"/>
            </a:solidFill>
          </a:ln>
        </p:spPr>
        <p:txBody>
          <a:bodyPr wrap="square" lIns="0" tIns="0" rIns="0" bIns="0" rtlCol="0">
            <a:spAutoFit/>
          </a:bodyPr>
          <a:lstStyle>
            <a:defPPr>
              <a:defRPr lang="zh-TW"/>
            </a:defPPr>
            <a:lvl1pPr algn="ctr">
              <a:defRPr sz="80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defRPr>
            </a:lvl1pPr>
          </a:lstStyle>
          <a:p>
            <a:r>
              <a:rPr lang="zh-TW" altLang="en-US" dirty="0"/>
              <a:t>高等分析</a:t>
            </a:r>
            <a:endParaRPr lang="en-US" altLang="zh-TW" dirty="0"/>
          </a:p>
          <a:p>
            <a:r>
              <a:rPr lang="zh-TW" altLang="en-US" dirty="0"/>
              <a:t>化學</a:t>
            </a:r>
            <a:r>
              <a:rPr lang="en-US" altLang="zh-TW" dirty="0"/>
              <a:t>(I)</a:t>
            </a:r>
          </a:p>
        </p:txBody>
      </p:sp>
      <p:cxnSp>
        <p:nvCxnSpPr>
          <p:cNvPr id="108" name="直線單箭頭接點 107"/>
          <p:cNvCxnSpPr/>
          <p:nvPr/>
        </p:nvCxnSpPr>
        <p:spPr>
          <a:xfrm flipV="1">
            <a:off x="4739642" y="2389297"/>
            <a:ext cx="252790" cy="1"/>
          </a:xfrm>
          <a:prstGeom prst="straightConnector1">
            <a:avLst/>
          </a:prstGeom>
          <a:ln w="19050" cmpd="sng">
            <a:solidFill>
              <a:schemeClr val="tx1"/>
            </a:solidFill>
            <a:headEnd type="none" w="sm" len="sm"/>
            <a:tailEnd type="arrow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直線單箭頭接點 110"/>
          <p:cNvCxnSpPr/>
          <p:nvPr/>
        </p:nvCxnSpPr>
        <p:spPr>
          <a:xfrm flipV="1">
            <a:off x="980728" y="1968878"/>
            <a:ext cx="145018" cy="1731"/>
          </a:xfrm>
          <a:prstGeom prst="straightConnector1">
            <a:avLst/>
          </a:prstGeom>
          <a:ln w="19050" cmpd="sng">
            <a:solidFill>
              <a:schemeClr val="tx1"/>
            </a:solidFill>
            <a:headEnd type="none" w="sm" len="sm"/>
            <a:tailEnd type="arrow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7" name="文字方塊 116"/>
          <p:cNvSpPr txBox="1"/>
          <p:nvPr/>
        </p:nvSpPr>
        <p:spPr>
          <a:xfrm>
            <a:off x="5010962" y="2253516"/>
            <a:ext cx="648000" cy="215444"/>
          </a:xfrm>
          <a:prstGeom prst="rect">
            <a:avLst/>
          </a:prstGeom>
          <a:solidFill>
            <a:srgbClr val="3366FF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畢業論文</a:t>
            </a:r>
            <a:endParaRPr lang="en-US" altLang="zh-TW" sz="800" dirty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29" name="文字方塊 128"/>
          <p:cNvSpPr txBox="1"/>
          <p:nvPr/>
        </p:nvSpPr>
        <p:spPr>
          <a:xfrm>
            <a:off x="1220376" y="1842744"/>
            <a:ext cx="648000" cy="246221"/>
          </a:xfrm>
          <a:prstGeom prst="rect">
            <a:avLst/>
          </a:prstGeom>
          <a:solidFill>
            <a:srgbClr val="3366FF"/>
          </a:solidFill>
          <a:ln>
            <a:noFill/>
          </a:ln>
        </p:spPr>
        <p:txBody>
          <a:bodyPr wrap="square" lIns="0" tIns="0" rIns="0" bIns="0" rtlCol="0">
            <a:spAutoFit/>
          </a:bodyPr>
          <a:lstStyle>
            <a:defPPr>
              <a:defRPr lang="zh-TW"/>
            </a:defPPr>
            <a:lvl1pPr algn="ctr">
              <a:defRPr sz="80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defRPr>
            </a:lvl1pPr>
          </a:lstStyle>
          <a:p>
            <a:r>
              <a:rPr lang="zh-TW" altLang="en-US" dirty="0"/>
              <a:t>書報討論</a:t>
            </a:r>
            <a:endParaRPr lang="en-US" altLang="zh-TW" dirty="0"/>
          </a:p>
          <a:p>
            <a:r>
              <a:rPr lang="en-US" altLang="zh-TW" dirty="0"/>
              <a:t>(II)</a:t>
            </a:r>
          </a:p>
        </p:txBody>
      </p:sp>
      <p:cxnSp>
        <p:nvCxnSpPr>
          <p:cNvPr id="130" name="直線單箭頭接點 129"/>
          <p:cNvCxnSpPr/>
          <p:nvPr/>
        </p:nvCxnSpPr>
        <p:spPr>
          <a:xfrm flipV="1">
            <a:off x="1915830" y="1964124"/>
            <a:ext cx="145018" cy="1731"/>
          </a:xfrm>
          <a:prstGeom prst="straightConnector1">
            <a:avLst/>
          </a:prstGeom>
          <a:ln w="19050" cmpd="sng">
            <a:solidFill>
              <a:schemeClr val="tx1"/>
            </a:solidFill>
            <a:headEnd type="none" w="sm" len="sm"/>
            <a:tailEnd type="arrow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1" name="文字方塊 130"/>
          <p:cNvSpPr txBox="1"/>
          <p:nvPr/>
        </p:nvSpPr>
        <p:spPr>
          <a:xfrm>
            <a:off x="2060848" y="1835893"/>
            <a:ext cx="648000" cy="246221"/>
          </a:xfrm>
          <a:prstGeom prst="rect">
            <a:avLst/>
          </a:prstGeom>
          <a:solidFill>
            <a:srgbClr val="3366FF"/>
          </a:solidFill>
          <a:ln>
            <a:noFill/>
          </a:ln>
        </p:spPr>
        <p:txBody>
          <a:bodyPr wrap="square" lIns="0" tIns="0" rIns="0" bIns="0" rtlCol="0">
            <a:spAutoFit/>
          </a:bodyPr>
          <a:lstStyle>
            <a:defPPr>
              <a:defRPr lang="zh-TW"/>
            </a:defPPr>
            <a:lvl1pPr algn="ctr">
              <a:defRPr sz="80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defRPr>
            </a:lvl1pPr>
          </a:lstStyle>
          <a:p>
            <a:r>
              <a:rPr lang="zh-TW" altLang="en-US" dirty="0"/>
              <a:t>書報</a:t>
            </a:r>
            <a:r>
              <a:rPr lang="zh-TW" altLang="en-US" dirty="0" smtClean="0"/>
              <a:t>討論</a:t>
            </a:r>
            <a:endParaRPr lang="en-US" altLang="zh-TW" dirty="0" smtClean="0"/>
          </a:p>
          <a:p>
            <a:r>
              <a:rPr lang="en-US" altLang="zh-TW" dirty="0" smtClean="0"/>
              <a:t>(</a:t>
            </a:r>
            <a:r>
              <a:rPr lang="en-US" altLang="zh-TW" dirty="0"/>
              <a:t>III)</a:t>
            </a:r>
          </a:p>
        </p:txBody>
      </p:sp>
      <p:sp>
        <p:nvSpPr>
          <p:cNvPr id="133" name="文字方塊 132"/>
          <p:cNvSpPr txBox="1"/>
          <p:nvPr/>
        </p:nvSpPr>
        <p:spPr>
          <a:xfrm>
            <a:off x="2960984" y="1844556"/>
            <a:ext cx="648000" cy="246221"/>
          </a:xfrm>
          <a:prstGeom prst="rect">
            <a:avLst/>
          </a:prstGeom>
          <a:solidFill>
            <a:srgbClr val="3366FF"/>
          </a:solidFill>
          <a:ln>
            <a:noFill/>
          </a:ln>
        </p:spPr>
        <p:txBody>
          <a:bodyPr wrap="square" lIns="0" tIns="0" rIns="0" bIns="0" rtlCol="0">
            <a:spAutoFit/>
          </a:bodyPr>
          <a:lstStyle>
            <a:defPPr>
              <a:defRPr lang="zh-TW"/>
            </a:defPPr>
            <a:lvl1pPr algn="ctr">
              <a:defRPr sz="80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defRPr>
            </a:lvl1pPr>
          </a:lstStyle>
          <a:p>
            <a:r>
              <a:rPr lang="zh-TW" altLang="en-US" dirty="0"/>
              <a:t>書報討論</a:t>
            </a:r>
            <a:endParaRPr lang="en-US" altLang="zh-TW" dirty="0"/>
          </a:p>
          <a:p>
            <a:r>
              <a:rPr lang="en-US" altLang="zh-TW" dirty="0"/>
              <a:t>(IV)</a:t>
            </a:r>
          </a:p>
        </p:txBody>
      </p:sp>
      <p:cxnSp>
        <p:nvCxnSpPr>
          <p:cNvPr id="136" name="直線單箭頭接點 135"/>
          <p:cNvCxnSpPr/>
          <p:nvPr/>
        </p:nvCxnSpPr>
        <p:spPr>
          <a:xfrm flipV="1">
            <a:off x="2796667" y="1988710"/>
            <a:ext cx="145018" cy="1731"/>
          </a:xfrm>
          <a:prstGeom prst="straightConnector1">
            <a:avLst/>
          </a:prstGeom>
          <a:ln w="19050" cmpd="sng">
            <a:solidFill>
              <a:schemeClr val="tx1"/>
            </a:solidFill>
            <a:headEnd type="none" w="sm" len="sm"/>
            <a:tailEnd type="arrow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3" name="文字方塊 142"/>
          <p:cNvSpPr txBox="1"/>
          <p:nvPr/>
        </p:nvSpPr>
        <p:spPr>
          <a:xfrm>
            <a:off x="1227996" y="2733190"/>
            <a:ext cx="648000" cy="24622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>
            <a:defPPr>
              <a:defRPr lang="zh-TW"/>
            </a:defPPr>
            <a:lvl1pPr algn="ctr">
              <a:defRPr sz="80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defRPr>
            </a:lvl1pPr>
          </a:lstStyle>
          <a:p>
            <a:r>
              <a:rPr lang="zh-TW" altLang="en-US" dirty="0"/>
              <a:t>高等分析</a:t>
            </a:r>
            <a:endParaRPr lang="en-US" altLang="zh-TW" dirty="0"/>
          </a:p>
          <a:p>
            <a:r>
              <a:rPr lang="zh-TW" altLang="en-US" dirty="0"/>
              <a:t>化學</a:t>
            </a:r>
            <a:r>
              <a:rPr lang="en-US" altLang="zh-TW" dirty="0"/>
              <a:t>(II)</a:t>
            </a:r>
          </a:p>
        </p:txBody>
      </p:sp>
      <p:sp>
        <p:nvSpPr>
          <p:cNvPr id="144" name="文字方塊 143"/>
          <p:cNvSpPr txBox="1"/>
          <p:nvPr/>
        </p:nvSpPr>
        <p:spPr>
          <a:xfrm>
            <a:off x="332658" y="2426001"/>
            <a:ext cx="648000" cy="246221"/>
          </a:xfrm>
          <a:prstGeom prst="rect">
            <a:avLst/>
          </a:prstGeom>
          <a:solidFill>
            <a:srgbClr val="FF6699"/>
          </a:solidFill>
          <a:ln>
            <a:solidFill>
              <a:srgbClr val="FF6699"/>
            </a:solidFill>
          </a:ln>
        </p:spPr>
        <p:txBody>
          <a:bodyPr wrap="square" lIns="0" tIns="0" rIns="0" bIns="0" rtlCol="0">
            <a:spAutoFit/>
          </a:bodyPr>
          <a:lstStyle>
            <a:defPPr>
              <a:defRPr lang="zh-TW"/>
            </a:defPPr>
            <a:lvl1pPr algn="ctr">
              <a:defRPr sz="80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defRPr>
            </a:lvl1pPr>
          </a:lstStyle>
          <a:p>
            <a:r>
              <a:rPr lang="zh-TW" altLang="en-US" dirty="0"/>
              <a:t>高等物理</a:t>
            </a:r>
            <a:endParaRPr lang="en-US" altLang="zh-TW" dirty="0"/>
          </a:p>
          <a:p>
            <a:r>
              <a:rPr lang="zh-TW" altLang="en-US" dirty="0"/>
              <a:t>化學</a:t>
            </a:r>
            <a:r>
              <a:rPr lang="en-US" altLang="zh-TW" dirty="0"/>
              <a:t>(I)</a:t>
            </a:r>
          </a:p>
        </p:txBody>
      </p:sp>
      <p:sp>
        <p:nvSpPr>
          <p:cNvPr id="145" name="文字方塊 144"/>
          <p:cNvSpPr txBox="1"/>
          <p:nvPr/>
        </p:nvSpPr>
        <p:spPr>
          <a:xfrm>
            <a:off x="332216" y="2734353"/>
            <a:ext cx="648000" cy="246221"/>
          </a:xfrm>
          <a:prstGeom prst="rect">
            <a:avLst/>
          </a:prstGeom>
          <a:solidFill>
            <a:srgbClr val="FF6699"/>
          </a:solidFill>
          <a:ln>
            <a:solidFill>
              <a:srgbClr val="FF6699"/>
            </a:solidFill>
          </a:ln>
        </p:spPr>
        <p:txBody>
          <a:bodyPr wrap="square" lIns="0" tIns="0" rIns="0" bIns="0" rtlCol="0">
            <a:spAutoFit/>
          </a:bodyPr>
          <a:lstStyle>
            <a:defPPr>
              <a:defRPr lang="zh-TW"/>
            </a:defPPr>
            <a:lvl1pPr algn="ctr">
              <a:defRPr sz="80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defRPr>
            </a:lvl1pPr>
          </a:lstStyle>
          <a:p>
            <a:r>
              <a:rPr lang="zh-TW" altLang="en-US" dirty="0"/>
              <a:t>高等有機</a:t>
            </a:r>
            <a:endParaRPr lang="en-US" altLang="zh-TW" dirty="0"/>
          </a:p>
          <a:p>
            <a:r>
              <a:rPr lang="zh-TW" altLang="en-US" dirty="0"/>
              <a:t>化學</a:t>
            </a:r>
            <a:endParaRPr lang="en-US" altLang="zh-TW" dirty="0"/>
          </a:p>
        </p:txBody>
      </p:sp>
      <p:sp>
        <p:nvSpPr>
          <p:cNvPr id="146" name="文字方塊 145"/>
          <p:cNvSpPr txBox="1"/>
          <p:nvPr/>
        </p:nvSpPr>
        <p:spPr>
          <a:xfrm>
            <a:off x="1227996" y="2129568"/>
            <a:ext cx="648000" cy="246221"/>
          </a:xfrm>
          <a:prstGeom prst="rect">
            <a:avLst/>
          </a:prstGeom>
          <a:solidFill>
            <a:srgbClr val="FF6699"/>
          </a:solidFill>
          <a:ln>
            <a:solidFill>
              <a:srgbClr val="FF6699"/>
            </a:solidFill>
          </a:ln>
        </p:spPr>
        <p:txBody>
          <a:bodyPr wrap="square" lIns="0" tIns="0" rIns="0" bIns="0" rtlCol="0">
            <a:spAutoFit/>
          </a:bodyPr>
          <a:lstStyle>
            <a:defPPr>
              <a:defRPr lang="zh-TW"/>
            </a:defPPr>
            <a:lvl1pPr algn="ctr">
              <a:defRPr sz="80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defRPr>
            </a:lvl1pPr>
          </a:lstStyle>
          <a:p>
            <a:r>
              <a:rPr lang="zh-TW" altLang="en-US" dirty="0"/>
              <a:t>高等</a:t>
            </a:r>
            <a:r>
              <a:rPr lang="zh-TW" altLang="en-US" dirty="0" smtClean="0"/>
              <a:t>生物</a:t>
            </a:r>
            <a:endParaRPr lang="en-US" altLang="zh-TW" dirty="0" smtClean="0"/>
          </a:p>
          <a:p>
            <a:r>
              <a:rPr lang="zh-TW" altLang="en-US" dirty="0" smtClean="0"/>
              <a:t>化學</a:t>
            </a:r>
            <a:endParaRPr lang="en-US" altLang="zh-TW" dirty="0"/>
          </a:p>
        </p:txBody>
      </p:sp>
      <p:sp>
        <p:nvSpPr>
          <p:cNvPr id="147" name="文字方塊 146"/>
          <p:cNvSpPr txBox="1"/>
          <p:nvPr/>
        </p:nvSpPr>
        <p:spPr>
          <a:xfrm>
            <a:off x="1227996" y="2430574"/>
            <a:ext cx="648000" cy="246221"/>
          </a:xfrm>
          <a:prstGeom prst="rect">
            <a:avLst/>
          </a:prstGeom>
          <a:solidFill>
            <a:srgbClr val="FF6699"/>
          </a:solidFill>
          <a:ln>
            <a:solidFill>
              <a:srgbClr val="FF6699"/>
            </a:solidFill>
          </a:ln>
        </p:spPr>
        <p:txBody>
          <a:bodyPr wrap="square" lIns="0" tIns="0" rIns="0" bIns="0" rtlCol="0">
            <a:spAutoFit/>
          </a:bodyPr>
          <a:lstStyle>
            <a:defPPr>
              <a:defRPr lang="zh-TW"/>
            </a:defPPr>
            <a:lvl1pPr algn="ctr">
              <a:defRPr sz="80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defRPr>
            </a:lvl1pPr>
          </a:lstStyle>
          <a:p>
            <a:r>
              <a:rPr lang="zh-TW" altLang="en-US" dirty="0"/>
              <a:t>高等</a:t>
            </a:r>
            <a:r>
              <a:rPr lang="zh-TW" altLang="en-US" dirty="0" smtClean="0"/>
              <a:t>無機</a:t>
            </a:r>
            <a:endParaRPr lang="en-US" altLang="zh-TW" dirty="0" smtClean="0"/>
          </a:p>
          <a:p>
            <a:r>
              <a:rPr lang="zh-TW" altLang="en-US" dirty="0" smtClean="0"/>
              <a:t>化學</a:t>
            </a:r>
            <a:endParaRPr lang="en-US" altLang="zh-TW" dirty="0"/>
          </a:p>
        </p:txBody>
      </p:sp>
      <p:sp>
        <p:nvSpPr>
          <p:cNvPr id="148" name="文字方塊 147"/>
          <p:cNvSpPr txBox="1"/>
          <p:nvPr/>
        </p:nvSpPr>
        <p:spPr>
          <a:xfrm>
            <a:off x="1227996" y="3042430"/>
            <a:ext cx="648000" cy="24622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>
            <a:defPPr>
              <a:defRPr lang="zh-TW"/>
            </a:defPPr>
            <a:lvl1pPr algn="ctr">
              <a:defRPr sz="80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defRPr>
            </a:lvl1pPr>
          </a:lstStyle>
          <a:p>
            <a:r>
              <a:rPr lang="zh-TW" altLang="en-US" dirty="0"/>
              <a:t>高等物理</a:t>
            </a:r>
            <a:endParaRPr lang="en-US" altLang="zh-TW" dirty="0"/>
          </a:p>
          <a:p>
            <a:r>
              <a:rPr lang="zh-TW" altLang="en-US" dirty="0"/>
              <a:t>化學</a:t>
            </a:r>
            <a:r>
              <a:rPr lang="en-US" altLang="zh-TW" dirty="0"/>
              <a:t>(II)</a:t>
            </a:r>
          </a:p>
        </p:txBody>
      </p:sp>
      <p:sp>
        <p:nvSpPr>
          <p:cNvPr id="149" name="文字方塊 148"/>
          <p:cNvSpPr txBox="1"/>
          <p:nvPr/>
        </p:nvSpPr>
        <p:spPr>
          <a:xfrm>
            <a:off x="2064730" y="2122717"/>
            <a:ext cx="648000" cy="24622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>
            <a:defPPr>
              <a:defRPr lang="zh-TW"/>
            </a:defPPr>
            <a:lvl1pPr algn="ctr">
              <a:defRPr sz="80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defRPr>
            </a:lvl1pPr>
          </a:lstStyle>
          <a:p>
            <a:r>
              <a:rPr lang="zh-TW" altLang="en-US" dirty="0"/>
              <a:t>高等物理</a:t>
            </a:r>
            <a:endParaRPr lang="en-US" altLang="zh-TW" dirty="0"/>
          </a:p>
          <a:p>
            <a:r>
              <a:rPr lang="zh-TW" altLang="en-US" dirty="0"/>
              <a:t>化學</a:t>
            </a:r>
            <a:r>
              <a:rPr lang="en-US" altLang="zh-TW" dirty="0"/>
              <a:t>(III)</a:t>
            </a:r>
          </a:p>
        </p:txBody>
      </p:sp>
      <p:sp>
        <p:nvSpPr>
          <p:cNvPr id="150" name="文字方塊 149"/>
          <p:cNvSpPr txBox="1"/>
          <p:nvPr/>
        </p:nvSpPr>
        <p:spPr>
          <a:xfrm>
            <a:off x="331390" y="3551841"/>
            <a:ext cx="648000" cy="12311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不對稱</a:t>
            </a:r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反應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51" name="文字方塊 150"/>
          <p:cNvSpPr txBox="1"/>
          <p:nvPr/>
        </p:nvSpPr>
        <p:spPr>
          <a:xfrm>
            <a:off x="335744" y="3347705"/>
            <a:ext cx="648000" cy="12311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專題研究</a:t>
            </a:r>
            <a:r>
              <a:rPr lang="en-US" altLang="zh-TW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(I)</a:t>
            </a:r>
          </a:p>
        </p:txBody>
      </p:sp>
      <p:sp>
        <p:nvSpPr>
          <p:cNvPr id="152" name="文字方塊 151"/>
          <p:cNvSpPr txBox="1"/>
          <p:nvPr/>
        </p:nvSpPr>
        <p:spPr>
          <a:xfrm>
            <a:off x="1231806" y="3341639"/>
            <a:ext cx="648000" cy="12311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專題</a:t>
            </a:r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研究</a:t>
            </a:r>
            <a:r>
              <a:rPr lang="en-US" altLang="zh-TW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(II)</a:t>
            </a:r>
          </a:p>
        </p:txBody>
      </p:sp>
      <p:sp>
        <p:nvSpPr>
          <p:cNvPr id="153" name="文字方塊 152"/>
          <p:cNvSpPr txBox="1"/>
          <p:nvPr/>
        </p:nvSpPr>
        <p:spPr>
          <a:xfrm>
            <a:off x="2060848" y="3334787"/>
            <a:ext cx="648000" cy="12311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專題</a:t>
            </a:r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研究</a:t>
            </a:r>
            <a:r>
              <a:rPr lang="en-US" altLang="zh-TW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(III)</a:t>
            </a:r>
          </a:p>
        </p:txBody>
      </p:sp>
      <p:sp>
        <p:nvSpPr>
          <p:cNvPr id="154" name="文字方塊 153"/>
          <p:cNvSpPr txBox="1"/>
          <p:nvPr/>
        </p:nvSpPr>
        <p:spPr>
          <a:xfrm>
            <a:off x="2960912" y="3341546"/>
            <a:ext cx="648000" cy="12311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專題</a:t>
            </a:r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研究</a:t>
            </a:r>
            <a:r>
              <a:rPr lang="en-US" altLang="zh-TW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(IV)</a:t>
            </a:r>
          </a:p>
        </p:txBody>
      </p:sp>
      <p:sp>
        <p:nvSpPr>
          <p:cNvPr id="155" name="文字方塊 154"/>
          <p:cNvSpPr txBox="1"/>
          <p:nvPr/>
        </p:nvSpPr>
        <p:spPr>
          <a:xfrm>
            <a:off x="335744" y="4117745"/>
            <a:ext cx="648000" cy="12311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固態化學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56" name="文字方塊 155"/>
          <p:cNvSpPr txBox="1"/>
          <p:nvPr/>
        </p:nvSpPr>
        <p:spPr>
          <a:xfrm>
            <a:off x="338824" y="3932201"/>
            <a:ext cx="648000" cy="12311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分離科學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59" name="文字方塊 158"/>
          <p:cNvSpPr txBox="1"/>
          <p:nvPr/>
        </p:nvSpPr>
        <p:spPr>
          <a:xfrm>
            <a:off x="336336" y="4297321"/>
            <a:ext cx="648000" cy="12311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有機合成</a:t>
            </a:r>
            <a:r>
              <a:rPr lang="en-US" altLang="zh-TW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(I)</a:t>
            </a:r>
          </a:p>
        </p:txBody>
      </p:sp>
      <p:sp>
        <p:nvSpPr>
          <p:cNvPr id="161" name="文字方塊 160"/>
          <p:cNvSpPr txBox="1"/>
          <p:nvPr/>
        </p:nvSpPr>
        <p:spPr>
          <a:xfrm>
            <a:off x="336554" y="5747139"/>
            <a:ext cx="648000" cy="12311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有機金屬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62" name="文字方塊 161"/>
          <p:cNvSpPr txBox="1"/>
          <p:nvPr/>
        </p:nvSpPr>
        <p:spPr>
          <a:xfrm>
            <a:off x="338824" y="4493025"/>
            <a:ext cx="648000" cy="24622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>
            <a:defPPr>
              <a:defRPr lang="zh-TW"/>
            </a:defPPr>
            <a:lvl1pPr algn="ctr">
              <a:defRPr sz="80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defRPr>
            </a:lvl1pPr>
          </a:lstStyle>
          <a:p>
            <a:r>
              <a:rPr lang="zh-TW" altLang="en-US" dirty="0"/>
              <a:t>生物有機</a:t>
            </a:r>
            <a:endParaRPr lang="en-US" altLang="zh-TW" dirty="0"/>
          </a:p>
          <a:p>
            <a:r>
              <a:rPr lang="zh-TW" altLang="en-US" dirty="0"/>
              <a:t>化學</a:t>
            </a:r>
            <a:endParaRPr lang="en-US" altLang="zh-TW" dirty="0"/>
          </a:p>
        </p:txBody>
      </p:sp>
      <p:sp>
        <p:nvSpPr>
          <p:cNvPr id="166" name="文字方塊 165"/>
          <p:cNvSpPr txBox="1"/>
          <p:nvPr/>
        </p:nvSpPr>
        <p:spPr>
          <a:xfrm>
            <a:off x="327784" y="5943648"/>
            <a:ext cx="648000" cy="12311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質譜學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67" name="文字方塊 166"/>
          <p:cNvSpPr txBox="1"/>
          <p:nvPr/>
        </p:nvSpPr>
        <p:spPr>
          <a:xfrm>
            <a:off x="332864" y="6130562"/>
            <a:ext cx="648000" cy="12311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藥物化</a:t>
            </a:r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學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68" name="文字方塊 167"/>
          <p:cNvSpPr txBox="1"/>
          <p:nvPr/>
        </p:nvSpPr>
        <p:spPr>
          <a:xfrm>
            <a:off x="332864" y="6313545"/>
            <a:ext cx="648000" cy="24622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當代</a:t>
            </a:r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材料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特</a:t>
            </a:r>
            <a:r>
              <a:rPr lang="zh-TW" altLang="en-US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論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69" name="文字方塊 168"/>
          <p:cNvSpPr txBox="1"/>
          <p:nvPr/>
        </p:nvSpPr>
        <p:spPr>
          <a:xfrm>
            <a:off x="336016" y="6629538"/>
            <a:ext cx="648000" cy="24622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綠色化學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與工程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70" name="文字方塊 169"/>
          <p:cNvSpPr txBox="1"/>
          <p:nvPr/>
        </p:nvSpPr>
        <p:spPr>
          <a:xfrm>
            <a:off x="334312" y="5434607"/>
            <a:ext cx="648000" cy="24622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生物分析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化學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71" name="文字方塊 170"/>
          <p:cNvSpPr txBox="1"/>
          <p:nvPr/>
        </p:nvSpPr>
        <p:spPr>
          <a:xfrm>
            <a:off x="334784" y="6958210"/>
            <a:ext cx="648000" cy="12311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膠體化學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cxnSp>
        <p:nvCxnSpPr>
          <p:cNvPr id="174" name="直線單箭頭接點 173"/>
          <p:cNvCxnSpPr/>
          <p:nvPr/>
        </p:nvCxnSpPr>
        <p:spPr>
          <a:xfrm flipV="1">
            <a:off x="4788085" y="2706432"/>
            <a:ext cx="191146" cy="1732"/>
          </a:xfrm>
          <a:prstGeom prst="straightConnector1">
            <a:avLst/>
          </a:prstGeom>
          <a:ln w="19050" cmpd="sng">
            <a:solidFill>
              <a:schemeClr val="tx1"/>
            </a:solidFill>
            <a:headEnd type="none" w="sm" len="sm"/>
            <a:tailEnd type="arrow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5" name="直線單箭頭接點 174"/>
          <p:cNvCxnSpPr/>
          <p:nvPr/>
        </p:nvCxnSpPr>
        <p:spPr>
          <a:xfrm flipV="1">
            <a:off x="970442" y="3405949"/>
            <a:ext cx="145018" cy="1731"/>
          </a:xfrm>
          <a:prstGeom prst="straightConnector1">
            <a:avLst/>
          </a:prstGeom>
          <a:ln w="19050" cmpd="sng">
            <a:solidFill>
              <a:schemeClr val="tx1"/>
            </a:solidFill>
            <a:headEnd type="none" w="sm" len="sm"/>
            <a:tailEnd type="arrow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6" name="直線單箭頭接點 175"/>
          <p:cNvCxnSpPr/>
          <p:nvPr/>
        </p:nvCxnSpPr>
        <p:spPr>
          <a:xfrm flipV="1">
            <a:off x="1917842" y="3388526"/>
            <a:ext cx="133660" cy="3470"/>
          </a:xfrm>
          <a:prstGeom prst="straightConnector1">
            <a:avLst/>
          </a:prstGeom>
          <a:ln w="19050" cmpd="sng">
            <a:solidFill>
              <a:schemeClr val="tx1"/>
            </a:solidFill>
            <a:headEnd type="none" w="sm" len="sm"/>
            <a:tailEnd type="arrow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7" name="直線單箭頭接點 176"/>
          <p:cNvCxnSpPr/>
          <p:nvPr/>
        </p:nvCxnSpPr>
        <p:spPr>
          <a:xfrm flipV="1">
            <a:off x="2812156" y="3387661"/>
            <a:ext cx="145018" cy="1731"/>
          </a:xfrm>
          <a:prstGeom prst="straightConnector1">
            <a:avLst/>
          </a:prstGeom>
          <a:ln w="19050" cmpd="sng">
            <a:solidFill>
              <a:schemeClr val="tx1"/>
            </a:solidFill>
            <a:headEnd type="none" w="sm" len="sm"/>
            <a:tailEnd type="arrow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0" name="文字方塊 179"/>
          <p:cNvSpPr txBox="1"/>
          <p:nvPr/>
        </p:nvSpPr>
        <p:spPr>
          <a:xfrm>
            <a:off x="1227996" y="6271608"/>
            <a:ext cx="648000" cy="24622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環境化學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特論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81" name="文字方塊 180"/>
          <p:cNvSpPr txBox="1"/>
          <p:nvPr/>
        </p:nvSpPr>
        <p:spPr>
          <a:xfrm>
            <a:off x="1227996" y="3550678"/>
            <a:ext cx="648000" cy="12311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有機</a:t>
            </a:r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反應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82" name="文字方塊 181"/>
          <p:cNvSpPr txBox="1"/>
          <p:nvPr/>
        </p:nvSpPr>
        <p:spPr>
          <a:xfrm>
            <a:off x="1227996" y="3755272"/>
            <a:ext cx="648000" cy="12311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計算化學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83" name="文字方塊 182"/>
          <p:cNvSpPr txBox="1"/>
          <p:nvPr/>
        </p:nvSpPr>
        <p:spPr>
          <a:xfrm>
            <a:off x="1233558" y="4126742"/>
            <a:ext cx="648000" cy="24622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>
            <a:defPPr>
              <a:defRPr lang="zh-TW"/>
            </a:defPPr>
            <a:lvl1pPr algn="ctr">
              <a:defRPr sz="80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defRPr>
            </a:lvl1pPr>
          </a:lstStyle>
          <a:p>
            <a:r>
              <a:rPr lang="zh-TW" altLang="en-US" dirty="0"/>
              <a:t>材料與觸媒</a:t>
            </a:r>
            <a:endParaRPr lang="en-US" altLang="zh-TW" dirty="0"/>
          </a:p>
          <a:p>
            <a:r>
              <a:rPr lang="zh-TW" altLang="en-US" dirty="0"/>
              <a:t>化學特論</a:t>
            </a:r>
            <a:endParaRPr lang="en-US" altLang="zh-TW" dirty="0"/>
          </a:p>
        </p:txBody>
      </p:sp>
      <p:sp>
        <p:nvSpPr>
          <p:cNvPr id="184" name="文字方塊 183"/>
          <p:cNvSpPr txBox="1"/>
          <p:nvPr/>
        </p:nvSpPr>
        <p:spPr>
          <a:xfrm>
            <a:off x="1235854" y="4447109"/>
            <a:ext cx="648000" cy="12311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天然物</a:t>
            </a:r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化學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85" name="文字方塊 184"/>
          <p:cNvSpPr txBox="1"/>
          <p:nvPr/>
        </p:nvSpPr>
        <p:spPr>
          <a:xfrm>
            <a:off x="1227996" y="4658078"/>
            <a:ext cx="648000" cy="12311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有機合成</a:t>
            </a:r>
            <a:r>
              <a:rPr lang="en-US" altLang="zh-TW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(II)</a:t>
            </a:r>
          </a:p>
        </p:txBody>
      </p:sp>
      <p:sp>
        <p:nvSpPr>
          <p:cNvPr id="186" name="文字方塊 185"/>
          <p:cNvSpPr txBox="1"/>
          <p:nvPr/>
        </p:nvSpPr>
        <p:spPr>
          <a:xfrm>
            <a:off x="1228878" y="4855737"/>
            <a:ext cx="648000" cy="12311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有機催化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87" name="文字方塊 186"/>
          <p:cNvSpPr txBox="1"/>
          <p:nvPr/>
        </p:nvSpPr>
        <p:spPr>
          <a:xfrm>
            <a:off x="1227608" y="5068146"/>
            <a:ext cx="648000" cy="12311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生化技術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88" name="文字方塊 187"/>
          <p:cNvSpPr txBox="1"/>
          <p:nvPr/>
        </p:nvSpPr>
        <p:spPr>
          <a:xfrm>
            <a:off x="1228878" y="5285245"/>
            <a:ext cx="648000" cy="12311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高分子特論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90" name="文字方塊 189"/>
          <p:cNvSpPr txBox="1"/>
          <p:nvPr/>
        </p:nvSpPr>
        <p:spPr>
          <a:xfrm>
            <a:off x="1231806" y="3937388"/>
            <a:ext cx="648000" cy="12311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計量化學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92" name="文字方塊 191"/>
          <p:cNvSpPr txBox="1"/>
          <p:nvPr/>
        </p:nvSpPr>
        <p:spPr>
          <a:xfrm>
            <a:off x="1225312" y="5484360"/>
            <a:ext cx="648000" cy="12311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有機光譜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93" name="文字方塊 192"/>
          <p:cNvSpPr txBox="1"/>
          <p:nvPr/>
        </p:nvSpPr>
        <p:spPr>
          <a:xfrm>
            <a:off x="1227852" y="5700384"/>
            <a:ext cx="648000" cy="12311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蛋白質</a:t>
            </a:r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化學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94" name="文字方塊 193"/>
          <p:cNvSpPr txBox="1"/>
          <p:nvPr/>
        </p:nvSpPr>
        <p:spPr>
          <a:xfrm>
            <a:off x="1225312" y="5901421"/>
            <a:ext cx="648000" cy="12311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量子</a:t>
            </a:r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化學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95" name="文字方塊 194"/>
          <p:cNvSpPr txBox="1"/>
          <p:nvPr/>
        </p:nvSpPr>
        <p:spPr>
          <a:xfrm>
            <a:off x="1227852" y="6086796"/>
            <a:ext cx="648000" cy="12311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電化學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99" name="文字方塊 198"/>
          <p:cNvSpPr txBox="1"/>
          <p:nvPr/>
        </p:nvSpPr>
        <p:spPr>
          <a:xfrm>
            <a:off x="331266" y="4801377"/>
            <a:ext cx="648000" cy="24622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>
            <a:defPPr>
              <a:defRPr lang="zh-TW"/>
            </a:defPPr>
            <a:lvl1pPr algn="ctr">
              <a:defRPr sz="80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defRPr>
            </a:lvl1pPr>
          </a:lstStyle>
          <a:p>
            <a:r>
              <a:rPr lang="zh-TW" altLang="en-US" dirty="0"/>
              <a:t>生物物理</a:t>
            </a:r>
            <a:endParaRPr lang="en-US" altLang="zh-TW" dirty="0"/>
          </a:p>
          <a:p>
            <a:r>
              <a:rPr lang="zh-TW" altLang="en-US" dirty="0"/>
              <a:t>化學</a:t>
            </a:r>
            <a:endParaRPr lang="en-US" altLang="zh-TW" dirty="0"/>
          </a:p>
        </p:txBody>
      </p:sp>
      <p:sp>
        <p:nvSpPr>
          <p:cNvPr id="200" name="文字方塊 199"/>
          <p:cNvSpPr txBox="1"/>
          <p:nvPr/>
        </p:nvSpPr>
        <p:spPr>
          <a:xfrm>
            <a:off x="332252" y="5120777"/>
            <a:ext cx="648000" cy="24622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>
            <a:defPPr>
              <a:defRPr lang="zh-TW"/>
            </a:defPPr>
            <a:lvl1pPr algn="ctr">
              <a:defRPr sz="80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defRPr>
            </a:lvl1pPr>
          </a:lstStyle>
          <a:p>
            <a:r>
              <a:rPr lang="zh-TW" altLang="en-US" dirty="0"/>
              <a:t>生物無機</a:t>
            </a:r>
            <a:endParaRPr lang="en-US" altLang="zh-TW" dirty="0"/>
          </a:p>
          <a:p>
            <a:r>
              <a:rPr lang="zh-TW" altLang="en-US" dirty="0"/>
              <a:t>化學</a:t>
            </a:r>
            <a:endParaRPr lang="en-US" altLang="zh-TW" dirty="0"/>
          </a:p>
        </p:txBody>
      </p:sp>
      <p:sp>
        <p:nvSpPr>
          <p:cNvPr id="215" name="文字方塊 214"/>
          <p:cNvSpPr txBox="1"/>
          <p:nvPr/>
        </p:nvSpPr>
        <p:spPr>
          <a:xfrm>
            <a:off x="333804" y="3043593"/>
            <a:ext cx="648000" cy="24622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分析化學</a:t>
            </a:r>
            <a:endParaRPr lang="en-US" altLang="zh-TW" sz="800" dirty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特論</a:t>
            </a:r>
            <a:endParaRPr lang="en-US" altLang="zh-TW" sz="800" dirty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16" name="文字方塊 215"/>
          <p:cNvSpPr txBox="1"/>
          <p:nvPr/>
        </p:nvSpPr>
        <p:spPr>
          <a:xfrm>
            <a:off x="4108028" y="2644876"/>
            <a:ext cx="648000" cy="12311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專題</a:t>
            </a:r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研究</a:t>
            </a:r>
            <a:r>
              <a:rPr lang="en-US" altLang="zh-TW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(V)</a:t>
            </a:r>
          </a:p>
        </p:txBody>
      </p:sp>
      <p:sp>
        <p:nvSpPr>
          <p:cNvPr id="217" name="文字方塊 216"/>
          <p:cNvSpPr txBox="1"/>
          <p:nvPr/>
        </p:nvSpPr>
        <p:spPr>
          <a:xfrm>
            <a:off x="5003623" y="2648689"/>
            <a:ext cx="648000" cy="12311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專題</a:t>
            </a:r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研究</a:t>
            </a:r>
            <a:r>
              <a:rPr lang="en-US" altLang="zh-TW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(VI)</a:t>
            </a:r>
          </a:p>
        </p:txBody>
      </p:sp>
      <p:sp>
        <p:nvSpPr>
          <p:cNvPr id="218" name="文字方塊 217"/>
          <p:cNvSpPr txBox="1"/>
          <p:nvPr/>
        </p:nvSpPr>
        <p:spPr>
          <a:xfrm>
            <a:off x="2064730" y="2423723"/>
            <a:ext cx="648000" cy="24622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>
            <a:defPPr>
              <a:defRPr lang="zh-TW"/>
            </a:defPPr>
            <a:lvl1pPr algn="ctr">
              <a:defRPr sz="80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defRPr>
            </a:lvl1pPr>
          </a:lstStyle>
          <a:p>
            <a:r>
              <a:rPr lang="zh-TW" altLang="en-US" dirty="0" smtClean="0"/>
              <a:t>不對稱合成</a:t>
            </a:r>
            <a:endParaRPr lang="en-US" altLang="zh-TW" dirty="0" smtClean="0"/>
          </a:p>
          <a:p>
            <a:r>
              <a:rPr lang="zh-TW" altLang="en-US" dirty="0" smtClean="0"/>
              <a:t>專題</a:t>
            </a:r>
            <a:r>
              <a:rPr lang="en-US" altLang="zh-TW" dirty="0" smtClean="0"/>
              <a:t>(I)</a:t>
            </a:r>
            <a:endParaRPr lang="en-US" altLang="zh-TW" dirty="0"/>
          </a:p>
        </p:txBody>
      </p:sp>
      <p:sp>
        <p:nvSpPr>
          <p:cNvPr id="219" name="文字方塊 218"/>
          <p:cNvSpPr txBox="1"/>
          <p:nvPr/>
        </p:nvSpPr>
        <p:spPr>
          <a:xfrm>
            <a:off x="2060848" y="2737620"/>
            <a:ext cx="648000" cy="24622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>
            <a:defPPr>
              <a:defRPr lang="zh-TW"/>
            </a:defPPr>
            <a:lvl1pPr algn="ctr">
              <a:defRPr sz="80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defRPr>
            </a:lvl1pPr>
          </a:lstStyle>
          <a:p>
            <a:r>
              <a:rPr lang="zh-TW" altLang="en-US" dirty="0" smtClean="0"/>
              <a:t>化學生物學</a:t>
            </a:r>
            <a:endParaRPr lang="en-US" altLang="zh-TW" dirty="0" smtClean="0"/>
          </a:p>
          <a:p>
            <a:r>
              <a:rPr lang="zh-TW" altLang="en-US" dirty="0" smtClean="0"/>
              <a:t>專題</a:t>
            </a:r>
            <a:r>
              <a:rPr lang="en-US" altLang="zh-TW" dirty="0" smtClean="0"/>
              <a:t>(I)</a:t>
            </a:r>
            <a:endParaRPr lang="en-US" altLang="zh-TW" dirty="0"/>
          </a:p>
        </p:txBody>
      </p:sp>
      <p:sp>
        <p:nvSpPr>
          <p:cNvPr id="220" name="文字方塊 219"/>
          <p:cNvSpPr txBox="1"/>
          <p:nvPr/>
        </p:nvSpPr>
        <p:spPr>
          <a:xfrm>
            <a:off x="2064730" y="3035579"/>
            <a:ext cx="648000" cy="24622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>
            <a:defPPr>
              <a:defRPr lang="zh-TW"/>
            </a:defPPr>
            <a:lvl1pPr algn="ctr">
              <a:defRPr sz="80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defRPr>
            </a:lvl1pPr>
          </a:lstStyle>
          <a:p>
            <a:r>
              <a:rPr lang="zh-TW" altLang="en-US" dirty="0"/>
              <a:t>生物分子</a:t>
            </a:r>
            <a:r>
              <a:rPr lang="zh-TW" altLang="en-US" dirty="0" smtClean="0"/>
              <a:t>光譜</a:t>
            </a:r>
            <a:endParaRPr lang="en-US" altLang="zh-TW" dirty="0" smtClean="0"/>
          </a:p>
          <a:p>
            <a:r>
              <a:rPr lang="zh-TW" altLang="en-US" dirty="0" smtClean="0"/>
              <a:t>專題</a:t>
            </a:r>
            <a:r>
              <a:rPr lang="en-US" altLang="zh-TW" dirty="0" smtClean="0"/>
              <a:t>(I)</a:t>
            </a:r>
            <a:endParaRPr lang="en-US" altLang="zh-TW" dirty="0"/>
          </a:p>
        </p:txBody>
      </p:sp>
      <p:sp>
        <p:nvSpPr>
          <p:cNvPr id="221" name="文字方塊 220"/>
          <p:cNvSpPr txBox="1"/>
          <p:nvPr/>
        </p:nvSpPr>
        <p:spPr>
          <a:xfrm>
            <a:off x="2960984" y="2432386"/>
            <a:ext cx="648000" cy="24622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>
            <a:defPPr>
              <a:defRPr lang="zh-TW"/>
            </a:defPPr>
            <a:lvl1pPr algn="ctr">
              <a:defRPr sz="80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defRPr>
            </a:lvl1pPr>
          </a:lstStyle>
          <a:p>
            <a:r>
              <a:rPr lang="zh-TW" altLang="en-US" dirty="0" smtClean="0"/>
              <a:t>化學生物學</a:t>
            </a:r>
            <a:endParaRPr lang="en-US" altLang="zh-TW" dirty="0" smtClean="0"/>
          </a:p>
          <a:p>
            <a:r>
              <a:rPr lang="zh-TW" altLang="en-US" dirty="0" smtClean="0"/>
              <a:t>專題</a:t>
            </a:r>
            <a:r>
              <a:rPr lang="en-US" altLang="zh-TW" dirty="0" smtClean="0"/>
              <a:t>(</a:t>
            </a:r>
            <a:r>
              <a:rPr lang="en-US" altLang="zh-TW" dirty="0"/>
              <a:t>II)</a:t>
            </a:r>
          </a:p>
        </p:txBody>
      </p:sp>
      <p:sp>
        <p:nvSpPr>
          <p:cNvPr id="222" name="文字方塊 221"/>
          <p:cNvSpPr txBox="1"/>
          <p:nvPr/>
        </p:nvSpPr>
        <p:spPr>
          <a:xfrm>
            <a:off x="2957809" y="2131380"/>
            <a:ext cx="648000" cy="24622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>
            <a:defPPr>
              <a:defRPr lang="zh-TW"/>
            </a:defPPr>
            <a:lvl1pPr algn="ctr">
              <a:defRPr sz="80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defRPr>
            </a:lvl1pPr>
          </a:lstStyle>
          <a:p>
            <a:r>
              <a:rPr lang="zh-TW" altLang="en-US" dirty="0"/>
              <a:t>不對稱</a:t>
            </a:r>
            <a:r>
              <a:rPr lang="zh-TW" altLang="en-US" dirty="0" smtClean="0"/>
              <a:t>合成</a:t>
            </a:r>
            <a:endParaRPr lang="en-US" altLang="zh-TW" dirty="0" smtClean="0"/>
          </a:p>
          <a:p>
            <a:r>
              <a:rPr lang="zh-TW" altLang="en-US" dirty="0" smtClean="0"/>
              <a:t>專題</a:t>
            </a:r>
            <a:r>
              <a:rPr lang="en-US" altLang="zh-TW" dirty="0" smtClean="0"/>
              <a:t>(</a:t>
            </a:r>
            <a:r>
              <a:rPr lang="en-US" altLang="zh-TW" dirty="0"/>
              <a:t>II)</a:t>
            </a:r>
          </a:p>
        </p:txBody>
      </p:sp>
      <p:sp>
        <p:nvSpPr>
          <p:cNvPr id="223" name="文字方塊 222"/>
          <p:cNvSpPr txBox="1"/>
          <p:nvPr/>
        </p:nvSpPr>
        <p:spPr>
          <a:xfrm>
            <a:off x="2957809" y="2750093"/>
            <a:ext cx="648000" cy="24622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>
            <a:defPPr>
              <a:defRPr lang="zh-TW"/>
            </a:defPPr>
            <a:lvl1pPr algn="ctr">
              <a:defRPr sz="80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defRPr>
            </a:lvl1pPr>
          </a:lstStyle>
          <a:p>
            <a:r>
              <a:rPr lang="zh-TW" altLang="en-US" dirty="0" smtClean="0"/>
              <a:t>生物分子光譜</a:t>
            </a:r>
            <a:r>
              <a:rPr lang="zh-TW" altLang="en-US" dirty="0"/>
              <a:t>專題</a:t>
            </a:r>
            <a:r>
              <a:rPr lang="en-US" altLang="zh-TW" dirty="0" smtClean="0"/>
              <a:t>(</a:t>
            </a:r>
            <a:r>
              <a:rPr lang="en-US" altLang="zh-TW" dirty="0"/>
              <a:t>II)</a:t>
            </a:r>
          </a:p>
        </p:txBody>
      </p:sp>
      <p:sp>
        <p:nvSpPr>
          <p:cNvPr id="224" name="文字方塊 223"/>
          <p:cNvSpPr txBox="1"/>
          <p:nvPr/>
        </p:nvSpPr>
        <p:spPr>
          <a:xfrm>
            <a:off x="2957809" y="3044242"/>
            <a:ext cx="648000" cy="24622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>
            <a:defPPr>
              <a:defRPr lang="zh-TW"/>
            </a:defPPr>
            <a:lvl1pPr algn="ctr">
              <a:defRPr sz="80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defRPr>
            </a:lvl1pPr>
          </a:lstStyle>
          <a:p>
            <a:r>
              <a:rPr lang="zh-TW" altLang="en-US" dirty="0"/>
              <a:t>生物</a:t>
            </a:r>
            <a:r>
              <a:rPr lang="zh-TW" altLang="en-US" dirty="0" smtClean="0"/>
              <a:t>物理化學專題</a:t>
            </a:r>
            <a:r>
              <a:rPr lang="en-US" altLang="zh-TW" dirty="0" smtClean="0"/>
              <a:t>(</a:t>
            </a:r>
            <a:r>
              <a:rPr lang="en-US" altLang="zh-TW" dirty="0"/>
              <a:t>II)</a:t>
            </a:r>
          </a:p>
        </p:txBody>
      </p:sp>
      <p:sp>
        <p:nvSpPr>
          <p:cNvPr id="225" name="文字方塊 224"/>
          <p:cNvSpPr txBox="1"/>
          <p:nvPr/>
        </p:nvSpPr>
        <p:spPr>
          <a:xfrm>
            <a:off x="332226" y="3747545"/>
            <a:ext cx="648000" cy="12311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分子光譜學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26" name="文字方塊 225"/>
          <p:cNvSpPr txBox="1"/>
          <p:nvPr/>
        </p:nvSpPr>
        <p:spPr>
          <a:xfrm>
            <a:off x="335142" y="7146283"/>
            <a:ext cx="648000" cy="24622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化學教學與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實習</a:t>
            </a:r>
            <a:r>
              <a:rPr lang="en-US" altLang="zh-TW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(I)</a:t>
            </a:r>
          </a:p>
        </p:txBody>
      </p:sp>
      <p:sp>
        <p:nvSpPr>
          <p:cNvPr id="227" name="文字方塊 226"/>
          <p:cNvSpPr txBox="1"/>
          <p:nvPr/>
        </p:nvSpPr>
        <p:spPr>
          <a:xfrm>
            <a:off x="1228640" y="6571536"/>
            <a:ext cx="648000" cy="24622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生物</a:t>
            </a:r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技術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概</a:t>
            </a:r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論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28" name="文字方塊 227"/>
          <p:cNvSpPr txBox="1"/>
          <p:nvPr/>
        </p:nvSpPr>
        <p:spPr>
          <a:xfrm>
            <a:off x="1227132" y="6880904"/>
            <a:ext cx="648000" cy="24622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生物</a:t>
            </a:r>
            <a:r>
              <a:rPr lang="zh-TW" altLang="en-US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觸媒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研究法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29" name="文字方塊 228"/>
          <p:cNvSpPr txBox="1"/>
          <p:nvPr/>
        </p:nvSpPr>
        <p:spPr>
          <a:xfrm>
            <a:off x="2064730" y="3528587"/>
            <a:ext cx="648000" cy="24622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>
            <a:defPPr>
              <a:defRPr lang="zh-TW"/>
            </a:defPPr>
            <a:lvl1pPr algn="ctr">
              <a:defRPr sz="80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defRPr>
            </a:lvl1pPr>
          </a:lstStyle>
          <a:p>
            <a:r>
              <a:rPr lang="zh-TW" altLang="en-US" dirty="0" smtClean="0"/>
              <a:t>生物</a:t>
            </a:r>
            <a:r>
              <a:rPr lang="zh-TW" altLang="en-US" dirty="0"/>
              <a:t>物理化學</a:t>
            </a:r>
            <a:endParaRPr lang="en-US" altLang="zh-TW" dirty="0" smtClean="0"/>
          </a:p>
          <a:p>
            <a:r>
              <a:rPr lang="zh-TW" altLang="en-US" dirty="0" smtClean="0"/>
              <a:t>專題</a:t>
            </a:r>
            <a:r>
              <a:rPr lang="en-US" altLang="zh-TW" dirty="0" smtClean="0"/>
              <a:t>(I)</a:t>
            </a:r>
            <a:endParaRPr lang="en-US" altLang="zh-TW" dirty="0"/>
          </a:p>
        </p:txBody>
      </p:sp>
      <p:sp>
        <p:nvSpPr>
          <p:cNvPr id="230" name="文字方塊 229"/>
          <p:cNvSpPr txBox="1"/>
          <p:nvPr/>
        </p:nvSpPr>
        <p:spPr>
          <a:xfrm>
            <a:off x="2064730" y="3828332"/>
            <a:ext cx="648000" cy="24622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>
            <a:defPPr>
              <a:defRPr lang="zh-TW"/>
            </a:defPPr>
            <a:lvl1pPr algn="ctr">
              <a:defRPr sz="80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defRPr>
            </a:lvl1pPr>
          </a:lstStyle>
          <a:p>
            <a:r>
              <a:rPr lang="zh-TW" altLang="en-US" dirty="0" smtClean="0"/>
              <a:t>生物無機化學專題</a:t>
            </a:r>
            <a:r>
              <a:rPr lang="en-US" altLang="zh-TW" dirty="0" smtClean="0"/>
              <a:t>(I)</a:t>
            </a:r>
            <a:endParaRPr lang="en-US" altLang="zh-TW" dirty="0"/>
          </a:p>
        </p:txBody>
      </p:sp>
      <p:sp>
        <p:nvSpPr>
          <p:cNvPr id="231" name="文字方塊 230"/>
          <p:cNvSpPr txBox="1"/>
          <p:nvPr/>
        </p:nvSpPr>
        <p:spPr>
          <a:xfrm>
            <a:off x="2064730" y="4131321"/>
            <a:ext cx="648000" cy="24622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>
            <a:defPPr>
              <a:defRPr lang="zh-TW"/>
            </a:defPPr>
            <a:lvl1pPr algn="ctr">
              <a:defRPr sz="80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defRPr>
            </a:lvl1pPr>
          </a:lstStyle>
          <a:p>
            <a:r>
              <a:rPr lang="zh-TW" altLang="en-US" dirty="0" smtClean="0"/>
              <a:t>生物螢光光譜化學專題</a:t>
            </a:r>
            <a:r>
              <a:rPr lang="en-US" altLang="zh-TW" dirty="0" smtClean="0"/>
              <a:t>(I)</a:t>
            </a:r>
            <a:endParaRPr lang="en-US" altLang="zh-TW" dirty="0"/>
          </a:p>
        </p:txBody>
      </p:sp>
      <p:sp>
        <p:nvSpPr>
          <p:cNvPr id="232" name="文字方塊 231"/>
          <p:cNvSpPr txBox="1"/>
          <p:nvPr/>
        </p:nvSpPr>
        <p:spPr>
          <a:xfrm>
            <a:off x="2064730" y="4445924"/>
            <a:ext cx="648000" cy="24622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>
            <a:defPPr>
              <a:defRPr lang="zh-TW"/>
            </a:defPPr>
            <a:lvl1pPr algn="ctr">
              <a:defRPr sz="80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defRPr>
            </a:lvl1pPr>
          </a:lstStyle>
          <a:p>
            <a:r>
              <a:rPr lang="zh-TW" altLang="en-US" dirty="0"/>
              <a:t>光學</a:t>
            </a:r>
            <a:r>
              <a:rPr lang="zh-TW" altLang="en-US" dirty="0" smtClean="0"/>
              <a:t>活性物質</a:t>
            </a:r>
            <a:endParaRPr lang="en-US" altLang="zh-TW" dirty="0" smtClean="0"/>
          </a:p>
          <a:p>
            <a:r>
              <a:rPr lang="zh-TW" altLang="en-US" dirty="0" smtClean="0"/>
              <a:t>分離專題</a:t>
            </a:r>
            <a:r>
              <a:rPr lang="en-US" altLang="zh-TW" dirty="0" smtClean="0"/>
              <a:t>(I)</a:t>
            </a:r>
            <a:endParaRPr lang="en-US" altLang="zh-TW" dirty="0"/>
          </a:p>
        </p:txBody>
      </p:sp>
      <p:sp>
        <p:nvSpPr>
          <p:cNvPr id="233" name="文字方塊 232"/>
          <p:cNvSpPr txBox="1"/>
          <p:nvPr/>
        </p:nvSpPr>
        <p:spPr>
          <a:xfrm>
            <a:off x="2064730" y="4754214"/>
            <a:ext cx="648000" cy="24622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>
            <a:defPPr>
              <a:defRPr lang="zh-TW"/>
            </a:defPPr>
            <a:lvl1pPr algn="ctr">
              <a:defRPr sz="80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defRPr>
            </a:lvl1pPr>
          </a:lstStyle>
          <a:p>
            <a:r>
              <a:rPr lang="zh-TW" altLang="en-US" dirty="0"/>
              <a:t>有機</a:t>
            </a:r>
            <a:r>
              <a:rPr lang="zh-TW" altLang="en-US" dirty="0" smtClean="0"/>
              <a:t>光</a:t>
            </a:r>
            <a:r>
              <a:rPr lang="zh-TW" altLang="en-US" dirty="0"/>
              <a:t>物理</a:t>
            </a:r>
            <a:endParaRPr lang="en-US" altLang="zh-TW" dirty="0" smtClean="0"/>
          </a:p>
          <a:p>
            <a:r>
              <a:rPr lang="zh-TW" altLang="en-US" dirty="0" smtClean="0"/>
              <a:t>專題</a:t>
            </a:r>
            <a:r>
              <a:rPr lang="en-US" altLang="zh-TW" dirty="0" smtClean="0"/>
              <a:t>(I)</a:t>
            </a:r>
            <a:endParaRPr lang="en-US" altLang="zh-TW" dirty="0"/>
          </a:p>
        </p:txBody>
      </p:sp>
      <p:sp>
        <p:nvSpPr>
          <p:cNvPr id="234" name="文字方塊 233"/>
          <p:cNvSpPr txBox="1"/>
          <p:nvPr/>
        </p:nvSpPr>
        <p:spPr>
          <a:xfrm>
            <a:off x="2064730" y="5053676"/>
            <a:ext cx="648000" cy="24622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>
            <a:defPPr>
              <a:defRPr lang="zh-TW"/>
            </a:defPPr>
            <a:lvl1pPr algn="ctr">
              <a:defRPr sz="80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defRPr>
            </a:lvl1pPr>
          </a:lstStyle>
          <a:p>
            <a:r>
              <a:rPr lang="zh-TW" altLang="en-US" dirty="0"/>
              <a:t>奈米</a:t>
            </a:r>
            <a:r>
              <a:rPr lang="zh-TW" altLang="en-US" dirty="0" smtClean="0"/>
              <a:t>光觸媒</a:t>
            </a:r>
            <a:endParaRPr lang="en-US" altLang="zh-TW" dirty="0" smtClean="0"/>
          </a:p>
          <a:p>
            <a:r>
              <a:rPr lang="zh-TW" altLang="en-US" dirty="0" smtClean="0"/>
              <a:t>專題</a:t>
            </a:r>
            <a:r>
              <a:rPr lang="en-US" altLang="zh-TW" dirty="0" smtClean="0"/>
              <a:t>(I)</a:t>
            </a:r>
            <a:endParaRPr lang="en-US" altLang="zh-TW" dirty="0"/>
          </a:p>
        </p:txBody>
      </p:sp>
      <p:sp>
        <p:nvSpPr>
          <p:cNvPr id="235" name="文字方塊 234"/>
          <p:cNvSpPr txBox="1"/>
          <p:nvPr/>
        </p:nvSpPr>
        <p:spPr>
          <a:xfrm>
            <a:off x="2060920" y="5356283"/>
            <a:ext cx="648000" cy="24622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>
            <a:defPPr>
              <a:defRPr lang="zh-TW"/>
            </a:defPPr>
            <a:lvl1pPr algn="ctr">
              <a:defRPr sz="80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defRPr>
            </a:lvl1pPr>
          </a:lstStyle>
          <a:p>
            <a:r>
              <a:rPr lang="zh-TW" altLang="en-US" dirty="0" smtClean="0"/>
              <a:t>高分子化學</a:t>
            </a:r>
            <a:endParaRPr lang="en-US" altLang="zh-TW" dirty="0" smtClean="0"/>
          </a:p>
          <a:p>
            <a:r>
              <a:rPr lang="zh-TW" altLang="en-US" dirty="0" smtClean="0"/>
              <a:t>專題</a:t>
            </a:r>
            <a:r>
              <a:rPr lang="en-US" altLang="zh-TW" dirty="0" smtClean="0"/>
              <a:t>(I)</a:t>
            </a:r>
            <a:endParaRPr lang="en-US" altLang="zh-TW" dirty="0"/>
          </a:p>
        </p:txBody>
      </p:sp>
      <p:sp>
        <p:nvSpPr>
          <p:cNvPr id="236" name="文字方塊 235"/>
          <p:cNvSpPr txBox="1"/>
          <p:nvPr/>
        </p:nvSpPr>
        <p:spPr>
          <a:xfrm>
            <a:off x="2060920" y="5656028"/>
            <a:ext cx="648000" cy="24622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>
            <a:defPPr>
              <a:defRPr lang="zh-TW"/>
            </a:defPPr>
            <a:lvl1pPr algn="ctr">
              <a:defRPr sz="80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defRPr>
            </a:lvl1pPr>
          </a:lstStyle>
          <a:p>
            <a:r>
              <a:rPr lang="zh-TW" altLang="en-US" dirty="0" smtClean="0"/>
              <a:t>高效層析</a:t>
            </a:r>
            <a:endParaRPr lang="en-US" altLang="zh-TW" dirty="0" smtClean="0"/>
          </a:p>
          <a:p>
            <a:r>
              <a:rPr lang="zh-TW" altLang="en-US" dirty="0"/>
              <a:t>質譜</a:t>
            </a:r>
            <a:r>
              <a:rPr lang="zh-TW" altLang="en-US" dirty="0" smtClean="0"/>
              <a:t>專題</a:t>
            </a:r>
            <a:r>
              <a:rPr lang="en-US" altLang="zh-TW" dirty="0" smtClean="0"/>
              <a:t>(I)</a:t>
            </a:r>
            <a:endParaRPr lang="en-US" altLang="zh-TW" dirty="0"/>
          </a:p>
        </p:txBody>
      </p:sp>
      <p:sp>
        <p:nvSpPr>
          <p:cNvPr id="237" name="文字方塊 236"/>
          <p:cNvSpPr txBox="1"/>
          <p:nvPr/>
        </p:nvSpPr>
        <p:spPr>
          <a:xfrm>
            <a:off x="2060920" y="5959017"/>
            <a:ext cx="648000" cy="24622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>
            <a:defPPr>
              <a:defRPr lang="zh-TW"/>
            </a:defPPr>
            <a:lvl1pPr algn="ctr">
              <a:defRPr sz="80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defRPr>
            </a:lvl1pPr>
          </a:lstStyle>
          <a:p>
            <a:r>
              <a:rPr lang="zh-TW" altLang="en-US" dirty="0" smtClean="0"/>
              <a:t>理論計算</a:t>
            </a:r>
            <a:endParaRPr lang="en-US" altLang="zh-TW" dirty="0" smtClean="0"/>
          </a:p>
          <a:p>
            <a:r>
              <a:rPr lang="zh-TW" altLang="en-US" dirty="0" smtClean="0"/>
              <a:t>化學專題</a:t>
            </a:r>
            <a:r>
              <a:rPr lang="en-US" altLang="zh-TW" dirty="0" smtClean="0"/>
              <a:t>(I)</a:t>
            </a:r>
            <a:endParaRPr lang="en-US" altLang="zh-TW" dirty="0"/>
          </a:p>
        </p:txBody>
      </p:sp>
      <p:sp>
        <p:nvSpPr>
          <p:cNvPr id="238" name="文字方塊 237"/>
          <p:cNvSpPr txBox="1"/>
          <p:nvPr/>
        </p:nvSpPr>
        <p:spPr>
          <a:xfrm>
            <a:off x="2060920" y="6273620"/>
            <a:ext cx="648000" cy="24622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>
            <a:defPPr>
              <a:defRPr lang="zh-TW"/>
            </a:defPPr>
            <a:lvl1pPr algn="ctr">
              <a:defRPr sz="80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defRPr>
            </a:lvl1pPr>
          </a:lstStyle>
          <a:p>
            <a:r>
              <a:rPr lang="zh-TW" altLang="en-US" dirty="0" smtClean="0"/>
              <a:t>微量元素分析</a:t>
            </a:r>
            <a:endParaRPr lang="en-US" altLang="zh-TW" dirty="0" smtClean="0"/>
          </a:p>
          <a:p>
            <a:r>
              <a:rPr lang="zh-TW" altLang="en-US" dirty="0" smtClean="0"/>
              <a:t>專題</a:t>
            </a:r>
            <a:r>
              <a:rPr lang="en-US" altLang="zh-TW" dirty="0" smtClean="0"/>
              <a:t>(I)</a:t>
            </a:r>
            <a:endParaRPr lang="en-US" altLang="zh-TW" dirty="0"/>
          </a:p>
        </p:txBody>
      </p:sp>
      <p:sp>
        <p:nvSpPr>
          <p:cNvPr id="239" name="文字方塊 238"/>
          <p:cNvSpPr txBox="1"/>
          <p:nvPr/>
        </p:nvSpPr>
        <p:spPr>
          <a:xfrm>
            <a:off x="2060920" y="6576892"/>
            <a:ext cx="648000" cy="24622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>
            <a:defPPr>
              <a:defRPr lang="zh-TW"/>
            </a:defPPr>
            <a:lvl1pPr algn="ctr">
              <a:defRPr sz="80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defRPr>
            </a:lvl1pPr>
          </a:lstStyle>
          <a:p>
            <a:r>
              <a:rPr lang="zh-TW" altLang="en-US" dirty="0"/>
              <a:t>環境</a:t>
            </a:r>
            <a:r>
              <a:rPr lang="zh-TW" altLang="en-US" dirty="0" smtClean="0"/>
              <a:t>友善材料</a:t>
            </a:r>
            <a:endParaRPr lang="en-US" altLang="zh-TW" dirty="0" smtClean="0"/>
          </a:p>
          <a:p>
            <a:r>
              <a:rPr lang="zh-TW" altLang="en-US" dirty="0" smtClean="0"/>
              <a:t>專題</a:t>
            </a:r>
            <a:r>
              <a:rPr lang="en-US" altLang="zh-TW" dirty="0" smtClean="0"/>
              <a:t>(I)</a:t>
            </a:r>
            <a:endParaRPr lang="en-US" altLang="zh-TW" dirty="0"/>
          </a:p>
        </p:txBody>
      </p:sp>
      <p:sp>
        <p:nvSpPr>
          <p:cNvPr id="240" name="文字方塊 239"/>
          <p:cNvSpPr txBox="1"/>
          <p:nvPr/>
        </p:nvSpPr>
        <p:spPr>
          <a:xfrm>
            <a:off x="2060920" y="6876354"/>
            <a:ext cx="648000" cy="24622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>
            <a:defPPr>
              <a:defRPr lang="zh-TW"/>
            </a:defPPr>
            <a:lvl1pPr algn="ctr">
              <a:defRPr sz="80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defRPr>
            </a:lvl1pPr>
          </a:lstStyle>
          <a:p>
            <a:r>
              <a:rPr lang="zh-TW" altLang="en-US" dirty="0"/>
              <a:t>藥物合成</a:t>
            </a:r>
            <a:endParaRPr lang="en-US" altLang="zh-TW" dirty="0" smtClean="0"/>
          </a:p>
          <a:p>
            <a:r>
              <a:rPr lang="zh-TW" altLang="en-US" dirty="0" smtClean="0"/>
              <a:t>專題</a:t>
            </a:r>
            <a:r>
              <a:rPr lang="en-US" altLang="zh-TW" dirty="0" smtClean="0"/>
              <a:t>(I)</a:t>
            </a:r>
            <a:endParaRPr lang="en-US" altLang="zh-TW" dirty="0"/>
          </a:p>
        </p:txBody>
      </p:sp>
      <p:sp>
        <p:nvSpPr>
          <p:cNvPr id="241" name="文字方塊 240"/>
          <p:cNvSpPr txBox="1"/>
          <p:nvPr/>
        </p:nvSpPr>
        <p:spPr>
          <a:xfrm>
            <a:off x="2960984" y="3538590"/>
            <a:ext cx="648000" cy="24622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>
            <a:defPPr>
              <a:defRPr lang="zh-TW"/>
            </a:defPPr>
            <a:lvl1pPr algn="ctr">
              <a:defRPr sz="80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defRPr>
            </a:lvl1pPr>
          </a:lstStyle>
          <a:p>
            <a:r>
              <a:rPr lang="zh-TW" altLang="en-US" dirty="0" smtClean="0"/>
              <a:t>生物無機化學專題</a:t>
            </a:r>
            <a:r>
              <a:rPr lang="en-US" altLang="zh-TW" dirty="0" smtClean="0"/>
              <a:t>(II)</a:t>
            </a:r>
            <a:endParaRPr lang="en-US" altLang="zh-TW" dirty="0"/>
          </a:p>
        </p:txBody>
      </p:sp>
      <p:sp>
        <p:nvSpPr>
          <p:cNvPr id="242" name="文字方塊 241"/>
          <p:cNvSpPr txBox="1"/>
          <p:nvPr/>
        </p:nvSpPr>
        <p:spPr>
          <a:xfrm>
            <a:off x="2960984" y="3841579"/>
            <a:ext cx="648000" cy="24622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>
            <a:defPPr>
              <a:defRPr lang="zh-TW"/>
            </a:defPPr>
            <a:lvl1pPr algn="ctr">
              <a:defRPr sz="80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defRPr>
            </a:lvl1pPr>
          </a:lstStyle>
          <a:p>
            <a:r>
              <a:rPr lang="zh-TW" altLang="en-US" dirty="0" smtClean="0"/>
              <a:t>生物螢光光譜化學專題</a:t>
            </a:r>
            <a:r>
              <a:rPr lang="en-US" altLang="zh-TW" dirty="0" smtClean="0"/>
              <a:t>(</a:t>
            </a:r>
            <a:r>
              <a:rPr lang="en-US" altLang="zh-TW" dirty="0"/>
              <a:t>II</a:t>
            </a:r>
            <a:r>
              <a:rPr lang="en-US" altLang="zh-TW" dirty="0" smtClean="0"/>
              <a:t>)</a:t>
            </a:r>
            <a:endParaRPr lang="en-US" altLang="zh-TW" dirty="0"/>
          </a:p>
        </p:txBody>
      </p:sp>
      <p:sp>
        <p:nvSpPr>
          <p:cNvPr id="243" name="文字方塊 242"/>
          <p:cNvSpPr txBox="1"/>
          <p:nvPr/>
        </p:nvSpPr>
        <p:spPr>
          <a:xfrm>
            <a:off x="2960984" y="4156182"/>
            <a:ext cx="648000" cy="24622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>
            <a:defPPr>
              <a:defRPr lang="zh-TW"/>
            </a:defPPr>
            <a:lvl1pPr algn="ctr">
              <a:defRPr sz="80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defRPr>
            </a:lvl1pPr>
          </a:lstStyle>
          <a:p>
            <a:r>
              <a:rPr lang="zh-TW" altLang="en-US" dirty="0"/>
              <a:t>光學</a:t>
            </a:r>
            <a:r>
              <a:rPr lang="zh-TW" altLang="en-US" dirty="0" smtClean="0"/>
              <a:t>活性物質</a:t>
            </a:r>
            <a:endParaRPr lang="en-US" altLang="zh-TW" dirty="0" smtClean="0"/>
          </a:p>
          <a:p>
            <a:r>
              <a:rPr lang="zh-TW" altLang="en-US" dirty="0" smtClean="0"/>
              <a:t>分離專題</a:t>
            </a:r>
            <a:r>
              <a:rPr lang="en-US" altLang="zh-TW" dirty="0"/>
              <a:t>(II</a:t>
            </a:r>
            <a:r>
              <a:rPr lang="en-US" altLang="zh-TW" dirty="0" smtClean="0"/>
              <a:t>)</a:t>
            </a:r>
            <a:endParaRPr lang="en-US" altLang="zh-TW" dirty="0"/>
          </a:p>
        </p:txBody>
      </p:sp>
      <p:sp>
        <p:nvSpPr>
          <p:cNvPr id="244" name="文字方塊 243"/>
          <p:cNvSpPr txBox="1"/>
          <p:nvPr/>
        </p:nvSpPr>
        <p:spPr>
          <a:xfrm>
            <a:off x="2960984" y="4459454"/>
            <a:ext cx="648000" cy="24622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>
            <a:defPPr>
              <a:defRPr lang="zh-TW"/>
            </a:defPPr>
            <a:lvl1pPr algn="ctr">
              <a:defRPr sz="80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defRPr>
            </a:lvl1pPr>
          </a:lstStyle>
          <a:p>
            <a:r>
              <a:rPr lang="zh-TW" altLang="en-US" dirty="0"/>
              <a:t>有機</a:t>
            </a:r>
            <a:r>
              <a:rPr lang="zh-TW" altLang="en-US" dirty="0" smtClean="0"/>
              <a:t>光</a:t>
            </a:r>
            <a:r>
              <a:rPr lang="zh-TW" altLang="en-US" dirty="0"/>
              <a:t>物理</a:t>
            </a:r>
            <a:endParaRPr lang="en-US" altLang="zh-TW" dirty="0" smtClean="0"/>
          </a:p>
          <a:p>
            <a:r>
              <a:rPr lang="zh-TW" altLang="en-US" dirty="0" smtClean="0"/>
              <a:t>專題</a:t>
            </a:r>
            <a:r>
              <a:rPr lang="en-US" altLang="zh-TW" dirty="0" smtClean="0"/>
              <a:t>(</a:t>
            </a:r>
            <a:r>
              <a:rPr lang="en-US" altLang="zh-TW" dirty="0"/>
              <a:t>II</a:t>
            </a:r>
            <a:r>
              <a:rPr lang="en-US" altLang="zh-TW" dirty="0" smtClean="0"/>
              <a:t>)</a:t>
            </a:r>
            <a:endParaRPr lang="en-US" altLang="zh-TW" dirty="0"/>
          </a:p>
        </p:txBody>
      </p:sp>
      <p:sp>
        <p:nvSpPr>
          <p:cNvPr id="245" name="文字方塊 244"/>
          <p:cNvSpPr txBox="1"/>
          <p:nvPr/>
        </p:nvSpPr>
        <p:spPr>
          <a:xfrm>
            <a:off x="2960984" y="4758916"/>
            <a:ext cx="648000" cy="24622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>
            <a:defPPr>
              <a:defRPr lang="zh-TW"/>
            </a:defPPr>
            <a:lvl1pPr algn="ctr">
              <a:defRPr sz="80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defRPr>
            </a:lvl1pPr>
          </a:lstStyle>
          <a:p>
            <a:r>
              <a:rPr lang="zh-TW" altLang="en-US" dirty="0"/>
              <a:t>奈米</a:t>
            </a:r>
            <a:r>
              <a:rPr lang="zh-TW" altLang="en-US" dirty="0" smtClean="0"/>
              <a:t>光觸媒</a:t>
            </a:r>
            <a:endParaRPr lang="en-US" altLang="zh-TW" dirty="0" smtClean="0"/>
          </a:p>
          <a:p>
            <a:r>
              <a:rPr lang="zh-TW" altLang="en-US" dirty="0" smtClean="0"/>
              <a:t>專題</a:t>
            </a:r>
            <a:r>
              <a:rPr lang="en-US" altLang="zh-TW" dirty="0" smtClean="0"/>
              <a:t>(</a:t>
            </a:r>
            <a:r>
              <a:rPr lang="en-US" altLang="zh-TW" dirty="0"/>
              <a:t>II</a:t>
            </a:r>
            <a:r>
              <a:rPr lang="en-US" altLang="zh-TW" dirty="0" smtClean="0"/>
              <a:t>)</a:t>
            </a:r>
            <a:endParaRPr lang="en-US" altLang="zh-TW" dirty="0"/>
          </a:p>
        </p:txBody>
      </p:sp>
      <p:sp>
        <p:nvSpPr>
          <p:cNvPr id="246" name="文字方塊 245"/>
          <p:cNvSpPr txBox="1"/>
          <p:nvPr/>
        </p:nvSpPr>
        <p:spPr>
          <a:xfrm>
            <a:off x="2957174" y="5061523"/>
            <a:ext cx="648000" cy="24622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>
            <a:defPPr>
              <a:defRPr lang="zh-TW"/>
            </a:defPPr>
            <a:lvl1pPr algn="ctr">
              <a:defRPr sz="80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defRPr>
            </a:lvl1pPr>
          </a:lstStyle>
          <a:p>
            <a:r>
              <a:rPr lang="zh-TW" altLang="en-US" dirty="0" smtClean="0"/>
              <a:t>高分子化學</a:t>
            </a:r>
            <a:endParaRPr lang="en-US" altLang="zh-TW" dirty="0" smtClean="0"/>
          </a:p>
          <a:p>
            <a:r>
              <a:rPr lang="zh-TW" altLang="en-US" dirty="0" smtClean="0"/>
              <a:t>專題</a:t>
            </a:r>
            <a:r>
              <a:rPr lang="en-US" altLang="zh-TW" dirty="0" smtClean="0"/>
              <a:t>(</a:t>
            </a:r>
            <a:r>
              <a:rPr lang="en-US" altLang="zh-TW" dirty="0"/>
              <a:t>II</a:t>
            </a:r>
            <a:r>
              <a:rPr lang="en-US" altLang="zh-TW" dirty="0" smtClean="0"/>
              <a:t>)</a:t>
            </a:r>
            <a:endParaRPr lang="en-US" altLang="zh-TW" dirty="0"/>
          </a:p>
        </p:txBody>
      </p:sp>
      <p:sp>
        <p:nvSpPr>
          <p:cNvPr id="247" name="文字方塊 246"/>
          <p:cNvSpPr txBox="1"/>
          <p:nvPr/>
        </p:nvSpPr>
        <p:spPr>
          <a:xfrm>
            <a:off x="2957174" y="5348749"/>
            <a:ext cx="648000" cy="24622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>
            <a:defPPr>
              <a:defRPr lang="zh-TW"/>
            </a:defPPr>
            <a:lvl1pPr algn="ctr">
              <a:defRPr sz="80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defRPr>
            </a:lvl1pPr>
          </a:lstStyle>
          <a:p>
            <a:r>
              <a:rPr lang="zh-TW" altLang="en-US" dirty="0" smtClean="0"/>
              <a:t>高效層析</a:t>
            </a:r>
            <a:endParaRPr lang="en-US" altLang="zh-TW" dirty="0" smtClean="0"/>
          </a:p>
          <a:p>
            <a:r>
              <a:rPr lang="zh-TW" altLang="en-US" dirty="0"/>
              <a:t>質譜</a:t>
            </a:r>
            <a:r>
              <a:rPr lang="zh-TW" altLang="en-US" dirty="0" smtClean="0"/>
              <a:t>專題</a:t>
            </a:r>
            <a:r>
              <a:rPr lang="en-US" altLang="zh-TW" dirty="0" smtClean="0"/>
              <a:t>(</a:t>
            </a:r>
            <a:r>
              <a:rPr lang="en-US" altLang="zh-TW" dirty="0"/>
              <a:t>II</a:t>
            </a:r>
            <a:r>
              <a:rPr lang="en-US" altLang="zh-TW" dirty="0" smtClean="0"/>
              <a:t>)</a:t>
            </a:r>
            <a:endParaRPr lang="en-US" altLang="zh-TW" dirty="0"/>
          </a:p>
        </p:txBody>
      </p:sp>
      <p:sp>
        <p:nvSpPr>
          <p:cNvPr id="248" name="文字方塊 247"/>
          <p:cNvSpPr txBox="1"/>
          <p:nvPr/>
        </p:nvSpPr>
        <p:spPr>
          <a:xfrm>
            <a:off x="2957174" y="5643744"/>
            <a:ext cx="648000" cy="24622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>
            <a:defPPr>
              <a:defRPr lang="zh-TW"/>
            </a:defPPr>
            <a:lvl1pPr algn="ctr">
              <a:defRPr sz="80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defRPr>
            </a:lvl1pPr>
          </a:lstStyle>
          <a:p>
            <a:r>
              <a:rPr lang="zh-TW" altLang="en-US" dirty="0" smtClean="0"/>
              <a:t>理論計算</a:t>
            </a:r>
            <a:endParaRPr lang="en-US" altLang="zh-TW" dirty="0" smtClean="0"/>
          </a:p>
          <a:p>
            <a:r>
              <a:rPr lang="zh-TW" altLang="en-US" dirty="0" smtClean="0"/>
              <a:t>化學專題</a:t>
            </a:r>
            <a:r>
              <a:rPr lang="en-US" altLang="zh-TW" dirty="0" smtClean="0"/>
              <a:t>(</a:t>
            </a:r>
            <a:r>
              <a:rPr lang="en-US" altLang="zh-TW" dirty="0"/>
              <a:t>II</a:t>
            </a:r>
            <a:r>
              <a:rPr lang="en-US" altLang="zh-TW" dirty="0" smtClean="0"/>
              <a:t>)</a:t>
            </a:r>
            <a:endParaRPr lang="en-US" altLang="zh-TW" dirty="0"/>
          </a:p>
        </p:txBody>
      </p:sp>
      <p:sp>
        <p:nvSpPr>
          <p:cNvPr id="249" name="文字方塊 248"/>
          <p:cNvSpPr txBox="1"/>
          <p:nvPr/>
        </p:nvSpPr>
        <p:spPr>
          <a:xfrm>
            <a:off x="2957174" y="5943107"/>
            <a:ext cx="648000" cy="24622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>
            <a:defPPr>
              <a:defRPr lang="zh-TW"/>
            </a:defPPr>
            <a:lvl1pPr algn="ctr">
              <a:defRPr sz="80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defRPr>
            </a:lvl1pPr>
          </a:lstStyle>
          <a:p>
            <a:r>
              <a:rPr lang="zh-TW" altLang="en-US" dirty="0" smtClean="0"/>
              <a:t>微量元素分析</a:t>
            </a:r>
            <a:endParaRPr lang="en-US" altLang="zh-TW" dirty="0" smtClean="0"/>
          </a:p>
          <a:p>
            <a:r>
              <a:rPr lang="zh-TW" altLang="en-US" dirty="0" smtClean="0"/>
              <a:t>專題</a:t>
            </a:r>
            <a:r>
              <a:rPr lang="en-US" altLang="zh-TW" dirty="0" smtClean="0"/>
              <a:t>(</a:t>
            </a:r>
            <a:r>
              <a:rPr lang="en-US" altLang="zh-TW" dirty="0"/>
              <a:t>II</a:t>
            </a:r>
            <a:r>
              <a:rPr lang="en-US" altLang="zh-TW" dirty="0" smtClean="0"/>
              <a:t>)</a:t>
            </a:r>
            <a:endParaRPr lang="en-US" altLang="zh-TW" dirty="0"/>
          </a:p>
        </p:txBody>
      </p:sp>
      <p:sp>
        <p:nvSpPr>
          <p:cNvPr id="250" name="文字方塊 249"/>
          <p:cNvSpPr txBox="1"/>
          <p:nvPr/>
        </p:nvSpPr>
        <p:spPr>
          <a:xfrm>
            <a:off x="2957174" y="6246379"/>
            <a:ext cx="648000" cy="24622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>
            <a:defPPr>
              <a:defRPr lang="zh-TW"/>
            </a:defPPr>
            <a:lvl1pPr algn="ctr">
              <a:defRPr sz="80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defRPr>
            </a:lvl1pPr>
          </a:lstStyle>
          <a:p>
            <a:r>
              <a:rPr lang="zh-TW" altLang="en-US" dirty="0"/>
              <a:t>環境</a:t>
            </a:r>
            <a:r>
              <a:rPr lang="zh-TW" altLang="en-US" dirty="0" smtClean="0"/>
              <a:t>友善材料</a:t>
            </a:r>
            <a:endParaRPr lang="en-US" altLang="zh-TW" dirty="0" smtClean="0"/>
          </a:p>
          <a:p>
            <a:r>
              <a:rPr lang="zh-TW" altLang="en-US" dirty="0" smtClean="0"/>
              <a:t>專題</a:t>
            </a:r>
            <a:r>
              <a:rPr lang="en-US" altLang="zh-TW" dirty="0" smtClean="0"/>
              <a:t>(</a:t>
            </a:r>
            <a:r>
              <a:rPr lang="en-US" altLang="zh-TW" dirty="0"/>
              <a:t>II</a:t>
            </a:r>
            <a:r>
              <a:rPr lang="en-US" altLang="zh-TW" dirty="0" smtClean="0"/>
              <a:t>)</a:t>
            </a:r>
            <a:endParaRPr lang="en-US" altLang="zh-TW" dirty="0"/>
          </a:p>
        </p:txBody>
      </p:sp>
      <p:sp>
        <p:nvSpPr>
          <p:cNvPr id="251" name="文字方塊 250"/>
          <p:cNvSpPr txBox="1"/>
          <p:nvPr/>
        </p:nvSpPr>
        <p:spPr>
          <a:xfrm>
            <a:off x="2957174" y="6545841"/>
            <a:ext cx="648000" cy="24622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>
            <a:defPPr>
              <a:defRPr lang="zh-TW"/>
            </a:defPPr>
            <a:lvl1pPr algn="ctr">
              <a:defRPr sz="80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defRPr>
            </a:lvl1pPr>
          </a:lstStyle>
          <a:p>
            <a:r>
              <a:rPr lang="zh-TW" altLang="en-US" dirty="0"/>
              <a:t>藥物合成</a:t>
            </a:r>
            <a:endParaRPr lang="en-US" altLang="zh-TW" dirty="0" smtClean="0"/>
          </a:p>
          <a:p>
            <a:r>
              <a:rPr lang="zh-TW" altLang="en-US" dirty="0" smtClean="0"/>
              <a:t>專題</a:t>
            </a:r>
            <a:r>
              <a:rPr lang="en-US" altLang="zh-TW" dirty="0" smtClean="0"/>
              <a:t>(</a:t>
            </a:r>
            <a:r>
              <a:rPr lang="en-US" altLang="zh-TW" dirty="0"/>
              <a:t>II</a:t>
            </a:r>
            <a:r>
              <a:rPr lang="en-US" altLang="zh-TW" dirty="0" smtClean="0"/>
              <a:t>)</a:t>
            </a:r>
            <a:endParaRPr lang="en-US" altLang="zh-TW" dirty="0"/>
          </a:p>
        </p:txBody>
      </p:sp>
      <p:sp>
        <p:nvSpPr>
          <p:cNvPr id="252" name="文字方塊 251"/>
          <p:cNvSpPr txBox="1"/>
          <p:nvPr/>
        </p:nvSpPr>
        <p:spPr>
          <a:xfrm>
            <a:off x="2960984" y="6848155"/>
            <a:ext cx="648000" cy="12311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毒物</a:t>
            </a:r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化學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53" name="文字方塊 252"/>
          <p:cNvSpPr txBox="1"/>
          <p:nvPr/>
        </p:nvSpPr>
        <p:spPr>
          <a:xfrm>
            <a:off x="2958444" y="7049192"/>
            <a:ext cx="648000" cy="12311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統計熱力學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57" name="文字方塊 256"/>
          <p:cNvSpPr txBox="1"/>
          <p:nvPr/>
        </p:nvSpPr>
        <p:spPr>
          <a:xfrm>
            <a:off x="1226216" y="7493848"/>
            <a:ext cx="648000" cy="24622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化學教學與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實習</a:t>
            </a:r>
            <a:r>
              <a:rPr lang="en-US" altLang="zh-TW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(II)</a:t>
            </a:r>
          </a:p>
        </p:txBody>
      </p:sp>
      <p:sp>
        <p:nvSpPr>
          <p:cNvPr id="105" name="文字方塊 12"/>
          <p:cNvSpPr txBox="1">
            <a:spLocks noChangeArrowheads="1"/>
          </p:cNvSpPr>
          <p:nvPr/>
        </p:nvSpPr>
        <p:spPr bwMode="auto">
          <a:xfrm>
            <a:off x="4292302" y="7812360"/>
            <a:ext cx="2305050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1500" b="1" dirty="0" smtClean="0">
                <a:latin typeface="華康細黑體" pitchFamily="49" charset="-120"/>
                <a:ea typeface="華康細黑體" pitchFamily="49" charset="-120"/>
              </a:rPr>
              <a:t>113</a:t>
            </a:r>
            <a:r>
              <a:rPr lang="zh-TW" altLang="en-US" sz="1500" b="1" dirty="0" smtClean="0">
                <a:latin typeface="華康細黑體" pitchFamily="49" charset="-120"/>
                <a:ea typeface="華康細黑體" pitchFamily="49" charset="-120"/>
              </a:rPr>
              <a:t>學年</a:t>
            </a:r>
            <a:r>
              <a:rPr lang="zh-TW" altLang="en-US" sz="1500" b="1" dirty="0">
                <a:latin typeface="華康細黑體" pitchFamily="49" charset="-120"/>
                <a:ea typeface="華康細黑體" pitchFamily="49" charset="-120"/>
              </a:rPr>
              <a:t>度入學學生適用</a:t>
            </a:r>
          </a:p>
        </p:txBody>
      </p:sp>
      <p:sp>
        <p:nvSpPr>
          <p:cNvPr id="106" name="文字方塊 105"/>
          <p:cNvSpPr txBox="1"/>
          <p:nvPr/>
        </p:nvSpPr>
        <p:spPr>
          <a:xfrm>
            <a:off x="1225694" y="7183311"/>
            <a:ext cx="648000" cy="24622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液相層</a:t>
            </a:r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析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質譜特論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>
          <a:tailEnd type="arrow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solidFill>
          <a:srgbClr val="3366FF"/>
        </a:solidFill>
        <a:ln>
          <a:noFill/>
        </a:ln>
      </a:spPr>
      <a:bodyPr wrap="square" rtlCol="0">
        <a:spAutoFit/>
      </a:bodyPr>
      <a:lstStyle>
        <a:defPPr algn="ctr">
          <a:defRPr sz="650" dirty="0">
            <a:solidFill>
              <a:schemeClr val="bg1"/>
            </a:solidFill>
            <a:latin typeface="標楷體" pitchFamily="65" charset="-120"/>
            <a:ea typeface="標楷體" pitchFamily="65" charset="-120"/>
          </a:defRPr>
        </a:defPPr>
      </a:lst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404</TotalTime>
  <Words>454</Words>
  <Application>Microsoft Office PowerPoint</Application>
  <PresentationFormat>如螢幕大小 (4:3)</PresentationFormat>
  <Paragraphs>146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8" baseType="lpstr">
      <vt:lpstr>華康細黑體</vt:lpstr>
      <vt:lpstr>新細明體</vt:lpstr>
      <vt:lpstr>標楷體</vt:lpstr>
      <vt:lpstr>Arial</vt:lpstr>
      <vt:lpstr>Calibri</vt:lpstr>
      <vt:lpstr>Monotype Corsiva</vt:lpstr>
      <vt:lpstr>Office 佈景主題</vt:lpstr>
      <vt:lpstr>PowerPoint 簡報</vt:lpstr>
    </vt:vector>
  </TitlesOfParts>
  <Company>SYNNEX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user</dc:creator>
  <cp:lastModifiedBy>user</cp:lastModifiedBy>
  <cp:revision>87</cp:revision>
  <dcterms:created xsi:type="dcterms:W3CDTF">2015-12-08T05:45:17Z</dcterms:created>
  <dcterms:modified xsi:type="dcterms:W3CDTF">2023-12-27T07:53:41Z</dcterms:modified>
</cp:coreProperties>
</file>