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62" r:id="rId4"/>
    <p:sldId id="268" r:id="rId5"/>
    <p:sldId id="264" r:id="rId6"/>
    <p:sldId id="266" r:id="rId7"/>
    <p:sldId id="269" r:id="rId8"/>
    <p:sldId id="258" r:id="rId9"/>
    <p:sldId id="261" r:id="rId10"/>
    <p:sldId id="271" r:id="rId11"/>
    <p:sldId id="270" r:id="rId12"/>
    <p:sldId id="260" r:id="rId13"/>
    <p:sldId id="274" r:id="rId14"/>
    <p:sldId id="272" r:id="rId15"/>
    <p:sldId id="273" r:id="rId16"/>
    <p:sldId id="276" r:id="rId17"/>
    <p:sldId id="275" r:id="rId18"/>
    <p:sldId id="277" r:id="rId19"/>
    <p:sldId id="279" r:id="rId20"/>
    <p:sldId id="280" r:id="rId21"/>
    <p:sldId id="281" r:id="rId22"/>
    <p:sldId id="282" r:id="rId23"/>
    <p:sldId id="284" r:id="rId24"/>
    <p:sldId id="285" r:id="rId25"/>
    <p:sldId id="283" r:id="rId26"/>
    <p:sldId id="286" r:id="rId27"/>
    <p:sldId id="307" r:id="rId28"/>
    <p:sldId id="288" r:id="rId29"/>
    <p:sldId id="289" r:id="rId30"/>
    <p:sldId id="290" r:id="rId31"/>
    <p:sldId id="291" r:id="rId32"/>
    <p:sldId id="292" r:id="rId33"/>
    <p:sldId id="294" r:id="rId34"/>
    <p:sldId id="295" r:id="rId35"/>
    <p:sldId id="296" r:id="rId36"/>
    <p:sldId id="298" r:id="rId37"/>
    <p:sldId id="299" r:id="rId38"/>
    <p:sldId id="300" r:id="rId39"/>
    <p:sldId id="301" r:id="rId40"/>
    <p:sldId id="303" r:id="rId41"/>
    <p:sldId id="302" r:id="rId42"/>
    <p:sldId id="304" r:id="rId43"/>
    <p:sldId id="305" r:id="rId44"/>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4AFE"/>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94660"/>
  </p:normalViewPr>
  <p:slideViewPr>
    <p:cSldViewPr snapToGrid="0" showGuides="1">
      <p:cViewPr varScale="1">
        <p:scale>
          <a:sx n="99" d="100"/>
          <a:sy n="99" d="100"/>
        </p:scale>
        <p:origin x="96"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1440639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2910791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編輯母片文字樣式</a:t>
            </a:r>
          </a:p>
        </p:txBody>
      </p:sp>
      <p:sp>
        <p:nvSpPr>
          <p:cNvPr id="4" name="日期版面配置區 3"/>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1990019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609705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2265010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540060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309758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2837049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編輯母片文字樣式</a:t>
            </a:r>
          </a:p>
        </p:txBody>
      </p:sp>
      <p:sp>
        <p:nvSpPr>
          <p:cNvPr id="5" name="日期版面配置區 4"/>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4273816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3915538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76589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EFF1D7-4473-44D4-9C3A-C35C92F79BA9}" type="datetimeFigureOut">
              <a:rPr lang="zh-TW" altLang="en-US" smtClean="0"/>
              <a:t>2022-06-24</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19FEA5-337C-4E7A-8390-A8AB7ADF938B}" type="slidenum">
              <a:rPr lang="zh-TW" altLang="en-US" smtClean="0"/>
              <a:t>‹#›</a:t>
            </a:fld>
            <a:endParaRPr lang="zh-TW" altLang="en-US"/>
          </a:p>
        </p:txBody>
      </p:sp>
    </p:spTree>
    <p:extLst>
      <p:ext uri="{BB962C8B-B14F-4D97-AF65-F5344CB8AC3E}">
        <p14:creationId xmlns:p14="http://schemas.microsoft.com/office/powerpoint/2010/main" val="2280220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55007" y="1730532"/>
            <a:ext cx="10855355" cy="165023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p:nvPr/>
        </p:nvSpPr>
        <p:spPr>
          <a:xfrm>
            <a:off x="936769" y="1849837"/>
            <a:ext cx="10514203" cy="1323439"/>
          </a:xfrm>
          <a:prstGeom prst="rect">
            <a:avLst/>
          </a:prstGeom>
          <a:noFill/>
        </p:spPr>
        <p:txBody>
          <a:bodyPr wrap="square" rtlCol="0">
            <a:spAutoFit/>
          </a:bodyPr>
          <a:lstStyle/>
          <a:p>
            <a:r>
              <a:rPr lang="zh-TW" altLang="en-US" sz="2000" dirty="0" smtClean="0"/>
              <a:t>如果</a:t>
            </a:r>
            <a:r>
              <a:rPr lang="zh-TW" altLang="en-US" sz="2000" dirty="0"/>
              <a:t>開</a:t>
            </a:r>
            <a:r>
              <a:rPr lang="zh-TW" altLang="en-US" sz="2000" dirty="0" smtClean="0"/>
              <a:t>了奶茶店，能當面看見</a:t>
            </a:r>
            <a:r>
              <a:rPr lang="zh-TW" altLang="en-US" sz="2000" dirty="0"/>
              <a:t>購買者</a:t>
            </a:r>
            <a:r>
              <a:rPr lang="zh-TW" altLang="en-US" sz="2000" dirty="0" smtClean="0"/>
              <a:t>的</a:t>
            </a:r>
            <a:r>
              <a:rPr lang="zh-TW" altLang="en-US" sz="2000" dirty="0"/>
              <a:t>人是男是女、是老是少</a:t>
            </a:r>
            <a:r>
              <a:rPr lang="zh-TW" altLang="en-US" sz="2000" dirty="0" smtClean="0"/>
              <a:t>，</a:t>
            </a:r>
            <a:r>
              <a:rPr lang="zh-TW" altLang="en-US" sz="2000" dirty="0"/>
              <a:t>但是卻不知他們</a:t>
            </a:r>
            <a:r>
              <a:rPr lang="zh-TW" altLang="en-US" sz="2000" dirty="0" smtClean="0"/>
              <a:t>如何知道這家店、地區性、購買頻率、購買金額、推薦數</a:t>
            </a:r>
            <a:r>
              <a:rPr lang="en-US" altLang="zh-TW" sz="2000" dirty="0" smtClean="0"/>
              <a:t>…</a:t>
            </a:r>
            <a:r>
              <a:rPr lang="zh-TW" altLang="en-US" sz="2000" dirty="0" smtClean="0"/>
              <a:t>等</a:t>
            </a:r>
            <a:r>
              <a:rPr lang="en-US" altLang="zh-TW" sz="2000" dirty="0" smtClean="0"/>
              <a:t/>
            </a:r>
            <a:br>
              <a:rPr lang="en-US" altLang="zh-TW" sz="2000" dirty="0" smtClean="0"/>
            </a:br>
            <a:r>
              <a:rPr lang="en-US" altLang="zh-TW" sz="2000" dirty="0" smtClean="0"/>
              <a:t/>
            </a:r>
            <a:br>
              <a:rPr lang="en-US" altLang="zh-TW" sz="2000" dirty="0" smtClean="0"/>
            </a:br>
            <a:r>
              <a:rPr lang="zh-TW" altLang="en-US" sz="2000" dirty="0" smtClean="0"/>
              <a:t>我們可以透過問卷調查方式來一一得知。</a:t>
            </a:r>
            <a:endParaRPr lang="en-US" altLang="zh-TW" sz="2000" dirty="0" smtClean="0"/>
          </a:p>
        </p:txBody>
      </p:sp>
      <p:sp>
        <p:nvSpPr>
          <p:cNvPr id="6" name="文字方塊 5"/>
          <p:cNvSpPr txBox="1"/>
          <p:nvPr/>
        </p:nvSpPr>
        <p:spPr>
          <a:xfrm>
            <a:off x="685101" y="3763925"/>
            <a:ext cx="10673593" cy="1077218"/>
          </a:xfrm>
          <a:prstGeom prst="rect">
            <a:avLst/>
          </a:prstGeom>
          <a:noFill/>
        </p:spPr>
        <p:txBody>
          <a:bodyPr wrap="square" rtlCol="0">
            <a:spAutoFit/>
          </a:bodyPr>
          <a:lstStyle/>
          <a:p>
            <a:r>
              <a:rPr lang="zh-TW" altLang="en-US" sz="2000" dirty="0" smtClean="0"/>
              <a:t>但是網路上呢？</a:t>
            </a:r>
            <a:r>
              <a:rPr lang="en-US" altLang="zh-TW" sz="2000" dirty="0" smtClean="0"/>
              <a:t/>
            </a:r>
            <a:br>
              <a:rPr lang="en-US" altLang="zh-TW" sz="2000" dirty="0" smtClean="0"/>
            </a:br>
            <a:r>
              <a:rPr lang="en-US" altLang="zh-TW" sz="2000" dirty="0" smtClean="0"/>
              <a:t/>
            </a:r>
            <a:br>
              <a:rPr lang="en-US" altLang="zh-TW" sz="2000" dirty="0" smtClean="0"/>
            </a:br>
            <a:r>
              <a:rPr lang="zh-TW" altLang="en-US" sz="2000" dirty="0" smtClean="0"/>
              <a:t>將透過流量分析協助，例如： </a:t>
            </a:r>
            <a:r>
              <a:rPr lang="en-US" altLang="zh-TW" sz="2400" b="1" dirty="0" smtClean="0"/>
              <a:t>Google Analytics</a:t>
            </a:r>
            <a:r>
              <a:rPr lang="zh-TW" altLang="en-US" sz="2400" b="1" dirty="0" smtClean="0"/>
              <a:t>、</a:t>
            </a:r>
            <a:r>
              <a:rPr lang="en-US" altLang="zh-TW" dirty="0"/>
              <a:t> </a:t>
            </a:r>
            <a:r>
              <a:rPr lang="en-US" altLang="zh-TW" sz="2400" b="1" dirty="0" err="1" smtClean="0"/>
              <a:t>SimilarWeb</a:t>
            </a:r>
            <a:r>
              <a:rPr lang="zh-TW" altLang="en-US" sz="2400" b="1" dirty="0" smtClean="0"/>
              <a:t>、</a:t>
            </a:r>
            <a:r>
              <a:rPr lang="en-US" altLang="zh-TW" dirty="0"/>
              <a:t> </a:t>
            </a:r>
            <a:r>
              <a:rPr lang="en-US" altLang="zh-TW" sz="2400" b="1" dirty="0" err="1" smtClean="0"/>
              <a:t>Mixpanel</a:t>
            </a:r>
            <a:endParaRPr lang="en-US" altLang="zh-TW" b="1" dirty="0"/>
          </a:p>
        </p:txBody>
      </p:sp>
      <p:sp>
        <p:nvSpPr>
          <p:cNvPr id="7" name="文字方塊 6"/>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是什麼？</a:t>
            </a:r>
            <a:endParaRPr lang="zh-TW" altLang="en-US" sz="2800" b="1" dirty="0"/>
          </a:p>
        </p:txBody>
      </p:sp>
    </p:spTree>
    <p:extLst>
      <p:ext uri="{BB962C8B-B14F-4D97-AF65-F5344CB8AC3E}">
        <p14:creationId xmlns:p14="http://schemas.microsoft.com/office/powerpoint/2010/main" val="1095357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能做什麼？</a:t>
            </a:r>
            <a:endParaRPr lang="zh-TW" altLang="en-US" sz="2800" b="1" dirty="0"/>
          </a:p>
        </p:txBody>
      </p:sp>
      <p:sp>
        <p:nvSpPr>
          <p:cNvPr id="17" name="矩形 16"/>
          <p:cNvSpPr/>
          <p:nvPr/>
        </p:nvSpPr>
        <p:spPr>
          <a:xfrm>
            <a:off x="685101" y="1512494"/>
            <a:ext cx="8450510" cy="44353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p:nvPr/>
        </p:nvSpPr>
        <p:spPr>
          <a:xfrm>
            <a:off x="809276" y="1740223"/>
            <a:ext cx="7966849" cy="3970318"/>
          </a:xfrm>
          <a:prstGeom prst="rect">
            <a:avLst/>
          </a:prstGeom>
          <a:noFill/>
        </p:spPr>
        <p:txBody>
          <a:bodyPr wrap="square" rtlCol="0">
            <a:spAutoFit/>
          </a:bodyPr>
          <a:lstStyle/>
          <a:p>
            <a:pPr fontAlgn="base"/>
            <a:r>
              <a:rPr lang="zh-TW" altLang="en-US" dirty="0"/>
              <a:t>自然搜尋流量 </a:t>
            </a:r>
            <a:r>
              <a:rPr lang="en-US" altLang="zh-TW" dirty="0"/>
              <a:t>(Organic Search)</a:t>
            </a:r>
            <a:r>
              <a:rPr lang="zh-TW" altLang="en-US" dirty="0" smtClean="0"/>
              <a:t>：</a:t>
            </a:r>
            <a:endParaRPr lang="en-US" altLang="zh-TW" dirty="0" smtClean="0"/>
          </a:p>
          <a:p>
            <a:pPr fontAlgn="base"/>
            <a:r>
              <a:rPr lang="zh-TW" altLang="en-US" dirty="0" smtClean="0"/>
              <a:t>從 </a:t>
            </a:r>
            <a:r>
              <a:rPr lang="en-US" altLang="zh-TW" dirty="0"/>
              <a:t>Google</a:t>
            </a:r>
            <a:r>
              <a:rPr lang="zh-TW" altLang="en-US" dirty="0"/>
              <a:t>、</a:t>
            </a:r>
            <a:r>
              <a:rPr lang="en-US" altLang="zh-TW" dirty="0"/>
              <a:t>Yahoo </a:t>
            </a:r>
            <a:r>
              <a:rPr lang="zh-TW" altLang="en-US" dirty="0"/>
              <a:t>等搜尋引擎藉由搜尋關鍵字進入網站的</a:t>
            </a:r>
            <a:r>
              <a:rPr lang="zh-TW" altLang="en-US" dirty="0" smtClean="0"/>
              <a:t>流量</a:t>
            </a:r>
            <a:endParaRPr lang="en-US" altLang="zh-TW" dirty="0" smtClean="0"/>
          </a:p>
          <a:p>
            <a:pPr fontAlgn="base"/>
            <a:endParaRPr lang="zh-TW" altLang="en-US" dirty="0"/>
          </a:p>
          <a:p>
            <a:pPr fontAlgn="base"/>
            <a:r>
              <a:rPr lang="zh-TW" altLang="en-US" dirty="0"/>
              <a:t>付費搜尋流量 </a:t>
            </a:r>
            <a:r>
              <a:rPr lang="en-US" altLang="zh-TW" dirty="0"/>
              <a:t>(Paid Search)</a:t>
            </a:r>
            <a:r>
              <a:rPr lang="zh-TW" altLang="en-US" dirty="0" smtClean="0"/>
              <a:t>：</a:t>
            </a:r>
            <a:endParaRPr lang="en-US" altLang="zh-TW" dirty="0" smtClean="0"/>
          </a:p>
          <a:p>
            <a:pPr fontAlgn="base"/>
            <a:r>
              <a:rPr lang="zh-TW" altLang="en-US" dirty="0" smtClean="0"/>
              <a:t>在</a:t>
            </a:r>
            <a:r>
              <a:rPr lang="zh-TW" altLang="en-US" dirty="0"/>
              <a:t>搜尋引擎點擊 </a:t>
            </a:r>
            <a:r>
              <a:rPr lang="en-US" altLang="zh-TW" dirty="0"/>
              <a:t>Google Ads </a:t>
            </a:r>
            <a:r>
              <a:rPr lang="zh-TW" altLang="en-US" dirty="0"/>
              <a:t>等關鍵字廣告進入網站的</a:t>
            </a:r>
            <a:r>
              <a:rPr lang="zh-TW" altLang="en-US" dirty="0" smtClean="0"/>
              <a:t>流量</a:t>
            </a:r>
            <a:endParaRPr lang="en-US" altLang="zh-TW" dirty="0" smtClean="0"/>
          </a:p>
          <a:p>
            <a:pPr fontAlgn="base"/>
            <a:endParaRPr lang="zh-TW" altLang="en-US" dirty="0"/>
          </a:p>
          <a:p>
            <a:pPr fontAlgn="base"/>
            <a:r>
              <a:rPr lang="zh-TW" altLang="en-US" dirty="0"/>
              <a:t>推薦流量 </a:t>
            </a:r>
            <a:r>
              <a:rPr lang="en-US" altLang="zh-TW" dirty="0"/>
              <a:t>(Referral)</a:t>
            </a:r>
            <a:r>
              <a:rPr lang="zh-TW" altLang="en-US" dirty="0" smtClean="0"/>
              <a:t>：</a:t>
            </a:r>
            <a:endParaRPr lang="en-US" altLang="zh-TW" dirty="0" smtClean="0"/>
          </a:p>
          <a:p>
            <a:pPr fontAlgn="base"/>
            <a:r>
              <a:rPr lang="zh-TW" altLang="en-US" dirty="0" smtClean="0"/>
              <a:t>從</a:t>
            </a:r>
            <a:r>
              <a:rPr lang="zh-TW" altLang="en-US" dirty="0"/>
              <a:t>第三方網站如部落格、媒體進入網站的</a:t>
            </a:r>
            <a:r>
              <a:rPr lang="zh-TW" altLang="en-US" dirty="0" smtClean="0"/>
              <a:t>流量</a:t>
            </a:r>
            <a:endParaRPr lang="en-US" altLang="zh-TW" dirty="0" smtClean="0"/>
          </a:p>
          <a:p>
            <a:pPr fontAlgn="base"/>
            <a:endParaRPr lang="zh-TW" altLang="en-US" dirty="0"/>
          </a:p>
          <a:p>
            <a:pPr fontAlgn="base"/>
            <a:r>
              <a:rPr lang="zh-TW" altLang="en-US" dirty="0"/>
              <a:t>社交流量 </a:t>
            </a:r>
            <a:r>
              <a:rPr lang="en-US" altLang="zh-TW" dirty="0"/>
              <a:t>(Social)</a:t>
            </a:r>
            <a:r>
              <a:rPr lang="zh-TW" altLang="en-US" dirty="0" smtClean="0"/>
              <a:t>：</a:t>
            </a:r>
            <a:endParaRPr lang="en-US" altLang="zh-TW" dirty="0" smtClean="0"/>
          </a:p>
          <a:p>
            <a:pPr fontAlgn="base"/>
            <a:r>
              <a:rPr lang="zh-TW" altLang="en-US" dirty="0" smtClean="0"/>
              <a:t>從</a:t>
            </a:r>
            <a:r>
              <a:rPr lang="zh-TW" altLang="en-US" dirty="0"/>
              <a:t>社群網站進站的流量，如 </a:t>
            </a:r>
            <a:r>
              <a:rPr lang="en-US" altLang="zh-TW" dirty="0"/>
              <a:t>Facebook</a:t>
            </a:r>
            <a:r>
              <a:rPr lang="zh-TW" altLang="en-US" dirty="0"/>
              <a:t>、</a:t>
            </a:r>
            <a:r>
              <a:rPr lang="en-US" altLang="zh-TW" dirty="0"/>
              <a:t>YouTube</a:t>
            </a:r>
            <a:r>
              <a:rPr lang="zh-TW" altLang="en-US" dirty="0"/>
              <a:t>、</a:t>
            </a:r>
            <a:r>
              <a:rPr lang="en-US" altLang="zh-TW" dirty="0"/>
              <a:t>Instagram </a:t>
            </a:r>
            <a:r>
              <a:rPr lang="zh-TW" altLang="en-US" dirty="0" smtClean="0"/>
              <a:t>等</a:t>
            </a:r>
            <a:endParaRPr lang="en-US" altLang="zh-TW" dirty="0" smtClean="0"/>
          </a:p>
          <a:p>
            <a:pPr fontAlgn="base"/>
            <a:endParaRPr lang="zh-TW" altLang="en-US" dirty="0"/>
          </a:p>
          <a:p>
            <a:pPr fontAlgn="base"/>
            <a:r>
              <a:rPr lang="zh-TW" altLang="en-US" dirty="0"/>
              <a:t>直接流量 </a:t>
            </a:r>
            <a:r>
              <a:rPr lang="en-US" altLang="zh-TW" dirty="0"/>
              <a:t>(Direct)</a:t>
            </a:r>
            <a:r>
              <a:rPr lang="zh-TW" altLang="en-US" dirty="0"/>
              <a:t>：直接進入網站的流量，如從書籤列進入網站、瀏覽器輸入網址、或透過 </a:t>
            </a:r>
            <a:r>
              <a:rPr lang="en-US" altLang="zh-TW" dirty="0"/>
              <a:t>App </a:t>
            </a:r>
            <a:r>
              <a:rPr lang="zh-TW" altLang="en-US" dirty="0"/>
              <a:t>連結進站的流量</a:t>
            </a:r>
          </a:p>
        </p:txBody>
      </p:sp>
      <p:pic>
        <p:nvPicPr>
          <p:cNvPr id="20" name="圖片 19"/>
          <p:cNvPicPr>
            <a:picLocks noChangeAspect="1"/>
          </p:cNvPicPr>
          <p:nvPr/>
        </p:nvPicPr>
        <p:blipFill>
          <a:blip r:embed="rId2"/>
          <a:stretch>
            <a:fillRect/>
          </a:stretch>
        </p:blipFill>
        <p:spPr>
          <a:xfrm>
            <a:off x="9420838" y="995727"/>
            <a:ext cx="2178559" cy="4952067"/>
          </a:xfrm>
          <a:prstGeom prst="rect">
            <a:avLst/>
          </a:prstGeom>
        </p:spPr>
      </p:pic>
      <p:sp>
        <p:nvSpPr>
          <p:cNvPr id="6" name="文字方塊 5"/>
          <p:cNvSpPr txBox="1"/>
          <p:nvPr/>
        </p:nvSpPr>
        <p:spPr>
          <a:xfrm>
            <a:off x="685101" y="6064451"/>
            <a:ext cx="9924174" cy="369332"/>
          </a:xfrm>
          <a:prstGeom prst="rect">
            <a:avLst/>
          </a:prstGeom>
          <a:noFill/>
        </p:spPr>
        <p:txBody>
          <a:bodyPr wrap="square" rtlCol="0">
            <a:spAutoFit/>
          </a:bodyPr>
          <a:lstStyle/>
          <a:p>
            <a:r>
              <a:rPr lang="en-US" altLang="zh-TW" dirty="0" smtClean="0"/>
              <a:t>https://analytics.google.com/analytics/web/#/report-home/a175452839w243228633p226549419</a:t>
            </a:r>
            <a:endParaRPr lang="zh-TW" altLang="en-US" dirty="0"/>
          </a:p>
        </p:txBody>
      </p:sp>
    </p:spTree>
    <p:extLst>
      <p:ext uri="{BB962C8B-B14F-4D97-AF65-F5344CB8AC3E}">
        <p14:creationId xmlns:p14="http://schemas.microsoft.com/office/powerpoint/2010/main" val="767461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570450" y="1417740"/>
            <a:ext cx="10805021" cy="1107996"/>
          </a:xfrm>
          <a:prstGeom prst="rect">
            <a:avLst/>
          </a:prstGeom>
          <a:noFill/>
        </p:spPr>
        <p:txBody>
          <a:bodyPr wrap="square" rtlCol="0">
            <a:spAutoFit/>
          </a:bodyPr>
          <a:lstStyle/>
          <a:p>
            <a:pPr fontAlgn="base"/>
            <a:r>
              <a:rPr lang="zh-TW" altLang="en-US" sz="1600" dirty="0" smtClean="0"/>
              <a:t>「</a:t>
            </a:r>
            <a:r>
              <a:rPr lang="zh-TW" altLang="en-US" sz="1600" dirty="0"/>
              <a:t>行為」可以辨識使用者是第一次造訪你的網站，或是重複瀏覽的使用者、他們瀏覽你的網站的頻率、回流的頻率，以及主動參與的程度。「技術」的細節你可以看到使用者使用的瀏覽器、作業系統 、螢幕解析度、螢幕色彩、使用的連線主機網絡。</a:t>
            </a:r>
          </a:p>
          <a:p>
            <a:endParaRPr lang="zh-TW" altLang="en-US" sz="1600" dirty="0"/>
          </a:p>
        </p:txBody>
      </p:sp>
      <p:sp>
        <p:nvSpPr>
          <p:cNvPr id="6" name="文字方塊 5"/>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a:t>使用者行為</a:t>
            </a:r>
          </a:p>
        </p:txBody>
      </p:sp>
      <p:pic>
        <p:nvPicPr>
          <p:cNvPr id="2052" name="Picture 4" descr="https://s14608.pcdn.co/wp-content/uploads/2017/05/img_591e70f93d39f.png?is-pending-load=1"/>
          <p:cNvPicPr>
            <a:picLocks noChangeAspect="1" noChangeArrowheads="1"/>
          </p:cNvPicPr>
          <p:nvPr/>
        </p:nvPicPr>
        <p:blipFill rotWithShape="1">
          <a:blip r:embed="rId2">
            <a:extLst>
              <a:ext uri="{28A0092B-C50C-407E-A947-70E740481C1C}">
                <a14:useLocalDpi xmlns:a14="http://schemas.microsoft.com/office/drawing/2010/main" val="0"/>
              </a:ext>
            </a:extLst>
          </a:blip>
          <a:srcRect b="24350"/>
          <a:stretch/>
        </p:blipFill>
        <p:spPr bwMode="auto">
          <a:xfrm>
            <a:off x="685101" y="2439699"/>
            <a:ext cx="1858818" cy="3917659"/>
          </a:xfrm>
          <a:prstGeom prst="rect">
            <a:avLst/>
          </a:prstGeom>
          <a:noFill/>
          <a:extLst>
            <a:ext uri="{909E8E84-426E-40DD-AFC4-6F175D3DCCD1}">
              <a14:hiddenFill xmlns:a14="http://schemas.microsoft.com/office/drawing/2010/main">
                <a:solidFill>
                  <a:srgbClr val="FFFFFF"/>
                </a:solidFill>
              </a14:hiddenFill>
            </a:ext>
          </a:extLst>
        </p:spPr>
      </p:pic>
      <p:pic>
        <p:nvPicPr>
          <p:cNvPr id="5" name="圖片 4"/>
          <p:cNvPicPr>
            <a:picLocks noChangeAspect="1"/>
          </p:cNvPicPr>
          <p:nvPr/>
        </p:nvPicPr>
        <p:blipFill>
          <a:blip r:embed="rId3"/>
          <a:stretch>
            <a:fillRect/>
          </a:stretch>
        </p:blipFill>
        <p:spPr>
          <a:xfrm>
            <a:off x="2658595" y="2439699"/>
            <a:ext cx="8754171" cy="3475191"/>
          </a:xfrm>
          <a:prstGeom prst="rect">
            <a:avLst/>
          </a:prstGeom>
        </p:spPr>
      </p:pic>
    </p:spTree>
    <p:extLst>
      <p:ext uri="{BB962C8B-B14F-4D97-AF65-F5344CB8AC3E}">
        <p14:creationId xmlns:p14="http://schemas.microsoft.com/office/powerpoint/2010/main" val="505474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a:t>使用者行為</a:t>
            </a:r>
          </a:p>
        </p:txBody>
      </p:sp>
      <p:pic>
        <p:nvPicPr>
          <p:cNvPr id="7" name="圖片 6"/>
          <p:cNvPicPr>
            <a:picLocks noChangeAspect="1"/>
          </p:cNvPicPr>
          <p:nvPr/>
        </p:nvPicPr>
        <p:blipFill>
          <a:blip r:embed="rId2"/>
          <a:stretch>
            <a:fillRect/>
          </a:stretch>
        </p:blipFill>
        <p:spPr>
          <a:xfrm>
            <a:off x="685101" y="1484850"/>
            <a:ext cx="9051213" cy="4978167"/>
          </a:xfrm>
          <a:prstGeom prst="rect">
            <a:avLst/>
          </a:prstGeom>
        </p:spPr>
      </p:pic>
    </p:spTree>
    <p:extLst>
      <p:ext uri="{BB962C8B-B14F-4D97-AF65-F5344CB8AC3E}">
        <p14:creationId xmlns:p14="http://schemas.microsoft.com/office/powerpoint/2010/main" val="13476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570450" y="1417740"/>
            <a:ext cx="10805021" cy="584775"/>
          </a:xfrm>
          <a:prstGeom prst="rect">
            <a:avLst/>
          </a:prstGeom>
          <a:noFill/>
        </p:spPr>
        <p:txBody>
          <a:bodyPr wrap="square" rtlCol="0">
            <a:spAutoFit/>
          </a:bodyPr>
          <a:lstStyle/>
          <a:p>
            <a:pPr fontAlgn="base"/>
            <a:r>
              <a:rPr lang="zh-TW" altLang="en-US" sz="1600" dirty="0" smtClean="0"/>
              <a:t>瀏覽網站使用者</a:t>
            </a:r>
            <a:r>
              <a:rPr lang="zh-TW" altLang="en-US" sz="1600" dirty="0"/>
              <a:t>的年齡區間、</a:t>
            </a:r>
            <a:r>
              <a:rPr lang="zh-TW" altLang="en-US" sz="1600" dirty="0" smtClean="0"/>
              <a:t>性別、演算</a:t>
            </a:r>
            <a:r>
              <a:rPr lang="zh-TW" altLang="en-US" sz="1600" dirty="0"/>
              <a:t>相對應的興趣偏好，甚至是潛在顧客與一般使用者的差別 ；「地理區域」可以看到瀏覽你的網站的使用者他們所在的位置以及使用的語言。</a:t>
            </a:r>
            <a:endParaRPr lang="zh-TW" altLang="en-US" sz="1400" dirty="0"/>
          </a:p>
        </p:txBody>
      </p:sp>
      <p:pic>
        <p:nvPicPr>
          <p:cNvPr id="2050" name="Picture 2" descr="https://s14608.pcdn.co/wp-content/uploads/2017/05/img_591e746e1aa48.png?is-pending-loa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156" y="2362367"/>
            <a:ext cx="9447977" cy="3912597"/>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5"/>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目標對象</a:t>
            </a:r>
            <a:endParaRPr lang="zh-TW" altLang="en-US" sz="2800" b="1" dirty="0"/>
          </a:p>
        </p:txBody>
      </p:sp>
    </p:spTree>
    <p:extLst>
      <p:ext uri="{BB962C8B-B14F-4D97-AF65-F5344CB8AC3E}">
        <p14:creationId xmlns:p14="http://schemas.microsoft.com/office/powerpoint/2010/main" val="3960895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570450" y="1417740"/>
            <a:ext cx="10805021" cy="584775"/>
          </a:xfrm>
          <a:prstGeom prst="rect">
            <a:avLst/>
          </a:prstGeom>
          <a:noFill/>
        </p:spPr>
        <p:txBody>
          <a:bodyPr wrap="square" rtlCol="0">
            <a:spAutoFit/>
          </a:bodyPr>
          <a:lstStyle/>
          <a:p>
            <a:pPr fontAlgn="base"/>
            <a:r>
              <a:rPr lang="zh-TW" altLang="en-US" sz="1600" dirty="0"/>
              <a:t>「行動裝置」可以看到使用者他們所使用的手機品牌、規格型號和作業系統。這在網路上販售手機的業者或許會很有幫助，甚至你也可以根據使用者的手機，辨別他們可能的消費行為或習慣，因為品牌</a:t>
            </a:r>
            <a:endParaRPr lang="zh-TW" altLang="en-US" sz="1200" dirty="0"/>
          </a:p>
        </p:txBody>
      </p:sp>
      <p:sp>
        <p:nvSpPr>
          <p:cNvPr id="6" name="文字方塊 5"/>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目標對象</a:t>
            </a:r>
            <a:endParaRPr lang="zh-TW" altLang="en-US" sz="2800" b="1" dirty="0"/>
          </a:p>
        </p:txBody>
      </p:sp>
      <p:pic>
        <p:nvPicPr>
          <p:cNvPr id="7170" name="Picture 2" descr="https://s14608.pcdn.co/wp-content/uploads/2017/05/img_591e7372bb72c.png?is-pending-loa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716" y="2121631"/>
            <a:ext cx="4278173" cy="4482255"/>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p:cNvPicPr>
            <a:picLocks noChangeAspect="1"/>
          </p:cNvPicPr>
          <p:nvPr/>
        </p:nvPicPr>
        <p:blipFill>
          <a:blip r:embed="rId3"/>
          <a:stretch>
            <a:fillRect/>
          </a:stretch>
        </p:blipFill>
        <p:spPr>
          <a:xfrm>
            <a:off x="4537300" y="2198543"/>
            <a:ext cx="7299912" cy="3005846"/>
          </a:xfrm>
          <a:prstGeom prst="rect">
            <a:avLst/>
          </a:prstGeom>
        </p:spPr>
      </p:pic>
    </p:spTree>
    <p:extLst>
      <p:ext uri="{BB962C8B-B14F-4D97-AF65-F5344CB8AC3E}">
        <p14:creationId xmlns:p14="http://schemas.microsoft.com/office/powerpoint/2010/main" val="3230674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570450" y="1417740"/>
            <a:ext cx="10805021" cy="584775"/>
          </a:xfrm>
          <a:prstGeom prst="rect">
            <a:avLst/>
          </a:prstGeom>
          <a:noFill/>
        </p:spPr>
        <p:txBody>
          <a:bodyPr wrap="square" rtlCol="0">
            <a:spAutoFit/>
          </a:bodyPr>
          <a:lstStyle/>
          <a:p>
            <a:pPr fontAlgn="base"/>
            <a:r>
              <a:rPr lang="zh-TW" altLang="en-US" sz="1600" dirty="0"/>
              <a:t>舊</a:t>
            </a:r>
            <a:r>
              <a:rPr lang="zh-TW" altLang="en-US" sz="1600" dirty="0" smtClean="0"/>
              <a:t>客戶</a:t>
            </a:r>
            <a:r>
              <a:rPr lang="zh-TW" altLang="en-US" sz="1600" dirty="0"/>
              <a:t>的行為</a:t>
            </a:r>
            <a:r>
              <a:rPr lang="zh-TW" altLang="en-US" sz="1600" dirty="0" smtClean="0"/>
              <a:t>，點</a:t>
            </a:r>
            <a:r>
              <a:rPr lang="zh-TW" altLang="en-US" sz="1600" dirty="0"/>
              <a:t>開來的「使用者多層檢視」中，根據你評斷</a:t>
            </a:r>
            <a:r>
              <a:rPr lang="zh-TW" altLang="en-US" sz="1600" dirty="0" smtClean="0"/>
              <a:t>「舊客戶」</a:t>
            </a:r>
            <a:r>
              <a:rPr lang="zh-TW" altLang="en-US" sz="1600" dirty="0"/>
              <a:t>的標準，比方說交易次數最多的（電商網站）、平均工作階段時間長度最長的（內容行銷、部落客），以不同的篩選條件篩選，找到該位使用者的使用習慣和行為。</a:t>
            </a:r>
          </a:p>
        </p:txBody>
      </p:sp>
      <p:sp>
        <p:nvSpPr>
          <p:cNvPr id="6" name="文字方塊 5"/>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使用者多層檢視</a:t>
            </a:r>
            <a:endParaRPr lang="zh-TW" altLang="en-US" sz="2800" b="1" dirty="0"/>
          </a:p>
        </p:txBody>
      </p:sp>
      <p:pic>
        <p:nvPicPr>
          <p:cNvPr id="3" name="圖片 2"/>
          <p:cNvPicPr>
            <a:picLocks noChangeAspect="1"/>
          </p:cNvPicPr>
          <p:nvPr/>
        </p:nvPicPr>
        <p:blipFill>
          <a:blip r:embed="rId2"/>
          <a:stretch>
            <a:fillRect/>
          </a:stretch>
        </p:blipFill>
        <p:spPr>
          <a:xfrm>
            <a:off x="685101" y="2197374"/>
            <a:ext cx="9684913" cy="3926590"/>
          </a:xfrm>
          <a:prstGeom prst="rect">
            <a:avLst/>
          </a:prstGeom>
        </p:spPr>
      </p:pic>
    </p:spTree>
    <p:extLst>
      <p:ext uri="{BB962C8B-B14F-4D97-AF65-F5344CB8AC3E}">
        <p14:creationId xmlns:p14="http://schemas.microsoft.com/office/powerpoint/2010/main" val="2241689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55008" y="1756817"/>
            <a:ext cx="4446166" cy="38050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紀錄，然後呢？</a:t>
            </a:r>
            <a:endParaRPr lang="zh-TW" altLang="en-US" sz="2800" b="1" dirty="0"/>
          </a:p>
        </p:txBody>
      </p:sp>
      <p:sp>
        <p:nvSpPr>
          <p:cNvPr id="5" name="文字方塊 4"/>
          <p:cNvSpPr txBox="1"/>
          <p:nvPr/>
        </p:nvSpPr>
        <p:spPr>
          <a:xfrm>
            <a:off x="931178" y="2002660"/>
            <a:ext cx="4269996" cy="3139321"/>
          </a:xfrm>
          <a:prstGeom prst="rect">
            <a:avLst/>
          </a:prstGeom>
          <a:noFill/>
        </p:spPr>
        <p:txBody>
          <a:bodyPr wrap="square" rtlCol="0">
            <a:spAutoFit/>
          </a:bodyPr>
          <a:lstStyle/>
          <a:p>
            <a:pPr marL="342900" indent="-342900">
              <a:buFont typeface="+mj-lt"/>
              <a:buAutoNum type="arabicPeriod"/>
            </a:pPr>
            <a:r>
              <a:rPr lang="zh-TW" altLang="en-US" dirty="0" smtClean="0"/>
              <a:t>瀏覽次數</a:t>
            </a:r>
            <a:endParaRPr lang="en-US" altLang="zh-TW" dirty="0" smtClean="0"/>
          </a:p>
          <a:p>
            <a:pPr marL="342900" indent="-342900">
              <a:buFont typeface="+mj-lt"/>
              <a:buAutoNum type="arabicPeriod"/>
            </a:pPr>
            <a:r>
              <a:rPr lang="zh-TW" altLang="en-US" dirty="0" smtClean="0"/>
              <a:t>造訪次數</a:t>
            </a:r>
            <a:endParaRPr lang="en-US" altLang="zh-TW" dirty="0" smtClean="0"/>
          </a:p>
          <a:p>
            <a:pPr marL="342900" indent="-342900">
              <a:buFont typeface="+mj-lt"/>
              <a:buAutoNum type="arabicPeriod"/>
            </a:pPr>
            <a:r>
              <a:rPr lang="zh-TW" altLang="en-US" dirty="0" smtClean="0"/>
              <a:t>頁面停留時間</a:t>
            </a:r>
            <a:endParaRPr lang="en-US" altLang="zh-TW" dirty="0" smtClean="0"/>
          </a:p>
          <a:p>
            <a:pPr marL="342900" indent="-342900">
              <a:buFont typeface="+mj-lt"/>
              <a:buAutoNum type="arabicPeriod"/>
            </a:pPr>
            <a:r>
              <a:rPr lang="zh-TW" altLang="en-US" dirty="0" smtClean="0"/>
              <a:t>非</a:t>
            </a:r>
            <a:r>
              <a:rPr lang="zh-TW" altLang="en-US" dirty="0"/>
              <a:t>重複訪客</a:t>
            </a:r>
            <a:r>
              <a:rPr lang="zh-TW" altLang="en-US" dirty="0" smtClean="0"/>
              <a:t>經由那些途徑得知</a:t>
            </a:r>
            <a:endParaRPr lang="en-US" altLang="zh-TW" dirty="0" smtClean="0"/>
          </a:p>
          <a:p>
            <a:pPr marL="342900" indent="-342900">
              <a:buFont typeface="+mj-lt"/>
              <a:buAutoNum type="arabicPeriod"/>
            </a:pPr>
            <a:r>
              <a:rPr lang="zh-TW" altLang="en-US" dirty="0" smtClean="0"/>
              <a:t>裝置</a:t>
            </a:r>
            <a:endParaRPr lang="en-US" altLang="zh-TW" dirty="0"/>
          </a:p>
          <a:p>
            <a:pPr marL="342900" indent="-342900">
              <a:buFont typeface="+mj-lt"/>
              <a:buAutoNum type="arabicPeriod"/>
            </a:pPr>
            <a:r>
              <a:rPr lang="zh-TW" altLang="en-US" dirty="0" smtClean="0"/>
              <a:t>瀏覽器</a:t>
            </a:r>
            <a:endParaRPr lang="en-US" altLang="zh-TW" dirty="0" smtClean="0"/>
          </a:p>
          <a:p>
            <a:pPr marL="342900" indent="-342900">
              <a:buFont typeface="+mj-lt"/>
              <a:buAutoNum type="arabicPeriod"/>
            </a:pPr>
            <a:r>
              <a:rPr lang="zh-TW" altLang="en-US" dirty="0" smtClean="0">
                <a:effectLst/>
              </a:rPr>
              <a:t>回流率</a:t>
            </a:r>
            <a:endParaRPr lang="en-US" altLang="zh-TW" dirty="0" smtClean="0">
              <a:effectLst/>
            </a:endParaRPr>
          </a:p>
          <a:p>
            <a:pPr marL="342900" indent="-342900">
              <a:buFont typeface="+mj-lt"/>
              <a:buAutoNum type="arabicPeriod"/>
            </a:pPr>
            <a:r>
              <a:rPr lang="zh-TW" altLang="en-US" dirty="0" smtClean="0"/>
              <a:t>跳出率</a:t>
            </a:r>
            <a:endParaRPr lang="en-US" altLang="zh-TW" dirty="0" smtClean="0"/>
          </a:p>
          <a:p>
            <a:pPr marL="342900" indent="-342900">
              <a:buFont typeface="+mj-lt"/>
              <a:buAutoNum type="arabicPeriod"/>
            </a:pPr>
            <a:r>
              <a:rPr lang="zh-TW" altLang="en-US" dirty="0"/>
              <a:t>觸發事件</a:t>
            </a:r>
            <a:r>
              <a:rPr lang="zh-TW" altLang="en-US" dirty="0" smtClean="0"/>
              <a:t>數</a:t>
            </a:r>
            <a:endParaRPr lang="en-US" altLang="zh-TW" dirty="0" smtClean="0"/>
          </a:p>
          <a:p>
            <a:pPr marL="342900" indent="-342900">
              <a:buFont typeface="+mj-lt"/>
              <a:buAutoNum type="arabicPeriod"/>
            </a:pPr>
            <a:r>
              <a:rPr lang="zh-TW" altLang="en-US" dirty="0" smtClean="0">
                <a:effectLst/>
              </a:rPr>
              <a:t>地區區域</a:t>
            </a:r>
            <a:endParaRPr lang="en-US" altLang="zh-TW" dirty="0" smtClean="0">
              <a:effectLst/>
            </a:endParaRPr>
          </a:p>
          <a:p>
            <a:pPr marL="342900" indent="-342900">
              <a:buFont typeface="+mj-lt"/>
              <a:buAutoNum type="arabicPeriod"/>
            </a:pPr>
            <a:r>
              <a:rPr lang="zh-TW" altLang="en-US" dirty="0" smtClean="0">
                <a:effectLst/>
              </a:rPr>
              <a:t>使用者流程</a:t>
            </a:r>
            <a:r>
              <a:rPr lang="en-US" altLang="zh-TW" dirty="0" smtClean="0"/>
              <a:t>…..</a:t>
            </a:r>
            <a:r>
              <a:rPr lang="zh-TW" altLang="en-US" dirty="0" smtClean="0"/>
              <a:t>等</a:t>
            </a:r>
            <a:endParaRPr lang="en-US" altLang="zh-TW" dirty="0" smtClean="0">
              <a:effectLst/>
            </a:endParaRPr>
          </a:p>
        </p:txBody>
      </p:sp>
      <p:pic>
        <p:nvPicPr>
          <p:cNvPr id="2050" name="Picture 2" descr="https://customerexperience.waca.ec/uploads/blog/236/ga02.png"/>
          <p:cNvPicPr>
            <a:picLocks noChangeAspect="1" noChangeArrowheads="1"/>
          </p:cNvPicPr>
          <p:nvPr/>
        </p:nvPicPr>
        <p:blipFill rotWithShape="1">
          <a:blip r:embed="rId2">
            <a:extLst>
              <a:ext uri="{28A0092B-C50C-407E-A947-70E740481C1C}">
                <a14:useLocalDpi xmlns:a14="http://schemas.microsoft.com/office/drawing/2010/main" val="0"/>
              </a:ext>
            </a:extLst>
          </a:blip>
          <a:srcRect r="33714"/>
          <a:stretch/>
        </p:blipFill>
        <p:spPr bwMode="auto">
          <a:xfrm>
            <a:off x="5587070" y="1756816"/>
            <a:ext cx="4311943" cy="3894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391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55008" y="1730532"/>
            <a:ext cx="5276674" cy="150709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回訪率轉為實際購買</a:t>
            </a:r>
            <a:endParaRPr lang="zh-TW" altLang="en-US" sz="2800" b="1" dirty="0"/>
          </a:p>
        </p:txBody>
      </p:sp>
      <p:sp>
        <p:nvSpPr>
          <p:cNvPr id="10" name="文字方塊 9"/>
          <p:cNvSpPr txBox="1"/>
          <p:nvPr/>
        </p:nvSpPr>
        <p:spPr>
          <a:xfrm>
            <a:off x="891740" y="1875436"/>
            <a:ext cx="4815281" cy="1200329"/>
          </a:xfrm>
          <a:prstGeom prst="rect">
            <a:avLst/>
          </a:prstGeom>
          <a:noFill/>
        </p:spPr>
        <p:txBody>
          <a:bodyPr wrap="square" rtlCol="0">
            <a:spAutoFit/>
          </a:bodyPr>
          <a:lstStyle/>
          <a:p>
            <a:r>
              <a:rPr lang="zh-TW" altLang="en-US" dirty="0" smtClean="0"/>
              <a:t>例如：</a:t>
            </a:r>
            <a:r>
              <a:rPr lang="en-US" altLang="zh-TW" dirty="0" smtClean="0"/>
              <a:t/>
            </a:r>
            <a:br>
              <a:rPr lang="en-US" altLang="zh-TW" dirty="0" smtClean="0"/>
            </a:br>
            <a:r>
              <a:rPr lang="zh-TW" altLang="en-US" dirty="0" smtClean="0"/>
              <a:t>瀏覽次數</a:t>
            </a:r>
            <a:r>
              <a:rPr lang="en-US" altLang="zh-TW" dirty="0" smtClean="0"/>
              <a:t>+</a:t>
            </a:r>
            <a:r>
              <a:rPr lang="zh-TW" altLang="en-US" dirty="0" smtClean="0"/>
              <a:t>造訪次數，形成頻繁造訪某一頁，可在首頁上提供快速連結位置、或是在某一頁做相同類似商品推薦</a:t>
            </a:r>
            <a:r>
              <a:rPr lang="en-US" altLang="zh-TW" dirty="0" smtClean="0"/>
              <a:t>…</a:t>
            </a:r>
            <a:r>
              <a:rPr lang="zh-TW" altLang="en-US" dirty="0" smtClean="0"/>
              <a:t>等</a:t>
            </a:r>
            <a:endParaRPr lang="en-US" altLang="zh-TW" dirty="0" smtClean="0"/>
          </a:p>
        </p:txBody>
      </p:sp>
      <p:sp>
        <p:nvSpPr>
          <p:cNvPr id="11" name="文字方塊 10"/>
          <p:cNvSpPr txBox="1"/>
          <p:nvPr/>
        </p:nvSpPr>
        <p:spPr>
          <a:xfrm>
            <a:off x="755008" y="4838109"/>
            <a:ext cx="6342078" cy="1200329"/>
          </a:xfrm>
          <a:prstGeom prst="rect">
            <a:avLst/>
          </a:prstGeom>
          <a:noFill/>
        </p:spPr>
        <p:txBody>
          <a:bodyPr wrap="square" rtlCol="0">
            <a:spAutoFit/>
          </a:bodyPr>
          <a:lstStyle/>
          <a:p>
            <a:r>
              <a:rPr lang="zh-TW" altLang="en-US" dirty="0" smtClean="0"/>
              <a:t>停留時間過長 </a:t>
            </a:r>
            <a:r>
              <a:rPr lang="en-US" altLang="zh-TW" dirty="0" smtClean="0"/>
              <a:t>==</a:t>
            </a:r>
            <a:r>
              <a:rPr lang="zh-TW" altLang="en-US" dirty="0" smtClean="0"/>
              <a:t> 潛在客戶， </a:t>
            </a:r>
            <a:r>
              <a:rPr lang="en-US" altLang="zh-TW" dirty="0" smtClean="0"/>
              <a:t>(</a:t>
            </a:r>
            <a:r>
              <a:rPr lang="zh-TW" altLang="en-US" dirty="0" smtClean="0"/>
              <a:t>潛在客戶轉換為實際顧客</a:t>
            </a:r>
            <a:r>
              <a:rPr lang="en-US" altLang="zh-TW" dirty="0" smtClean="0"/>
              <a:t>)</a:t>
            </a:r>
            <a:r>
              <a:rPr lang="zh-TW" altLang="en-US" dirty="0" smtClean="0"/>
              <a:t> </a:t>
            </a:r>
            <a:r>
              <a:rPr lang="en-US" altLang="zh-TW" dirty="0" smtClean="0"/>
              <a:t/>
            </a:r>
            <a:br>
              <a:rPr lang="en-US" altLang="zh-TW" dirty="0" smtClean="0"/>
            </a:br>
            <a:r>
              <a:rPr lang="zh-TW" altLang="en-US" dirty="0" smtClean="0"/>
              <a:t>重複到訪者 </a:t>
            </a:r>
            <a:r>
              <a:rPr lang="en-US" altLang="zh-TW" dirty="0" smtClean="0"/>
              <a:t>==</a:t>
            </a:r>
            <a:r>
              <a:rPr lang="zh-TW" altLang="en-US" dirty="0" smtClean="0"/>
              <a:t> 潛在客戶  </a:t>
            </a:r>
            <a:r>
              <a:rPr lang="en-US" altLang="zh-TW" dirty="0" smtClean="0"/>
              <a:t>(</a:t>
            </a:r>
            <a:r>
              <a:rPr lang="zh-TW" altLang="en-US" dirty="0"/>
              <a:t>潛在客戶轉換為實際顧客</a:t>
            </a:r>
            <a:r>
              <a:rPr lang="en-US" altLang="zh-TW" dirty="0" smtClean="0"/>
              <a:t>)</a:t>
            </a:r>
            <a:r>
              <a:rPr lang="zh-TW" altLang="en-US" dirty="0" smtClean="0"/>
              <a:t> </a:t>
            </a:r>
            <a:endParaRPr lang="en-US" altLang="zh-TW" dirty="0" smtClean="0"/>
          </a:p>
          <a:p>
            <a:r>
              <a:rPr lang="zh-TW" altLang="en-US" dirty="0" smtClean="0"/>
              <a:t>使用者多層檢視 </a:t>
            </a:r>
            <a:r>
              <a:rPr lang="en-US" altLang="zh-TW" dirty="0" smtClean="0"/>
              <a:t>== </a:t>
            </a:r>
            <a:r>
              <a:rPr lang="zh-TW" altLang="en-US" dirty="0" smtClean="0"/>
              <a:t>舊客戶 </a:t>
            </a:r>
            <a:r>
              <a:rPr lang="en-US" altLang="zh-TW" dirty="0" smtClean="0"/>
              <a:t>(CRM</a:t>
            </a:r>
            <a:r>
              <a:rPr lang="zh-TW" altLang="en-US" dirty="0" smtClean="0"/>
              <a:t>顧客關係管理</a:t>
            </a:r>
            <a:r>
              <a:rPr lang="en-US" altLang="zh-TW" dirty="0" smtClean="0"/>
              <a:t>)</a:t>
            </a:r>
          </a:p>
          <a:p>
            <a:endParaRPr lang="en-US" altLang="zh-TW" dirty="0" smtClean="0"/>
          </a:p>
        </p:txBody>
      </p:sp>
      <p:sp>
        <p:nvSpPr>
          <p:cNvPr id="12" name="文字方塊 11"/>
          <p:cNvSpPr txBox="1"/>
          <p:nvPr/>
        </p:nvSpPr>
        <p:spPr>
          <a:xfrm>
            <a:off x="755008" y="3596726"/>
            <a:ext cx="5607690" cy="923330"/>
          </a:xfrm>
          <a:prstGeom prst="rect">
            <a:avLst/>
          </a:prstGeom>
          <a:noFill/>
        </p:spPr>
        <p:txBody>
          <a:bodyPr wrap="square" rtlCol="0">
            <a:spAutoFit/>
          </a:bodyPr>
          <a:lstStyle/>
          <a:p>
            <a:r>
              <a:rPr lang="zh-TW" altLang="en-US" dirty="0" smtClean="0"/>
              <a:t>非重複訪客經由那些途徑得知，若是經由社群得知？行銷重點著重在社群，次要搜尋次要在</a:t>
            </a:r>
            <a:r>
              <a:rPr lang="en-US" altLang="zh-TW" dirty="0" smtClean="0"/>
              <a:t>SEO..</a:t>
            </a:r>
            <a:r>
              <a:rPr lang="zh-TW" altLang="en-US" dirty="0" smtClean="0"/>
              <a:t>等資源分配上</a:t>
            </a:r>
            <a:r>
              <a:rPr lang="en-US" altLang="zh-TW" dirty="0" smtClean="0"/>
              <a:t>(</a:t>
            </a:r>
            <a:r>
              <a:rPr lang="zh-TW" altLang="en-US" dirty="0" smtClean="0"/>
              <a:t>時間精力、金錢</a:t>
            </a:r>
            <a:r>
              <a:rPr lang="en-US" altLang="zh-TW" dirty="0" smtClean="0"/>
              <a:t>)</a:t>
            </a:r>
            <a:r>
              <a:rPr lang="zh-TW" altLang="en-US" dirty="0" smtClean="0"/>
              <a:t>。</a:t>
            </a:r>
            <a:endParaRPr lang="en-US" altLang="zh-TW" dirty="0" smtClean="0"/>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5577" y="684954"/>
            <a:ext cx="3048000" cy="5419725"/>
          </a:xfrm>
          <a:prstGeom prst="rect">
            <a:avLst/>
          </a:prstGeom>
        </p:spPr>
      </p:pic>
      <p:sp>
        <p:nvSpPr>
          <p:cNvPr id="3" name="矩形 2"/>
          <p:cNvSpPr/>
          <p:nvPr/>
        </p:nvSpPr>
        <p:spPr>
          <a:xfrm>
            <a:off x="7549529" y="3014528"/>
            <a:ext cx="3280095" cy="76057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094396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754310" y="1666234"/>
            <a:ext cx="4339930" cy="548460"/>
          </a:xfrm>
        </p:spPr>
        <p:txBody>
          <a:bodyPr>
            <a:normAutofit/>
          </a:bodyPr>
          <a:lstStyle/>
          <a:p>
            <a:pPr marL="0" indent="0">
              <a:buNone/>
            </a:pPr>
            <a:r>
              <a:rPr lang="en-US" altLang="zh-TW" sz="1600" dirty="0"/>
              <a:t>1. </a:t>
            </a:r>
            <a:r>
              <a:rPr lang="zh-TW" altLang="en-US" sz="1600" dirty="0"/>
              <a:t>進行網址分析，了解頁面的網址規則</a:t>
            </a:r>
            <a:r>
              <a:rPr lang="zh-TW" altLang="en-US" sz="1400" dirty="0"/>
              <a:t/>
            </a:r>
            <a:br>
              <a:rPr lang="zh-TW" altLang="en-US" sz="1400" dirty="0"/>
            </a:br>
            <a:r>
              <a:rPr lang="en-US" altLang="zh-TW" sz="1600" dirty="0"/>
              <a:t>2. </a:t>
            </a:r>
            <a:r>
              <a:rPr lang="zh-TW" altLang="en-US" sz="1600" dirty="0"/>
              <a:t>了解怎麼運用</a:t>
            </a:r>
            <a:r>
              <a:rPr lang="en-US" altLang="zh-TW" sz="1600" dirty="0"/>
              <a:t>GA</a:t>
            </a:r>
            <a:r>
              <a:rPr lang="zh-TW" altLang="en-US" sz="1600" dirty="0"/>
              <a:t>幫助辨別網站訪客動線</a:t>
            </a:r>
            <a:endParaRPr lang="zh-TW" altLang="en-US" sz="1600" b="1" dirty="0"/>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smtClean="0"/>
              <a:t>與</a:t>
            </a:r>
            <a:r>
              <a:rPr lang="en-US" altLang="zh-TW" sz="2800" b="1" dirty="0" smtClean="0"/>
              <a:t>UX</a:t>
            </a:r>
            <a:r>
              <a:rPr lang="zh-TW" altLang="en-US" sz="2800" b="1" dirty="0"/>
              <a:t>設計師運用</a:t>
            </a:r>
          </a:p>
        </p:txBody>
      </p:sp>
      <p:pic>
        <p:nvPicPr>
          <p:cNvPr id="1028" name="Picture 4" descr="https://miro.medium.com/max/1400/1*TtDnwyREB7A6zOiyei162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10" y="2485091"/>
            <a:ext cx="6667500" cy="2800351"/>
          </a:xfrm>
          <a:prstGeom prst="rect">
            <a:avLst/>
          </a:prstGeom>
          <a:noFill/>
          <a:extLst>
            <a:ext uri="{909E8E84-426E-40DD-AFC4-6F175D3DCCD1}">
              <a14:hiddenFill xmlns:a14="http://schemas.microsoft.com/office/drawing/2010/main">
                <a:solidFill>
                  <a:srgbClr val="FFFFFF"/>
                </a:solidFill>
              </a14:hiddenFill>
            </a:ext>
          </a:extLst>
        </p:spPr>
      </p:pic>
      <p:pic>
        <p:nvPicPr>
          <p:cNvPr id="6" name="圖片 5"/>
          <p:cNvPicPr>
            <a:picLocks noChangeAspect="1"/>
          </p:cNvPicPr>
          <p:nvPr/>
        </p:nvPicPr>
        <p:blipFill rotWithShape="1">
          <a:blip r:embed="rId3">
            <a:extLst>
              <a:ext uri="{28A0092B-C50C-407E-A947-70E740481C1C}">
                <a14:useLocalDpi xmlns:a14="http://schemas.microsoft.com/office/drawing/2010/main" val="0"/>
              </a:ext>
            </a:extLst>
          </a:blip>
          <a:srcRect t="-100" b="31684"/>
          <a:stretch/>
        </p:blipFill>
        <p:spPr>
          <a:xfrm>
            <a:off x="7716489" y="1946623"/>
            <a:ext cx="2744580" cy="3338819"/>
          </a:xfrm>
          <a:prstGeom prst="rect">
            <a:avLst/>
          </a:prstGeom>
        </p:spPr>
      </p:pic>
      <p:sp>
        <p:nvSpPr>
          <p:cNvPr id="7" name="矩形 6"/>
          <p:cNvSpPr/>
          <p:nvPr/>
        </p:nvSpPr>
        <p:spPr>
          <a:xfrm>
            <a:off x="7716490" y="4060648"/>
            <a:ext cx="2744580" cy="67096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2578536" y="3214301"/>
            <a:ext cx="931177" cy="207114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文字方塊 1"/>
          <p:cNvSpPr txBox="1"/>
          <p:nvPr/>
        </p:nvSpPr>
        <p:spPr>
          <a:xfrm>
            <a:off x="7716489" y="5452815"/>
            <a:ext cx="2650919" cy="369332"/>
          </a:xfrm>
          <a:prstGeom prst="rect">
            <a:avLst/>
          </a:prstGeom>
          <a:noFill/>
        </p:spPr>
        <p:txBody>
          <a:bodyPr wrap="square" rtlCol="0">
            <a:spAutoFit/>
          </a:bodyPr>
          <a:lstStyle/>
          <a:p>
            <a:pPr marL="342900" indent="-342900">
              <a:buFont typeface="+mj-lt"/>
              <a:buAutoNum type="arabicPeriod"/>
            </a:pPr>
            <a:r>
              <a:rPr lang="zh-TW" altLang="en-US" dirty="0"/>
              <a:t>由左至</a:t>
            </a:r>
            <a:r>
              <a:rPr lang="zh-TW" altLang="en-US" dirty="0" smtClean="0"/>
              <a:t>右排序</a:t>
            </a:r>
            <a:endParaRPr lang="zh-TW" altLang="en-US" dirty="0"/>
          </a:p>
        </p:txBody>
      </p:sp>
    </p:spTree>
    <p:extLst>
      <p:ext uri="{BB962C8B-B14F-4D97-AF65-F5344CB8AC3E}">
        <p14:creationId xmlns:p14="http://schemas.microsoft.com/office/powerpoint/2010/main" val="2144275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754310" y="1666234"/>
            <a:ext cx="10515600" cy="3585274"/>
          </a:xfrm>
        </p:spPr>
        <p:txBody>
          <a:bodyPr/>
          <a:lstStyle/>
          <a:p>
            <a:pPr marL="0" indent="0">
              <a:buNone/>
            </a:pPr>
            <a:r>
              <a:rPr lang="en-US" altLang="zh-TW" sz="2400" b="1" dirty="0">
                <a:latin typeface="微軟正黑體" panose="020B0604030504040204" pitchFamily="34" charset="-120"/>
                <a:ea typeface="微軟正黑體" panose="020B0604030504040204" pitchFamily="34" charset="-120"/>
              </a:rPr>
              <a:t>CRM </a:t>
            </a:r>
            <a:r>
              <a:rPr lang="zh-TW" altLang="en-US" sz="2400" b="1" dirty="0">
                <a:latin typeface="微軟正黑體" panose="020B0604030504040204" pitchFamily="34" charset="-120"/>
                <a:ea typeface="微軟正黑體" panose="020B0604030504040204" pitchFamily="34" charset="-120"/>
              </a:rPr>
              <a:t>是什麼？從顧客體驗出發，以回購為終點的會員經營策略</a:t>
            </a:r>
            <a:endParaRPr lang="en-US" altLang="zh-TW" sz="2400" b="1" dirty="0">
              <a:latin typeface="微軟正黑體" panose="020B0604030504040204" pitchFamily="34" charset="-120"/>
              <a:ea typeface="微軟正黑體" panose="020B0604030504040204" pitchFamily="34" charset="-120"/>
            </a:endParaRPr>
          </a:p>
          <a:p>
            <a:endParaRPr lang="en-US" altLang="zh-TW" sz="2000" b="1" dirty="0" smtClean="0"/>
          </a:p>
          <a:p>
            <a:r>
              <a:rPr lang="zh-TW" altLang="en-US" sz="2000" b="1" dirty="0" smtClean="0"/>
              <a:t>設計</a:t>
            </a:r>
            <a:r>
              <a:rPr lang="zh-TW" altLang="en-US" sz="2000" b="1" dirty="0"/>
              <a:t>購買後顧客互動旅程，建立</a:t>
            </a:r>
            <a:r>
              <a:rPr lang="zh-TW" altLang="en-US" sz="2000" b="1" dirty="0" smtClean="0"/>
              <a:t>關係</a:t>
            </a:r>
            <a:endParaRPr lang="zh-TW" altLang="en-US" sz="2000" dirty="0"/>
          </a:p>
          <a:p>
            <a:r>
              <a:rPr lang="zh-TW" altLang="en-US" sz="2000" b="1" dirty="0"/>
              <a:t>從顧客資料、消費訂單等數據挖掘洞察，區分客</a:t>
            </a:r>
            <a:r>
              <a:rPr lang="zh-TW" altLang="en-US" sz="2000" b="1" dirty="0" smtClean="0"/>
              <a:t>群</a:t>
            </a:r>
            <a:endParaRPr lang="zh-TW" altLang="en-US" sz="2000" dirty="0"/>
          </a:p>
          <a:p>
            <a:r>
              <a:rPr lang="zh-TW" altLang="en-US" sz="2000" b="1" dirty="0"/>
              <a:t>鎖定「高回購機率的客群」，在「對的時機」刺激回購</a:t>
            </a:r>
            <a:r>
              <a:rPr lang="zh-TW" altLang="en-US" sz="2000" b="1" dirty="0" smtClean="0"/>
              <a:t>。</a:t>
            </a:r>
            <a:endParaRPr lang="en-US" altLang="zh-TW" sz="2000" b="1" dirty="0" smtClean="0"/>
          </a:p>
          <a:p>
            <a:endParaRPr lang="en-US" altLang="zh-TW" sz="2000" b="1" dirty="0"/>
          </a:p>
          <a:p>
            <a:endParaRPr lang="en-US" altLang="zh-TW" sz="2000" b="1" dirty="0" smtClean="0"/>
          </a:p>
          <a:p>
            <a:pPr marL="0" indent="0">
              <a:buNone/>
            </a:pPr>
            <a:r>
              <a:rPr lang="zh-TW" altLang="en-US" sz="2000" b="1" dirty="0">
                <a:latin typeface="微軟正黑體" panose="020B0604030504040204" pitchFamily="34" charset="-120"/>
                <a:ea typeface="微軟正黑體" panose="020B0604030504040204" pitchFamily="34" charset="-120"/>
              </a:rPr>
              <a:t>掌握「顧客關係管理的一切，都是有目的的。最終目標都是為了提高回購」這個原則，並且和管理數位廣告行銷一樣，從實質營收報酬、投資報酬率（</a:t>
            </a:r>
            <a:r>
              <a:rPr lang="en-US" altLang="zh-TW" sz="2000" b="1" dirty="0">
                <a:latin typeface="微軟正黑體" panose="020B0604030504040204" pitchFamily="34" charset="-120"/>
                <a:ea typeface="微軟正黑體" panose="020B0604030504040204" pitchFamily="34" charset="-120"/>
              </a:rPr>
              <a:t>ROAS</a:t>
            </a:r>
            <a:r>
              <a:rPr lang="zh-TW" altLang="en-US" sz="2000" b="1" dirty="0" smtClean="0">
                <a:latin typeface="微軟正黑體" panose="020B0604030504040204" pitchFamily="34" charset="-120"/>
                <a:ea typeface="微軟正黑體" panose="020B0604030504040204" pitchFamily="34" charset="-120"/>
              </a:rPr>
              <a:t>）</a:t>
            </a:r>
            <a:endParaRPr lang="zh-TW" altLang="en-US" b="1" dirty="0"/>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a:t>Google Analytics</a:t>
            </a:r>
          </a:p>
          <a:p>
            <a:r>
              <a:rPr lang="zh-TW" altLang="en-US" sz="2800" b="1" dirty="0"/>
              <a:t>與</a:t>
            </a:r>
            <a:r>
              <a:rPr lang="en-US" altLang="zh-TW" sz="2800" b="1" dirty="0"/>
              <a:t>CRM</a:t>
            </a:r>
            <a:r>
              <a:rPr lang="zh-TW" altLang="en-US" sz="2800" b="1" dirty="0"/>
              <a:t> 顧客關係管理</a:t>
            </a:r>
          </a:p>
        </p:txBody>
      </p:sp>
    </p:spTree>
    <p:extLst>
      <p:ext uri="{BB962C8B-B14F-4D97-AF65-F5344CB8AC3E}">
        <p14:creationId xmlns:p14="http://schemas.microsoft.com/office/powerpoint/2010/main" val="1871362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472663983"/>
              </p:ext>
            </p:extLst>
          </p:nvPr>
        </p:nvGraphicFramePr>
        <p:xfrm>
          <a:off x="820723" y="1910903"/>
          <a:ext cx="11065079" cy="3901440"/>
        </p:xfrm>
        <a:graphic>
          <a:graphicData uri="http://schemas.openxmlformats.org/drawingml/2006/table">
            <a:tbl>
              <a:tblPr firstRow="1" bandRow="1">
                <a:tableStyleId>{F5AB1C69-6EDB-4FF4-983F-18BD219EF322}</a:tableStyleId>
              </a:tblPr>
              <a:tblGrid>
                <a:gridCol w="1201024">
                  <a:extLst>
                    <a:ext uri="{9D8B030D-6E8A-4147-A177-3AD203B41FA5}">
                      <a16:colId xmlns:a16="http://schemas.microsoft.com/office/drawing/2014/main" val="2309952717"/>
                    </a:ext>
                  </a:extLst>
                </a:gridCol>
                <a:gridCol w="2407640">
                  <a:extLst>
                    <a:ext uri="{9D8B030D-6E8A-4147-A177-3AD203B41FA5}">
                      <a16:colId xmlns:a16="http://schemas.microsoft.com/office/drawing/2014/main" val="4137110595"/>
                    </a:ext>
                  </a:extLst>
                </a:gridCol>
                <a:gridCol w="2315362">
                  <a:extLst>
                    <a:ext uri="{9D8B030D-6E8A-4147-A177-3AD203B41FA5}">
                      <a16:colId xmlns:a16="http://schemas.microsoft.com/office/drawing/2014/main" val="103700502"/>
                    </a:ext>
                  </a:extLst>
                </a:gridCol>
                <a:gridCol w="2718033">
                  <a:extLst>
                    <a:ext uri="{9D8B030D-6E8A-4147-A177-3AD203B41FA5}">
                      <a16:colId xmlns:a16="http://schemas.microsoft.com/office/drawing/2014/main" val="1347490148"/>
                    </a:ext>
                  </a:extLst>
                </a:gridCol>
                <a:gridCol w="2423020">
                  <a:extLst>
                    <a:ext uri="{9D8B030D-6E8A-4147-A177-3AD203B41FA5}">
                      <a16:colId xmlns:a16="http://schemas.microsoft.com/office/drawing/2014/main" val="2116500452"/>
                    </a:ext>
                  </a:extLst>
                </a:gridCol>
              </a:tblGrid>
              <a:tr h="370840">
                <a:tc>
                  <a:txBody>
                    <a:bodyPr/>
                    <a:lstStyle/>
                    <a:p>
                      <a:pPr algn="l"/>
                      <a:r>
                        <a:rPr lang="zh-TW" altLang="en-US" dirty="0">
                          <a:effectLst/>
                        </a:rPr>
                        <a:t>工具名稱</a:t>
                      </a:r>
                    </a:p>
                  </a:txBody>
                  <a:tcPr marL="76200" marR="76200" marT="76200" marB="76200" anchor="ctr"/>
                </a:tc>
                <a:tc>
                  <a:txBody>
                    <a:bodyPr/>
                    <a:lstStyle/>
                    <a:p>
                      <a:pPr algn="l"/>
                      <a:r>
                        <a:rPr lang="en-US">
                          <a:effectLst/>
                        </a:rPr>
                        <a:t>Google Analytics</a:t>
                      </a:r>
                    </a:p>
                  </a:txBody>
                  <a:tcPr marL="76200" marR="76200" marT="76200" marB="76200" anchor="ctr"/>
                </a:tc>
                <a:tc>
                  <a:txBody>
                    <a:bodyPr/>
                    <a:lstStyle/>
                    <a:p>
                      <a:pPr algn="l"/>
                      <a:r>
                        <a:rPr lang="en-US">
                          <a:effectLst/>
                        </a:rPr>
                        <a:t>SimilarWeb</a:t>
                      </a:r>
                    </a:p>
                  </a:txBody>
                  <a:tcPr marL="76200" marR="76200" marT="76200" marB="76200" anchor="ctr"/>
                </a:tc>
                <a:tc>
                  <a:txBody>
                    <a:bodyPr/>
                    <a:lstStyle/>
                    <a:p>
                      <a:pPr algn="l"/>
                      <a:r>
                        <a:rPr lang="en-US">
                          <a:effectLst/>
                        </a:rPr>
                        <a:t>Mixpanel</a:t>
                      </a:r>
                    </a:p>
                  </a:txBody>
                  <a:tcPr marL="76200" marR="76200" marT="76200" marB="76200" anchor="ctr"/>
                </a:tc>
                <a:tc>
                  <a:txBody>
                    <a:bodyPr/>
                    <a:lstStyle/>
                    <a:p>
                      <a:pPr algn="l"/>
                      <a:r>
                        <a:rPr lang="en-US" dirty="0" err="1">
                          <a:effectLst/>
                        </a:rPr>
                        <a:t>Hotjar</a:t>
                      </a:r>
                      <a:endParaRPr lang="en-US" dirty="0">
                        <a:effectLst/>
                      </a:endParaRPr>
                    </a:p>
                  </a:txBody>
                  <a:tcPr marL="76200" marR="76200" marT="76200" marB="76200" anchor="ctr"/>
                </a:tc>
                <a:extLst>
                  <a:ext uri="{0D108BD9-81ED-4DB2-BD59-A6C34878D82A}">
                    <a16:rowId xmlns:a16="http://schemas.microsoft.com/office/drawing/2014/main" val="3543118057"/>
                  </a:ext>
                </a:extLst>
              </a:tr>
              <a:tr h="370840">
                <a:tc>
                  <a:txBody>
                    <a:bodyPr/>
                    <a:lstStyle/>
                    <a:p>
                      <a:pPr algn="l"/>
                      <a:r>
                        <a:rPr lang="zh-TW" altLang="en-US">
                          <a:effectLst/>
                        </a:rPr>
                        <a:t>強項</a:t>
                      </a:r>
                    </a:p>
                  </a:txBody>
                  <a:tcPr marL="76200" marR="76200" marT="76200" marB="76200" anchor="ctr"/>
                </a:tc>
                <a:tc>
                  <a:txBody>
                    <a:bodyPr/>
                    <a:lstStyle/>
                    <a:p>
                      <a:pPr algn="l"/>
                      <a:r>
                        <a:rPr lang="zh-TW" altLang="en-US">
                          <a:effectLst/>
                        </a:rPr>
                        <a:t>網站流量來源分析</a:t>
                      </a:r>
                      <a:br>
                        <a:rPr lang="zh-TW" altLang="en-US">
                          <a:effectLst/>
                        </a:rPr>
                      </a:br>
                      <a:r>
                        <a:rPr lang="en-US" altLang="zh-TW">
                          <a:effectLst/>
                        </a:rPr>
                        <a:t>(</a:t>
                      </a:r>
                      <a:r>
                        <a:rPr lang="zh-TW" altLang="en-US">
                          <a:effectLst/>
                        </a:rPr>
                        <a:t>新版 </a:t>
                      </a:r>
                      <a:r>
                        <a:rPr lang="en-US" altLang="zh-TW">
                          <a:effectLst/>
                        </a:rPr>
                        <a:t>GA 4 </a:t>
                      </a:r>
                      <a:r>
                        <a:rPr lang="zh-TW" altLang="en-US">
                          <a:effectLst/>
                        </a:rPr>
                        <a:t>強化使用者互動追蹤</a:t>
                      </a:r>
                      <a:r>
                        <a:rPr lang="en-US" altLang="zh-TW">
                          <a:effectLst/>
                        </a:rPr>
                        <a:t>)</a:t>
                      </a:r>
                      <a:endParaRPr lang="zh-TW" altLang="en-US">
                        <a:effectLst/>
                      </a:endParaRPr>
                    </a:p>
                  </a:txBody>
                  <a:tcPr marL="76200" marR="76200" marT="76200" marB="76200" anchor="ctr"/>
                </a:tc>
                <a:tc>
                  <a:txBody>
                    <a:bodyPr/>
                    <a:lstStyle/>
                    <a:p>
                      <a:pPr algn="l"/>
                      <a:r>
                        <a:rPr lang="zh-TW" altLang="en-US">
                          <a:effectLst/>
                        </a:rPr>
                        <a:t>查詢競爭對手網站流量與排名</a:t>
                      </a:r>
                    </a:p>
                  </a:txBody>
                  <a:tcPr marL="76200" marR="76200" marT="76200" marB="76200" anchor="ctr"/>
                </a:tc>
                <a:tc>
                  <a:txBody>
                    <a:bodyPr/>
                    <a:lstStyle/>
                    <a:p>
                      <a:pPr algn="l"/>
                      <a:r>
                        <a:rPr lang="zh-TW" altLang="en-US" dirty="0">
                          <a:effectLst/>
                        </a:rPr>
                        <a:t>網站使用者行為量化追蹤</a:t>
                      </a:r>
                    </a:p>
                  </a:txBody>
                  <a:tcPr marL="76200" marR="76200" marT="76200" marB="76200" anchor="ctr"/>
                </a:tc>
                <a:tc>
                  <a:txBody>
                    <a:bodyPr/>
                    <a:lstStyle/>
                    <a:p>
                      <a:pPr algn="l"/>
                      <a:r>
                        <a:rPr lang="zh-TW" altLang="en-US" dirty="0">
                          <a:effectLst/>
                        </a:rPr>
                        <a:t>網站使用者行為質性觀察</a:t>
                      </a:r>
                    </a:p>
                  </a:txBody>
                  <a:tcPr marL="76200" marR="76200" marT="76200" marB="76200" anchor="ctr"/>
                </a:tc>
                <a:extLst>
                  <a:ext uri="{0D108BD9-81ED-4DB2-BD59-A6C34878D82A}">
                    <a16:rowId xmlns:a16="http://schemas.microsoft.com/office/drawing/2014/main" val="1584551800"/>
                  </a:ext>
                </a:extLst>
              </a:tr>
              <a:tr h="370840">
                <a:tc>
                  <a:txBody>
                    <a:bodyPr/>
                    <a:lstStyle/>
                    <a:p>
                      <a:pPr algn="l"/>
                      <a:r>
                        <a:rPr lang="zh-TW" altLang="en-US">
                          <a:effectLst/>
                        </a:rPr>
                        <a:t>功能</a:t>
                      </a:r>
                    </a:p>
                  </a:txBody>
                  <a:tcPr marL="76200" marR="76200" marT="76200" marB="76200" anchor="ctr"/>
                </a:tc>
                <a:tc>
                  <a:txBody>
                    <a:bodyPr/>
                    <a:lstStyle/>
                    <a:p>
                      <a:pPr algn="l"/>
                      <a:r>
                        <a:rPr lang="zh-TW" altLang="en-US" dirty="0">
                          <a:effectLst/>
                        </a:rPr>
                        <a:t>．使用者輪廓分析</a:t>
                      </a:r>
                      <a:br>
                        <a:rPr lang="zh-TW" altLang="en-US" dirty="0">
                          <a:effectLst/>
                        </a:rPr>
                      </a:br>
                      <a:r>
                        <a:rPr lang="zh-TW" altLang="en-US" dirty="0">
                          <a:effectLst/>
                        </a:rPr>
                        <a:t>．流量來源分析</a:t>
                      </a:r>
                      <a:br>
                        <a:rPr lang="zh-TW" altLang="en-US" dirty="0">
                          <a:effectLst/>
                        </a:rPr>
                      </a:br>
                      <a:r>
                        <a:rPr lang="zh-TW" altLang="en-US" dirty="0">
                          <a:effectLst/>
                        </a:rPr>
                        <a:t>．行為流程分析</a:t>
                      </a:r>
                      <a:br>
                        <a:rPr lang="zh-TW" altLang="en-US" dirty="0">
                          <a:effectLst/>
                        </a:rPr>
                      </a:br>
                      <a:r>
                        <a:rPr lang="zh-TW" altLang="en-US" dirty="0">
                          <a:effectLst/>
                        </a:rPr>
                        <a:t>．電商轉換追蹤</a:t>
                      </a:r>
                      <a:br>
                        <a:rPr lang="zh-TW" altLang="en-US" dirty="0">
                          <a:effectLst/>
                        </a:rPr>
                      </a:br>
                      <a:r>
                        <a:rPr lang="zh-TW" altLang="en-US" dirty="0">
                          <a:effectLst/>
                        </a:rPr>
                        <a:t>．預測使用者行為 </a:t>
                      </a:r>
                      <a:r>
                        <a:rPr lang="en-US" altLang="zh-TW" dirty="0">
                          <a:effectLst/>
                        </a:rPr>
                        <a:t>(</a:t>
                      </a:r>
                      <a:r>
                        <a:rPr lang="zh-TW" altLang="en-US" dirty="0">
                          <a:effectLst/>
                        </a:rPr>
                        <a:t>新版 </a:t>
                      </a:r>
                      <a:r>
                        <a:rPr lang="en-US" altLang="zh-TW" dirty="0">
                          <a:effectLst/>
                        </a:rPr>
                        <a:t>GA4)</a:t>
                      </a:r>
                      <a:endParaRPr lang="zh-TW" altLang="en-US" dirty="0">
                        <a:effectLst/>
                      </a:endParaRPr>
                    </a:p>
                  </a:txBody>
                  <a:tcPr marL="76200" marR="76200" marT="76200" marB="76200" anchor="ctr"/>
                </a:tc>
                <a:tc>
                  <a:txBody>
                    <a:bodyPr/>
                    <a:lstStyle/>
                    <a:p>
                      <a:pPr algn="l"/>
                      <a:r>
                        <a:rPr lang="zh-TW" altLang="en-US">
                          <a:effectLst/>
                        </a:rPr>
                        <a:t>．網站流量結構分析</a:t>
                      </a:r>
                      <a:br>
                        <a:rPr lang="zh-TW" altLang="en-US">
                          <a:effectLst/>
                        </a:rPr>
                      </a:br>
                      <a:r>
                        <a:rPr lang="zh-TW" altLang="en-US">
                          <a:effectLst/>
                        </a:rPr>
                        <a:t>．網站排名查詢</a:t>
                      </a:r>
                      <a:br>
                        <a:rPr lang="zh-TW" altLang="en-US">
                          <a:effectLst/>
                        </a:rPr>
                      </a:br>
                      <a:r>
                        <a:rPr lang="zh-TW" altLang="en-US">
                          <a:effectLst/>
                        </a:rPr>
                        <a:t>．互動數據查詢</a:t>
                      </a:r>
                    </a:p>
                  </a:txBody>
                  <a:tcPr marL="76200" marR="76200" marT="76200" marB="76200" anchor="ctr"/>
                </a:tc>
                <a:tc>
                  <a:txBody>
                    <a:bodyPr/>
                    <a:lstStyle/>
                    <a:p>
                      <a:pPr algn="l"/>
                      <a:r>
                        <a:rPr lang="zh-TW" altLang="en-US" dirty="0">
                          <a:effectLst/>
                        </a:rPr>
                        <a:t>．使用者行為追蹤</a:t>
                      </a:r>
                      <a:br>
                        <a:rPr lang="zh-TW" altLang="en-US" dirty="0">
                          <a:effectLst/>
                        </a:rPr>
                      </a:br>
                      <a:r>
                        <a:rPr lang="zh-TW" altLang="en-US" dirty="0">
                          <a:effectLst/>
                        </a:rPr>
                        <a:t>．轉換漏斗追蹤</a:t>
                      </a:r>
                      <a:br>
                        <a:rPr lang="zh-TW" altLang="en-US" dirty="0">
                          <a:effectLst/>
                        </a:rPr>
                      </a:br>
                      <a:r>
                        <a:rPr lang="zh-TW" altLang="en-US" dirty="0">
                          <a:effectLst/>
                        </a:rPr>
                        <a:t>．回流率、活躍用戶率追蹤</a:t>
                      </a:r>
                    </a:p>
                  </a:txBody>
                  <a:tcPr marL="76200" marR="76200" marT="76200" marB="76200" anchor="ctr"/>
                </a:tc>
                <a:tc>
                  <a:txBody>
                    <a:bodyPr/>
                    <a:lstStyle/>
                    <a:p>
                      <a:pPr algn="l"/>
                      <a:r>
                        <a:rPr lang="zh-TW" altLang="en-US" dirty="0">
                          <a:effectLst/>
                        </a:rPr>
                        <a:t>．熱點圖</a:t>
                      </a:r>
                      <a:br>
                        <a:rPr lang="zh-TW" altLang="en-US" dirty="0">
                          <a:effectLst/>
                        </a:rPr>
                      </a:br>
                      <a:r>
                        <a:rPr lang="zh-TW" altLang="en-US" dirty="0">
                          <a:effectLst/>
                        </a:rPr>
                        <a:t>．螢幕錄影</a:t>
                      </a:r>
                      <a:br>
                        <a:rPr lang="zh-TW" altLang="en-US" dirty="0">
                          <a:effectLst/>
                        </a:rPr>
                      </a:br>
                      <a:r>
                        <a:rPr lang="zh-TW" altLang="en-US" dirty="0">
                          <a:effectLst/>
                        </a:rPr>
                        <a:t>．表單填寫追蹤</a:t>
                      </a:r>
                      <a:br>
                        <a:rPr lang="zh-TW" altLang="en-US" dirty="0">
                          <a:effectLst/>
                        </a:rPr>
                      </a:br>
                      <a:r>
                        <a:rPr lang="zh-TW" altLang="en-US" dirty="0">
                          <a:effectLst/>
                        </a:rPr>
                        <a:t>．意見調查</a:t>
                      </a:r>
                    </a:p>
                  </a:txBody>
                  <a:tcPr marL="76200" marR="76200" marT="76200" marB="76200" anchor="ctr"/>
                </a:tc>
                <a:extLst>
                  <a:ext uri="{0D108BD9-81ED-4DB2-BD59-A6C34878D82A}">
                    <a16:rowId xmlns:a16="http://schemas.microsoft.com/office/drawing/2014/main" val="3242065097"/>
                  </a:ext>
                </a:extLst>
              </a:tr>
              <a:tr h="370840">
                <a:tc>
                  <a:txBody>
                    <a:bodyPr/>
                    <a:lstStyle/>
                    <a:p>
                      <a:pPr algn="l"/>
                      <a:r>
                        <a:rPr lang="zh-TW" altLang="en-US" dirty="0">
                          <a:effectLst/>
                        </a:rPr>
                        <a:t>是否提供免費版</a:t>
                      </a:r>
                    </a:p>
                  </a:txBody>
                  <a:tcPr marL="76200" marR="76200" marT="76200" marB="76200" anchor="ctr"/>
                </a:tc>
                <a:tc>
                  <a:txBody>
                    <a:bodyPr/>
                    <a:lstStyle/>
                    <a:p>
                      <a:pPr algn="l"/>
                      <a:r>
                        <a:rPr lang="zh-TW" altLang="en-US" dirty="0">
                          <a:effectLst/>
                        </a:rPr>
                        <a:t>有</a:t>
                      </a:r>
                    </a:p>
                  </a:txBody>
                  <a:tcPr marL="76200" marR="76200" marT="76200" marB="76200" anchor="ctr"/>
                </a:tc>
                <a:tc>
                  <a:txBody>
                    <a:bodyPr/>
                    <a:lstStyle/>
                    <a:p>
                      <a:pPr algn="l"/>
                      <a:r>
                        <a:rPr lang="zh-TW" altLang="en-US">
                          <a:effectLst/>
                        </a:rPr>
                        <a:t>有，免費版只能比較 </a:t>
                      </a:r>
                      <a:r>
                        <a:rPr lang="en-US" altLang="zh-TW">
                          <a:effectLst/>
                        </a:rPr>
                        <a:t>2 </a:t>
                      </a:r>
                      <a:r>
                        <a:rPr lang="zh-TW" altLang="en-US">
                          <a:effectLst/>
                        </a:rPr>
                        <a:t>個網站</a:t>
                      </a:r>
                    </a:p>
                  </a:txBody>
                  <a:tcPr marL="76200" marR="76200" marT="76200" marB="76200" anchor="ctr"/>
                </a:tc>
                <a:tc>
                  <a:txBody>
                    <a:bodyPr/>
                    <a:lstStyle/>
                    <a:p>
                      <a:pPr algn="l"/>
                      <a:r>
                        <a:rPr lang="zh-TW" altLang="en-US">
                          <a:effectLst/>
                        </a:rPr>
                        <a:t>有，免費版每月最多只能追蹤 </a:t>
                      </a:r>
                      <a:r>
                        <a:rPr lang="en-US" altLang="zh-TW">
                          <a:effectLst/>
                        </a:rPr>
                        <a:t>1000 </a:t>
                      </a:r>
                      <a:r>
                        <a:rPr lang="zh-TW" altLang="en-US">
                          <a:effectLst/>
                        </a:rPr>
                        <a:t>個使用者數據</a:t>
                      </a:r>
                    </a:p>
                  </a:txBody>
                  <a:tcPr marL="76200" marR="76200" marT="76200" marB="76200" anchor="ctr"/>
                </a:tc>
                <a:tc>
                  <a:txBody>
                    <a:bodyPr/>
                    <a:lstStyle/>
                    <a:p>
                      <a:pPr algn="l"/>
                      <a:r>
                        <a:rPr lang="zh-TW" altLang="en-US" dirty="0">
                          <a:effectLst/>
                        </a:rPr>
                        <a:t>有，免費版每日最多可記錄 </a:t>
                      </a:r>
                      <a:r>
                        <a:rPr lang="en-US" altLang="zh-TW" dirty="0">
                          <a:effectLst/>
                        </a:rPr>
                        <a:t>2000 </a:t>
                      </a:r>
                      <a:r>
                        <a:rPr lang="en-US" altLang="zh-TW" dirty="0" err="1">
                          <a:effectLst/>
                        </a:rPr>
                        <a:t>pv</a:t>
                      </a:r>
                      <a:endParaRPr lang="zh-TW" altLang="en-US" dirty="0">
                        <a:effectLst/>
                      </a:endParaRPr>
                    </a:p>
                  </a:txBody>
                  <a:tcPr marL="76200" marR="76200" marT="76200" marB="76200" anchor="ctr"/>
                </a:tc>
                <a:extLst>
                  <a:ext uri="{0D108BD9-81ED-4DB2-BD59-A6C34878D82A}">
                    <a16:rowId xmlns:a16="http://schemas.microsoft.com/office/drawing/2014/main" val="1161804411"/>
                  </a:ext>
                </a:extLst>
              </a:tr>
            </a:tbl>
          </a:graphicData>
        </a:graphic>
      </p:graphicFrame>
      <p:sp>
        <p:nvSpPr>
          <p:cNvPr id="7" name="文字方塊 6"/>
          <p:cNvSpPr txBox="1"/>
          <p:nvPr/>
        </p:nvSpPr>
        <p:spPr>
          <a:xfrm>
            <a:off x="721454" y="732330"/>
            <a:ext cx="5631809" cy="800219"/>
          </a:xfrm>
          <a:prstGeom prst="rect">
            <a:avLst/>
          </a:prstGeom>
          <a:noFill/>
        </p:spPr>
        <p:txBody>
          <a:bodyPr wrap="square" rtlCol="0">
            <a:spAutoFit/>
          </a:bodyPr>
          <a:lstStyle/>
          <a:p>
            <a:r>
              <a:rPr lang="en-US" altLang="zh-TW" b="1" dirty="0"/>
              <a:t>Google Analytics</a:t>
            </a:r>
          </a:p>
          <a:p>
            <a:r>
              <a:rPr lang="zh-TW" altLang="en-US" sz="2800" b="1" dirty="0" smtClean="0"/>
              <a:t>網站分析工具比較表</a:t>
            </a:r>
            <a:endParaRPr lang="zh-TW" altLang="en-US" sz="2800" b="1" dirty="0"/>
          </a:p>
        </p:txBody>
      </p:sp>
    </p:spTree>
    <p:extLst>
      <p:ext uri="{BB962C8B-B14F-4D97-AF65-F5344CB8AC3E}">
        <p14:creationId xmlns:p14="http://schemas.microsoft.com/office/powerpoint/2010/main" val="3289740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2957323"/>
            <a:ext cx="10515600" cy="1325563"/>
          </a:xfrm>
        </p:spPr>
        <p:txBody>
          <a:bodyPr/>
          <a:lstStyle/>
          <a:p>
            <a:r>
              <a:rPr lang="zh-TW" altLang="en-US" dirty="0"/>
              <a:t>產品設計之前</a:t>
            </a:r>
          </a:p>
        </p:txBody>
      </p:sp>
    </p:spTree>
    <p:extLst>
      <p:ext uri="{BB962C8B-B14F-4D97-AF65-F5344CB8AC3E}">
        <p14:creationId xmlns:p14="http://schemas.microsoft.com/office/powerpoint/2010/main" val="606629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685101" y="4605827"/>
            <a:ext cx="6727971" cy="57018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zh-TW" altLang="en-US" sz="2800" dirty="0"/>
              <a:t>產品分析、體驗研究</a:t>
            </a:r>
          </a:p>
        </p:txBody>
      </p:sp>
      <p:graphicFrame>
        <p:nvGraphicFramePr>
          <p:cNvPr id="9" name="表格 8"/>
          <p:cNvGraphicFramePr>
            <a:graphicFrameLocks noGrp="1"/>
          </p:cNvGraphicFramePr>
          <p:nvPr>
            <p:extLst>
              <p:ext uri="{D42A27DB-BD31-4B8C-83A1-F6EECF244321}">
                <p14:modId xmlns:p14="http://schemas.microsoft.com/office/powerpoint/2010/main" val="3146587085"/>
              </p:ext>
            </p:extLst>
          </p:nvPr>
        </p:nvGraphicFramePr>
        <p:xfrm>
          <a:off x="685101" y="2248923"/>
          <a:ext cx="10916873" cy="1483360"/>
        </p:xfrm>
        <a:graphic>
          <a:graphicData uri="http://schemas.openxmlformats.org/drawingml/2006/table">
            <a:tbl>
              <a:tblPr firstRow="1" bandRow="1">
                <a:tableStyleId>{5C22544A-7EE6-4342-B048-85BDC9FD1C3A}</a:tableStyleId>
              </a:tblPr>
              <a:tblGrid>
                <a:gridCol w="2959450">
                  <a:extLst>
                    <a:ext uri="{9D8B030D-6E8A-4147-A177-3AD203B41FA5}">
                      <a16:colId xmlns:a16="http://schemas.microsoft.com/office/drawing/2014/main" val="2443904343"/>
                    </a:ext>
                  </a:extLst>
                </a:gridCol>
                <a:gridCol w="3007919">
                  <a:extLst>
                    <a:ext uri="{9D8B030D-6E8A-4147-A177-3AD203B41FA5}">
                      <a16:colId xmlns:a16="http://schemas.microsoft.com/office/drawing/2014/main" val="3722640951"/>
                    </a:ext>
                  </a:extLst>
                </a:gridCol>
                <a:gridCol w="4949504">
                  <a:extLst>
                    <a:ext uri="{9D8B030D-6E8A-4147-A177-3AD203B41FA5}">
                      <a16:colId xmlns:a16="http://schemas.microsoft.com/office/drawing/2014/main" val="1449152110"/>
                    </a:ext>
                  </a:extLst>
                </a:gridCol>
              </a:tblGrid>
              <a:tr h="370840">
                <a:tc>
                  <a:txBody>
                    <a:bodyPr/>
                    <a:lstStyle/>
                    <a:p>
                      <a:r>
                        <a:rPr lang="zh-TW" altLang="en-US" dirty="0" smtClean="0"/>
                        <a:t>業務目標</a:t>
                      </a:r>
                      <a:endParaRPr lang="zh-TW" altLang="en-US" dirty="0"/>
                    </a:p>
                  </a:txBody>
                  <a:tcPr/>
                </a:tc>
                <a:tc>
                  <a:txBody>
                    <a:bodyPr/>
                    <a:lstStyle/>
                    <a:p>
                      <a:r>
                        <a:rPr lang="en-US" altLang="zh-TW" dirty="0" smtClean="0"/>
                        <a:t>UX</a:t>
                      </a:r>
                      <a:r>
                        <a:rPr lang="zh-TW" altLang="en-US" dirty="0" smtClean="0"/>
                        <a:t>設計</a:t>
                      </a:r>
                      <a:endParaRPr lang="zh-TW" altLang="en-US" dirty="0"/>
                    </a:p>
                  </a:txBody>
                  <a:tcPr/>
                </a:tc>
                <a:tc>
                  <a:txBody>
                    <a:bodyPr/>
                    <a:lstStyle/>
                    <a:p>
                      <a:r>
                        <a:rPr lang="zh-TW" altLang="en-US" dirty="0" smtClean="0"/>
                        <a:t>分析</a:t>
                      </a:r>
                      <a:endParaRPr lang="zh-TW" altLang="en-US" dirty="0"/>
                    </a:p>
                  </a:txBody>
                  <a:tcPr/>
                </a:tc>
                <a:extLst>
                  <a:ext uri="{0D108BD9-81ED-4DB2-BD59-A6C34878D82A}">
                    <a16:rowId xmlns:a16="http://schemas.microsoft.com/office/drawing/2014/main" val="3403107471"/>
                  </a:ext>
                </a:extLst>
              </a:tr>
              <a:tr h="370840">
                <a:tc>
                  <a:txBody>
                    <a:bodyPr/>
                    <a:lstStyle/>
                    <a:p>
                      <a:r>
                        <a:rPr lang="zh-TW" altLang="en-US" dirty="0" smtClean="0"/>
                        <a:t>了解目標用戶</a:t>
                      </a:r>
                      <a:endParaRPr lang="zh-TW" altLang="en-US" dirty="0"/>
                    </a:p>
                  </a:txBody>
                  <a:tcPr/>
                </a:tc>
                <a:tc>
                  <a:txBody>
                    <a:bodyPr/>
                    <a:lstStyle/>
                    <a:p>
                      <a:r>
                        <a:rPr lang="zh-TW" altLang="en-US" dirty="0" smtClean="0"/>
                        <a:t>理解頁面語意及功能介面</a:t>
                      </a:r>
                      <a:endParaRPr lang="zh-TW" altLang="en-US" dirty="0"/>
                    </a:p>
                  </a:txBody>
                  <a:tcPr/>
                </a:tc>
                <a:tc>
                  <a:txBody>
                    <a:bodyPr/>
                    <a:lstStyle/>
                    <a:p>
                      <a:r>
                        <a:rPr lang="zh-TW" altLang="en-US" dirty="0" smtClean="0"/>
                        <a:t>分析競爭對手的框架、功能特點、體驗優缺點</a:t>
                      </a:r>
                      <a:endParaRPr lang="zh-TW" altLang="en-US" dirty="0"/>
                    </a:p>
                  </a:txBody>
                  <a:tcPr/>
                </a:tc>
                <a:extLst>
                  <a:ext uri="{0D108BD9-81ED-4DB2-BD59-A6C34878D82A}">
                    <a16:rowId xmlns:a16="http://schemas.microsoft.com/office/drawing/2014/main" val="1761258263"/>
                  </a:ext>
                </a:extLst>
              </a:tr>
              <a:tr h="370840">
                <a:tc>
                  <a:txBody>
                    <a:bodyPr/>
                    <a:lstStyle/>
                    <a:p>
                      <a:r>
                        <a:rPr lang="zh-TW" altLang="en-US" dirty="0" smtClean="0"/>
                        <a:t>了解用戶痛點</a:t>
                      </a:r>
                      <a:endParaRPr lang="zh-TW"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理解流程</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分析現在產品優點</a:t>
                      </a:r>
                    </a:p>
                  </a:txBody>
                  <a:tcPr/>
                </a:tc>
                <a:extLst>
                  <a:ext uri="{0D108BD9-81ED-4DB2-BD59-A6C34878D82A}">
                    <a16:rowId xmlns:a16="http://schemas.microsoft.com/office/drawing/2014/main" val="85861587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smtClean="0"/>
                        <a:t>了解設計目標及解決方法</a:t>
                      </a:r>
                    </a:p>
                  </a:txBody>
                  <a:tcPr/>
                </a:tc>
                <a:tc>
                  <a:txBody>
                    <a:bodyPr/>
                    <a:lstStyle/>
                    <a:p>
                      <a:endParaRPr lang="zh-TW" altLang="en-US" dirty="0"/>
                    </a:p>
                  </a:txBody>
                  <a:tcPr/>
                </a:tc>
                <a:tc>
                  <a:txBody>
                    <a:bodyPr/>
                    <a:lstStyle/>
                    <a:p>
                      <a:endParaRPr lang="zh-TW" altLang="en-US" dirty="0"/>
                    </a:p>
                  </a:txBody>
                  <a:tcPr/>
                </a:tc>
                <a:extLst>
                  <a:ext uri="{0D108BD9-81ED-4DB2-BD59-A6C34878D82A}">
                    <a16:rowId xmlns:a16="http://schemas.microsoft.com/office/drawing/2014/main" val="3441184101"/>
                  </a:ext>
                </a:extLst>
              </a:tr>
            </a:tbl>
          </a:graphicData>
        </a:graphic>
      </p:graphicFrame>
      <p:sp>
        <p:nvSpPr>
          <p:cNvPr id="10" name="文字方塊 9"/>
          <p:cNvSpPr txBox="1"/>
          <p:nvPr/>
        </p:nvSpPr>
        <p:spPr>
          <a:xfrm>
            <a:off x="685101" y="4144162"/>
            <a:ext cx="3895288" cy="369332"/>
          </a:xfrm>
          <a:prstGeom prst="rect">
            <a:avLst/>
          </a:prstGeom>
          <a:noFill/>
        </p:spPr>
        <p:txBody>
          <a:bodyPr wrap="square" rtlCol="0">
            <a:spAutoFit/>
          </a:bodyPr>
          <a:lstStyle/>
          <a:p>
            <a:r>
              <a:rPr lang="zh-TW" altLang="en-US" dirty="0" smtClean="0"/>
              <a:t>改版後</a:t>
            </a:r>
            <a:endParaRPr lang="zh-TW" altLang="en-US" dirty="0"/>
          </a:p>
        </p:txBody>
      </p:sp>
      <p:sp>
        <p:nvSpPr>
          <p:cNvPr id="13" name="文字方塊 12"/>
          <p:cNvSpPr txBox="1"/>
          <p:nvPr/>
        </p:nvSpPr>
        <p:spPr>
          <a:xfrm>
            <a:off x="855676" y="4706251"/>
            <a:ext cx="5838739" cy="369332"/>
          </a:xfrm>
          <a:prstGeom prst="rect">
            <a:avLst/>
          </a:prstGeom>
          <a:noFill/>
        </p:spPr>
        <p:txBody>
          <a:bodyPr wrap="square" rtlCol="0">
            <a:spAutoFit/>
          </a:bodyPr>
          <a:lstStyle/>
          <a:p>
            <a:r>
              <a:rPr lang="zh-TW" altLang="en-US" dirty="0"/>
              <a:t>符合流行趨勢、符合品牌風格、符合用戶群體</a:t>
            </a:r>
            <a:r>
              <a:rPr lang="zh-TW" altLang="en-US" dirty="0" smtClean="0"/>
              <a:t>定位</a:t>
            </a:r>
          </a:p>
        </p:txBody>
      </p:sp>
      <p:sp>
        <p:nvSpPr>
          <p:cNvPr id="19" name="文字方塊 18"/>
          <p:cNvSpPr txBox="1"/>
          <p:nvPr/>
        </p:nvSpPr>
        <p:spPr>
          <a:xfrm>
            <a:off x="685102" y="1728371"/>
            <a:ext cx="3895288" cy="369332"/>
          </a:xfrm>
          <a:prstGeom prst="rect">
            <a:avLst/>
          </a:prstGeom>
          <a:noFill/>
        </p:spPr>
        <p:txBody>
          <a:bodyPr wrap="square" rtlCol="0">
            <a:spAutoFit/>
          </a:bodyPr>
          <a:lstStyle/>
          <a:p>
            <a:r>
              <a:rPr lang="zh-TW" altLang="en-US" dirty="0" smtClean="0"/>
              <a:t>改版前</a:t>
            </a:r>
          </a:p>
        </p:txBody>
      </p:sp>
    </p:spTree>
    <p:extLst>
      <p:ext uri="{BB962C8B-B14F-4D97-AF65-F5344CB8AC3E}">
        <p14:creationId xmlns:p14="http://schemas.microsoft.com/office/powerpoint/2010/main" val="35474167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041275" y="1476462"/>
            <a:ext cx="5522752" cy="49434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453006" y="1476462"/>
            <a:ext cx="5117284" cy="49434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文字方塊 6"/>
          <p:cNvSpPr txBox="1"/>
          <p:nvPr/>
        </p:nvSpPr>
        <p:spPr>
          <a:xfrm>
            <a:off x="685101" y="595618"/>
            <a:ext cx="5631809" cy="800219"/>
          </a:xfrm>
          <a:prstGeom prst="rect">
            <a:avLst/>
          </a:prstGeom>
          <a:noFill/>
        </p:spPr>
        <p:txBody>
          <a:bodyPr wrap="square" rtlCol="0">
            <a:spAutoFit/>
          </a:bodyPr>
          <a:lstStyle/>
          <a:p>
            <a:r>
              <a:rPr lang="en-US" altLang="zh-TW" b="1" dirty="0" err="1"/>
              <a:t>u</a:t>
            </a:r>
            <a:r>
              <a:rPr lang="en-US" altLang="zh-TW" b="1" dirty="0" err="1" smtClean="0"/>
              <a:t>x</a:t>
            </a:r>
            <a:r>
              <a:rPr lang="en-US" altLang="zh-TW" b="1" dirty="0" smtClean="0"/>
              <a:t>/</a:t>
            </a:r>
            <a:r>
              <a:rPr lang="en-US" altLang="zh-TW" b="1" dirty="0" err="1" smtClean="0"/>
              <a:t>ui</a:t>
            </a:r>
            <a:r>
              <a:rPr lang="en-US" altLang="zh-TW" b="1" dirty="0" smtClean="0"/>
              <a:t> </a:t>
            </a:r>
            <a:r>
              <a:rPr lang="en-US" altLang="zh-TW" b="1" dirty="0"/>
              <a:t>designer</a:t>
            </a:r>
            <a:endParaRPr lang="en-US" altLang="zh-TW" b="1" dirty="0" smtClean="0"/>
          </a:p>
          <a:p>
            <a:r>
              <a:rPr lang="zh-TW" altLang="en-US" sz="2800" dirty="0"/>
              <a:t>產品分析、體驗</a:t>
            </a:r>
            <a:r>
              <a:rPr lang="zh-TW" altLang="en-US" sz="2800" dirty="0" smtClean="0"/>
              <a:t>研究 </a:t>
            </a:r>
            <a:r>
              <a:rPr lang="en-US" altLang="zh-TW" sz="2800" dirty="0" smtClean="0"/>
              <a:t>(</a:t>
            </a:r>
            <a:r>
              <a:rPr lang="zh-TW" altLang="en-US" sz="2800" dirty="0" smtClean="0"/>
              <a:t>白話</a:t>
            </a:r>
            <a:r>
              <a:rPr lang="en-US" altLang="zh-TW" sz="2800" dirty="0" smtClean="0"/>
              <a:t>)</a:t>
            </a:r>
            <a:endParaRPr lang="zh-TW" altLang="en-US" sz="2800" dirty="0"/>
          </a:p>
        </p:txBody>
      </p:sp>
      <p:sp>
        <p:nvSpPr>
          <p:cNvPr id="8" name="文字方塊 7"/>
          <p:cNvSpPr txBox="1"/>
          <p:nvPr/>
        </p:nvSpPr>
        <p:spPr>
          <a:xfrm>
            <a:off x="685101" y="1572427"/>
            <a:ext cx="5247117" cy="4847481"/>
          </a:xfrm>
          <a:prstGeom prst="rect">
            <a:avLst/>
          </a:prstGeom>
          <a:noFill/>
        </p:spPr>
        <p:txBody>
          <a:bodyPr wrap="square" rtlCol="0">
            <a:spAutoFit/>
          </a:bodyPr>
          <a:lstStyle/>
          <a:p>
            <a:r>
              <a:rPr lang="zh-TW" altLang="en-US" sz="2400" dirty="0" smtClean="0"/>
              <a:t>了解網頁背後的產品邏輯</a:t>
            </a:r>
            <a:endParaRPr lang="en-US" altLang="zh-TW" sz="2400" dirty="0" smtClean="0"/>
          </a:p>
          <a:p>
            <a:endParaRPr lang="en-US" altLang="zh-TW" sz="2400" dirty="0" smtClean="0"/>
          </a:p>
          <a:p>
            <a:pPr marL="285750" indent="-285750">
              <a:lnSpc>
                <a:spcPct val="150000"/>
              </a:lnSpc>
              <a:buFont typeface="Arial" panose="020B0604020202020204" pitchFamily="34" charset="0"/>
              <a:buChar char="•"/>
            </a:pPr>
            <a:r>
              <a:rPr lang="zh-TW" altLang="en-US" dirty="0" smtClean="0"/>
              <a:t>什麼產品類型</a:t>
            </a:r>
            <a:endParaRPr lang="en-US" altLang="zh-TW" dirty="0" smtClean="0"/>
          </a:p>
          <a:p>
            <a:pPr marL="285750" indent="-285750">
              <a:lnSpc>
                <a:spcPct val="150000"/>
              </a:lnSpc>
              <a:buFont typeface="Arial" panose="020B0604020202020204" pitchFamily="34" charset="0"/>
              <a:buChar char="•"/>
            </a:pPr>
            <a:r>
              <a:rPr lang="zh-TW" altLang="en-US" dirty="0" smtClean="0"/>
              <a:t>什麼</a:t>
            </a:r>
            <a:r>
              <a:rPr lang="zh-TW" altLang="en-US" dirty="0"/>
              <a:t>產品</a:t>
            </a:r>
            <a:r>
              <a:rPr lang="zh-TW" altLang="en-US" dirty="0" smtClean="0"/>
              <a:t>目的</a:t>
            </a:r>
            <a:endParaRPr lang="en-US" altLang="zh-TW" dirty="0" smtClean="0"/>
          </a:p>
          <a:p>
            <a:pPr marL="285750" indent="-285750">
              <a:lnSpc>
                <a:spcPct val="150000"/>
              </a:lnSpc>
              <a:buFont typeface="Arial" panose="020B0604020202020204" pitchFamily="34" charset="0"/>
              <a:buChar char="•"/>
            </a:pPr>
            <a:r>
              <a:rPr lang="zh-TW" altLang="en-US" dirty="0" smtClean="0"/>
              <a:t>提供</a:t>
            </a:r>
            <a:r>
              <a:rPr lang="zh-TW" altLang="en-US" dirty="0"/>
              <a:t>什麼</a:t>
            </a:r>
            <a:r>
              <a:rPr lang="zh-TW" altLang="en-US" dirty="0" smtClean="0"/>
              <a:t>資訊</a:t>
            </a:r>
            <a:endParaRPr lang="en-US" altLang="zh-TW" dirty="0" smtClean="0"/>
          </a:p>
          <a:p>
            <a:pPr marL="285750" indent="-285750">
              <a:lnSpc>
                <a:spcPct val="150000"/>
              </a:lnSpc>
              <a:buFont typeface="Arial" panose="020B0604020202020204" pitchFamily="34" charset="0"/>
              <a:buChar char="•"/>
            </a:pPr>
            <a:r>
              <a:rPr lang="zh-TW" altLang="en-US" dirty="0" smtClean="0"/>
              <a:t>提供</a:t>
            </a:r>
            <a:r>
              <a:rPr lang="zh-TW" altLang="en-US" dirty="0"/>
              <a:t>什麼</a:t>
            </a:r>
            <a:r>
              <a:rPr lang="zh-TW" altLang="en-US" dirty="0" smtClean="0"/>
              <a:t>價值</a:t>
            </a:r>
            <a:endParaRPr lang="en-US" altLang="zh-TW" dirty="0" smtClean="0"/>
          </a:p>
          <a:p>
            <a:pPr marL="285750" indent="-285750">
              <a:lnSpc>
                <a:spcPct val="150000"/>
              </a:lnSpc>
              <a:buFont typeface="Arial" panose="020B0604020202020204" pitchFamily="34" charset="0"/>
              <a:buChar char="•"/>
            </a:pPr>
            <a:r>
              <a:rPr lang="zh-TW" altLang="en-US" dirty="0" smtClean="0"/>
              <a:t>希望</a:t>
            </a:r>
            <a:r>
              <a:rPr lang="zh-TW" altLang="en-US" dirty="0"/>
              <a:t>引發什麼</a:t>
            </a:r>
            <a:r>
              <a:rPr lang="zh-TW" altLang="en-US" dirty="0" smtClean="0"/>
              <a:t>情境</a:t>
            </a:r>
            <a:endParaRPr lang="en-US" altLang="zh-TW" dirty="0" smtClean="0"/>
          </a:p>
          <a:p>
            <a:pPr marL="285750" indent="-285750">
              <a:lnSpc>
                <a:spcPct val="150000"/>
              </a:lnSpc>
              <a:buFont typeface="Arial" panose="020B0604020202020204" pitchFamily="34" charset="0"/>
              <a:buChar char="•"/>
            </a:pPr>
            <a:r>
              <a:rPr lang="zh-TW" altLang="en-US" dirty="0"/>
              <a:t>想要使用者停留</a:t>
            </a:r>
            <a:r>
              <a:rPr lang="zh-TW" altLang="en-US" dirty="0" smtClean="0"/>
              <a:t>多久</a:t>
            </a:r>
            <a:endParaRPr lang="en-US" altLang="zh-TW" dirty="0" smtClean="0"/>
          </a:p>
          <a:p>
            <a:pPr marL="285750" indent="-285750">
              <a:lnSpc>
                <a:spcPct val="150000"/>
              </a:lnSpc>
              <a:buFont typeface="Arial" panose="020B0604020202020204" pitchFamily="34" charset="0"/>
              <a:buChar char="•"/>
            </a:pPr>
            <a:r>
              <a:rPr lang="zh-TW" altLang="en-US" dirty="0" smtClean="0"/>
              <a:t>想要使用者看多少頁</a:t>
            </a:r>
            <a:endParaRPr lang="en-US" altLang="zh-TW" dirty="0" smtClean="0"/>
          </a:p>
          <a:p>
            <a:pPr marL="285750" indent="-285750">
              <a:lnSpc>
                <a:spcPct val="150000"/>
              </a:lnSpc>
              <a:buFont typeface="Arial" panose="020B0604020202020204" pitchFamily="34" charset="0"/>
              <a:buChar char="•"/>
            </a:pPr>
            <a:r>
              <a:rPr lang="zh-TW" altLang="en-US" dirty="0" smtClean="0"/>
              <a:t>使用者離開後該做什麼</a:t>
            </a:r>
            <a:endParaRPr lang="en-US" altLang="zh-TW" dirty="0" smtClean="0"/>
          </a:p>
          <a:p>
            <a:pPr marL="285750" indent="-285750">
              <a:lnSpc>
                <a:spcPct val="150000"/>
              </a:lnSpc>
              <a:buFont typeface="Arial" panose="020B0604020202020204" pitchFamily="34" charset="0"/>
              <a:buChar char="•"/>
            </a:pPr>
            <a:r>
              <a:rPr lang="zh-TW" altLang="en-US" dirty="0"/>
              <a:t>想要</a:t>
            </a:r>
            <a:r>
              <a:rPr lang="zh-TW" altLang="en-US" dirty="0" smtClean="0"/>
              <a:t>使用者達成什麼目標</a:t>
            </a:r>
            <a:endParaRPr lang="en-US" altLang="zh-TW" dirty="0" smtClean="0"/>
          </a:p>
          <a:p>
            <a:endParaRPr lang="en-US" altLang="zh-TW" dirty="0"/>
          </a:p>
        </p:txBody>
      </p:sp>
      <p:sp>
        <p:nvSpPr>
          <p:cNvPr id="9" name="文字方塊 8"/>
          <p:cNvSpPr txBox="1"/>
          <p:nvPr/>
        </p:nvSpPr>
        <p:spPr>
          <a:xfrm>
            <a:off x="6316910" y="1572427"/>
            <a:ext cx="5247117" cy="4570482"/>
          </a:xfrm>
          <a:prstGeom prst="rect">
            <a:avLst/>
          </a:prstGeom>
          <a:noFill/>
        </p:spPr>
        <p:txBody>
          <a:bodyPr wrap="square" rtlCol="0">
            <a:spAutoFit/>
          </a:bodyPr>
          <a:lstStyle/>
          <a:p>
            <a:r>
              <a:rPr lang="zh-TW" altLang="en-US" sz="2400" dirty="0" smtClean="0"/>
              <a:t>了解網頁</a:t>
            </a:r>
            <a:r>
              <a:rPr lang="zh-TW" altLang="en-US" sz="2400" dirty="0"/>
              <a:t>前面的使用者</a:t>
            </a:r>
            <a:endParaRPr lang="en-US" altLang="zh-TW" sz="2400" dirty="0" smtClean="0"/>
          </a:p>
          <a:p>
            <a:endParaRPr lang="en-US" altLang="zh-TW" sz="2400" dirty="0" smtClean="0"/>
          </a:p>
          <a:p>
            <a:pPr marL="285750" indent="-285750">
              <a:lnSpc>
                <a:spcPct val="150000"/>
              </a:lnSpc>
              <a:buFont typeface="Arial" panose="020B0604020202020204" pitchFamily="34" charset="0"/>
              <a:buChar char="•"/>
            </a:pPr>
            <a:r>
              <a:rPr lang="zh-TW" altLang="en-US" dirty="0" smtClean="0"/>
              <a:t>前提知識</a:t>
            </a:r>
            <a:endParaRPr lang="en-US" altLang="zh-TW" dirty="0" smtClean="0"/>
          </a:p>
          <a:p>
            <a:pPr marL="285750" indent="-285750">
              <a:lnSpc>
                <a:spcPct val="150000"/>
              </a:lnSpc>
              <a:buFont typeface="Arial" panose="020B0604020202020204" pitchFamily="34" charset="0"/>
              <a:buChar char="•"/>
            </a:pPr>
            <a:r>
              <a:rPr lang="zh-TW" altLang="en-US" dirty="0"/>
              <a:t>動機</a:t>
            </a:r>
            <a:r>
              <a:rPr lang="zh-TW" altLang="en-US" dirty="0" smtClean="0"/>
              <a:t>是什麼</a:t>
            </a:r>
            <a:endParaRPr lang="en-US" altLang="zh-TW" dirty="0" smtClean="0"/>
          </a:p>
          <a:p>
            <a:pPr marL="285750" indent="-285750">
              <a:lnSpc>
                <a:spcPct val="150000"/>
              </a:lnSpc>
              <a:buFont typeface="Arial" panose="020B0604020202020204" pitchFamily="34" charset="0"/>
              <a:buChar char="•"/>
            </a:pPr>
            <a:r>
              <a:rPr lang="zh-TW" altLang="en-US" dirty="0" smtClean="0"/>
              <a:t>目的是什麼</a:t>
            </a:r>
            <a:endParaRPr lang="en-US" altLang="zh-TW" dirty="0" smtClean="0"/>
          </a:p>
          <a:p>
            <a:pPr marL="285750" indent="-285750">
              <a:lnSpc>
                <a:spcPct val="150000"/>
              </a:lnSpc>
              <a:buFont typeface="Arial" panose="020B0604020202020204" pitchFamily="34" charset="0"/>
              <a:buChar char="•"/>
            </a:pPr>
            <a:r>
              <a:rPr lang="zh-TW" altLang="en-US" dirty="0" smtClean="0"/>
              <a:t>期待是什麼</a:t>
            </a:r>
            <a:endParaRPr lang="en-US" altLang="zh-TW" dirty="0" smtClean="0"/>
          </a:p>
          <a:p>
            <a:pPr marL="285750" indent="-285750">
              <a:lnSpc>
                <a:spcPct val="150000"/>
              </a:lnSpc>
              <a:buFont typeface="Arial" panose="020B0604020202020204" pitchFamily="34" charset="0"/>
              <a:buChar char="•"/>
            </a:pPr>
            <a:r>
              <a:rPr lang="zh-TW" altLang="en-US" dirty="0" smtClean="0"/>
              <a:t>當下的情緒</a:t>
            </a:r>
            <a:endParaRPr lang="en-US" altLang="zh-TW" dirty="0" smtClean="0"/>
          </a:p>
          <a:p>
            <a:pPr marL="285750" indent="-285750">
              <a:lnSpc>
                <a:spcPct val="150000"/>
              </a:lnSpc>
              <a:buFont typeface="Arial" panose="020B0604020202020204" pitchFamily="34" charset="0"/>
              <a:buChar char="•"/>
            </a:pPr>
            <a:r>
              <a:rPr lang="zh-TW" altLang="en-US" dirty="0" smtClean="0"/>
              <a:t>習慣</a:t>
            </a:r>
            <a:endParaRPr lang="en-US" altLang="zh-TW" dirty="0" smtClean="0"/>
          </a:p>
          <a:p>
            <a:pPr marL="285750" indent="-285750">
              <a:lnSpc>
                <a:spcPct val="150000"/>
              </a:lnSpc>
              <a:buFont typeface="Arial" panose="020B0604020202020204" pitchFamily="34" charset="0"/>
              <a:buChar char="•"/>
            </a:pPr>
            <a:r>
              <a:rPr lang="zh-TW" altLang="en-US" dirty="0" smtClean="0"/>
              <a:t>使用者</a:t>
            </a:r>
            <a:r>
              <a:rPr lang="zh-TW" altLang="en-US" dirty="0"/>
              <a:t>進</a:t>
            </a:r>
            <a:r>
              <a:rPr lang="zh-TW" altLang="en-US" dirty="0" smtClean="0"/>
              <a:t>來前一頁是什麼</a:t>
            </a:r>
            <a:endParaRPr lang="en-US" altLang="zh-TW" dirty="0" smtClean="0"/>
          </a:p>
          <a:p>
            <a:pPr marL="285750" indent="-285750">
              <a:lnSpc>
                <a:spcPct val="150000"/>
              </a:lnSpc>
              <a:buFont typeface="Arial" panose="020B0604020202020204" pitchFamily="34" charset="0"/>
              <a:buChar char="•"/>
            </a:pPr>
            <a:r>
              <a:rPr lang="zh-TW" altLang="en-US" dirty="0"/>
              <a:t>使用者離開後想</a:t>
            </a:r>
            <a:r>
              <a:rPr lang="zh-TW" altLang="en-US" dirty="0" smtClean="0"/>
              <a:t>做什麼</a:t>
            </a:r>
            <a:endParaRPr lang="en-US" altLang="zh-TW" dirty="0" smtClean="0"/>
          </a:p>
          <a:p>
            <a:pPr marL="285750" indent="-285750">
              <a:lnSpc>
                <a:spcPct val="150000"/>
              </a:lnSpc>
              <a:buFont typeface="Arial" panose="020B0604020202020204" pitchFamily="34" charset="0"/>
              <a:buChar char="•"/>
            </a:pPr>
            <a:r>
              <a:rPr lang="zh-TW" altLang="en-US" dirty="0" smtClean="0"/>
              <a:t>使用者想完成的任務是什麼</a:t>
            </a:r>
            <a:endParaRPr lang="en-US" altLang="zh-TW" dirty="0"/>
          </a:p>
        </p:txBody>
      </p:sp>
    </p:spTree>
    <p:extLst>
      <p:ext uri="{BB962C8B-B14F-4D97-AF65-F5344CB8AC3E}">
        <p14:creationId xmlns:p14="http://schemas.microsoft.com/office/powerpoint/2010/main" val="40419883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文字方塊 6"/>
          <p:cNvSpPr txBox="1"/>
          <p:nvPr/>
        </p:nvSpPr>
        <p:spPr>
          <a:xfrm>
            <a:off x="685101" y="595618"/>
            <a:ext cx="5631809" cy="800219"/>
          </a:xfrm>
          <a:prstGeom prst="rect">
            <a:avLst/>
          </a:prstGeom>
          <a:noFill/>
        </p:spPr>
        <p:txBody>
          <a:bodyPr wrap="square" rtlCol="0">
            <a:spAutoFit/>
          </a:bodyPr>
          <a:lstStyle/>
          <a:p>
            <a:r>
              <a:rPr lang="en-US" altLang="zh-TW" b="1" dirty="0" err="1"/>
              <a:t>u</a:t>
            </a:r>
            <a:r>
              <a:rPr lang="en-US" altLang="zh-TW" b="1" dirty="0" err="1" smtClean="0"/>
              <a:t>x</a:t>
            </a:r>
            <a:r>
              <a:rPr lang="en-US" altLang="zh-TW" b="1" dirty="0" smtClean="0"/>
              <a:t>/</a:t>
            </a:r>
            <a:r>
              <a:rPr lang="en-US" altLang="zh-TW" b="1" dirty="0" err="1" smtClean="0"/>
              <a:t>ui</a:t>
            </a:r>
            <a:r>
              <a:rPr lang="en-US" altLang="zh-TW" b="1" dirty="0" smtClean="0"/>
              <a:t> </a:t>
            </a:r>
            <a:r>
              <a:rPr lang="en-US" altLang="zh-TW" b="1" dirty="0"/>
              <a:t>designer</a:t>
            </a:r>
            <a:endParaRPr lang="en-US" altLang="zh-TW" b="1" dirty="0" smtClean="0"/>
          </a:p>
          <a:p>
            <a:r>
              <a:rPr lang="zh-TW" altLang="en-US" sz="2800" dirty="0"/>
              <a:t>產品分析、體驗</a:t>
            </a:r>
            <a:r>
              <a:rPr lang="zh-TW" altLang="en-US" sz="2800" dirty="0" smtClean="0"/>
              <a:t>研究 </a:t>
            </a:r>
            <a:r>
              <a:rPr lang="en-US" altLang="zh-TW" sz="2800" dirty="0" smtClean="0"/>
              <a:t>(</a:t>
            </a:r>
            <a:r>
              <a:rPr lang="zh-TW" altLang="en-US" sz="2800" dirty="0" smtClean="0"/>
              <a:t>白話</a:t>
            </a:r>
            <a:r>
              <a:rPr lang="en-US" altLang="zh-TW" sz="2800" dirty="0" smtClean="0"/>
              <a:t>)</a:t>
            </a:r>
            <a:endParaRPr lang="zh-TW" altLang="en-US" sz="2800" dirty="0"/>
          </a:p>
        </p:txBody>
      </p:sp>
      <p:sp>
        <p:nvSpPr>
          <p:cNvPr id="12" name="矩形 11"/>
          <p:cNvSpPr/>
          <p:nvPr/>
        </p:nvSpPr>
        <p:spPr>
          <a:xfrm>
            <a:off x="453005" y="1744910"/>
            <a:ext cx="6107185" cy="38589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文字方塊 12"/>
          <p:cNvSpPr txBox="1"/>
          <p:nvPr/>
        </p:nvSpPr>
        <p:spPr>
          <a:xfrm>
            <a:off x="685101" y="1840875"/>
            <a:ext cx="5489196" cy="3323987"/>
          </a:xfrm>
          <a:prstGeom prst="rect">
            <a:avLst/>
          </a:prstGeom>
          <a:noFill/>
        </p:spPr>
        <p:txBody>
          <a:bodyPr wrap="square" rtlCol="0">
            <a:spAutoFit/>
          </a:bodyPr>
          <a:lstStyle/>
          <a:p>
            <a:r>
              <a:rPr lang="zh-TW" altLang="en-US" sz="2400" dirty="0" smtClean="0"/>
              <a:t>使用者經驗：爽</a:t>
            </a:r>
            <a:endParaRPr lang="en-US" altLang="zh-TW" sz="2400" dirty="0" smtClean="0"/>
          </a:p>
          <a:p>
            <a:endParaRPr lang="en-US" altLang="zh-TW" sz="2400" dirty="0" smtClean="0"/>
          </a:p>
          <a:p>
            <a:r>
              <a:rPr lang="zh-TW" altLang="en-US" sz="2400" dirty="0" smtClean="0"/>
              <a:t>使用者經驗研究：怎麼爽、怎麼賺錢</a:t>
            </a:r>
            <a:endParaRPr lang="en-US" altLang="zh-TW" sz="2400" dirty="0" smtClean="0"/>
          </a:p>
          <a:p>
            <a:r>
              <a:rPr lang="zh-TW" altLang="en-US" sz="2400" dirty="0" smtClean="0"/>
              <a:t>使用者經驗設計：我給你爽、你給我錢</a:t>
            </a:r>
            <a:endParaRPr lang="en-US" altLang="zh-TW" sz="2400" dirty="0" smtClean="0"/>
          </a:p>
          <a:p>
            <a:endParaRPr lang="en-US" altLang="zh-TW" sz="2400" dirty="0"/>
          </a:p>
          <a:p>
            <a:r>
              <a:rPr lang="zh-TW" altLang="en-US" sz="2400" dirty="0" smtClean="0"/>
              <a:t>我給你爽、你給我錢</a:t>
            </a:r>
            <a:endParaRPr lang="en-US" altLang="zh-TW" sz="2400" dirty="0" smtClean="0"/>
          </a:p>
          <a:p>
            <a:r>
              <a:rPr lang="zh-TW" altLang="en-US" sz="2400" dirty="0"/>
              <a:t>你給我</a:t>
            </a:r>
            <a:r>
              <a:rPr lang="zh-TW" altLang="en-US" sz="2400" dirty="0" smtClean="0"/>
              <a:t>錢、我給你爽</a:t>
            </a:r>
            <a:endParaRPr lang="en-US" altLang="zh-TW" sz="2400" dirty="0" smtClean="0"/>
          </a:p>
          <a:p>
            <a:endParaRPr lang="en-US" altLang="zh-TW" sz="2400" dirty="0"/>
          </a:p>
          <a:p>
            <a:r>
              <a:rPr lang="zh-TW" altLang="en-US" b="1" dirty="0" smtClean="0"/>
              <a:t>來自：</a:t>
            </a:r>
            <a:r>
              <a:rPr lang="en-US" altLang="zh-TW" b="1" dirty="0" smtClean="0"/>
              <a:t>Hans Shih</a:t>
            </a:r>
            <a:endParaRPr lang="en-US" altLang="zh-TW" b="1" dirty="0"/>
          </a:p>
        </p:txBody>
      </p:sp>
      <p:sp>
        <p:nvSpPr>
          <p:cNvPr id="2" name="橢圓 1"/>
          <p:cNvSpPr/>
          <p:nvPr/>
        </p:nvSpPr>
        <p:spPr>
          <a:xfrm>
            <a:off x="7214532" y="2139193"/>
            <a:ext cx="830510" cy="8305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問題</a:t>
            </a:r>
            <a:endParaRPr lang="zh-TW" altLang="en-US" dirty="0"/>
          </a:p>
        </p:txBody>
      </p:sp>
      <p:sp>
        <p:nvSpPr>
          <p:cNvPr id="14" name="橢圓 13"/>
          <p:cNvSpPr/>
          <p:nvPr/>
        </p:nvSpPr>
        <p:spPr>
          <a:xfrm>
            <a:off x="9932564" y="2139193"/>
            <a:ext cx="830510" cy="8305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需求</a:t>
            </a:r>
            <a:endParaRPr lang="zh-TW" altLang="en-US" dirty="0"/>
          </a:p>
        </p:txBody>
      </p:sp>
      <p:cxnSp>
        <p:nvCxnSpPr>
          <p:cNvPr id="4" name="直線單箭頭接點 3"/>
          <p:cNvCxnSpPr>
            <a:stCxn id="2" idx="6"/>
            <a:endCxn id="14" idx="2"/>
          </p:cNvCxnSpPr>
          <p:nvPr/>
        </p:nvCxnSpPr>
        <p:spPr>
          <a:xfrm>
            <a:off x="8045042" y="2554448"/>
            <a:ext cx="188752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肘形接點 5"/>
          <p:cNvCxnSpPr>
            <a:stCxn id="14" idx="0"/>
            <a:endCxn id="2" idx="0"/>
          </p:cNvCxnSpPr>
          <p:nvPr/>
        </p:nvCxnSpPr>
        <p:spPr>
          <a:xfrm rot="16200000" flipV="1">
            <a:off x="8988803" y="780177"/>
            <a:ext cx="12700" cy="2718032"/>
          </a:xfrm>
          <a:prstGeom prst="bentConnector3">
            <a:avLst>
              <a:gd name="adj1" fmla="val 180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橢圓 20"/>
          <p:cNvSpPr/>
          <p:nvPr/>
        </p:nvSpPr>
        <p:spPr>
          <a:xfrm>
            <a:off x="9932564" y="3935496"/>
            <a:ext cx="830510" cy="8305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smtClean="0"/>
              <a:t>爽</a:t>
            </a:r>
            <a:r>
              <a:rPr lang="en-US" altLang="zh-TW" sz="1200" dirty="0" smtClean="0"/>
              <a:t>(</a:t>
            </a:r>
            <a:r>
              <a:rPr lang="zh-TW" altLang="en-US" sz="1200" dirty="0" smtClean="0"/>
              <a:t>解決</a:t>
            </a:r>
            <a:r>
              <a:rPr lang="en-US" altLang="zh-TW" sz="1200" dirty="0" smtClean="0"/>
              <a:t>)</a:t>
            </a:r>
            <a:endParaRPr lang="zh-TW" altLang="en-US" sz="1200" dirty="0"/>
          </a:p>
        </p:txBody>
      </p:sp>
      <p:cxnSp>
        <p:nvCxnSpPr>
          <p:cNvPr id="23" name="直線單箭頭接點 22"/>
          <p:cNvCxnSpPr>
            <a:stCxn id="14" idx="4"/>
            <a:endCxn id="21" idx="0"/>
          </p:cNvCxnSpPr>
          <p:nvPr/>
        </p:nvCxnSpPr>
        <p:spPr>
          <a:xfrm>
            <a:off x="10347819" y="2969703"/>
            <a:ext cx="0" cy="965793"/>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279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85101" y="1476462"/>
            <a:ext cx="6881769" cy="42313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smtClean="0"/>
              <a:t>UX </a:t>
            </a:r>
            <a:r>
              <a:rPr lang="zh-TW" altLang="en-US" sz="2800" dirty="0" smtClean="0"/>
              <a:t>設計心理學</a:t>
            </a:r>
            <a:endParaRPr lang="zh-TW" altLang="en-US" sz="2800" dirty="0"/>
          </a:p>
        </p:txBody>
      </p:sp>
      <p:sp>
        <p:nvSpPr>
          <p:cNvPr id="7" name="文字方塊 6"/>
          <p:cNvSpPr txBox="1"/>
          <p:nvPr/>
        </p:nvSpPr>
        <p:spPr>
          <a:xfrm>
            <a:off x="746620" y="1747524"/>
            <a:ext cx="6820250" cy="3693319"/>
          </a:xfrm>
          <a:prstGeom prst="rect">
            <a:avLst/>
          </a:prstGeom>
          <a:noFill/>
        </p:spPr>
        <p:txBody>
          <a:bodyPr wrap="square" rtlCol="0">
            <a:spAutoFit/>
          </a:bodyPr>
          <a:lstStyle/>
          <a:p>
            <a:pPr marL="342900" indent="-342900">
              <a:buFont typeface="+mj-lt"/>
              <a:buAutoNum type="arabicPeriod"/>
            </a:pPr>
            <a:r>
              <a:rPr lang="en-US" altLang="zh-TW" dirty="0" smtClean="0"/>
              <a:t>7+-2</a:t>
            </a:r>
            <a:r>
              <a:rPr lang="zh-TW" altLang="en-US" dirty="0" smtClean="0"/>
              <a:t> </a:t>
            </a:r>
            <a:r>
              <a:rPr lang="en-US" altLang="zh-TW" dirty="0" smtClean="0"/>
              <a:t>[</a:t>
            </a:r>
            <a:r>
              <a:rPr lang="zh-TW" altLang="en-US" dirty="0" smtClean="0"/>
              <a:t>米勒定律</a:t>
            </a:r>
            <a:r>
              <a:rPr lang="en-US" altLang="zh-TW" dirty="0" smtClean="0"/>
              <a:t>]</a:t>
            </a:r>
          </a:p>
          <a:p>
            <a:pPr marL="342900" indent="-342900">
              <a:buFont typeface="+mj-lt"/>
              <a:buAutoNum type="arabicPeriod"/>
            </a:pPr>
            <a:r>
              <a:rPr lang="en-US" altLang="zh-TW" dirty="0" smtClean="0"/>
              <a:t>0123</a:t>
            </a:r>
            <a:r>
              <a:rPr lang="zh-TW" altLang="en-US" dirty="0" smtClean="0"/>
              <a:t>簡單法則</a:t>
            </a:r>
            <a:endParaRPr lang="en-US" altLang="zh-TW" dirty="0" smtClean="0"/>
          </a:p>
          <a:p>
            <a:pPr marL="342900" indent="-342900">
              <a:buFont typeface="+mj-lt"/>
              <a:buAutoNum type="arabicPeriod"/>
            </a:pPr>
            <a:r>
              <a:rPr lang="zh-TW" altLang="en-US" dirty="0"/>
              <a:t>希克</a:t>
            </a:r>
            <a:r>
              <a:rPr lang="zh-TW" altLang="en-US" dirty="0" smtClean="0"/>
              <a:t>定律 </a:t>
            </a:r>
            <a:r>
              <a:rPr lang="en-US" altLang="zh-TW" dirty="0" smtClean="0"/>
              <a:t>(</a:t>
            </a:r>
            <a:r>
              <a:rPr lang="en-US" altLang="zh-TW" dirty="0"/>
              <a:t>William Edmund Hick</a:t>
            </a:r>
            <a:r>
              <a:rPr lang="en-US" altLang="zh-TW" dirty="0" smtClean="0"/>
              <a:t>)</a:t>
            </a:r>
          </a:p>
          <a:p>
            <a:pPr marL="342900" indent="-342900">
              <a:buFont typeface="+mj-lt"/>
              <a:buAutoNum type="arabicPeriod"/>
            </a:pPr>
            <a:r>
              <a:rPr lang="zh-TW" altLang="en-US" dirty="0"/>
              <a:t>費茨</a:t>
            </a:r>
            <a:r>
              <a:rPr lang="zh-TW" altLang="en-US" dirty="0" smtClean="0"/>
              <a:t>定律</a:t>
            </a:r>
            <a:endParaRPr lang="en-US" altLang="zh-TW" dirty="0" smtClean="0"/>
          </a:p>
          <a:p>
            <a:pPr marL="342900" indent="-342900">
              <a:buFont typeface="+mj-lt"/>
              <a:buAutoNum type="arabicPeriod"/>
            </a:pPr>
            <a:r>
              <a:rPr lang="zh-TW" altLang="en-US" dirty="0"/>
              <a:t>泰思勒</a:t>
            </a:r>
            <a:r>
              <a:rPr lang="zh-TW" altLang="en-US" dirty="0" smtClean="0"/>
              <a:t>定律</a:t>
            </a:r>
            <a:endParaRPr lang="en-US" altLang="zh-TW" dirty="0" smtClean="0"/>
          </a:p>
          <a:p>
            <a:pPr marL="342900" indent="-342900">
              <a:buFont typeface="+mj-lt"/>
              <a:buAutoNum type="arabicPeriod"/>
            </a:pPr>
            <a:r>
              <a:rPr lang="zh-TW" altLang="en-US" dirty="0" smtClean="0"/>
              <a:t>新</a:t>
            </a:r>
            <a:r>
              <a:rPr lang="zh-TW" altLang="en-US" dirty="0"/>
              <a:t>鄉重</a:t>
            </a:r>
            <a:r>
              <a:rPr lang="zh-TW" altLang="en-US" dirty="0" smtClean="0"/>
              <a:t>夫防錯原則</a:t>
            </a:r>
            <a:endParaRPr lang="en-US" altLang="zh-TW" dirty="0" smtClean="0"/>
          </a:p>
          <a:p>
            <a:pPr marL="342900" indent="-342900">
              <a:buFont typeface="+mj-lt"/>
              <a:buAutoNum type="arabicPeriod"/>
            </a:pPr>
            <a:r>
              <a:rPr lang="zh-TW" altLang="en-US" dirty="0"/>
              <a:t>防呆</a:t>
            </a:r>
            <a:r>
              <a:rPr lang="zh-TW" altLang="en-US" dirty="0" smtClean="0"/>
              <a:t>原則</a:t>
            </a:r>
            <a:endParaRPr lang="en-US" altLang="zh-TW" dirty="0" smtClean="0"/>
          </a:p>
          <a:p>
            <a:pPr marL="342900" indent="-342900">
              <a:buFont typeface="+mj-lt"/>
              <a:buAutoNum type="arabicPeriod"/>
            </a:pPr>
            <a:r>
              <a:rPr lang="zh-TW" altLang="en-US" dirty="0"/>
              <a:t>奧卡</a:t>
            </a:r>
            <a:r>
              <a:rPr lang="zh-TW" altLang="en-US" dirty="0" smtClean="0"/>
              <a:t>姆剃刀法則</a:t>
            </a:r>
            <a:endParaRPr lang="en-US" altLang="zh-TW" dirty="0" smtClean="0"/>
          </a:p>
          <a:p>
            <a:pPr marL="342900" indent="-342900">
              <a:buFont typeface="+mj-lt"/>
              <a:buAutoNum type="arabicPeriod"/>
            </a:pPr>
            <a:r>
              <a:rPr lang="zh-TW" altLang="en-US" dirty="0"/>
              <a:t>雷斯托夫</a:t>
            </a:r>
            <a:r>
              <a:rPr lang="zh-TW" altLang="en-US" dirty="0" smtClean="0"/>
              <a:t>效應</a:t>
            </a:r>
            <a:endParaRPr lang="en-US" altLang="zh-TW" dirty="0" smtClean="0"/>
          </a:p>
          <a:p>
            <a:pPr marL="342900" indent="-342900">
              <a:buFont typeface="+mj-lt"/>
              <a:buAutoNum type="arabicPeriod"/>
            </a:pPr>
            <a:r>
              <a:rPr lang="zh-TW" altLang="en-US" dirty="0"/>
              <a:t>損失</a:t>
            </a:r>
            <a:r>
              <a:rPr lang="zh-TW" altLang="en-US" dirty="0" smtClean="0"/>
              <a:t>厭惡</a:t>
            </a:r>
            <a:endParaRPr lang="en-US" altLang="zh-TW" dirty="0" smtClean="0"/>
          </a:p>
          <a:p>
            <a:pPr marL="342900" indent="-342900">
              <a:buFont typeface="+mj-lt"/>
              <a:buAutoNum type="arabicPeriod"/>
            </a:pPr>
            <a:r>
              <a:rPr lang="zh-TW" altLang="en-US" dirty="0"/>
              <a:t>雅各布</a:t>
            </a:r>
            <a:r>
              <a:rPr lang="zh-TW" altLang="en-US" dirty="0" smtClean="0"/>
              <a:t>定律</a:t>
            </a:r>
            <a:r>
              <a:rPr lang="en-US" altLang="zh-TW" dirty="0" smtClean="0"/>
              <a:t>(</a:t>
            </a:r>
            <a:r>
              <a:rPr lang="en-US" altLang="zh-TW" dirty="0" err="1"/>
              <a:t>Jakob</a:t>
            </a:r>
            <a:r>
              <a:rPr lang="zh-TW" altLang="en-US" dirty="0"/>
              <a:t>定律</a:t>
            </a:r>
            <a:r>
              <a:rPr lang="en-US" altLang="zh-TW" dirty="0" smtClean="0"/>
              <a:t>)</a:t>
            </a:r>
          </a:p>
          <a:p>
            <a:pPr marL="342900" indent="-342900">
              <a:buFont typeface="+mj-lt"/>
              <a:buAutoNum type="arabicPeriod"/>
            </a:pPr>
            <a:r>
              <a:rPr lang="zh-TW" altLang="en-US" dirty="0"/>
              <a:t>古</a:t>
            </a:r>
            <a:r>
              <a:rPr lang="zh-TW" altLang="en-US" dirty="0" smtClean="0"/>
              <a:t>騰堡圖表</a:t>
            </a:r>
            <a:endParaRPr lang="en-US" altLang="zh-TW" dirty="0" smtClean="0"/>
          </a:p>
          <a:p>
            <a:pPr marL="342900" indent="-342900">
              <a:buFont typeface="+mj-lt"/>
              <a:buAutoNum type="arabicPeriod"/>
            </a:pPr>
            <a:r>
              <a:rPr lang="zh-TW" altLang="en-US" dirty="0" smtClean="0"/>
              <a:t>序列效應</a:t>
            </a:r>
            <a:r>
              <a:rPr lang="en-US" altLang="zh-TW" dirty="0"/>
              <a:t> ( primacy </a:t>
            </a:r>
            <a:r>
              <a:rPr lang="en-US" altLang="zh-TW" dirty="0" smtClean="0"/>
              <a:t>effect)</a:t>
            </a:r>
            <a:r>
              <a:rPr lang="zh-TW" altLang="en-US" dirty="0"/>
              <a:t> </a:t>
            </a:r>
            <a:r>
              <a:rPr lang="en-US" altLang="zh-TW" dirty="0" smtClean="0"/>
              <a:t>…</a:t>
            </a:r>
            <a:r>
              <a:rPr lang="zh-TW" altLang="en-US" dirty="0" smtClean="0"/>
              <a:t>等</a:t>
            </a:r>
            <a:endParaRPr lang="en-US" altLang="zh-TW" dirty="0" smtClean="0"/>
          </a:p>
        </p:txBody>
      </p:sp>
    </p:spTree>
    <p:extLst>
      <p:ext uri="{BB962C8B-B14F-4D97-AF65-F5344CB8AC3E}">
        <p14:creationId xmlns:p14="http://schemas.microsoft.com/office/powerpoint/2010/main" val="2552986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sp>
        <p:nvSpPr>
          <p:cNvPr id="5" name="文字方塊 4"/>
          <p:cNvSpPr txBox="1"/>
          <p:nvPr/>
        </p:nvSpPr>
        <p:spPr>
          <a:xfrm>
            <a:off x="796954" y="1644242"/>
            <a:ext cx="10251347" cy="646331"/>
          </a:xfrm>
          <a:prstGeom prst="rect">
            <a:avLst/>
          </a:prstGeom>
          <a:noFill/>
        </p:spPr>
        <p:txBody>
          <a:bodyPr wrap="square" rtlCol="0">
            <a:spAutoFit/>
          </a:bodyPr>
          <a:lstStyle/>
          <a:p>
            <a:r>
              <a:rPr lang="en-US" altLang="zh-TW" dirty="0"/>
              <a:t>1956</a:t>
            </a:r>
            <a:r>
              <a:rPr lang="zh-TW" altLang="en-US" dirty="0"/>
              <a:t>年美國科學家米勒對人類短時間記憶能力進行了研究，他注意到年輕人的記憶廣度為</a:t>
            </a:r>
            <a:r>
              <a:rPr lang="en-US" altLang="zh-TW" dirty="0"/>
              <a:t>5-9</a:t>
            </a:r>
            <a:r>
              <a:rPr lang="zh-TW" altLang="en-US" dirty="0"/>
              <a:t>個單位，就是</a:t>
            </a:r>
            <a:r>
              <a:rPr lang="en-US" altLang="zh-TW" dirty="0"/>
              <a:t>7±2</a:t>
            </a:r>
            <a:r>
              <a:rPr lang="zh-TW" altLang="en-US" dirty="0"/>
              <a:t>法則。與席克定律類似，神奇數字</a:t>
            </a:r>
            <a:r>
              <a:rPr lang="en-US" altLang="zh-TW" dirty="0"/>
              <a:t>7±2 </a:t>
            </a:r>
            <a:r>
              <a:rPr lang="zh-TW" altLang="en-US" dirty="0"/>
              <a:t>法則也經常被應用在移動應用交互設計上。</a:t>
            </a:r>
          </a:p>
        </p:txBody>
      </p:sp>
      <p:pic>
        <p:nvPicPr>
          <p:cNvPr id="1026" name="Picture 2" descr="https://img.zcool.cn/community/01fb8c60737a1611013e87f44889c0.png"/>
          <p:cNvPicPr>
            <a:picLocks noChangeAspect="1" noChangeArrowheads="1"/>
          </p:cNvPicPr>
          <p:nvPr/>
        </p:nvPicPr>
        <p:blipFill rotWithShape="1">
          <a:blip r:embed="rId2">
            <a:extLst>
              <a:ext uri="{28A0092B-C50C-407E-A947-70E740481C1C}">
                <a14:useLocalDpi xmlns:a14="http://schemas.microsoft.com/office/drawing/2010/main" val="0"/>
              </a:ext>
            </a:extLst>
          </a:blip>
          <a:srcRect l="12636" r="13002"/>
          <a:stretch/>
        </p:blipFill>
        <p:spPr bwMode="auto">
          <a:xfrm>
            <a:off x="796954" y="3084262"/>
            <a:ext cx="7306812" cy="2354125"/>
          </a:xfrm>
          <a:prstGeom prst="rect">
            <a:avLst/>
          </a:prstGeom>
          <a:noFill/>
          <a:extLst>
            <a:ext uri="{909E8E84-426E-40DD-AFC4-6F175D3DCCD1}">
              <a14:hiddenFill xmlns:a14="http://schemas.microsoft.com/office/drawing/2010/main">
                <a:solidFill>
                  <a:srgbClr val="FFFFFF"/>
                </a:solidFill>
              </a14:hiddenFill>
            </a:ext>
          </a:extLst>
        </p:spPr>
      </p:pic>
      <p:sp>
        <p:nvSpPr>
          <p:cNvPr id="6" name="文字方塊 5"/>
          <p:cNvSpPr txBox="1"/>
          <p:nvPr/>
        </p:nvSpPr>
        <p:spPr>
          <a:xfrm>
            <a:off x="796954" y="2611808"/>
            <a:ext cx="6065240" cy="369332"/>
          </a:xfrm>
          <a:prstGeom prst="rect">
            <a:avLst/>
          </a:prstGeom>
          <a:noFill/>
        </p:spPr>
        <p:txBody>
          <a:bodyPr wrap="square" rtlCol="0">
            <a:spAutoFit/>
          </a:bodyPr>
          <a:lstStyle/>
          <a:p>
            <a:r>
              <a:rPr lang="zh-TW" altLang="en-US" dirty="0"/>
              <a:t>手機號碼被分割</a:t>
            </a:r>
            <a:r>
              <a:rPr lang="zh-TW" altLang="en-US" dirty="0" smtClean="0"/>
              <a:t>成  </a:t>
            </a:r>
            <a:r>
              <a:rPr lang="en-US" altLang="zh-TW" dirty="0" err="1" smtClean="0"/>
              <a:t>xxxx</a:t>
            </a:r>
            <a:r>
              <a:rPr lang="en-US" altLang="zh-TW" dirty="0" smtClean="0"/>
              <a:t>-xxx-xxx</a:t>
            </a:r>
            <a:r>
              <a:rPr lang="zh-TW" altLang="en-US" dirty="0" smtClean="0"/>
              <a:t>，</a:t>
            </a:r>
            <a:r>
              <a:rPr lang="en-US" altLang="zh-TW" dirty="0" err="1" smtClean="0"/>
              <a:t>xxxx-xxxxxx</a:t>
            </a:r>
            <a:endParaRPr lang="zh-TW" altLang="en-US" dirty="0"/>
          </a:p>
        </p:txBody>
      </p:sp>
    </p:spTree>
    <p:extLst>
      <p:ext uri="{BB962C8B-B14F-4D97-AF65-F5344CB8AC3E}">
        <p14:creationId xmlns:p14="http://schemas.microsoft.com/office/powerpoint/2010/main" val="26618785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pic>
        <p:nvPicPr>
          <p:cNvPr id="7" name="Picture 2" descr="https://img.zcool.cn/community/01050260737a2d11013fb1174c18dc.png"/>
          <p:cNvPicPr>
            <a:picLocks noChangeAspect="1" noChangeArrowheads="1"/>
          </p:cNvPicPr>
          <p:nvPr/>
        </p:nvPicPr>
        <p:blipFill rotWithShape="1">
          <a:blip r:embed="rId2">
            <a:extLst>
              <a:ext uri="{28A0092B-C50C-407E-A947-70E740481C1C}">
                <a14:useLocalDpi xmlns:a14="http://schemas.microsoft.com/office/drawing/2010/main" val="0"/>
              </a:ext>
            </a:extLst>
          </a:blip>
          <a:srcRect l="22093" t="21486" r="19253" b="19321"/>
          <a:stretch/>
        </p:blipFill>
        <p:spPr bwMode="auto">
          <a:xfrm>
            <a:off x="850084" y="2431081"/>
            <a:ext cx="8117747" cy="4100381"/>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796954" y="1644242"/>
            <a:ext cx="10251347" cy="646331"/>
          </a:xfrm>
          <a:prstGeom prst="rect">
            <a:avLst/>
          </a:prstGeom>
          <a:noFill/>
        </p:spPr>
        <p:txBody>
          <a:bodyPr wrap="square" rtlCol="0">
            <a:spAutoFit/>
          </a:bodyPr>
          <a:lstStyle/>
          <a:p>
            <a:r>
              <a:rPr lang="zh-TW" altLang="en-US" dirty="0"/>
              <a:t>如果希望用戶記住導航區域的內容或者一個路徑的順序，那麼數量應該控制在</a:t>
            </a:r>
            <a:r>
              <a:rPr lang="en-US" altLang="zh-TW" dirty="0"/>
              <a:t>7</a:t>
            </a:r>
            <a:r>
              <a:rPr lang="zh-TW" altLang="en-US" dirty="0"/>
              <a:t>個左右（不超過</a:t>
            </a:r>
            <a:r>
              <a:rPr lang="en-US" altLang="zh-TW" dirty="0"/>
              <a:t>9</a:t>
            </a:r>
            <a:r>
              <a:rPr lang="zh-TW" altLang="en-US" dirty="0"/>
              <a:t>個），</a:t>
            </a:r>
            <a:r>
              <a:rPr lang="zh-TW" altLang="en-US" dirty="0" smtClean="0"/>
              <a:t>如</a:t>
            </a:r>
            <a:r>
              <a:rPr lang="en-US" altLang="zh-TW" dirty="0" smtClean="0"/>
              <a:t>Apple</a:t>
            </a:r>
            <a:r>
              <a:rPr lang="zh-TW" altLang="en-US" dirty="0" smtClean="0"/>
              <a:t>、</a:t>
            </a:r>
            <a:r>
              <a:rPr lang="en-US" altLang="zh-TW" dirty="0" err="1"/>
              <a:t>Dribbble</a:t>
            </a:r>
            <a:r>
              <a:rPr lang="zh-TW" altLang="en-US" dirty="0"/>
              <a:t>、</a:t>
            </a:r>
            <a:r>
              <a:rPr lang="en-US" altLang="zh-TW" dirty="0" err="1"/>
              <a:t>behance</a:t>
            </a:r>
            <a:r>
              <a:rPr lang="zh-TW" altLang="en-US" dirty="0"/>
              <a:t>等網站的導航分類。</a:t>
            </a:r>
          </a:p>
        </p:txBody>
      </p:sp>
    </p:spTree>
    <p:extLst>
      <p:ext uri="{BB962C8B-B14F-4D97-AF65-F5344CB8AC3E}">
        <p14:creationId xmlns:p14="http://schemas.microsoft.com/office/powerpoint/2010/main" val="1023764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sp>
        <p:nvSpPr>
          <p:cNvPr id="8" name="文字方塊 7"/>
          <p:cNvSpPr txBox="1"/>
          <p:nvPr/>
        </p:nvSpPr>
        <p:spPr>
          <a:xfrm>
            <a:off x="796954" y="1644242"/>
            <a:ext cx="10251347" cy="646331"/>
          </a:xfrm>
          <a:prstGeom prst="rect">
            <a:avLst/>
          </a:prstGeom>
          <a:noFill/>
        </p:spPr>
        <p:txBody>
          <a:bodyPr wrap="square" rtlCol="0">
            <a:spAutoFit/>
          </a:bodyPr>
          <a:lstStyle/>
          <a:p>
            <a:r>
              <a:rPr lang="zh-TW" altLang="en-US" dirty="0"/>
              <a:t>如果導航或選項卡內容很多，可以用一個樹狀層級結構來展示各級別關係，但要注意其廣度和深度的平衡。例如人人都是產品經理和</a:t>
            </a:r>
            <a:r>
              <a:rPr lang="en-US" altLang="zh-TW" dirty="0" err="1"/>
              <a:t>Dribbble</a:t>
            </a:r>
            <a:r>
              <a:rPr lang="zh-TW" altLang="en-US" dirty="0"/>
              <a:t>，把更多子類別收在二級目錄裡。</a:t>
            </a:r>
          </a:p>
        </p:txBody>
      </p:sp>
      <p:pic>
        <p:nvPicPr>
          <p:cNvPr id="3074" name="Picture 2" descr="https://img.zcool.cn/community/0172b260737a4c11013fb117f8c5cf.png"/>
          <p:cNvPicPr>
            <a:picLocks noChangeAspect="1" noChangeArrowheads="1"/>
          </p:cNvPicPr>
          <p:nvPr/>
        </p:nvPicPr>
        <p:blipFill rotWithShape="1">
          <a:blip r:embed="rId2">
            <a:extLst>
              <a:ext uri="{28A0092B-C50C-407E-A947-70E740481C1C}">
                <a14:useLocalDpi xmlns:a14="http://schemas.microsoft.com/office/drawing/2010/main" val="0"/>
              </a:ext>
            </a:extLst>
          </a:blip>
          <a:srcRect l="20929" r="20458"/>
          <a:stretch/>
        </p:blipFill>
        <p:spPr bwMode="auto">
          <a:xfrm>
            <a:off x="685101" y="2385549"/>
            <a:ext cx="4957893" cy="4229412"/>
          </a:xfrm>
          <a:prstGeom prst="rect">
            <a:avLst/>
          </a:prstGeom>
          <a:noFill/>
          <a:extLst>
            <a:ext uri="{909E8E84-426E-40DD-AFC4-6F175D3DCCD1}">
              <a14:hiddenFill xmlns:a14="http://schemas.microsoft.com/office/drawing/2010/main">
                <a:solidFill>
                  <a:srgbClr val="FFFFFF"/>
                </a:solidFill>
              </a14:hiddenFill>
            </a:ext>
          </a:extLst>
        </p:spPr>
      </p:pic>
      <p:pic>
        <p:nvPicPr>
          <p:cNvPr id="12" name="圖片 11"/>
          <p:cNvPicPr>
            <a:picLocks noChangeAspect="1"/>
          </p:cNvPicPr>
          <p:nvPr/>
        </p:nvPicPr>
        <p:blipFill rotWithShape="1">
          <a:blip r:embed="rId3"/>
          <a:srcRect r="2980"/>
          <a:stretch/>
        </p:blipFill>
        <p:spPr>
          <a:xfrm>
            <a:off x="5855516" y="2385549"/>
            <a:ext cx="5511567" cy="4229412"/>
          </a:xfrm>
          <a:prstGeom prst="rect">
            <a:avLst/>
          </a:prstGeom>
        </p:spPr>
      </p:pic>
    </p:spTree>
    <p:extLst>
      <p:ext uri="{BB962C8B-B14F-4D97-AF65-F5344CB8AC3E}">
        <p14:creationId xmlns:p14="http://schemas.microsoft.com/office/powerpoint/2010/main" val="13008014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pic>
        <p:nvPicPr>
          <p:cNvPr id="2" name="圖片 1"/>
          <p:cNvPicPr>
            <a:picLocks noChangeAspect="1"/>
          </p:cNvPicPr>
          <p:nvPr/>
        </p:nvPicPr>
        <p:blipFill rotWithShape="1">
          <a:blip r:embed="rId2"/>
          <a:srcRect t="41753" b="1"/>
          <a:stretch/>
        </p:blipFill>
        <p:spPr>
          <a:xfrm>
            <a:off x="685101" y="2815977"/>
            <a:ext cx="10549488" cy="3341542"/>
          </a:xfrm>
          <a:prstGeom prst="rect">
            <a:avLst/>
          </a:prstGeom>
        </p:spPr>
      </p:pic>
      <p:sp>
        <p:nvSpPr>
          <p:cNvPr id="12" name="文字方塊 11"/>
          <p:cNvSpPr txBox="1"/>
          <p:nvPr/>
        </p:nvSpPr>
        <p:spPr>
          <a:xfrm>
            <a:off x="685102" y="1644242"/>
            <a:ext cx="10363200" cy="923330"/>
          </a:xfrm>
          <a:prstGeom prst="rect">
            <a:avLst/>
          </a:prstGeom>
          <a:noFill/>
        </p:spPr>
        <p:txBody>
          <a:bodyPr wrap="square" rtlCol="0">
            <a:spAutoFit/>
          </a:bodyPr>
          <a:lstStyle/>
          <a:p>
            <a:r>
              <a:rPr lang="zh-TW" altLang="en-US" dirty="0"/>
              <a:t>在移動應用設計中，底部</a:t>
            </a:r>
            <a:r>
              <a:rPr lang="en-US" altLang="zh-TW" dirty="0" err="1"/>
              <a:t>Tabbar</a:t>
            </a:r>
            <a:r>
              <a:rPr lang="zh-TW" altLang="en-US" dirty="0"/>
              <a:t>最少</a:t>
            </a:r>
            <a:r>
              <a:rPr lang="en-US" altLang="zh-TW" dirty="0"/>
              <a:t>3</a:t>
            </a:r>
            <a:r>
              <a:rPr lang="zh-TW" altLang="en-US" dirty="0"/>
              <a:t>個，最多為</a:t>
            </a:r>
            <a:r>
              <a:rPr lang="en-US" altLang="zh-TW" dirty="0"/>
              <a:t>5</a:t>
            </a:r>
            <a:r>
              <a:rPr lang="zh-TW" altLang="en-US" dirty="0"/>
              <a:t>個（幾乎沒幾個超過</a:t>
            </a:r>
            <a:r>
              <a:rPr lang="en-US" altLang="zh-TW" dirty="0"/>
              <a:t>5</a:t>
            </a:r>
            <a:r>
              <a:rPr lang="zh-TW" altLang="en-US" dirty="0"/>
              <a:t>個），這樣做除了減輕用戶記憶負擔，超過</a:t>
            </a:r>
            <a:r>
              <a:rPr lang="en-US" altLang="zh-TW" dirty="0"/>
              <a:t>5</a:t>
            </a:r>
            <a:r>
              <a:rPr lang="zh-TW" altLang="en-US" dirty="0"/>
              <a:t>個會降低視覺和操作上的體驗。事實上就算只有</a:t>
            </a:r>
            <a:r>
              <a:rPr lang="en-US" altLang="zh-TW" dirty="0"/>
              <a:t>4</a:t>
            </a:r>
            <a:r>
              <a:rPr lang="zh-TW" altLang="en-US" dirty="0"/>
              <a:t>個，我們也經常想不起微信底部的</a:t>
            </a:r>
            <a:r>
              <a:rPr lang="en-US" altLang="zh-TW" dirty="0"/>
              <a:t>4</a:t>
            </a:r>
            <a:r>
              <a:rPr lang="zh-TW" altLang="en-US" dirty="0"/>
              <a:t>個</a:t>
            </a:r>
            <a:r>
              <a:rPr lang="en-US" altLang="zh-TW" dirty="0"/>
              <a:t>Tab</a:t>
            </a:r>
            <a:r>
              <a:rPr lang="zh-TW" altLang="en-US" dirty="0"/>
              <a:t>分別是啥。</a:t>
            </a:r>
          </a:p>
        </p:txBody>
      </p:sp>
    </p:spTree>
    <p:extLst>
      <p:ext uri="{BB962C8B-B14F-4D97-AF65-F5344CB8AC3E}">
        <p14:creationId xmlns:p14="http://schemas.microsoft.com/office/powerpoint/2010/main" val="21655616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sp>
        <p:nvSpPr>
          <p:cNvPr id="12" name="文字方塊 11"/>
          <p:cNvSpPr txBox="1"/>
          <p:nvPr/>
        </p:nvSpPr>
        <p:spPr>
          <a:xfrm>
            <a:off x="685102" y="1644242"/>
            <a:ext cx="10363200" cy="646331"/>
          </a:xfrm>
          <a:prstGeom prst="rect">
            <a:avLst/>
          </a:prstGeom>
          <a:noFill/>
        </p:spPr>
        <p:txBody>
          <a:bodyPr wrap="square" rtlCol="0">
            <a:spAutoFit/>
          </a:bodyPr>
          <a:lstStyle/>
          <a:p>
            <a:r>
              <a:rPr lang="zh-TW" altLang="en-US" dirty="0"/>
              <a:t>我們常說的“八大金剛”就是一屏顯示</a:t>
            </a:r>
            <a:r>
              <a:rPr lang="en-US" altLang="zh-TW" dirty="0"/>
              <a:t>8</a:t>
            </a:r>
            <a:r>
              <a:rPr lang="zh-TW" altLang="en-US" dirty="0"/>
              <a:t>個圖標，超過的則放在第二屏。如果兩行</a:t>
            </a:r>
            <a:r>
              <a:rPr lang="en-US" altLang="zh-TW" dirty="0"/>
              <a:t>10</a:t>
            </a:r>
            <a:r>
              <a:rPr lang="zh-TW" altLang="en-US" dirty="0"/>
              <a:t>個，往往第十個是“更多”入口，總的來說也沒超過</a:t>
            </a:r>
            <a:r>
              <a:rPr lang="en-US" altLang="zh-TW" dirty="0"/>
              <a:t>9</a:t>
            </a:r>
            <a:r>
              <a:rPr lang="zh-TW" altLang="en-US" dirty="0"/>
              <a:t>個。</a:t>
            </a:r>
          </a:p>
        </p:txBody>
      </p:sp>
      <p:pic>
        <p:nvPicPr>
          <p:cNvPr id="3" name="圖片 2"/>
          <p:cNvPicPr>
            <a:picLocks noChangeAspect="1"/>
          </p:cNvPicPr>
          <p:nvPr/>
        </p:nvPicPr>
        <p:blipFill rotWithShape="1">
          <a:blip r:embed="rId2"/>
          <a:srcRect t="1398" b="30083"/>
          <a:stretch/>
        </p:blipFill>
        <p:spPr>
          <a:xfrm>
            <a:off x="786861" y="2441195"/>
            <a:ext cx="10349115" cy="3884104"/>
          </a:xfrm>
          <a:prstGeom prst="rect">
            <a:avLst/>
          </a:prstGeom>
        </p:spPr>
      </p:pic>
    </p:spTree>
    <p:extLst>
      <p:ext uri="{BB962C8B-B14F-4D97-AF65-F5344CB8AC3E}">
        <p14:creationId xmlns:p14="http://schemas.microsoft.com/office/powerpoint/2010/main" val="3538246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7+-2 [</a:t>
            </a:r>
            <a:r>
              <a:rPr lang="zh-TW" altLang="en-US" sz="2800" dirty="0"/>
              <a:t>米勒定律</a:t>
            </a:r>
            <a:r>
              <a:rPr lang="en-US" altLang="zh-TW" sz="2800" dirty="0"/>
              <a:t>]</a:t>
            </a:r>
          </a:p>
        </p:txBody>
      </p:sp>
      <p:sp>
        <p:nvSpPr>
          <p:cNvPr id="12" name="文字方塊 11"/>
          <p:cNvSpPr txBox="1"/>
          <p:nvPr/>
        </p:nvSpPr>
        <p:spPr>
          <a:xfrm>
            <a:off x="7932290" y="692923"/>
            <a:ext cx="2622699" cy="369332"/>
          </a:xfrm>
          <a:prstGeom prst="rect">
            <a:avLst/>
          </a:prstGeom>
          <a:noFill/>
        </p:spPr>
        <p:txBody>
          <a:bodyPr wrap="square" rtlCol="0">
            <a:spAutoFit/>
          </a:bodyPr>
          <a:lstStyle/>
          <a:p>
            <a:r>
              <a:rPr lang="zh-TW" altLang="en-US" b="1" dirty="0" smtClean="0"/>
              <a:t>超過</a:t>
            </a:r>
            <a:r>
              <a:rPr lang="en-US" altLang="zh-TW" b="1" dirty="0"/>
              <a:t>9</a:t>
            </a:r>
            <a:r>
              <a:rPr lang="zh-TW" altLang="en-US" b="1" dirty="0"/>
              <a:t>個字</a:t>
            </a:r>
            <a:endParaRPr lang="zh-TW" altLang="en-US" dirty="0"/>
          </a:p>
        </p:txBody>
      </p:sp>
      <p:pic>
        <p:nvPicPr>
          <p:cNvPr id="6" name="圖片 5"/>
          <p:cNvPicPr>
            <a:picLocks noChangeAspect="1"/>
          </p:cNvPicPr>
          <p:nvPr/>
        </p:nvPicPr>
        <p:blipFill>
          <a:blip r:embed="rId2"/>
          <a:stretch>
            <a:fillRect/>
          </a:stretch>
        </p:blipFill>
        <p:spPr>
          <a:xfrm>
            <a:off x="691130" y="2184022"/>
            <a:ext cx="2809875" cy="1885950"/>
          </a:xfrm>
          <a:prstGeom prst="rect">
            <a:avLst/>
          </a:prstGeom>
        </p:spPr>
      </p:pic>
      <p:pic>
        <p:nvPicPr>
          <p:cNvPr id="7" name="圖片 6"/>
          <p:cNvPicPr>
            <a:picLocks noChangeAspect="1"/>
          </p:cNvPicPr>
          <p:nvPr/>
        </p:nvPicPr>
        <p:blipFill>
          <a:blip r:embed="rId3"/>
          <a:stretch>
            <a:fillRect/>
          </a:stretch>
        </p:blipFill>
        <p:spPr>
          <a:xfrm>
            <a:off x="685101" y="4255100"/>
            <a:ext cx="2809875" cy="1847850"/>
          </a:xfrm>
          <a:prstGeom prst="rect">
            <a:avLst/>
          </a:prstGeom>
        </p:spPr>
      </p:pic>
      <p:pic>
        <p:nvPicPr>
          <p:cNvPr id="8" name="圖片 7"/>
          <p:cNvPicPr>
            <a:picLocks noChangeAspect="1"/>
          </p:cNvPicPr>
          <p:nvPr/>
        </p:nvPicPr>
        <p:blipFill>
          <a:blip r:embed="rId4"/>
          <a:stretch>
            <a:fillRect/>
          </a:stretch>
        </p:blipFill>
        <p:spPr>
          <a:xfrm>
            <a:off x="3855178" y="1478360"/>
            <a:ext cx="2381250" cy="1876425"/>
          </a:xfrm>
          <a:prstGeom prst="rect">
            <a:avLst/>
          </a:prstGeom>
        </p:spPr>
      </p:pic>
      <p:pic>
        <p:nvPicPr>
          <p:cNvPr id="9" name="圖片 8"/>
          <p:cNvPicPr>
            <a:picLocks noChangeAspect="1"/>
          </p:cNvPicPr>
          <p:nvPr/>
        </p:nvPicPr>
        <p:blipFill rotWithShape="1">
          <a:blip r:embed="rId5"/>
          <a:srcRect b="19364"/>
          <a:stretch/>
        </p:blipFill>
        <p:spPr>
          <a:xfrm>
            <a:off x="3820595" y="5593775"/>
            <a:ext cx="2400300" cy="829500"/>
          </a:xfrm>
          <a:prstGeom prst="rect">
            <a:avLst/>
          </a:prstGeom>
        </p:spPr>
      </p:pic>
      <p:pic>
        <p:nvPicPr>
          <p:cNvPr id="10" name="圖片 9"/>
          <p:cNvPicPr>
            <a:picLocks noChangeAspect="1"/>
          </p:cNvPicPr>
          <p:nvPr/>
        </p:nvPicPr>
        <p:blipFill>
          <a:blip r:embed="rId6"/>
          <a:stretch>
            <a:fillRect/>
          </a:stretch>
        </p:blipFill>
        <p:spPr>
          <a:xfrm>
            <a:off x="3845653" y="3443921"/>
            <a:ext cx="2381250" cy="1857375"/>
          </a:xfrm>
          <a:prstGeom prst="rect">
            <a:avLst/>
          </a:prstGeom>
        </p:spPr>
      </p:pic>
      <p:pic>
        <p:nvPicPr>
          <p:cNvPr id="14" name="圖片 13"/>
          <p:cNvPicPr>
            <a:picLocks noChangeAspect="1"/>
          </p:cNvPicPr>
          <p:nvPr/>
        </p:nvPicPr>
        <p:blipFill>
          <a:blip r:embed="rId7"/>
          <a:stretch>
            <a:fillRect/>
          </a:stretch>
        </p:blipFill>
        <p:spPr>
          <a:xfrm>
            <a:off x="7932291" y="1171633"/>
            <a:ext cx="2622699" cy="1851870"/>
          </a:xfrm>
          <a:prstGeom prst="rect">
            <a:avLst/>
          </a:prstGeom>
        </p:spPr>
      </p:pic>
      <p:pic>
        <p:nvPicPr>
          <p:cNvPr id="5122" name="Picture 2" descr="http://i2.kknews.cc/s586KIFQIe_lzKane0WrC1XYGPvRjVs_ibrDbw/0.jpg"/>
          <p:cNvPicPr>
            <a:picLocks noChangeAspect="1" noChangeArrowheads="1"/>
          </p:cNvPicPr>
          <p:nvPr/>
        </p:nvPicPr>
        <p:blipFill rotWithShape="1">
          <a:blip r:embed="rId8">
            <a:extLst>
              <a:ext uri="{28A0092B-C50C-407E-A947-70E740481C1C}">
                <a14:useLocalDpi xmlns:a14="http://schemas.microsoft.com/office/drawing/2010/main" val="0"/>
              </a:ext>
            </a:extLst>
          </a:blip>
          <a:srcRect t="74971"/>
          <a:stretch/>
        </p:blipFill>
        <p:spPr bwMode="auto">
          <a:xfrm>
            <a:off x="7932291" y="3104278"/>
            <a:ext cx="3638550" cy="1501950"/>
          </a:xfrm>
          <a:prstGeom prst="rect">
            <a:avLst/>
          </a:prstGeom>
          <a:noFill/>
          <a:extLst>
            <a:ext uri="{909E8E84-426E-40DD-AFC4-6F175D3DCCD1}">
              <a14:hiddenFill xmlns:a14="http://schemas.microsoft.com/office/drawing/2010/main">
                <a:solidFill>
                  <a:srgbClr val="FFFFFF"/>
                </a:solidFill>
              </a14:hiddenFill>
            </a:ext>
          </a:extLst>
        </p:spPr>
      </p:pic>
      <p:pic>
        <p:nvPicPr>
          <p:cNvPr id="3" name="圖片 2"/>
          <p:cNvPicPr>
            <a:picLocks noChangeAspect="1"/>
          </p:cNvPicPr>
          <p:nvPr/>
        </p:nvPicPr>
        <p:blipFill>
          <a:blip r:embed="rId9"/>
          <a:stretch>
            <a:fillRect/>
          </a:stretch>
        </p:blipFill>
        <p:spPr>
          <a:xfrm>
            <a:off x="7932290" y="4876202"/>
            <a:ext cx="2622699" cy="1459494"/>
          </a:xfrm>
          <a:prstGeom prst="rect">
            <a:avLst/>
          </a:prstGeom>
        </p:spPr>
      </p:pic>
      <p:sp>
        <p:nvSpPr>
          <p:cNvPr id="13" name="文字方塊 12"/>
          <p:cNvSpPr txBox="1"/>
          <p:nvPr/>
        </p:nvSpPr>
        <p:spPr>
          <a:xfrm>
            <a:off x="837502" y="1697116"/>
            <a:ext cx="2657474" cy="369332"/>
          </a:xfrm>
          <a:prstGeom prst="rect">
            <a:avLst/>
          </a:prstGeom>
          <a:noFill/>
        </p:spPr>
        <p:txBody>
          <a:bodyPr wrap="square" rtlCol="0">
            <a:spAutoFit/>
          </a:bodyPr>
          <a:lstStyle/>
          <a:p>
            <a:r>
              <a:rPr lang="en-US" altLang="zh-TW" b="1" dirty="0"/>
              <a:t>banner</a:t>
            </a:r>
            <a:r>
              <a:rPr lang="zh-TW" altLang="en-US" b="1" dirty="0"/>
              <a:t>文案不超過</a:t>
            </a:r>
            <a:r>
              <a:rPr lang="en-US" altLang="zh-TW" b="1" dirty="0"/>
              <a:t>9</a:t>
            </a:r>
            <a:r>
              <a:rPr lang="zh-TW" altLang="en-US" b="1" dirty="0"/>
              <a:t>個字</a:t>
            </a:r>
            <a:endParaRPr lang="zh-TW" altLang="en-US" dirty="0"/>
          </a:p>
        </p:txBody>
      </p:sp>
      <p:cxnSp>
        <p:nvCxnSpPr>
          <p:cNvPr id="11" name="直線接點 10"/>
          <p:cNvCxnSpPr/>
          <p:nvPr/>
        </p:nvCxnSpPr>
        <p:spPr>
          <a:xfrm>
            <a:off x="6996418" y="419450"/>
            <a:ext cx="0" cy="6191075"/>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2752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0123</a:t>
            </a:r>
            <a:r>
              <a:rPr lang="zh-TW" altLang="en-US" sz="2800" dirty="0"/>
              <a:t>簡單法則</a:t>
            </a:r>
            <a:endParaRPr lang="en-US" altLang="zh-TW" sz="2800" dirty="0"/>
          </a:p>
        </p:txBody>
      </p:sp>
      <p:sp>
        <p:nvSpPr>
          <p:cNvPr id="12" name="文字方塊 11"/>
          <p:cNvSpPr txBox="1"/>
          <p:nvPr/>
        </p:nvSpPr>
        <p:spPr>
          <a:xfrm>
            <a:off x="685102" y="1644242"/>
            <a:ext cx="10363200" cy="3693319"/>
          </a:xfrm>
          <a:prstGeom prst="rect">
            <a:avLst/>
          </a:prstGeom>
          <a:noFill/>
        </p:spPr>
        <p:txBody>
          <a:bodyPr wrap="square" rtlCol="0">
            <a:spAutoFit/>
          </a:bodyPr>
          <a:lstStyle/>
          <a:p>
            <a:r>
              <a:rPr lang="en-US" altLang="zh-TW" b="1" dirty="0"/>
              <a:t>0</a:t>
            </a:r>
            <a:r>
              <a:rPr lang="zh-TW" altLang="en-US" b="1" dirty="0"/>
              <a:t>無需說明書</a:t>
            </a:r>
            <a:endParaRPr lang="zh-TW" altLang="en-US" dirty="0"/>
          </a:p>
          <a:p>
            <a:r>
              <a:rPr lang="zh-TW" altLang="en-US" dirty="0"/>
              <a:t>賈伯斯曾說過：</a:t>
            </a:r>
            <a:r>
              <a:rPr lang="zh-TW" altLang="en-US" dirty="0" smtClean="0"/>
              <a:t>“</a:t>
            </a:r>
            <a:r>
              <a:rPr lang="en-US" altLang="zh-TW" dirty="0" err="1"/>
              <a:t>iphone</a:t>
            </a:r>
            <a:r>
              <a:rPr lang="zh-TW" altLang="en-US" dirty="0" smtClean="0"/>
              <a:t>應該</a:t>
            </a:r>
            <a:r>
              <a:rPr lang="zh-TW" altLang="en-US" dirty="0"/>
              <a:t>創造所有人都可以使用的產品，即使沒有用戶指南”</a:t>
            </a:r>
            <a:r>
              <a:rPr lang="zh-TW" altLang="en-US" dirty="0" smtClean="0"/>
              <a:t>。</a:t>
            </a:r>
            <a:endParaRPr lang="en-US" altLang="zh-TW" dirty="0" smtClean="0"/>
          </a:p>
          <a:p>
            <a:endParaRPr lang="en-US" altLang="zh-TW" dirty="0"/>
          </a:p>
          <a:p>
            <a:r>
              <a:rPr lang="en-US" altLang="zh-TW" b="1" dirty="0"/>
              <a:t>1 </a:t>
            </a:r>
            <a:r>
              <a:rPr lang="zh-TW" altLang="en-US" b="1" dirty="0"/>
              <a:t>一看就會</a:t>
            </a:r>
            <a:endParaRPr lang="zh-TW" altLang="en-US" dirty="0"/>
          </a:p>
          <a:p>
            <a:r>
              <a:rPr lang="zh-TW" altLang="en-US" dirty="0"/>
              <a:t>簡單易懂，看一眼就明白你想說什麼，不用教學就知道怎麼用</a:t>
            </a:r>
            <a:r>
              <a:rPr lang="zh-TW" altLang="en-US" dirty="0" smtClean="0"/>
              <a:t>。</a:t>
            </a:r>
            <a:endParaRPr lang="en-US" altLang="zh-TW" dirty="0" smtClean="0"/>
          </a:p>
          <a:p>
            <a:endParaRPr lang="en-US" altLang="zh-TW" dirty="0"/>
          </a:p>
          <a:p>
            <a:r>
              <a:rPr lang="en-US" altLang="zh-TW" b="1" dirty="0"/>
              <a:t>2</a:t>
            </a:r>
            <a:r>
              <a:rPr lang="zh-TW" altLang="en-US" b="1" dirty="0"/>
              <a:t>秒法則</a:t>
            </a:r>
            <a:endParaRPr lang="zh-TW" altLang="en-US" dirty="0"/>
          </a:p>
          <a:p>
            <a:r>
              <a:rPr lang="zh-TW" altLang="en-US" dirty="0"/>
              <a:t>所謂“</a:t>
            </a:r>
            <a:r>
              <a:rPr lang="en-US" altLang="zh-TW" dirty="0"/>
              <a:t>2</a:t>
            </a:r>
            <a:r>
              <a:rPr lang="zh-TW" altLang="en-US" dirty="0"/>
              <a:t>秒法則”，是指用戶在使用某類系統時的等待時長不超過</a:t>
            </a:r>
            <a:r>
              <a:rPr lang="en-US" altLang="zh-TW" dirty="0"/>
              <a:t>2</a:t>
            </a:r>
            <a:r>
              <a:rPr lang="zh-TW" altLang="en-US" dirty="0"/>
              <a:t>秒。在極短的時間內展示重要信息，給用戶留下深刻的第一印象</a:t>
            </a:r>
            <a:r>
              <a:rPr lang="zh-TW" altLang="en-US" dirty="0" smtClean="0"/>
              <a:t>。</a:t>
            </a:r>
            <a:endParaRPr lang="en-US" altLang="zh-TW" dirty="0" smtClean="0"/>
          </a:p>
          <a:p>
            <a:endParaRPr lang="en-US" altLang="zh-TW" dirty="0" smtClean="0"/>
          </a:p>
          <a:p>
            <a:r>
              <a:rPr lang="en-US" altLang="zh-TW" b="1" dirty="0"/>
              <a:t>3</a:t>
            </a:r>
            <a:r>
              <a:rPr lang="zh-TW" altLang="en-US" b="1" dirty="0"/>
              <a:t>次點擊法則</a:t>
            </a:r>
            <a:endParaRPr lang="en-US" altLang="zh-TW" dirty="0"/>
          </a:p>
          <a:p>
            <a:r>
              <a:rPr lang="zh-TW" altLang="en-US" dirty="0"/>
              <a:t>用戶在</a:t>
            </a:r>
            <a:r>
              <a:rPr lang="en-US" altLang="zh-TW" dirty="0"/>
              <a:t>3</a:t>
            </a:r>
            <a:r>
              <a:rPr lang="zh-TW" altLang="en-US" dirty="0"/>
              <a:t>次點擊之內如果還沒有找到他們想要的信息或了解網站特色，他們就會離開該網站。這條原則突出了清晰的導航，符合邏輯的結構和易於理解的網站層級的重要性</a:t>
            </a:r>
          </a:p>
        </p:txBody>
      </p:sp>
    </p:spTree>
    <p:extLst>
      <p:ext uri="{BB962C8B-B14F-4D97-AF65-F5344CB8AC3E}">
        <p14:creationId xmlns:p14="http://schemas.microsoft.com/office/powerpoint/2010/main" val="2345932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85101" y="1998488"/>
            <a:ext cx="9191538" cy="369332"/>
          </a:xfrm>
          <a:prstGeom prst="rect">
            <a:avLst/>
          </a:prstGeom>
        </p:spPr>
        <p:txBody>
          <a:bodyPr wrap="square">
            <a:spAutoFit/>
          </a:bodyPr>
          <a:lstStyle/>
          <a:p>
            <a:r>
              <a:rPr lang="zh-TW" altLang="en-US" dirty="0"/>
              <a:t>https://img.zcool.cn/community/01172160737fe511013fb1177cdf64.gif</a:t>
            </a:r>
          </a:p>
        </p:txBody>
      </p:sp>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designer</a:t>
            </a:r>
          </a:p>
          <a:p>
            <a:r>
              <a:rPr lang="en-US" altLang="zh-TW" sz="2800" dirty="0"/>
              <a:t>0123</a:t>
            </a:r>
            <a:r>
              <a:rPr lang="zh-TW" altLang="en-US" sz="2800" dirty="0"/>
              <a:t>簡單法則</a:t>
            </a:r>
            <a:endParaRPr lang="en-US" altLang="zh-TW" sz="2800" dirty="0"/>
          </a:p>
        </p:txBody>
      </p:sp>
      <p:sp>
        <p:nvSpPr>
          <p:cNvPr id="3" name="矩形 2"/>
          <p:cNvSpPr/>
          <p:nvPr/>
        </p:nvSpPr>
        <p:spPr>
          <a:xfrm>
            <a:off x="685101" y="1629156"/>
            <a:ext cx="1047082" cy="369332"/>
          </a:xfrm>
          <a:prstGeom prst="rect">
            <a:avLst/>
          </a:prstGeom>
        </p:spPr>
        <p:txBody>
          <a:bodyPr wrap="none">
            <a:spAutoFit/>
          </a:bodyPr>
          <a:lstStyle/>
          <a:p>
            <a:r>
              <a:rPr lang="zh-TW" altLang="en-US" b="1" dirty="0" smtClean="0"/>
              <a:t>超過 </a:t>
            </a:r>
            <a:r>
              <a:rPr lang="en-US" altLang="zh-TW" b="1" dirty="0" smtClean="0"/>
              <a:t>2</a:t>
            </a:r>
            <a:r>
              <a:rPr lang="zh-TW" altLang="en-US" b="1" dirty="0" smtClean="0"/>
              <a:t>秒</a:t>
            </a:r>
            <a:endParaRPr lang="zh-TW" altLang="en-US" dirty="0"/>
          </a:p>
        </p:txBody>
      </p:sp>
      <p:pic>
        <p:nvPicPr>
          <p:cNvPr id="5" name="圖片 4"/>
          <p:cNvPicPr>
            <a:picLocks noChangeAspect="1"/>
          </p:cNvPicPr>
          <p:nvPr/>
        </p:nvPicPr>
        <p:blipFill>
          <a:blip r:embed="rId2"/>
          <a:stretch>
            <a:fillRect/>
          </a:stretch>
        </p:blipFill>
        <p:spPr>
          <a:xfrm>
            <a:off x="685101" y="2601139"/>
            <a:ext cx="4667075" cy="2980977"/>
          </a:xfrm>
          <a:prstGeom prst="rect">
            <a:avLst/>
          </a:prstGeom>
        </p:spPr>
      </p:pic>
      <p:sp>
        <p:nvSpPr>
          <p:cNvPr id="6" name="矩形 5"/>
          <p:cNvSpPr/>
          <p:nvPr/>
        </p:nvSpPr>
        <p:spPr>
          <a:xfrm>
            <a:off x="2642532" y="3942826"/>
            <a:ext cx="858473" cy="62078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noFill/>
            </a:endParaRPr>
          </a:p>
        </p:txBody>
      </p:sp>
    </p:spTree>
    <p:extLst>
      <p:ext uri="{BB962C8B-B14F-4D97-AF65-F5344CB8AC3E}">
        <p14:creationId xmlns:p14="http://schemas.microsoft.com/office/powerpoint/2010/main" val="533241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smtClean="0"/>
              <a:t>希克定律 </a:t>
            </a:r>
            <a:r>
              <a:rPr lang="en-US" altLang="zh-TW" sz="2800" dirty="0" smtClean="0"/>
              <a:t>(William Edmund Hick)</a:t>
            </a:r>
            <a:endParaRPr lang="en-US" altLang="zh-TW" sz="2800" dirty="0"/>
          </a:p>
        </p:txBody>
      </p:sp>
      <p:sp>
        <p:nvSpPr>
          <p:cNvPr id="7" name="文字方塊 6"/>
          <p:cNvSpPr txBox="1"/>
          <p:nvPr/>
        </p:nvSpPr>
        <p:spPr>
          <a:xfrm>
            <a:off x="685102" y="1644242"/>
            <a:ext cx="10363200" cy="646331"/>
          </a:xfrm>
          <a:prstGeom prst="rect">
            <a:avLst/>
          </a:prstGeom>
          <a:noFill/>
        </p:spPr>
        <p:txBody>
          <a:bodyPr wrap="square" rtlCol="0">
            <a:spAutoFit/>
          </a:bodyPr>
          <a:lstStyle/>
          <a:p>
            <a:r>
              <a:rPr lang="zh-TW" altLang="en-US" dirty="0"/>
              <a:t>英國心理學家</a:t>
            </a:r>
            <a:r>
              <a:rPr lang="en-US" altLang="zh-TW" dirty="0"/>
              <a:t>William Edmund Hick</a:t>
            </a:r>
            <a:r>
              <a:rPr lang="zh-TW" altLang="en-US" dirty="0"/>
              <a:t>認為，在簡單的判斷場景中：一個人所面臨的</a:t>
            </a:r>
            <a:r>
              <a:rPr lang="zh-TW" altLang="en-US" b="1" dirty="0"/>
              <a:t>選擇越多，做出決定所花的時間就越長。</a:t>
            </a:r>
            <a:r>
              <a:rPr lang="zh-TW" altLang="en-US" dirty="0"/>
              <a:t>有時候在選擇中花費太長時間從而導致決策失敗。</a:t>
            </a:r>
          </a:p>
        </p:txBody>
      </p:sp>
      <p:pic>
        <p:nvPicPr>
          <p:cNvPr id="2052" name="Picture 4" descr="設計心理學系列（02）——希克定律_人人都是產品經理- MdEdi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951" y="2538978"/>
            <a:ext cx="7659331" cy="4094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056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smtClean="0"/>
              <a:t>希克定律 </a:t>
            </a:r>
            <a:r>
              <a:rPr lang="en-US" altLang="zh-TW" sz="2800" dirty="0" smtClean="0"/>
              <a:t>(William Edmund Hick)</a:t>
            </a:r>
            <a:endParaRPr lang="en-US" altLang="zh-TW" sz="2800" dirty="0"/>
          </a:p>
        </p:txBody>
      </p:sp>
      <p:pic>
        <p:nvPicPr>
          <p:cNvPr id="8" name="圖片 7"/>
          <p:cNvPicPr>
            <a:picLocks noChangeAspect="1"/>
          </p:cNvPicPr>
          <p:nvPr/>
        </p:nvPicPr>
        <p:blipFill rotWithShape="1">
          <a:blip r:embed="rId2"/>
          <a:srcRect r="55258"/>
          <a:stretch/>
        </p:blipFill>
        <p:spPr>
          <a:xfrm>
            <a:off x="685101" y="1926533"/>
            <a:ext cx="2629371" cy="4493110"/>
          </a:xfrm>
          <a:prstGeom prst="rect">
            <a:avLst/>
          </a:prstGeom>
        </p:spPr>
      </p:pic>
      <p:sp>
        <p:nvSpPr>
          <p:cNvPr id="9" name="文字方塊 8"/>
          <p:cNvSpPr txBox="1"/>
          <p:nvPr/>
        </p:nvSpPr>
        <p:spPr>
          <a:xfrm>
            <a:off x="685101" y="1539169"/>
            <a:ext cx="3255568" cy="369332"/>
          </a:xfrm>
          <a:prstGeom prst="rect">
            <a:avLst/>
          </a:prstGeom>
          <a:noFill/>
        </p:spPr>
        <p:txBody>
          <a:bodyPr wrap="square" rtlCol="0">
            <a:spAutoFit/>
          </a:bodyPr>
          <a:lstStyle/>
          <a:p>
            <a:r>
              <a:rPr lang="en-US" altLang="zh-TW" dirty="0"/>
              <a:t>APP Store</a:t>
            </a:r>
            <a:r>
              <a:rPr lang="zh-TW" altLang="en-US" dirty="0" smtClean="0"/>
              <a:t>首頁  改版前</a:t>
            </a:r>
            <a:endParaRPr lang="zh-TW" altLang="en-US" dirty="0"/>
          </a:p>
        </p:txBody>
      </p:sp>
      <p:sp>
        <p:nvSpPr>
          <p:cNvPr id="10" name="文字方塊 9"/>
          <p:cNvSpPr txBox="1"/>
          <p:nvPr/>
        </p:nvSpPr>
        <p:spPr>
          <a:xfrm>
            <a:off x="3661405" y="1539169"/>
            <a:ext cx="3255568" cy="369332"/>
          </a:xfrm>
          <a:prstGeom prst="rect">
            <a:avLst/>
          </a:prstGeom>
          <a:noFill/>
        </p:spPr>
        <p:txBody>
          <a:bodyPr wrap="square" rtlCol="0">
            <a:spAutoFit/>
          </a:bodyPr>
          <a:lstStyle/>
          <a:p>
            <a:r>
              <a:rPr lang="en-US" altLang="zh-TW" dirty="0"/>
              <a:t>APP Store</a:t>
            </a:r>
            <a:r>
              <a:rPr lang="zh-TW" altLang="en-US" dirty="0" smtClean="0"/>
              <a:t>首頁  改版後</a:t>
            </a:r>
            <a:endParaRPr lang="zh-TW" altLang="en-US" dirty="0"/>
          </a:p>
        </p:txBody>
      </p:sp>
      <p:pic>
        <p:nvPicPr>
          <p:cNvPr id="11" name="圖片 10"/>
          <p:cNvPicPr>
            <a:picLocks noChangeAspect="1"/>
          </p:cNvPicPr>
          <p:nvPr/>
        </p:nvPicPr>
        <p:blipFill>
          <a:blip r:embed="rId3"/>
          <a:stretch>
            <a:fillRect/>
          </a:stretch>
        </p:blipFill>
        <p:spPr>
          <a:xfrm>
            <a:off x="7411823" y="1926533"/>
            <a:ext cx="2538858" cy="4446992"/>
          </a:xfrm>
          <a:prstGeom prst="rect">
            <a:avLst/>
          </a:prstGeom>
        </p:spPr>
      </p:pic>
      <p:pic>
        <p:nvPicPr>
          <p:cNvPr id="14" name="圖片 13"/>
          <p:cNvPicPr>
            <a:picLocks noChangeAspect="1"/>
          </p:cNvPicPr>
          <p:nvPr/>
        </p:nvPicPr>
        <p:blipFill rotWithShape="1">
          <a:blip r:embed="rId2"/>
          <a:srcRect l="56334"/>
          <a:stretch/>
        </p:blipFill>
        <p:spPr>
          <a:xfrm>
            <a:off x="3661405" y="1926533"/>
            <a:ext cx="2566171" cy="4493110"/>
          </a:xfrm>
          <a:prstGeom prst="rect">
            <a:avLst/>
          </a:prstGeom>
        </p:spPr>
      </p:pic>
      <p:sp>
        <p:nvSpPr>
          <p:cNvPr id="15" name="文字方塊 14"/>
          <p:cNvSpPr txBox="1"/>
          <p:nvPr/>
        </p:nvSpPr>
        <p:spPr>
          <a:xfrm>
            <a:off x="7373692" y="1539169"/>
            <a:ext cx="3255568" cy="369332"/>
          </a:xfrm>
          <a:prstGeom prst="rect">
            <a:avLst/>
          </a:prstGeom>
          <a:noFill/>
        </p:spPr>
        <p:txBody>
          <a:bodyPr wrap="square" rtlCol="0">
            <a:spAutoFit/>
          </a:bodyPr>
          <a:lstStyle/>
          <a:p>
            <a:r>
              <a:rPr lang="zh-TW" altLang="en-US" dirty="0" smtClean="0"/>
              <a:t>過多選擇</a:t>
            </a:r>
            <a:endParaRPr lang="zh-TW" altLang="en-US" dirty="0"/>
          </a:p>
        </p:txBody>
      </p:sp>
      <p:cxnSp>
        <p:nvCxnSpPr>
          <p:cNvPr id="6" name="直線單箭頭接點 5"/>
          <p:cNvCxnSpPr/>
          <p:nvPr/>
        </p:nvCxnSpPr>
        <p:spPr>
          <a:xfrm>
            <a:off x="7507705" y="6545179"/>
            <a:ext cx="175179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p:cNvCxnSpPr/>
          <p:nvPr/>
        </p:nvCxnSpPr>
        <p:spPr>
          <a:xfrm>
            <a:off x="685101" y="6545179"/>
            <a:ext cx="139395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文字方塊 16"/>
          <p:cNvSpPr txBox="1"/>
          <p:nvPr/>
        </p:nvSpPr>
        <p:spPr>
          <a:xfrm>
            <a:off x="9336506" y="6360513"/>
            <a:ext cx="1386038" cy="369332"/>
          </a:xfrm>
          <a:prstGeom prst="rect">
            <a:avLst/>
          </a:prstGeom>
          <a:noFill/>
        </p:spPr>
        <p:txBody>
          <a:bodyPr wrap="square" rtlCol="0">
            <a:spAutoFit/>
          </a:bodyPr>
          <a:lstStyle/>
          <a:p>
            <a:r>
              <a:rPr lang="zh-TW" altLang="en-US" dirty="0"/>
              <a:t>向右消失</a:t>
            </a:r>
          </a:p>
        </p:txBody>
      </p:sp>
      <p:sp>
        <p:nvSpPr>
          <p:cNvPr id="18" name="文字方塊 17"/>
          <p:cNvSpPr txBox="1"/>
          <p:nvPr/>
        </p:nvSpPr>
        <p:spPr>
          <a:xfrm>
            <a:off x="2188739" y="6373525"/>
            <a:ext cx="1386038" cy="369332"/>
          </a:xfrm>
          <a:prstGeom prst="rect">
            <a:avLst/>
          </a:prstGeom>
          <a:noFill/>
        </p:spPr>
        <p:txBody>
          <a:bodyPr wrap="square" rtlCol="0">
            <a:spAutoFit/>
          </a:bodyPr>
          <a:lstStyle/>
          <a:p>
            <a:r>
              <a:rPr lang="zh-TW" altLang="en-US" dirty="0"/>
              <a:t>向</a:t>
            </a:r>
            <a:r>
              <a:rPr lang="zh-TW" altLang="en-US" dirty="0" smtClean="0"/>
              <a:t>右消失</a:t>
            </a:r>
            <a:endParaRPr lang="zh-TW" altLang="en-US" dirty="0"/>
          </a:p>
        </p:txBody>
      </p:sp>
    </p:spTree>
    <p:extLst>
      <p:ext uri="{BB962C8B-B14F-4D97-AF65-F5344CB8AC3E}">
        <p14:creationId xmlns:p14="http://schemas.microsoft.com/office/powerpoint/2010/main" val="7081683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smtClean="0"/>
              <a:t>希克定律 </a:t>
            </a:r>
            <a:r>
              <a:rPr lang="en-US" altLang="zh-TW" sz="2800" dirty="0" smtClean="0"/>
              <a:t>(William Edmund Hick)</a:t>
            </a:r>
            <a:endParaRPr lang="en-US" altLang="zh-TW" sz="2800" dirty="0"/>
          </a:p>
        </p:txBody>
      </p:sp>
      <p:sp>
        <p:nvSpPr>
          <p:cNvPr id="7" name="文字方塊 6"/>
          <p:cNvSpPr txBox="1"/>
          <p:nvPr/>
        </p:nvSpPr>
        <p:spPr>
          <a:xfrm>
            <a:off x="685102" y="1644242"/>
            <a:ext cx="5631808" cy="369332"/>
          </a:xfrm>
          <a:prstGeom prst="rect">
            <a:avLst/>
          </a:prstGeom>
          <a:noFill/>
        </p:spPr>
        <p:txBody>
          <a:bodyPr wrap="square" rtlCol="0">
            <a:spAutoFit/>
          </a:bodyPr>
          <a:lstStyle/>
          <a:p>
            <a:r>
              <a:rPr lang="zh-TW" altLang="en-US" b="1" dirty="0"/>
              <a:t>選擇越</a:t>
            </a:r>
            <a:r>
              <a:rPr lang="zh-TW" altLang="en-US" b="1" dirty="0" smtClean="0"/>
              <a:t>多時，使用分類。</a:t>
            </a:r>
            <a:endParaRPr lang="zh-TW" altLang="en-US" b="1" dirty="0"/>
          </a:p>
        </p:txBody>
      </p:sp>
      <p:pic>
        <p:nvPicPr>
          <p:cNvPr id="2" name="圖片 1"/>
          <p:cNvPicPr>
            <a:picLocks noChangeAspect="1"/>
          </p:cNvPicPr>
          <p:nvPr/>
        </p:nvPicPr>
        <p:blipFill rotWithShape="1">
          <a:blip r:embed="rId2"/>
          <a:srcRect b="8784"/>
          <a:stretch/>
        </p:blipFill>
        <p:spPr>
          <a:xfrm>
            <a:off x="6432872" y="2164142"/>
            <a:ext cx="2567221" cy="4094046"/>
          </a:xfrm>
          <a:prstGeom prst="rect">
            <a:avLst/>
          </a:prstGeom>
        </p:spPr>
      </p:pic>
      <p:pic>
        <p:nvPicPr>
          <p:cNvPr id="12" name="圖片 11"/>
          <p:cNvPicPr>
            <a:picLocks noChangeAspect="1"/>
          </p:cNvPicPr>
          <p:nvPr/>
        </p:nvPicPr>
        <p:blipFill rotWithShape="1">
          <a:blip r:embed="rId3"/>
          <a:srcRect r="2980"/>
          <a:stretch/>
        </p:blipFill>
        <p:spPr>
          <a:xfrm>
            <a:off x="685101" y="2164142"/>
            <a:ext cx="5542874" cy="4253436"/>
          </a:xfrm>
          <a:prstGeom prst="rect">
            <a:avLst/>
          </a:prstGeom>
        </p:spPr>
      </p:pic>
      <p:sp>
        <p:nvSpPr>
          <p:cNvPr id="15" name="矩形 14"/>
          <p:cNvSpPr/>
          <p:nvPr/>
        </p:nvSpPr>
        <p:spPr>
          <a:xfrm>
            <a:off x="3834042" y="2969703"/>
            <a:ext cx="486561" cy="296970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noFill/>
            </a:endParaRPr>
          </a:p>
        </p:txBody>
      </p:sp>
      <p:sp>
        <p:nvSpPr>
          <p:cNvPr id="16" name="矩形 15"/>
          <p:cNvSpPr/>
          <p:nvPr/>
        </p:nvSpPr>
        <p:spPr>
          <a:xfrm>
            <a:off x="815404" y="3143076"/>
            <a:ext cx="570451" cy="295572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noFill/>
            </a:endParaRPr>
          </a:p>
        </p:txBody>
      </p:sp>
      <p:sp>
        <p:nvSpPr>
          <p:cNvPr id="17" name="矩形 16"/>
          <p:cNvSpPr/>
          <p:nvPr/>
        </p:nvSpPr>
        <p:spPr>
          <a:xfrm>
            <a:off x="7245992" y="3302468"/>
            <a:ext cx="1754101" cy="295572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noFill/>
            </a:endParaRPr>
          </a:p>
        </p:txBody>
      </p:sp>
      <p:sp>
        <p:nvSpPr>
          <p:cNvPr id="18" name="矩形 17"/>
          <p:cNvSpPr/>
          <p:nvPr/>
        </p:nvSpPr>
        <p:spPr>
          <a:xfrm>
            <a:off x="6432977" y="2565634"/>
            <a:ext cx="813016" cy="369255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noFill/>
            </a:endParaRPr>
          </a:p>
        </p:txBody>
      </p:sp>
      <p:cxnSp>
        <p:nvCxnSpPr>
          <p:cNvPr id="13" name="直線接點 12"/>
          <p:cNvCxnSpPr/>
          <p:nvPr/>
        </p:nvCxnSpPr>
        <p:spPr>
          <a:xfrm>
            <a:off x="9431610" y="1828908"/>
            <a:ext cx="0" cy="478161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直線單箭頭接點 5"/>
          <p:cNvCxnSpPr/>
          <p:nvPr/>
        </p:nvCxnSpPr>
        <p:spPr>
          <a:xfrm>
            <a:off x="490888" y="3143076"/>
            <a:ext cx="0" cy="32745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文字方塊 18"/>
          <p:cNvSpPr txBox="1"/>
          <p:nvPr/>
        </p:nvSpPr>
        <p:spPr>
          <a:xfrm>
            <a:off x="33641" y="4140500"/>
            <a:ext cx="396509" cy="1200329"/>
          </a:xfrm>
          <a:prstGeom prst="rect">
            <a:avLst/>
          </a:prstGeom>
          <a:noFill/>
        </p:spPr>
        <p:txBody>
          <a:bodyPr wrap="square" rtlCol="0">
            <a:spAutoFit/>
          </a:bodyPr>
          <a:lstStyle/>
          <a:p>
            <a:r>
              <a:rPr lang="zh-TW" altLang="en-US" dirty="0" smtClean="0"/>
              <a:t>向下消失</a:t>
            </a:r>
            <a:endParaRPr lang="zh-TW" altLang="en-US" dirty="0"/>
          </a:p>
        </p:txBody>
      </p:sp>
      <p:sp>
        <p:nvSpPr>
          <p:cNvPr id="20" name="文字方塊 19"/>
          <p:cNvSpPr txBox="1"/>
          <p:nvPr/>
        </p:nvSpPr>
        <p:spPr>
          <a:xfrm>
            <a:off x="9505199" y="2263679"/>
            <a:ext cx="2609594" cy="646331"/>
          </a:xfrm>
          <a:prstGeom prst="rect">
            <a:avLst/>
          </a:prstGeom>
          <a:noFill/>
        </p:spPr>
        <p:txBody>
          <a:bodyPr wrap="square" rtlCol="0">
            <a:spAutoFit/>
          </a:bodyPr>
          <a:lstStyle/>
          <a:p>
            <a:r>
              <a:rPr lang="zh-TW" altLang="en-US" dirty="0" smtClean="0"/>
              <a:t>分類</a:t>
            </a:r>
            <a:r>
              <a:rPr lang="en-US" altLang="zh-TW" dirty="0" smtClean="0"/>
              <a:t/>
            </a:r>
            <a:br>
              <a:rPr lang="en-US" altLang="zh-TW" dirty="0" smtClean="0"/>
            </a:br>
            <a:r>
              <a:rPr lang="zh-TW" altLang="en-US" dirty="0" smtClean="0"/>
              <a:t>向下消失  </a:t>
            </a:r>
            <a:r>
              <a:rPr lang="en-US" altLang="zh-TW" dirty="0" smtClean="0"/>
              <a:t>&gt;</a:t>
            </a:r>
            <a:r>
              <a:rPr lang="zh-TW" altLang="en-US" dirty="0" smtClean="0"/>
              <a:t> 向</a:t>
            </a:r>
            <a:r>
              <a:rPr lang="zh-TW" altLang="en-US" dirty="0"/>
              <a:t>左</a:t>
            </a:r>
            <a:r>
              <a:rPr lang="zh-TW" altLang="en-US" dirty="0" smtClean="0"/>
              <a:t>右消失</a:t>
            </a:r>
            <a:endParaRPr lang="zh-TW" altLang="en-US" dirty="0"/>
          </a:p>
        </p:txBody>
      </p:sp>
      <p:sp>
        <p:nvSpPr>
          <p:cNvPr id="21" name="文字方塊 20"/>
          <p:cNvSpPr txBox="1"/>
          <p:nvPr/>
        </p:nvSpPr>
        <p:spPr>
          <a:xfrm>
            <a:off x="9505199" y="3143076"/>
            <a:ext cx="2609594" cy="646331"/>
          </a:xfrm>
          <a:prstGeom prst="rect">
            <a:avLst/>
          </a:prstGeom>
          <a:noFill/>
        </p:spPr>
        <p:txBody>
          <a:bodyPr wrap="square" rtlCol="0">
            <a:spAutoFit/>
          </a:bodyPr>
          <a:lstStyle/>
          <a:p>
            <a:r>
              <a:rPr lang="en-US" altLang="zh-TW" dirty="0" smtClean="0"/>
              <a:t>banner</a:t>
            </a:r>
            <a:br>
              <a:rPr lang="en-US" altLang="zh-TW" dirty="0" smtClean="0"/>
            </a:br>
            <a:r>
              <a:rPr lang="zh-TW" altLang="en-US" dirty="0" smtClean="0"/>
              <a:t>向</a:t>
            </a:r>
            <a:r>
              <a:rPr lang="zh-TW" altLang="en-US" dirty="0"/>
              <a:t>左</a:t>
            </a:r>
            <a:r>
              <a:rPr lang="zh-TW" altLang="en-US" dirty="0" smtClean="0"/>
              <a:t>右消失</a:t>
            </a:r>
            <a:r>
              <a:rPr lang="en-US" altLang="zh-TW" dirty="0" smtClean="0"/>
              <a:t>&gt;</a:t>
            </a:r>
            <a:r>
              <a:rPr lang="zh-TW" altLang="en-US" dirty="0" smtClean="0"/>
              <a:t>向</a:t>
            </a:r>
            <a:r>
              <a:rPr lang="zh-TW" altLang="en-US" dirty="0"/>
              <a:t>上</a:t>
            </a:r>
            <a:r>
              <a:rPr lang="zh-TW" altLang="en-US" dirty="0" smtClean="0"/>
              <a:t>下</a:t>
            </a:r>
            <a:r>
              <a:rPr lang="zh-TW" altLang="en-US" dirty="0"/>
              <a:t>消失  </a:t>
            </a:r>
          </a:p>
        </p:txBody>
      </p:sp>
    </p:spTree>
    <p:extLst>
      <p:ext uri="{BB962C8B-B14F-4D97-AF65-F5344CB8AC3E}">
        <p14:creationId xmlns:p14="http://schemas.microsoft.com/office/powerpoint/2010/main" val="1473317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smtClean="0"/>
              <a:t>希克定律 </a:t>
            </a:r>
            <a:r>
              <a:rPr lang="en-US" altLang="zh-TW" sz="2800" dirty="0" smtClean="0"/>
              <a:t>(William Edmund Hick)</a:t>
            </a:r>
            <a:endParaRPr lang="en-US" altLang="zh-TW" sz="2800" dirty="0"/>
          </a:p>
        </p:txBody>
      </p:sp>
      <p:sp>
        <p:nvSpPr>
          <p:cNvPr id="7" name="文字方塊 6"/>
          <p:cNvSpPr txBox="1"/>
          <p:nvPr/>
        </p:nvSpPr>
        <p:spPr>
          <a:xfrm>
            <a:off x="685102" y="1644242"/>
            <a:ext cx="10363200" cy="646331"/>
          </a:xfrm>
          <a:prstGeom prst="rect">
            <a:avLst/>
          </a:prstGeom>
          <a:noFill/>
        </p:spPr>
        <p:txBody>
          <a:bodyPr wrap="square" rtlCol="0">
            <a:spAutoFit/>
          </a:bodyPr>
          <a:lstStyle/>
          <a:p>
            <a:r>
              <a:rPr lang="zh-TW" altLang="en-US" dirty="0"/>
              <a:t>雖然選擇越少，用戶做決策的時間越短，但這並不是提高用戶體驗的唯一標準，過度的減少選項，可能導致負面效果。</a:t>
            </a:r>
          </a:p>
        </p:txBody>
      </p:sp>
      <p:pic>
        <p:nvPicPr>
          <p:cNvPr id="3" name="圖片 2"/>
          <p:cNvPicPr>
            <a:picLocks noChangeAspect="1"/>
          </p:cNvPicPr>
          <p:nvPr/>
        </p:nvPicPr>
        <p:blipFill>
          <a:blip r:embed="rId2"/>
          <a:stretch>
            <a:fillRect/>
          </a:stretch>
        </p:blipFill>
        <p:spPr>
          <a:xfrm>
            <a:off x="788086" y="2290573"/>
            <a:ext cx="5454316" cy="4426474"/>
          </a:xfrm>
          <a:prstGeom prst="rect">
            <a:avLst/>
          </a:prstGeom>
        </p:spPr>
      </p:pic>
    </p:spTree>
    <p:extLst>
      <p:ext uri="{BB962C8B-B14F-4D97-AF65-F5344CB8AC3E}">
        <p14:creationId xmlns:p14="http://schemas.microsoft.com/office/powerpoint/2010/main" val="2086194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費茨</a:t>
            </a:r>
            <a:r>
              <a:rPr lang="zh-TW" altLang="en-US" sz="2800" dirty="0" smtClean="0"/>
              <a:t>定律 </a:t>
            </a:r>
            <a:r>
              <a:rPr lang="en-US" altLang="zh-TW" sz="2800" dirty="0" smtClean="0"/>
              <a:t>Paul </a:t>
            </a:r>
            <a:r>
              <a:rPr lang="en-US" altLang="zh-TW" sz="2800" dirty="0" err="1" smtClean="0"/>
              <a:t>Fitts</a:t>
            </a:r>
            <a:endParaRPr lang="en-US" altLang="zh-TW" sz="2800" dirty="0"/>
          </a:p>
        </p:txBody>
      </p:sp>
      <p:sp>
        <p:nvSpPr>
          <p:cNvPr id="7" name="文字方塊 6"/>
          <p:cNvSpPr txBox="1"/>
          <p:nvPr/>
        </p:nvSpPr>
        <p:spPr>
          <a:xfrm>
            <a:off x="6769707" y="2502143"/>
            <a:ext cx="3477418" cy="923330"/>
          </a:xfrm>
          <a:prstGeom prst="rect">
            <a:avLst/>
          </a:prstGeom>
          <a:noFill/>
        </p:spPr>
        <p:txBody>
          <a:bodyPr wrap="square" rtlCol="0">
            <a:spAutoFit/>
          </a:bodyPr>
          <a:lstStyle/>
          <a:p>
            <a:r>
              <a:rPr lang="zh-TW" altLang="en-US" dirty="0"/>
              <a:t>任意一點到目標中心</a:t>
            </a:r>
            <a:r>
              <a:rPr lang="zh-TW" altLang="en-US" dirty="0" smtClean="0"/>
              <a:t>位置，</a:t>
            </a:r>
            <a:r>
              <a:rPr lang="zh-TW" altLang="en-US" dirty="0"/>
              <a:t>距離越大時間越長，目標越大時間越短。</a:t>
            </a:r>
          </a:p>
        </p:txBody>
      </p:sp>
      <p:pic>
        <p:nvPicPr>
          <p:cNvPr id="2052" name="Picture 4" descr="大产品小细节！5分钟带你了解经典的费茨定律"/>
          <p:cNvPicPr>
            <a:picLocks noChangeAspect="1" noChangeArrowheads="1"/>
          </p:cNvPicPr>
          <p:nvPr/>
        </p:nvPicPr>
        <p:blipFill rotWithShape="1">
          <a:blip r:embed="rId2">
            <a:extLst>
              <a:ext uri="{28A0092B-C50C-407E-A947-70E740481C1C}">
                <a14:useLocalDpi xmlns:a14="http://schemas.microsoft.com/office/drawing/2010/main" val="0"/>
              </a:ext>
            </a:extLst>
          </a:blip>
          <a:srcRect l="21848" r="21234"/>
          <a:stretch/>
        </p:blipFill>
        <p:spPr bwMode="auto">
          <a:xfrm>
            <a:off x="685100" y="2407640"/>
            <a:ext cx="5187193" cy="227838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uxcoke.com/content/images/2022/04/image-15.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1123" y="2209794"/>
            <a:ext cx="5439843" cy="2627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0083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費茨</a:t>
            </a:r>
            <a:r>
              <a:rPr lang="zh-TW" altLang="en-US" sz="2800" dirty="0" smtClean="0"/>
              <a:t>定律 </a:t>
            </a:r>
            <a:r>
              <a:rPr lang="en-US" altLang="zh-TW" sz="2800" dirty="0" smtClean="0"/>
              <a:t>Paul </a:t>
            </a:r>
            <a:r>
              <a:rPr lang="en-US" altLang="zh-TW" sz="2800" dirty="0" err="1" smtClean="0"/>
              <a:t>Fitts</a:t>
            </a:r>
            <a:endParaRPr lang="en-US" altLang="zh-TW" sz="2800" dirty="0"/>
          </a:p>
        </p:txBody>
      </p:sp>
      <p:grpSp>
        <p:nvGrpSpPr>
          <p:cNvPr id="10" name="群組 9"/>
          <p:cNvGrpSpPr/>
          <p:nvPr/>
        </p:nvGrpSpPr>
        <p:grpSpPr>
          <a:xfrm>
            <a:off x="685102" y="3669535"/>
            <a:ext cx="2527882" cy="2701177"/>
            <a:chOff x="685103" y="2201760"/>
            <a:chExt cx="3851141" cy="4115150"/>
          </a:xfrm>
        </p:grpSpPr>
        <p:pic>
          <p:nvPicPr>
            <p:cNvPr id="5" name="圖片 4"/>
            <p:cNvPicPr>
              <a:picLocks noChangeAspect="1"/>
            </p:cNvPicPr>
            <p:nvPr/>
          </p:nvPicPr>
          <p:blipFill rotWithShape="1">
            <a:blip r:embed="rId2"/>
            <a:srcRect r="50138"/>
            <a:stretch/>
          </p:blipFill>
          <p:spPr>
            <a:xfrm>
              <a:off x="685103" y="2201760"/>
              <a:ext cx="3851141" cy="4115150"/>
            </a:xfrm>
            <a:prstGeom prst="rect">
              <a:avLst/>
            </a:prstGeom>
          </p:spPr>
        </p:pic>
        <p:sp>
          <p:nvSpPr>
            <p:cNvPr id="6" name="矩形 5"/>
            <p:cNvSpPr/>
            <p:nvPr/>
          </p:nvSpPr>
          <p:spPr>
            <a:xfrm>
              <a:off x="855677" y="3447875"/>
              <a:ext cx="3540154" cy="48656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855677" y="5236128"/>
              <a:ext cx="3540154" cy="48656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9" name="圖片 8"/>
          <p:cNvPicPr>
            <a:picLocks noChangeAspect="1"/>
          </p:cNvPicPr>
          <p:nvPr/>
        </p:nvPicPr>
        <p:blipFill rotWithShape="1">
          <a:blip r:embed="rId3"/>
          <a:srcRect l="5287" t="19114" b="14969"/>
          <a:stretch/>
        </p:blipFill>
        <p:spPr>
          <a:xfrm>
            <a:off x="626378" y="1634276"/>
            <a:ext cx="11148851" cy="1771653"/>
          </a:xfrm>
          <a:prstGeom prst="rect">
            <a:avLst/>
          </a:prstGeom>
        </p:spPr>
      </p:pic>
    </p:spTree>
    <p:extLst>
      <p:ext uri="{BB962C8B-B14F-4D97-AF65-F5344CB8AC3E}">
        <p14:creationId xmlns:p14="http://schemas.microsoft.com/office/powerpoint/2010/main" val="1559480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泰斯勒定律（</a:t>
            </a:r>
            <a:r>
              <a:rPr lang="en-US" altLang="zh-TW" sz="2800" dirty="0" err="1"/>
              <a:t>Tesler's</a:t>
            </a:r>
            <a:r>
              <a:rPr lang="en-US" altLang="zh-TW" sz="2800" dirty="0"/>
              <a:t> Law</a:t>
            </a:r>
            <a:r>
              <a:rPr lang="zh-TW" altLang="en-US" sz="2800" dirty="0"/>
              <a:t>）</a:t>
            </a:r>
            <a:endParaRPr lang="en-US" altLang="zh-TW" sz="2800" dirty="0"/>
          </a:p>
        </p:txBody>
      </p:sp>
      <p:sp>
        <p:nvSpPr>
          <p:cNvPr id="3" name="文字方塊 2"/>
          <p:cNvSpPr txBox="1"/>
          <p:nvPr/>
        </p:nvSpPr>
        <p:spPr>
          <a:xfrm>
            <a:off x="685102" y="1644242"/>
            <a:ext cx="10363200" cy="923330"/>
          </a:xfrm>
          <a:prstGeom prst="rect">
            <a:avLst/>
          </a:prstGeom>
          <a:noFill/>
        </p:spPr>
        <p:txBody>
          <a:bodyPr wrap="square" rtlCol="0">
            <a:spAutoFit/>
          </a:bodyPr>
          <a:lstStyle/>
          <a:p>
            <a:r>
              <a:rPr lang="zh-TW" altLang="en-US" dirty="0"/>
              <a:t>泰斯勒定律（</a:t>
            </a:r>
            <a:r>
              <a:rPr lang="en-US" altLang="zh-TW" dirty="0" err="1"/>
              <a:t>Tesler's</a:t>
            </a:r>
            <a:r>
              <a:rPr lang="en-US" altLang="zh-TW" dirty="0"/>
              <a:t> Law</a:t>
            </a:r>
            <a:r>
              <a:rPr lang="zh-TW" altLang="en-US" dirty="0"/>
              <a:t>）由</a:t>
            </a:r>
            <a:r>
              <a:rPr lang="en-US" altLang="zh-TW" dirty="0"/>
              <a:t>Larry </a:t>
            </a:r>
            <a:r>
              <a:rPr lang="en-US" altLang="zh-TW" dirty="0" err="1"/>
              <a:t>Tesler</a:t>
            </a:r>
            <a:r>
              <a:rPr lang="zh-TW" altLang="en-US" dirty="0"/>
              <a:t>於</a:t>
            </a:r>
            <a:r>
              <a:rPr lang="en-US" altLang="zh-TW" dirty="0"/>
              <a:t>1984</a:t>
            </a:r>
            <a:r>
              <a:rPr lang="zh-TW" altLang="en-US" dirty="0"/>
              <a:t>年提出，也稱「複雜度守恆定律」。</a:t>
            </a:r>
            <a:r>
              <a:rPr lang="en-US" altLang="zh-TW" dirty="0" smtClean="0"/>
              <a:t/>
            </a:r>
            <a:br>
              <a:rPr lang="en-US" altLang="zh-TW" dirty="0" smtClean="0"/>
            </a:br>
            <a:r>
              <a:rPr lang="zh-TW" altLang="en-US" dirty="0" smtClean="0"/>
              <a:t>每</a:t>
            </a:r>
            <a:r>
              <a:rPr lang="zh-TW" altLang="en-US" dirty="0"/>
              <a:t>一個過程都有其固有的複雜性，存在一個臨界點，超過了這個點過程就不能再簡化了，你只能將固有的複雜性從一個地方移動到另外一個地方。</a:t>
            </a:r>
          </a:p>
        </p:txBody>
      </p:sp>
      <p:sp>
        <p:nvSpPr>
          <p:cNvPr id="5" name="矩形 4"/>
          <p:cNvSpPr/>
          <p:nvPr/>
        </p:nvSpPr>
        <p:spPr>
          <a:xfrm>
            <a:off x="808087" y="3673566"/>
            <a:ext cx="1213660" cy="763398"/>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smtClean="0"/>
              <a:t>使用複雜度</a:t>
            </a:r>
            <a:endParaRPr lang="zh-TW" altLang="en-US" sz="1400" dirty="0"/>
          </a:p>
        </p:txBody>
      </p:sp>
      <p:sp>
        <p:nvSpPr>
          <p:cNvPr id="7" name="矩形 6"/>
          <p:cNvSpPr/>
          <p:nvPr/>
        </p:nvSpPr>
        <p:spPr>
          <a:xfrm>
            <a:off x="2021747" y="3673566"/>
            <a:ext cx="2049657" cy="76339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a:t>系統</a:t>
            </a:r>
            <a:r>
              <a:rPr lang="zh-TW" altLang="en-US" sz="1400" dirty="0" smtClean="0"/>
              <a:t>複雜度</a:t>
            </a:r>
            <a:endParaRPr lang="zh-TW" altLang="en-US" sz="1400" dirty="0"/>
          </a:p>
        </p:txBody>
      </p:sp>
      <p:sp>
        <p:nvSpPr>
          <p:cNvPr id="9" name="等腰三角形 8"/>
          <p:cNvSpPr/>
          <p:nvPr/>
        </p:nvSpPr>
        <p:spPr>
          <a:xfrm>
            <a:off x="1952355" y="4532693"/>
            <a:ext cx="138784" cy="119641"/>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文字方塊 9"/>
          <p:cNvSpPr txBox="1"/>
          <p:nvPr/>
        </p:nvSpPr>
        <p:spPr>
          <a:xfrm>
            <a:off x="1575980" y="4700624"/>
            <a:ext cx="891533" cy="369332"/>
          </a:xfrm>
          <a:prstGeom prst="rect">
            <a:avLst/>
          </a:prstGeom>
          <a:noFill/>
        </p:spPr>
        <p:txBody>
          <a:bodyPr wrap="square" rtlCol="0">
            <a:spAutoFit/>
          </a:bodyPr>
          <a:lstStyle/>
          <a:p>
            <a:r>
              <a:rPr lang="zh-TW" altLang="en-US" dirty="0" smtClean="0"/>
              <a:t>臨界點</a:t>
            </a:r>
            <a:endParaRPr lang="zh-TW" altLang="en-US" dirty="0"/>
          </a:p>
        </p:txBody>
      </p:sp>
      <p:sp>
        <p:nvSpPr>
          <p:cNvPr id="12" name="矩形 11"/>
          <p:cNvSpPr/>
          <p:nvPr/>
        </p:nvSpPr>
        <p:spPr>
          <a:xfrm>
            <a:off x="5253141" y="3673566"/>
            <a:ext cx="1955784" cy="763398"/>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smtClean="0"/>
              <a:t>使用複雜度</a:t>
            </a:r>
            <a:endParaRPr lang="zh-TW" altLang="en-US" sz="1400" dirty="0"/>
          </a:p>
        </p:txBody>
      </p:sp>
      <p:sp>
        <p:nvSpPr>
          <p:cNvPr id="13" name="矩形 12"/>
          <p:cNvSpPr/>
          <p:nvPr/>
        </p:nvSpPr>
        <p:spPr>
          <a:xfrm>
            <a:off x="7208925" y="3673566"/>
            <a:ext cx="1307533" cy="76339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400" dirty="0"/>
              <a:t>系統</a:t>
            </a:r>
            <a:r>
              <a:rPr lang="zh-TW" altLang="en-US" sz="1400" dirty="0" smtClean="0"/>
              <a:t>複雜度</a:t>
            </a:r>
            <a:endParaRPr lang="zh-TW" altLang="en-US" sz="1400" dirty="0"/>
          </a:p>
        </p:txBody>
      </p:sp>
      <p:sp>
        <p:nvSpPr>
          <p:cNvPr id="14" name="等腰三角形 13"/>
          <p:cNvSpPr/>
          <p:nvPr/>
        </p:nvSpPr>
        <p:spPr>
          <a:xfrm>
            <a:off x="7139533" y="4532693"/>
            <a:ext cx="138784" cy="119641"/>
          </a:xfrm>
          <a:prstGeom prst="triangl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文字方塊 14"/>
          <p:cNvSpPr txBox="1"/>
          <p:nvPr/>
        </p:nvSpPr>
        <p:spPr>
          <a:xfrm>
            <a:off x="6763158" y="4700624"/>
            <a:ext cx="891533" cy="369332"/>
          </a:xfrm>
          <a:prstGeom prst="rect">
            <a:avLst/>
          </a:prstGeom>
          <a:noFill/>
        </p:spPr>
        <p:txBody>
          <a:bodyPr wrap="square" rtlCol="0">
            <a:spAutoFit/>
          </a:bodyPr>
          <a:lstStyle/>
          <a:p>
            <a:r>
              <a:rPr lang="zh-TW" altLang="en-US" dirty="0" smtClean="0"/>
              <a:t>臨界點</a:t>
            </a:r>
            <a:endParaRPr lang="zh-TW" altLang="en-US" dirty="0"/>
          </a:p>
        </p:txBody>
      </p:sp>
      <p:cxnSp>
        <p:nvCxnSpPr>
          <p:cNvPr id="16" name="直線單箭頭接點 15"/>
          <p:cNvCxnSpPr/>
          <p:nvPr/>
        </p:nvCxnSpPr>
        <p:spPr>
          <a:xfrm>
            <a:off x="808087" y="3501524"/>
            <a:ext cx="3263317" cy="0"/>
          </a:xfrm>
          <a:prstGeom prst="straightConnector1">
            <a:avLst/>
          </a:prstGeom>
          <a:ln>
            <a:solidFill>
              <a:schemeClr val="bg2">
                <a:lumMod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8" name="直線單箭頭接點 17"/>
          <p:cNvCxnSpPr/>
          <p:nvPr/>
        </p:nvCxnSpPr>
        <p:spPr>
          <a:xfrm>
            <a:off x="5253141" y="3501524"/>
            <a:ext cx="3263317" cy="0"/>
          </a:xfrm>
          <a:prstGeom prst="straightConnector1">
            <a:avLst/>
          </a:prstGeom>
          <a:ln>
            <a:solidFill>
              <a:schemeClr val="bg2">
                <a:lumMod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9" name="文字方塊 18"/>
          <p:cNvSpPr txBox="1"/>
          <p:nvPr/>
        </p:nvSpPr>
        <p:spPr>
          <a:xfrm>
            <a:off x="1433045" y="3040574"/>
            <a:ext cx="1770118" cy="369332"/>
          </a:xfrm>
          <a:prstGeom prst="rect">
            <a:avLst/>
          </a:prstGeom>
          <a:noFill/>
        </p:spPr>
        <p:txBody>
          <a:bodyPr wrap="square" rtlCol="0">
            <a:spAutoFit/>
          </a:bodyPr>
          <a:lstStyle/>
          <a:p>
            <a:pPr algn="ctr"/>
            <a:r>
              <a:rPr lang="zh-TW" altLang="en-US" dirty="0"/>
              <a:t>整體複雜度</a:t>
            </a:r>
          </a:p>
        </p:txBody>
      </p:sp>
      <p:sp>
        <p:nvSpPr>
          <p:cNvPr id="20" name="文字方塊 19"/>
          <p:cNvSpPr txBox="1"/>
          <p:nvPr/>
        </p:nvSpPr>
        <p:spPr>
          <a:xfrm>
            <a:off x="5999740" y="3040574"/>
            <a:ext cx="1770118" cy="369332"/>
          </a:xfrm>
          <a:prstGeom prst="rect">
            <a:avLst/>
          </a:prstGeom>
          <a:noFill/>
        </p:spPr>
        <p:txBody>
          <a:bodyPr wrap="square" rtlCol="0">
            <a:spAutoFit/>
          </a:bodyPr>
          <a:lstStyle/>
          <a:p>
            <a:pPr algn="ctr"/>
            <a:r>
              <a:rPr lang="zh-TW" altLang="en-US" dirty="0"/>
              <a:t>整體複雜度</a:t>
            </a:r>
          </a:p>
        </p:txBody>
      </p:sp>
    </p:spTree>
    <p:extLst>
      <p:ext uri="{BB962C8B-B14F-4D97-AF65-F5344CB8AC3E}">
        <p14:creationId xmlns:p14="http://schemas.microsoft.com/office/powerpoint/2010/main" val="2392056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2" y="595618"/>
            <a:ext cx="439703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泰斯勒定律（</a:t>
            </a:r>
            <a:r>
              <a:rPr lang="en-US" altLang="zh-TW" sz="2800" dirty="0" err="1"/>
              <a:t>Tesler's</a:t>
            </a:r>
            <a:r>
              <a:rPr lang="en-US" altLang="zh-TW" sz="2800" dirty="0"/>
              <a:t> Law</a:t>
            </a:r>
            <a:r>
              <a:rPr lang="zh-TW" altLang="en-US" sz="2800" dirty="0"/>
              <a:t>）</a:t>
            </a:r>
            <a:endParaRPr lang="en-US" altLang="zh-TW" sz="2800" dirty="0"/>
          </a:p>
        </p:txBody>
      </p:sp>
      <p:pic>
        <p:nvPicPr>
          <p:cNvPr id="2" name="圖片 1"/>
          <p:cNvPicPr>
            <a:picLocks noChangeAspect="1"/>
          </p:cNvPicPr>
          <p:nvPr/>
        </p:nvPicPr>
        <p:blipFill>
          <a:blip r:embed="rId2"/>
          <a:stretch>
            <a:fillRect/>
          </a:stretch>
        </p:blipFill>
        <p:spPr>
          <a:xfrm>
            <a:off x="763781" y="2815977"/>
            <a:ext cx="7328532" cy="3840756"/>
          </a:xfrm>
          <a:prstGeom prst="rect">
            <a:avLst/>
          </a:prstGeom>
        </p:spPr>
      </p:pic>
      <p:sp>
        <p:nvSpPr>
          <p:cNvPr id="17" name="文字方塊 16"/>
          <p:cNvSpPr txBox="1"/>
          <p:nvPr/>
        </p:nvSpPr>
        <p:spPr>
          <a:xfrm>
            <a:off x="685102" y="1644242"/>
            <a:ext cx="10363200" cy="923330"/>
          </a:xfrm>
          <a:prstGeom prst="rect">
            <a:avLst/>
          </a:prstGeom>
          <a:noFill/>
        </p:spPr>
        <p:txBody>
          <a:bodyPr wrap="square" rtlCol="0">
            <a:spAutoFit/>
          </a:bodyPr>
          <a:lstStyle/>
          <a:p>
            <a:r>
              <a:rPr lang="zh-TW" altLang="en-US" dirty="0"/>
              <a:t>每個應用中都有其無法簡化的複雜度，也不能按照我們個人意願去除這些功能。這就是為什麼飛機稿都簡潔好看，而一搬到線上就面目全非。常見的複雜性轉移有：“查看更多”、“查看全部”、“查看詳情”、“展開和收起”之類的文字做轉移跳轉，</a:t>
            </a:r>
          </a:p>
        </p:txBody>
      </p:sp>
      <p:pic>
        <p:nvPicPr>
          <p:cNvPr id="3" name="圖片 2"/>
          <p:cNvPicPr>
            <a:picLocks noChangeAspect="1"/>
          </p:cNvPicPr>
          <p:nvPr/>
        </p:nvPicPr>
        <p:blipFill rotWithShape="1">
          <a:blip r:embed="rId3" cstate="print">
            <a:extLst>
              <a:ext uri="{28A0092B-C50C-407E-A947-70E740481C1C}">
                <a14:useLocalDpi xmlns:a14="http://schemas.microsoft.com/office/drawing/2010/main" val="0"/>
              </a:ext>
            </a:extLst>
          </a:blip>
          <a:srcRect b="28808"/>
          <a:stretch/>
        </p:blipFill>
        <p:spPr>
          <a:xfrm>
            <a:off x="8655780" y="2718032"/>
            <a:ext cx="2686953" cy="4139967"/>
          </a:xfrm>
          <a:prstGeom prst="rect">
            <a:avLst/>
          </a:prstGeom>
        </p:spPr>
      </p:pic>
    </p:spTree>
    <p:extLst>
      <p:ext uri="{BB962C8B-B14F-4D97-AF65-F5344CB8AC3E}">
        <p14:creationId xmlns:p14="http://schemas.microsoft.com/office/powerpoint/2010/main" val="18910152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泰斯勒定律（</a:t>
            </a:r>
            <a:r>
              <a:rPr lang="en-US" altLang="zh-TW" sz="2800" dirty="0" err="1"/>
              <a:t>Tesler's</a:t>
            </a:r>
            <a:r>
              <a:rPr lang="en-US" altLang="zh-TW" sz="2800" dirty="0"/>
              <a:t> Law</a:t>
            </a:r>
            <a:r>
              <a:rPr lang="zh-TW" altLang="en-US" sz="2800" dirty="0"/>
              <a:t>）</a:t>
            </a:r>
            <a:endParaRPr lang="en-US" altLang="zh-TW" sz="2800" dirty="0"/>
          </a:p>
        </p:txBody>
      </p:sp>
      <p:pic>
        <p:nvPicPr>
          <p:cNvPr id="5" name="圖片 4"/>
          <p:cNvPicPr>
            <a:picLocks noChangeAspect="1"/>
          </p:cNvPicPr>
          <p:nvPr/>
        </p:nvPicPr>
        <p:blipFill rotWithShape="1">
          <a:blip r:embed="rId2" cstate="print">
            <a:extLst>
              <a:ext uri="{28A0092B-C50C-407E-A947-70E740481C1C}">
                <a14:useLocalDpi xmlns:a14="http://schemas.microsoft.com/office/drawing/2010/main" val="0"/>
              </a:ext>
            </a:extLst>
          </a:blip>
          <a:srcRect t="11621"/>
          <a:stretch/>
        </p:blipFill>
        <p:spPr>
          <a:xfrm>
            <a:off x="3691990" y="1591028"/>
            <a:ext cx="2753615" cy="5266972"/>
          </a:xfrm>
          <a:prstGeom prst="rect">
            <a:avLst/>
          </a:prstGeom>
        </p:spPr>
      </p:pic>
      <p:pic>
        <p:nvPicPr>
          <p:cNvPr id="6" name="圖片 5"/>
          <p:cNvPicPr>
            <a:picLocks noChangeAspect="1"/>
          </p:cNvPicPr>
          <p:nvPr/>
        </p:nvPicPr>
        <p:blipFill rotWithShape="1">
          <a:blip r:embed="rId3" cstate="print">
            <a:extLst>
              <a:ext uri="{28A0092B-C50C-407E-A947-70E740481C1C}">
                <a14:useLocalDpi xmlns:a14="http://schemas.microsoft.com/office/drawing/2010/main" val="0"/>
              </a:ext>
            </a:extLst>
          </a:blip>
          <a:srcRect t="11865"/>
          <a:stretch/>
        </p:blipFill>
        <p:spPr>
          <a:xfrm>
            <a:off x="685101" y="1591028"/>
            <a:ext cx="2624920" cy="5006913"/>
          </a:xfrm>
          <a:prstGeom prst="rect">
            <a:avLst/>
          </a:prstGeom>
        </p:spPr>
      </p:pic>
      <p:sp>
        <p:nvSpPr>
          <p:cNvPr id="8" name="矩形 7"/>
          <p:cNvSpPr/>
          <p:nvPr/>
        </p:nvSpPr>
        <p:spPr>
          <a:xfrm>
            <a:off x="1249959" y="4898544"/>
            <a:ext cx="276837" cy="2606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3691989" y="4001549"/>
            <a:ext cx="2753615" cy="259639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0" name="肘形接點 9"/>
          <p:cNvCxnSpPr>
            <a:stCxn id="8" idx="3"/>
            <a:endCxn id="9" idx="1"/>
          </p:cNvCxnSpPr>
          <p:nvPr/>
        </p:nvCxnSpPr>
        <p:spPr>
          <a:xfrm>
            <a:off x="1526796" y="5028887"/>
            <a:ext cx="2165193" cy="270858"/>
          </a:xfrm>
          <a:prstGeom prst="bentConnector3">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97038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smtClean="0"/>
              <a:t>新鄉重夫防錯原則</a:t>
            </a:r>
            <a:endParaRPr lang="en-US" altLang="zh-TW" sz="2800" dirty="0"/>
          </a:p>
        </p:txBody>
      </p:sp>
      <p:sp>
        <p:nvSpPr>
          <p:cNvPr id="11" name="文字方塊 10"/>
          <p:cNvSpPr txBox="1"/>
          <p:nvPr/>
        </p:nvSpPr>
        <p:spPr>
          <a:xfrm>
            <a:off x="685102" y="1644242"/>
            <a:ext cx="10363200" cy="369332"/>
          </a:xfrm>
          <a:prstGeom prst="rect">
            <a:avLst/>
          </a:prstGeom>
          <a:noFill/>
        </p:spPr>
        <p:txBody>
          <a:bodyPr wrap="square" rtlCol="0">
            <a:spAutoFit/>
          </a:bodyPr>
          <a:lstStyle/>
          <a:p>
            <a:r>
              <a:rPr lang="zh-TW" altLang="en-US" b="1" dirty="0"/>
              <a:t>過程失誤發生之前加以防止</a:t>
            </a:r>
            <a:r>
              <a:rPr lang="zh-TW" altLang="en-US" dirty="0"/>
              <a:t>，是一種在作業過程中採用自動作用、報警、標識等手段。</a:t>
            </a:r>
          </a:p>
        </p:txBody>
      </p:sp>
      <p:pic>
        <p:nvPicPr>
          <p:cNvPr id="2" name="圖片 1"/>
          <p:cNvPicPr>
            <a:picLocks noChangeAspect="1"/>
          </p:cNvPicPr>
          <p:nvPr/>
        </p:nvPicPr>
        <p:blipFill>
          <a:blip r:embed="rId2"/>
          <a:stretch>
            <a:fillRect/>
          </a:stretch>
        </p:blipFill>
        <p:spPr>
          <a:xfrm>
            <a:off x="685101" y="2243714"/>
            <a:ext cx="8138414" cy="4366635"/>
          </a:xfrm>
          <a:prstGeom prst="rect">
            <a:avLst/>
          </a:prstGeom>
        </p:spPr>
      </p:pic>
    </p:spTree>
    <p:extLst>
      <p:ext uri="{BB962C8B-B14F-4D97-AF65-F5344CB8AC3E}">
        <p14:creationId xmlns:p14="http://schemas.microsoft.com/office/powerpoint/2010/main" val="25134489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5631809"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防呆原則</a:t>
            </a:r>
            <a:endParaRPr lang="en-US" altLang="zh-TW" sz="2800" dirty="0"/>
          </a:p>
        </p:txBody>
      </p:sp>
      <p:pic>
        <p:nvPicPr>
          <p:cNvPr id="2052" name="Picture 4" descr="https://i3.read01.com/SuvRmPxDGkRiL-awOc0WEKA/0.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11" r="16005" b="9803"/>
          <a:stretch/>
        </p:blipFill>
        <p:spPr bwMode="auto">
          <a:xfrm>
            <a:off x="685100" y="1473279"/>
            <a:ext cx="5279471" cy="4893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9249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雷斯托</a:t>
            </a:r>
            <a:r>
              <a:rPr lang="zh-TW" altLang="en-US" sz="2800" dirty="0" smtClean="0"/>
              <a:t>夫（</a:t>
            </a:r>
            <a:r>
              <a:rPr lang="en-US" altLang="zh-TW" sz="2800" dirty="0"/>
              <a:t>isolation effect</a:t>
            </a:r>
            <a:r>
              <a:rPr lang="zh-TW" altLang="en-US" sz="2800" dirty="0"/>
              <a:t>）</a:t>
            </a:r>
            <a:endParaRPr lang="en-US" altLang="zh-TW" sz="2800" dirty="0"/>
          </a:p>
        </p:txBody>
      </p:sp>
      <p:sp>
        <p:nvSpPr>
          <p:cNvPr id="5" name="文字方塊 4"/>
          <p:cNvSpPr txBox="1"/>
          <p:nvPr/>
        </p:nvSpPr>
        <p:spPr>
          <a:xfrm>
            <a:off x="685102" y="1644242"/>
            <a:ext cx="10363200" cy="646331"/>
          </a:xfrm>
          <a:prstGeom prst="rect">
            <a:avLst/>
          </a:prstGeom>
          <a:noFill/>
        </p:spPr>
        <p:txBody>
          <a:bodyPr wrap="square" rtlCol="0">
            <a:spAutoFit/>
          </a:bodyPr>
          <a:lstStyle/>
          <a:p>
            <a:r>
              <a:rPr lang="zh-TW" altLang="en-US" dirty="0"/>
              <a:t>雷斯托夫效應又稱隔離效應（</a:t>
            </a:r>
            <a:r>
              <a:rPr lang="en-US" altLang="zh-TW" dirty="0"/>
              <a:t>isolation effect</a:t>
            </a:r>
            <a:r>
              <a:rPr lang="zh-TW" altLang="en-US" dirty="0"/>
              <a:t>），以及新奇效應（</a:t>
            </a:r>
            <a:r>
              <a:rPr lang="en-US" altLang="zh-TW" dirty="0"/>
              <a:t>novelty effect</a:t>
            </a:r>
            <a:r>
              <a:rPr lang="zh-TW" altLang="en-US" dirty="0"/>
              <a:t>），前蘇聯心理學家馮</a:t>
            </a:r>
            <a:r>
              <a:rPr lang="en-US" altLang="zh-TW" dirty="0"/>
              <a:t>·</a:t>
            </a:r>
            <a:r>
              <a:rPr lang="zh-TW" altLang="en-US" dirty="0"/>
              <a:t>雷斯托夫認為，某個元素越是違反常理，就越引人注意，收到更多的關注</a:t>
            </a:r>
          </a:p>
        </p:txBody>
      </p:sp>
      <p:pic>
        <p:nvPicPr>
          <p:cNvPr id="3" name="圖片 2"/>
          <p:cNvPicPr>
            <a:picLocks noChangeAspect="1"/>
          </p:cNvPicPr>
          <p:nvPr/>
        </p:nvPicPr>
        <p:blipFill>
          <a:blip r:embed="rId2"/>
          <a:stretch>
            <a:fillRect/>
          </a:stretch>
        </p:blipFill>
        <p:spPr>
          <a:xfrm>
            <a:off x="600075" y="2538978"/>
            <a:ext cx="10991850" cy="3895725"/>
          </a:xfrm>
          <a:prstGeom prst="rect">
            <a:avLst/>
          </a:prstGeom>
        </p:spPr>
      </p:pic>
    </p:spTree>
    <p:extLst>
      <p:ext uri="{BB962C8B-B14F-4D97-AF65-F5344CB8AC3E}">
        <p14:creationId xmlns:p14="http://schemas.microsoft.com/office/powerpoint/2010/main" val="3006424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雷斯托</a:t>
            </a:r>
            <a:r>
              <a:rPr lang="zh-TW" altLang="en-US" sz="2800" dirty="0" smtClean="0"/>
              <a:t>夫（</a:t>
            </a:r>
            <a:r>
              <a:rPr lang="en-US" altLang="zh-TW" sz="2800" dirty="0"/>
              <a:t>isolation effect</a:t>
            </a:r>
            <a:r>
              <a:rPr lang="zh-TW" altLang="en-US" sz="2800" dirty="0"/>
              <a:t>）</a:t>
            </a:r>
            <a:endParaRPr lang="en-US" altLang="zh-TW" sz="2800" dirty="0"/>
          </a:p>
        </p:txBody>
      </p:sp>
      <p:sp>
        <p:nvSpPr>
          <p:cNvPr id="5" name="文字方塊 4"/>
          <p:cNvSpPr txBox="1"/>
          <p:nvPr/>
        </p:nvSpPr>
        <p:spPr>
          <a:xfrm>
            <a:off x="685102" y="1644242"/>
            <a:ext cx="10363200" cy="646331"/>
          </a:xfrm>
          <a:prstGeom prst="rect">
            <a:avLst/>
          </a:prstGeom>
          <a:noFill/>
        </p:spPr>
        <p:txBody>
          <a:bodyPr wrap="square" rtlCol="0">
            <a:spAutoFit/>
          </a:bodyPr>
          <a:lstStyle/>
          <a:p>
            <a:r>
              <a:rPr lang="zh-TW" altLang="en-US" dirty="0"/>
              <a:t>雷斯托夫效應又稱隔離效應（</a:t>
            </a:r>
            <a:r>
              <a:rPr lang="en-US" altLang="zh-TW" dirty="0"/>
              <a:t>isolation effect</a:t>
            </a:r>
            <a:r>
              <a:rPr lang="zh-TW" altLang="en-US" dirty="0"/>
              <a:t>），以及新奇效應（</a:t>
            </a:r>
            <a:r>
              <a:rPr lang="en-US" altLang="zh-TW" dirty="0"/>
              <a:t>novelty effect</a:t>
            </a:r>
            <a:r>
              <a:rPr lang="zh-TW" altLang="en-US" dirty="0"/>
              <a:t>），前蘇聯心理學家馮</a:t>
            </a:r>
            <a:r>
              <a:rPr lang="en-US" altLang="zh-TW" dirty="0"/>
              <a:t>·</a:t>
            </a:r>
            <a:r>
              <a:rPr lang="zh-TW" altLang="en-US" dirty="0"/>
              <a:t>雷斯托夫認為，某個元素越是違反常理，就越引人注意，收到更多的關注</a:t>
            </a:r>
          </a:p>
        </p:txBody>
      </p:sp>
      <p:pic>
        <p:nvPicPr>
          <p:cNvPr id="2" name="圖片 1"/>
          <p:cNvPicPr>
            <a:picLocks noChangeAspect="1"/>
          </p:cNvPicPr>
          <p:nvPr/>
        </p:nvPicPr>
        <p:blipFill>
          <a:blip r:embed="rId2"/>
          <a:stretch>
            <a:fillRect/>
          </a:stretch>
        </p:blipFill>
        <p:spPr>
          <a:xfrm>
            <a:off x="685101" y="2538978"/>
            <a:ext cx="9271931" cy="3909948"/>
          </a:xfrm>
          <a:prstGeom prst="rect">
            <a:avLst/>
          </a:prstGeom>
        </p:spPr>
      </p:pic>
    </p:spTree>
    <p:extLst>
      <p:ext uri="{BB962C8B-B14F-4D97-AF65-F5344CB8AC3E}">
        <p14:creationId xmlns:p14="http://schemas.microsoft.com/office/powerpoint/2010/main" val="37221273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損失</a:t>
            </a:r>
            <a:r>
              <a:rPr lang="zh-TW" altLang="en-US" sz="2800" dirty="0" smtClean="0"/>
              <a:t>厭惡</a:t>
            </a:r>
            <a:endParaRPr lang="en-US" altLang="zh-TW" sz="2800" dirty="0"/>
          </a:p>
        </p:txBody>
      </p:sp>
      <p:sp>
        <p:nvSpPr>
          <p:cNvPr id="5" name="文字方塊 4"/>
          <p:cNvSpPr txBox="1"/>
          <p:nvPr/>
        </p:nvSpPr>
        <p:spPr>
          <a:xfrm>
            <a:off x="685102" y="1644242"/>
            <a:ext cx="10363200" cy="1200329"/>
          </a:xfrm>
          <a:prstGeom prst="rect">
            <a:avLst/>
          </a:prstGeom>
          <a:noFill/>
        </p:spPr>
        <p:txBody>
          <a:bodyPr wrap="square" rtlCol="0">
            <a:spAutoFit/>
          </a:bodyPr>
          <a:lstStyle/>
          <a:p>
            <a:r>
              <a:rPr lang="zh-TW" altLang="en-US" dirty="0"/>
              <a:t>食之無味，棄之可惜</a:t>
            </a:r>
          </a:p>
          <a:p>
            <a:r>
              <a:rPr lang="zh-TW" altLang="en-US" b="1" dirty="0"/>
              <a:t>損失厭惡</a:t>
            </a:r>
            <a:r>
              <a:rPr lang="zh-TW" altLang="en-US" dirty="0"/>
              <a:t>是指人們面對同樣數量的收益和</a:t>
            </a:r>
            <a:r>
              <a:rPr lang="zh-TW" altLang="en-US" b="1" dirty="0"/>
              <a:t>損失</a:t>
            </a:r>
            <a:r>
              <a:rPr lang="zh-TW" altLang="en-US" dirty="0"/>
              <a:t>時，認為</a:t>
            </a:r>
            <a:r>
              <a:rPr lang="zh-TW" altLang="en-US" b="1" dirty="0"/>
              <a:t>損失</a:t>
            </a:r>
            <a:r>
              <a:rPr lang="zh-TW" altLang="en-US" dirty="0"/>
              <a:t>更加令他們難以忍受。同量的</a:t>
            </a:r>
            <a:r>
              <a:rPr lang="zh-TW" altLang="en-US" b="1" dirty="0"/>
              <a:t>損失</a:t>
            </a:r>
            <a:r>
              <a:rPr lang="zh-TW" altLang="en-US" dirty="0"/>
              <a:t>帶來的負效用為同量收益的正效用的</a:t>
            </a:r>
            <a:r>
              <a:rPr lang="en-US" altLang="zh-TW" dirty="0"/>
              <a:t>2.5</a:t>
            </a:r>
            <a:r>
              <a:rPr lang="zh-TW" altLang="en-US" dirty="0"/>
              <a:t>倍。比如，丟</a:t>
            </a:r>
            <a:r>
              <a:rPr lang="en-US" altLang="zh-TW" dirty="0"/>
              <a:t>100</a:t>
            </a:r>
            <a:r>
              <a:rPr lang="zh-TW" altLang="en-US" dirty="0"/>
              <a:t>塊錢的痛苦感要遠高於你撿到</a:t>
            </a:r>
            <a:r>
              <a:rPr lang="en-US" altLang="zh-TW" dirty="0"/>
              <a:t>100</a:t>
            </a:r>
            <a:r>
              <a:rPr lang="zh-TW" altLang="en-US" dirty="0"/>
              <a:t>塊錢帶來的幸福感，也就是說要至少撿到</a:t>
            </a:r>
            <a:r>
              <a:rPr lang="en-US" altLang="zh-TW" dirty="0"/>
              <a:t>300</a:t>
            </a:r>
            <a:r>
              <a:rPr lang="zh-TW" altLang="en-US" dirty="0"/>
              <a:t>塊才能平復之前的心情。</a:t>
            </a:r>
          </a:p>
        </p:txBody>
      </p:sp>
      <p:pic>
        <p:nvPicPr>
          <p:cNvPr id="3" name="圖片 2"/>
          <p:cNvPicPr>
            <a:picLocks noChangeAspect="1"/>
          </p:cNvPicPr>
          <p:nvPr/>
        </p:nvPicPr>
        <p:blipFill>
          <a:blip r:embed="rId2"/>
          <a:stretch>
            <a:fillRect/>
          </a:stretch>
        </p:blipFill>
        <p:spPr>
          <a:xfrm>
            <a:off x="685102" y="2973855"/>
            <a:ext cx="10268448" cy="3550928"/>
          </a:xfrm>
          <a:prstGeom prst="rect">
            <a:avLst/>
          </a:prstGeom>
        </p:spPr>
      </p:pic>
    </p:spTree>
    <p:extLst>
      <p:ext uri="{BB962C8B-B14F-4D97-AF65-F5344CB8AC3E}">
        <p14:creationId xmlns:p14="http://schemas.microsoft.com/office/powerpoint/2010/main" val="32348608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雅各布定律</a:t>
            </a:r>
            <a:r>
              <a:rPr lang="en-US" altLang="zh-TW" sz="2800" dirty="0"/>
              <a:t>(</a:t>
            </a:r>
            <a:r>
              <a:rPr lang="en-US" altLang="zh-TW" sz="2800" dirty="0" err="1"/>
              <a:t>Jakob</a:t>
            </a:r>
            <a:r>
              <a:rPr lang="zh-TW" altLang="en-US" sz="2800" dirty="0"/>
              <a:t>定律</a:t>
            </a:r>
            <a:r>
              <a:rPr lang="en-US" altLang="zh-TW" sz="2800" dirty="0"/>
              <a:t>)</a:t>
            </a:r>
          </a:p>
        </p:txBody>
      </p:sp>
      <p:sp>
        <p:nvSpPr>
          <p:cNvPr id="5" name="文字方塊 4"/>
          <p:cNvSpPr txBox="1"/>
          <p:nvPr/>
        </p:nvSpPr>
        <p:spPr>
          <a:xfrm>
            <a:off x="685102" y="1644242"/>
            <a:ext cx="10363200" cy="1200329"/>
          </a:xfrm>
          <a:prstGeom prst="rect">
            <a:avLst/>
          </a:prstGeom>
          <a:noFill/>
        </p:spPr>
        <p:txBody>
          <a:bodyPr wrap="square" rtlCol="0">
            <a:spAutoFit/>
          </a:bodyPr>
          <a:lstStyle/>
          <a:p>
            <a:r>
              <a:rPr lang="zh-TW" altLang="en-US" dirty="0"/>
              <a:t>思考總結</a:t>
            </a:r>
          </a:p>
          <a:p>
            <a:r>
              <a:rPr lang="en-US" altLang="zh-TW" dirty="0"/>
              <a:t>1</a:t>
            </a:r>
            <a:r>
              <a:rPr lang="zh-TW" altLang="en-US" dirty="0"/>
              <a:t>、用戶會把在其他產品使用中已熟悉的操作習慣轉移到另一個看起來相似的產品上；</a:t>
            </a:r>
          </a:p>
          <a:p>
            <a:r>
              <a:rPr lang="en-US" altLang="zh-TW" dirty="0"/>
              <a:t>2</a:t>
            </a:r>
            <a:r>
              <a:rPr lang="zh-TW" altLang="en-US" dirty="0"/>
              <a:t>、利用現有的思維模型，使用戶可以專注於自己的目標上，而不是學習新的操作方式；</a:t>
            </a:r>
          </a:p>
          <a:p>
            <a:r>
              <a:rPr lang="en-US" altLang="zh-TW" dirty="0"/>
              <a:t>3</a:t>
            </a:r>
            <a:r>
              <a:rPr lang="zh-TW" altLang="en-US" dirty="0"/>
              <a:t>、在進行必要的改版時，請給用戶過渡到新版本的機會，即可以選擇短時間內繼續使用舊版本；</a:t>
            </a:r>
          </a:p>
        </p:txBody>
      </p:sp>
      <p:pic>
        <p:nvPicPr>
          <p:cNvPr id="3" name="圖片 2"/>
          <p:cNvPicPr>
            <a:picLocks noChangeAspect="1"/>
          </p:cNvPicPr>
          <p:nvPr/>
        </p:nvPicPr>
        <p:blipFill>
          <a:blip r:embed="rId2"/>
          <a:stretch>
            <a:fillRect/>
          </a:stretch>
        </p:blipFill>
        <p:spPr>
          <a:xfrm>
            <a:off x="685101" y="3092976"/>
            <a:ext cx="7960845" cy="3391361"/>
          </a:xfrm>
          <a:prstGeom prst="rect">
            <a:avLst/>
          </a:prstGeom>
        </p:spPr>
      </p:pic>
    </p:spTree>
    <p:extLst>
      <p:ext uri="{BB962C8B-B14F-4D97-AF65-F5344CB8AC3E}">
        <p14:creationId xmlns:p14="http://schemas.microsoft.com/office/powerpoint/2010/main" val="10024244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雅各布定律</a:t>
            </a:r>
            <a:r>
              <a:rPr lang="en-US" altLang="zh-TW" sz="2800" dirty="0"/>
              <a:t>(</a:t>
            </a:r>
            <a:r>
              <a:rPr lang="en-US" altLang="zh-TW" sz="2800" dirty="0" err="1"/>
              <a:t>Jakob</a:t>
            </a:r>
            <a:r>
              <a:rPr lang="zh-TW" altLang="en-US" sz="2800" dirty="0"/>
              <a:t>定律</a:t>
            </a:r>
            <a:r>
              <a:rPr lang="en-US" altLang="zh-TW" sz="2800" dirty="0"/>
              <a:t>)</a:t>
            </a:r>
          </a:p>
        </p:txBody>
      </p:sp>
      <p:sp>
        <p:nvSpPr>
          <p:cNvPr id="5" name="文字方塊 4"/>
          <p:cNvSpPr txBox="1"/>
          <p:nvPr/>
        </p:nvSpPr>
        <p:spPr>
          <a:xfrm>
            <a:off x="685102" y="1644242"/>
            <a:ext cx="10363200" cy="646331"/>
          </a:xfrm>
          <a:prstGeom prst="rect">
            <a:avLst/>
          </a:prstGeom>
          <a:noFill/>
        </p:spPr>
        <p:txBody>
          <a:bodyPr wrap="square" rtlCol="0">
            <a:spAutoFit/>
          </a:bodyPr>
          <a:lstStyle/>
          <a:p>
            <a:r>
              <a:rPr lang="zh-TW" altLang="en-US" dirty="0"/>
              <a:t>用戶會將大部分時間花在其它網站上，因此他們會希望你的網站也能像他們已經掌握的其它網站一樣，擁有</a:t>
            </a:r>
            <a:r>
              <a:rPr lang="zh-TW" altLang="en-US" b="1" dirty="0"/>
              <a:t>相同的使用模式和習慣</a:t>
            </a:r>
            <a:r>
              <a:rPr lang="zh-TW" altLang="en-US" dirty="0"/>
              <a:t>。</a:t>
            </a:r>
          </a:p>
        </p:txBody>
      </p:sp>
      <p:pic>
        <p:nvPicPr>
          <p:cNvPr id="2" name="圖片 1"/>
          <p:cNvPicPr>
            <a:picLocks noChangeAspect="1"/>
          </p:cNvPicPr>
          <p:nvPr/>
        </p:nvPicPr>
        <p:blipFill>
          <a:blip r:embed="rId2"/>
          <a:stretch>
            <a:fillRect/>
          </a:stretch>
        </p:blipFill>
        <p:spPr>
          <a:xfrm>
            <a:off x="685101" y="2442725"/>
            <a:ext cx="7602251" cy="3525884"/>
          </a:xfrm>
          <a:prstGeom prst="rect">
            <a:avLst/>
          </a:prstGeom>
        </p:spPr>
      </p:pic>
    </p:spTree>
    <p:extLst>
      <p:ext uri="{BB962C8B-B14F-4D97-AF65-F5344CB8AC3E}">
        <p14:creationId xmlns:p14="http://schemas.microsoft.com/office/powerpoint/2010/main" val="789078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古騰堡圖表</a:t>
            </a:r>
          </a:p>
        </p:txBody>
      </p:sp>
      <p:sp>
        <p:nvSpPr>
          <p:cNvPr id="5" name="文字方塊 4"/>
          <p:cNvSpPr txBox="1"/>
          <p:nvPr/>
        </p:nvSpPr>
        <p:spPr>
          <a:xfrm>
            <a:off x="685102" y="1644242"/>
            <a:ext cx="10363200" cy="646331"/>
          </a:xfrm>
          <a:prstGeom prst="rect">
            <a:avLst/>
          </a:prstGeom>
          <a:noFill/>
        </p:spPr>
        <p:txBody>
          <a:bodyPr wrap="square" rtlCol="0">
            <a:spAutoFit/>
          </a:bodyPr>
          <a:lstStyle/>
          <a:p>
            <a:r>
              <a:rPr lang="zh-TW" altLang="en-US" dirty="0"/>
              <a:t>對角線平衡的和諧狀態”。</a:t>
            </a:r>
            <a:r>
              <a:rPr lang="zh-TW" altLang="en-US" b="1" dirty="0"/>
              <a:t>它告訴我們瀏覽頁面是由左上至右下的視線流，左上角是視覺第一落點區，右下角是視覺最終落點區，因此右上角和左下角都是一個強烈的視覺盲點區，大多數時容易被忽略。</a:t>
            </a:r>
          </a:p>
        </p:txBody>
      </p:sp>
      <p:pic>
        <p:nvPicPr>
          <p:cNvPr id="1026" name="Picture 2" descr="https://img.zcool.cn/community/0115e06073835111013fb117e43f1f.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899" r="15935"/>
          <a:stretch/>
        </p:blipFill>
        <p:spPr bwMode="auto">
          <a:xfrm>
            <a:off x="789271" y="2538978"/>
            <a:ext cx="4901545" cy="4044702"/>
          </a:xfrm>
          <a:prstGeom prst="rect">
            <a:avLst/>
          </a:prstGeom>
          <a:noFill/>
          <a:extLst>
            <a:ext uri="{909E8E84-426E-40DD-AFC4-6F175D3DCCD1}">
              <a14:hiddenFill xmlns:a14="http://schemas.microsoft.com/office/drawing/2010/main">
                <a:solidFill>
                  <a:srgbClr val="FFFFFF"/>
                </a:solidFill>
              </a14:hiddenFill>
            </a:ext>
          </a:extLst>
        </p:spPr>
      </p:pic>
      <p:pic>
        <p:nvPicPr>
          <p:cNvPr id="3" name="圖片 2"/>
          <p:cNvPicPr>
            <a:picLocks noChangeAspect="1"/>
          </p:cNvPicPr>
          <p:nvPr/>
        </p:nvPicPr>
        <p:blipFill>
          <a:blip r:embed="rId3"/>
          <a:stretch>
            <a:fillRect/>
          </a:stretch>
        </p:blipFill>
        <p:spPr>
          <a:xfrm>
            <a:off x="6028222" y="2538978"/>
            <a:ext cx="2356184" cy="4060658"/>
          </a:xfrm>
          <a:prstGeom prst="rect">
            <a:avLst/>
          </a:prstGeom>
        </p:spPr>
      </p:pic>
    </p:spTree>
    <p:extLst>
      <p:ext uri="{BB962C8B-B14F-4D97-AF65-F5344CB8AC3E}">
        <p14:creationId xmlns:p14="http://schemas.microsoft.com/office/powerpoint/2010/main" val="7938183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685101" y="595618"/>
            <a:ext cx="7525248" cy="800219"/>
          </a:xfrm>
          <a:prstGeom prst="rect">
            <a:avLst/>
          </a:prstGeom>
          <a:noFill/>
        </p:spPr>
        <p:txBody>
          <a:bodyPr wrap="square" rtlCol="0">
            <a:spAutoFit/>
          </a:bodyPr>
          <a:lstStyle/>
          <a:p>
            <a:r>
              <a:rPr lang="en-US" altLang="zh-TW" b="1" dirty="0" err="1"/>
              <a:t>ux</a:t>
            </a:r>
            <a:r>
              <a:rPr lang="en-US" altLang="zh-TW" b="1" dirty="0"/>
              <a:t>/</a:t>
            </a:r>
            <a:r>
              <a:rPr lang="en-US" altLang="zh-TW" b="1" dirty="0" err="1"/>
              <a:t>ui</a:t>
            </a:r>
            <a:r>
              <a:rPr lang="en-US" altLang="zh-TW" b="1" dirty="0"/>
              <a:t> </a:t>
            </a:r>
            <a:r>
              <a:rPr lang="en-US" altLang="zh-TW" b="1" dirty="0" smtClean="0"/>
              <a:t>designer</a:t>
            </a:r>
          </a:p>
          <a:p>
            <a:r>
              <a:rPr lang="zh-TW" altLang="en-US" sz="2800" dirty="0"/>
              <a:t>序列效應 </a:t>
            </a:r>
            <a:r>
              <a:rPr lang="en-US" altLang="zh-TW" sz="2800" dirty="0"/>
              <a:t>( primacy effect)</a:t>
            </a:r>
          </a:p>
        </p:txBody>
      </p:sp>
      <p:sp>
        <p:nvSpPr>
          <p:cNvPr id="5" name="文字方塊 4"/>
          <p:cNvSpPr txBox="1"/>
          <p:nvPr/>
        </p:nvSpPr>
        <p:spPr>
          <a:xfrm>
            <a:off x="685102" y="1644242"/>
            <a:ext cx="10363200" cy="923330"/>
          </a:xfrm>
          <a:prstGeom prst="rect">
            <a:avLst/>
          </a:prstGeom>
          <a:noFill/>
        </p:spPr>
        <p:txBody>
          <a:bodyPr wrap="square" rtlCol="0">
            <a:spAutoFit/>
          </a:bodyPr>
          <a:lstStyle/>
          <a:p>
            <a:r>
              <a:rPr lang="zh-TW" altLang="en-US" dirty="0" smtClean="0"/>
              <a:t>序列效應</a:t>
            </a:r>
            <a:r>
              <a:rPr lang="zh-TW" altLang="en-US" dirty="0"/>
              <a:t>常用於及時進行反饋的設計界面中，比如點贊、評論、分享等功能置於底部不僅可加深印象，同時用戶在看到有趣的內容，想要評論或分享時，不用等到文章看完即可操作。從而增強內容粘性，提高互動率</a:t>
            </a:r>
            <a:r>
              <a:rPr lang="zh-TW" altLang="en-US" dirty="0" smtClean="0"/>
              <a:t>。</a:t>
            </a:r>
            <a:r>
              <a:rPr lang="en-US" altLang="zh-TW" dirty="0" smtClean="0"/>
              <a:t>(</a:t>
            </a:r>
            <a:r>
              <a:rPr lang="zh-TW" altLang="en-US" dirty="0" smtClean="0"/>
              <a:t>常用功能</a:t>
            </a:r>
            <a:r>
              <a:rPr lang="zh-TW" altLang="en-US" dirty="0"/>
              <a:t>、重要性排序</a:t>
            </a:r>
            <a:r>
              <a:rPr lang="en-US" altLang="zh-TW" dirty="0" smtClean="0"/>
              <a:t>)</a:t>
            </a:r>
            <a:endParaRPr lang="zh-TW" altLang="en-US" b="1" dirty="0"/>
          </a:p>
        </p:txBody>
      </p:sp>
      <p:pic>
        <p:nvPicPr>
          <p:cNvPr id="2" name="圖片 1"/>
          <p:cNvPicPr>
            <a:picLocks noChangeAspect="1"/>
          </p:cNvPicPr>
          <p:nvPr/>
        </p:nvPicPr>
        <p:blipFill>
          <a:blip r:embed="rId2"/>
          <a:stretch>
            <a:fillRect/>
          </a:stretch>
        </p:blipFill>
        <p:spPr>
          <a:xfrm>
            <a:off x="820955" y="2719725"/>
            <a:ext cx="8274918" cy="3768560"/>
          </a:xfrm>
          <a:prstGeom prst="rect">
            <a:avLst/>
          </a:prstGeom>
        </p:spPr>
      </p:pic>
    </p:spTree>
    <p:extLst>
      <p:ext uri="{BB962C8B-B14F-4D97-AF65-F5344CB8AC3E}">
        <p14:creationId xmlns:p14="http://schemas.microsoft.com/office/powerpoint/2010/main" val="166433721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548</TotalTime>
  <Words>2684</Words>
  <Application>Microsoft Office PowerPoint</Application>
  <PresentationFormat>寬螢幕</PresentationFormat>
  <Paragraphs>265</Paragraphs>
  <Slides>43</Slides>
  <Notes>0</Notes>
  <HiddenSlides>1</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43</vt:i4>
      </vt:variant>
    </vt:vector>
  </HeadingPairs>
  <TitlesOfParts>
    <vt:vector size="49" baseType="lpstr">
      <vt:lpstr>微軟正黑體</vt:lpstr>
      <vt:lpstr>新細明體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產品設計之前</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ken ken</dc:creator>
  <cp:lastModifiedBy>ken ken</cp:lastModifiedBy>
  <cp:revision>51</cp:revision>
  <dcterms:created xsi:type="dcterms:W3CDTF">2022-06-23T02:23:58Z</dcterms:created>
  <dcterms:modified xsi:type="dcterms:W3CDTF">2022-06-24T08:23:14Z</dcterms:modified>
</cp:coreProperties>
</file>