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slide+xml" PartName="/ppt/slides/slide61.xml"/>
  <Override ContentType="application/vnd.openxmlformats-officedocument.presentationml.slide+xml" PartName="/ppt/slides/slide62.xml"/>
  <Override ContentType="application/vnd.openxmlformats-officedocument.presentationml.slide+xml" PartName="/ppt/slides/slide63.xml"/>
  <Override ContentType="application/vnd.openxmlformats-officedocument.presentationml.slide+xml" PartName="/ppt/slides/slide64.xml"/>
  <Override ContentType="application/vnd.openxmlformats-officedocument.presentationml.slide+xml" PartName="/ppt/slides/slide65.xml"/>
  <Override ContentType="application/vnd.openxmlformats-officedocument.presentationml.slide+xml" PartName="/ppt/slides/slide66.xml"/>
  <Override ContentType="application/vnd.openxmlformats-officedocument.presentationml.slide+xml" PartName="/ppt/slides/slide67.xml"/>
  <Override ContentType="application/vnd.openxmlformats-officedocument.presentationml.slide+xml" PartName="/ppt/slides/slide68.xml"/>
  <Override ContentType="application/vnd.openxmlformats-officedocument.presentationml.slide+xml" PartName="/ppt/slides/slide69.xml"/>
  <Override ContentType="application/vnd.openxmlformats-officedocument.presentationml.slide+xml" PartName="/ppt/slides/slide70.xml"/>
  <Override ContentType="application/vnd.openxmlformats-officedocument.presentationml.slide+xml" PartName="/ppt/slides/slide71.xml"/>
  <Override ContentType="application/vnd.openxmlformats-officedocument.presentationml.slide+xml" PartName="/ppt/slides/slide72.xml"/>
  <Override ContentType="application/vnd.openxmlformats-officedocument.presentationml.slide+xml" PartName="/ppt/slides/slide73.xml"/>
  <Override ContentType="application/vnd.openxmlformats-officedocument.presentationml.slide+xml" PartName="/ppt/slides/slide74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77.xml"/>
  <Override ContentType="application/vnd.openxmlformats-officedocument.presentationml.slide+xml" PartName="/ppt/slides/slide78.xml"/>
  <Override ContentType="application/vnd.openxmlformats-officedocument.presentationml.slide+xml" PartName="/ppt/slides/slide79.xml"/>
  <Override ContentType="application/vnd.openxmlformats-officedocument.presentationml.slide+xml" PartName="/ppt/slides/slide80.xml"/>
  <Override ContentType="application/vnd.openxmlformats-officedocument.presentationml.slide+xml" PartName="/ppt/slides/slide81.xml"/>
  <Override ContentType="application/vnd.openxmlformats-officedocument.presentationml.slide+xml" PartName="/ppt/slides/slide82.xml"/>
  <Override ContentType="application/vnd.openxmlformats-officedocument.presentationml.slide+xml" PartName="/ppt/slides/slide83.xml"/>
  <Override ContentType="application/vnd.openxmlformats-officedocument.presentationml.slide+xml" PartName="/ppt/slides/slide84.xml"/>
  <Override ContentType="application/vnd.openxmlformats-officedocument.presentationml.slide+xml" PartName="/ppt/slides/slide85.xml"/>
  <Override ContentType="application/vnd.openxmlformats-officedocument.presentationml.slide+xml" PartName="/ppt/slides/slide86.xml"/>
  <Override ContentType="application/vnd.openxmlformats-officedocument.presentationml.slide+xml" PartName="/ppt/slides/slide87.xml"/>
  <Override ContentType="application/vnd.openxmlformats-officedocument.presentationml.slide+xml" PartName="/ppt/slides/slide88.xml"/>
  <Override ContentType="application/vnd.openxmlformats-officedocument.presentationml.slide+xml" PartName="/ppt/slides/slide89.xml"/>
  <Override ContentType="application/vnd.openxmlformats-officedocument.presentationml.slide+xml" PartName="/ppt/slides/slide90.xml"/>
  <Override ContentType="application/vnd.openxmlformats-officedocument.presentationml.slide+xml" PartName="/ppt/slides/slide91.xml"/>
  <Override ContentType="application/vnd.openxmlformats-officedocument.presentationml.slide+xml" PartName="/ppt/slides/slide92.xml"/>
  <Override ContentType="application/vnd.openxmlformats-officedocument.presentationml.slide+xml" PartName="/ppt/slides/slide93.xml"/>
  <Override ContentType="application/vnd.openxmlformats-officedocument.presentationml.slide+xml" PartName="/ppt/slides/slide94.xml"/>
  <Override ContentType="application/vnd.openxmlformats-officedocument.presentationml.slide+xml" PartName="/ppt/slides/slide95.xml"/>
  <Override ContentType="application/vnd.openxmlformats-officedocument.presentationml.slide+xml" PartName="/ppt/slides/slide96.xml"/>
  <Override ContentType="application/vnd.openxmlformats-officedocument.presentationml.slide+xml" PartName="/ppt/slides/slide97.xml"/>
  <Override ContentType="application/vnd.openxmlformats-officedocument.presentationml.slide+xml" PartName="/ppt/slides/slide98.xml"/>
  <Override ContentType="application/vnd.openxmlformats-officedocument.presentationml.slide+xml" PartName="/ppt/slides/slide99.xml"/>
  <Override ContentType="application/vnd.openxmlformats-officedocument.presentationml.slide+xml" PartName="/ppt/slides/slide100.xml"/>
  <Override ContentType="application/vnd.openxmlformats-officedocument.presentationml.slide+xml" PartName="/ppt/slides/slide101.xml"/>
  <Override ContentType="application/vnd.openxmlformats-officedocument.presentationml.slide+xml" PartName="/ppt/slides/slide102.xml"/>
  <Override ContentType="application/vnd.openxmlformats-officedocument.presentationml.slide+xml" PartName="/ppt/slides/slide103.xml"/>
  <Override ContentType="application/vnd.openxmlformats-officedocument.presentationml.slide+xml" PartName="/ppt/slides/slide104.xml"/>
  <Override ContentType="application/vnd.openxmlformats-officedocument.presentationml.slide+xml" PartName="/ppt/slides/slide105.xml"/>
  <Override ContentType="application/vnd.openxmlformats-officedocument.presentationml.slide+xml" PartName="/ppt/slides/slide106.xml"/>
  <Override ContentType="application/vnd.openxmlformats-officedocument.presentationml.slide+xml" PartName="/ppt/slides/slide107.xml"/>
  <Override ContentType="application/vnd.openxmlformats-officedocument.presentationml.slide+xml" PartName="/ppt/slides/slide108.xml"/>
  <Override ContentType="application/vnd.openxmlformats-officedocument.presentationml.slide+xml" PartName="/ppt/slides/slide109.xml"/>
  <Override ContentType="application/vnd.openxmlformats-officedocument.presentationml.slide+xml" PartName="/ppt/slides/slide110.xml"/>
  <Override ContentType="application/vnd.openxmlformats-officedocument.presentationml.slide+xml" PartName="/ppt/slides/slide111.xml"/>
  <Override ContentType="application/vnd.openxmlformats-officedocument.presentationml.slide+xml" PartName="/ppt/slides/slide112.xml"/>
  <Override ContentType="application/vnd.openxmlformats-officedocument.presentationml.slide+xml" PartName="/ppt/slides/slide113.xml"/>
  <Override ContentType="application/vnd.openxmlformats-officedocument.presentationml.slide+xml" PartName="/ppt/slides/slide114.xml"/>
  <Override ContentType="application/vnd.openxmlformats-officedocument.presentationml.slide+xml" PartName="/ppt/slides/slide115.xml"/>
  <Override ContentType="application/vnd.openxmlformats-officedocument.presentationml.slide+xml" PartName="/ppt/slides/slide116.xml"/>
  <Override ContentType="application/vnd.openxmlformats-officedocument.presentationml.slide+xml" PartName="/ppt/slides/slide117.xml"/>
  <Override ContentType="application/vnd.openxmlformats-officedocument.presentationml.slide+xml" PartName="/ppt/slides/slide118.xml"/>
  <Override ContentType="application/vnd.openxmlformats-officedocument.presentationml.slide+xml" PartName="/ppt/slides/slide119.xml"/>
  <Override ContentType="application/vnd.openxmlformats-officedocument.presentationml.slide+xml" PartName="/ppt/slides/slide120.xml"/>
  <Override ContentType="application/vnd.openxmlformats-officedocument.presentationml.slide+xml" PartName="/ppt/slides/slide121.xml"/>
  <Override ContentType="application/vnd.openxmlformats-officedocument.presentationml.slide+xml" PartName="/ppt/slides/slide122.xml"/>
  <Override ContentType="application/vnd.openxmlformats-officedocument.presentationml.slide+xml" PartName="/ppt/slides/slide123.xml"/>
  <Override ContentType="application/vnd.openxmlformats-officedocument.presentationml.slide+xml" PartName="/ppt/slides/slide124.xml"/>
  <Override ContentType="application/vnd.openxmlformats-officedocument.presentationml.slide+xml" PartName="/ppt/slides/slide125.xml"/>
  <Override ContentType="application/vnd.openxmlformats-officedocument.presentationml.slide+xml" PartName="/ppt/slides/slide126.xml"/>
  <Override ContentType="application/vnd.openxmlformats-officedocument.presentationml.slide+xml" PartName="/ppt/slides/slide127.xml"/>
  <Override ContentType="application/vnd.openxmlformats-officedocument.presentationml.slide+xml" PartName="/ppt/slides/slide128.xml"/>
  <Override ContentType="application/vnd.openxmlformats-officedocument.presentationml.slide+xml" PartName="/ppt/slides/slide129.xml"/>
  <Override ContentType="application/vnd.openxmlformats-officedocument.presentationml.slide+xml" PartName="/ppt/slides/slide130.xml"/>
  <Override ContentType="application/vnd.openxmlformats-officedocument.presentationml.slide+xml" PartName="/ppt/slides/slide131.xml"/>
  <Override ContentType="application/vnd.openxmlformats-officedocument.presentationml.slide+xml" PartName="/ppt/slides/slide132.xml"/>
  <Override ContentType="application/vnd.openxmlformats-officedocument.presentationml.slide+xml" PartName="/ppt/slides/slide133.xml"/>
  <Override ContentType="application/vnd.openxmlformats-officedocument.presentationml.slide+xml" PartName="/ppt/slides/slide134.xml"/>
  <Override ContentType="application/vnd.openxmlformats-officedocument.presentationml.slide+xml" PartName="/ppt/slides/slide135.xml"/>
  <Override ContentType="application/vnd.openxmlformats-officedocument.presentationml.slide+xml" PartName="/ppt/slides/slide136.xml"/>
  <Override ContentType="application/vnd.openxmlformats-officedocument.presentationml.slide+xml" PartName="/ppt/slides/slide137.xml"/>
  <Override ContentType="application/vnd.openxmlformats-officedocument.presentationml.slide+xml" PartName="/ppt/slides/slide138.xml"/>
  <Override ContentType="application/vnd.openxmlformats-officedocument.presentationml.slide+xml" PartName="/ppt/slides/slide139.xml"/>
  <Override ContentType="application/vnd.openxmlformats-officedocument.presentationml.slide+xml" PartName="/ppt/slides/slide140.xml"/>
  <Override ContentType="application/vnd.openxmlformats-officedocument.presentationml.slide+xml" PartName="/ppt/slides/slide141.xml"/>
  <Override ContentType="application/vnd.openxmlformats-officedocument.presentationml.slide+xml" PartName="/ppt/slides/slide142.xml"/>
  <Override ContentType="application/vnd.openxmlformats-officedocument.presentationml.slide+xml" PartName="/ppt/slides/slide143.xml"/>
  <Override ContentType="application/vnd.openxmlformats-officedocument.presentationml.slide+xml" PartName="/ppt/slides/slide144.xml"/>
  <Override ContentType="application/vnd.openxmlformats-officedocument.presentationml.slide+xml" PartName="/ppt/slides/slide145.xml"/>
  <Override ContentType="application/vnd.openxmlformats-officedocument.presentationml.slide+xml" PartName="/ppt/slides/slide146.xml"/>
  <Override ContentType="application/vnd.openxmlformats-officedocument.presentationml.slide+xml" PartName="/ppt/slides/slide147.xml"/>
  <Override ContentType="application/vnd.openxmlformats-officedocument.presentationml.slide+xml" PartName="/ppt/slides/slide148.xml"/>
  <Override ContentType="application/vnd.openxmlformats-officedocument.presentationml.slide+xml" PartName="/ppt/slides/slide149.xml"/>
  <Override ContentType="application/vnd.openxmlformats-officedocument.presentationml.slide+xml" PartName="/ppt/slides/slide150.xml"/>
  <Override ContentType="application/vnd.openxmlformats-officedocument.presentationml.slide+xml" PartName="/ppt/slides/slide151.xml"/>
  <Override ContentType="application/vnd.openxmlformats-officedocument.presentationml.slide+xml" PartName="/ppt/slides/slide152.xml"/>
  <Override ContentType="application/vnd.openxmlformats-officedocument.presentationml.slide+xml" PartName="/ppt/slides/slide153.xml"/>
  <Override ContentType="application/vnd.openxmlformats-officedocument.presentationml.slide+xml" PartName="/ppt/slides/slide154.xml"/>
  <Override ContentType="application/vnd.openxmlformats-officedocument.presentationml.slide+xml" PartName="/ppt/slides/slide155.xml"/>
  <Override ContentType="application/vnd.openxmlformats-officedocument.presentationml.slide+xml" PartName="/ppt/slides/slide156.xml"/>
  <Override ContentType="application/vnd.openxmlformats-officedocument.presentationml.slide+xml" PartName="/ppt/slides/slide157.xml"/>
  <Override ContentType="application/vnd.openxmlformats-officedocument.presentationml.slide+xml" PartName="/ppt/slides/slide158.xml"/>
  <Override ContentType="application/vnd.openxmlformats-officedocument.presentationml.slide+xml" PartName="/ppt/slides/slide159.xml"/>
  <Override ContentType="application/vnd.openxmlformats-officedocument.presentationml.slide+xml" PartName="/ppt/slides/slide160.xml"/>
  <Override ContentType="application/vnd.openxmlformats-officedocument.presentationml.slide+xml" PartName="/ppt/slides/slide161.xml"/>
  <Override ContentType="application/vnd.openxmlformats-officedocument.presentationml.slide+xml" PartName="/ppt/slides/slide162.xml"/>
  <Override ContentType="application/vnd.openxmlformats-officedocument.presentationml.slide+xml" PartName="/ppt/slides/slide163.xml"/>
  <Override ContentType="application/vnd.openxmlformats-officedocument.presentationml.slide+xml" PartName="/ppt/slides/slide164.xml"/>
  <Override ContentType="application/vnd.openxmlformats-officedocument.presentationml.slide+xml" PartName="/ppt/slides/slide165.xml"/>
  <Override ContentType="application/vnd.openxmlformats-officedocument.presentationml.slide+xml" PartName="/ppt/slides/slide166.xml"/>
  <Override ContentType="application/vnd.openxmlformats-officedocument.presentationml.slide+xml" PartName="/ppt/slides/slide167.xml"/>
  <Override ContentType="application/vnd.openxmlformats-officedocument.presentationml.slide+xml" PartName="/ppt/slides/slide168.xml"/>
  <Override ContentType="application/vnd.openxmlformats-officedocument.presentationml.slide+xml" PartName="/ppt/slides/slide169.xml"/>
  <Override ContentType="application/vnd.openxmlformats-officedocument.presentationml.slide+xml" PartName="/ppt/slides/slide170.xml"/>
  <Override ContentType="application/vnd.openxmlformats-officedocument.presentationml.slide+xml" PartName="/ppt/slides/slide171.xml"/>
  <Override ContentType="application/vnd.openxmlformats-officedocument.presentationml.slide+xml" PartName="/ppt/slides/slide172.xml"/>
  <Override ContentType="application/vnd.openxmlformats-officedocument.presentationml.slide+xml" PartName="/ppt/slides/slide173.xml"/>
  <Override ContentType="application/vnd.openxmlformats-officedocument.presentationml.slide+xml" PartName="/ppt/slides/slide174.xml"/>
  <Override ContentType="application/vnd.openxmlformats-officedocument.presentationml.slide+xml" PartName="/ppt/slides/slide175.xml"/>
  <Override ContentType="application/vnd.openxmlformats-officedocument.presentationml.slide+xml" PartName="/ppt/slides/slide176.xml"/>
  <Override ContentType="application/vnd.openxmlformats-officedocument.presentationml.slide+xml" PartName="/ppt/slides/slide177.xml"/>
  <Override ContentType="application/vnd.openxmlformats-officedocument.presentationml.slide+xml" PartName="/ppt/slides/slide178.xml"/>
  <Override ContentType="application/vnd.openxmlformats-officedocument.presentationml.slide+xml" PartName="/ppt/slides/slide179.xml"/>
  <Override ContentType="application/vnd.openxmlformats-officedocument.presentationml.slide+xml" PartName="/ppt/slides/slide180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82"/>
  </p:notesMasterIdLst>
  <p:handoutMasterIdLst>
    <p:handoutMasterId r:id="rId183"/>
  </p:handoutMasterIdLst>
  <p:sldIdLst>
    <p:sldId id="807" r:id="rId2"/>
    <p:sldId id="301" r:id="rId3"/>
    <p:sldId id="614" r:id="rId4"/>
    <p:sldId id="774" r:id="rId5"/>
    <p:sldId id="519" r:id="rId6"/>
    <p:sldId id="769" r:id="rId7"/>
    <p:sldId id="853" r:id="rId8"/>
    <p:sldId id="854" r:id="rId9"/>
    <p:sldId id="857" r:id="rId10"/>
    <p:sldId id="770" r:id="rId11"/>
    <p:sldId id="771" r:id="rId12"/>
    <p:sldId id="772" r:id="rId13"/>
    <p:sldId id="834" r:id="rId14"/>
    <p:sldId id="817" r:id="rId15"/>
    <p:sldId id="819" r:id="rId16"/>
    <p:sldId id="821" r:id="rId17"/>
    <p:sldId id="822" r:id="rId18"/>
    <p:sldId id="855" r:id="rId19"/>
    <p:sldId id="812" r:id="rId20"/>
    <p:sldId id="815" r:id="rId21"/>
    <p:sldId id="856" r:id="rId22"/>
    <p:sldId id="851" r:id="rId23"/>
    <p:sldId id="813" r:id="rId24"/>
    <p:sldId id="631" r:id="rId25"/>
    <p:sldId id="633" r:id="rId26"/>
    <p:sldId id="632" r:id="rId27"/>
    <p:sldId id="634" r:id="rId28"/>
    <p:sldId id="852" r:id="rId29"/>
    <p:sldId id="641" r:id="rId30"/>
    <p:sldId id="638" r:id="rId31"/>
    <p:sldId id="809" r:id="rId32"/>
    <p:sldId id="810" r:id="rId33"/>
    <p:sldId id="811" r:id="rId34"/>
    <p:sldId id="635" r:id="rId35"/>
    <p:sldId id="636" r:id="rId36"/>
    <p:sldId id="823" r:id="rId37"/>
    <p:sldId id="642" r:id="rId38"/>
    <p:sldId id="858" r:id="rId39"/>
    <p:sldId id="859" r:id="rId40"/>
    <p:sldId id="878" r:id="rId41"/>
    <p:sldId id="824" r:id="rId42"/>
    <p:sldId id="825" r:id="rId43"/>
    <p:sldId id="826" r:id="rId44"/>
    <p:sldId id="643" r:id="rId45"/>
    <p:sldId id="862" r:id="rId46"/>
    <p:sldId id="860" r:id="rId47"/>
    <p:sldId id="861" r:id="rId48"/>
    <p:sldId id="864" r:id="rId49"/>
    <p:sldId id="866" r:id="rId50"/>
    <p:sldId id="835" r:id="rId51"/>
    <p:sldId id="831" r:id="rId52"/>
    <p:sldId id="865" r:id="rId53"/>
    <p:sldId id="832" r:id="rId54"/>
    <p:sldId id="744" r:id="rId55"/>
    <p:sldId id="651" r:id="rId56"/>
    <p:sldId id="644" r:id="rId57"/>
    <p:sldId id="652" r:id="rId58"/>
    <p:sldId id="653" r:id="rId59"/>
    <p:sldId id="654" r:id="rId60"/>
    <p:sldId id="656" r:id="rId61"/>
    <p:sldId id="657" r:id="rId62"/>
    <p:sldId id="799" r:id="rId63"/>
    <p:sldId id="655" r:id="rId64"/>
    <p:sldId id="658" r:id="rId65"/>
    <p:sldId id="659" r:id="rId66"/>
    <p:sldId id="773" r:id="rId67"/>
    <p:sldId id="791" r:id="rId68"/>
    <p:sldId id="784" r:id="rId69"/>
    <p:sldId id="785" r:id="rId70"/>
    <p:sldId id="786" r:id="rId71"/>
    <p:sldId id="787" r:id="rId72"/>
    <p:sldId id="792" r:id="rId73"/>
    <p:sldId id="796" r:id="rId74"/>
    <p:sldId id="797" r:id="rId75"/>
    <p:sldId id="833" r:id="rId76"/>
    <p:sldId id="676" r:id="rId77"/>
    <p:sldId id="801" r:id="rId78"/>
    <p:sldId id="802" r:id="rId79"/>
    <p:sldId id="803" r:id="rId80"/>
    <p:sldId id="804" r:id="rId81"/>
    <p:sldId id="682" r:id="rId82"/>
    <p:sldId id="674" r:id="rId83"/>
    <p:sldId id="677" r:id="rId84"/>
    <p:sldId id="678" r:id="rId85"/>
    <p:sldId id="681" r:id="rId86"/>
    <p:sldId id="828" r:id="rId87"/>
    <p:sldId id="683" r:id="rId88"/>
    <p:sldId id="680" r:id="rId89"/>
    <p:sldId id="687" r:id="rId90"/>
    <p:sldId id="684" r:id="rId91"/>
    <p:sldId id="679" r:id="rId92"/>
    <p:sldId id="808" r:id="rId93"/>
    <p:sldId id="685" r:id="rId94"/>
    <p:sldId id="845" r:id="rId95"/>
    <p:sldId id="688" r:id="rId96"/>
    <p:sldId id="689" r:id="rId97"/>
    <p:sldId id="691" r:id="rId98"/>
    <p:sldId id="690" r:id="rId99"/>
    <p:sldId id="692" r:id="rId100"/>
    <p:sldId id="846" r:id="rId101"/>
    <p:sldId id="869" r:id="rId102"/>
    <p:sldId id="649" r:id="rId103"/>
    <p:sldId id="670" r:id="rId104"/>
    <p:sldId id="668" r:id="rId105"/>
    <p:sldId id="669" r:id="rId106"/>
    <p:sldId id="650" r:id="rId107"/>
    <p:sldId id="671" r:id="rId108"/>
    <p:sldId id="667" r:id="rId109"/>
    <p:sldId id="870" r:id="rId110"/>
    <p:sldId id="724" r:id="rId111"/>
    <p:sldId id="725" r:id="rId112"/>
    <p:sldId id="726" r:id="rId113"/>
    <p:sldId id="727" r:id="rId114"/>
    <p:sldId id="728" r:id="rId115"/>
    <p:sldId id="729" r:id="rId116"/>
    <p:sldId id="730" r:id="rId117"/>
    <p:sldId id="849" r:id="rId118"/>
    <p:sldId id="871" r:id="rId119"/>
    <p:sldId id="874" r:id="rId120"/>
    <p:sldId id="645" r:id="rId121"/>
    <p:sldId id="660" r:id="rId122"/>
    <p:sldId id="661" r:id="rId123"/>
    <p:sldId id="646" r:id="rId124"/>
    <p:sldId id="663" r:id="rId125"/>
    <p:sldId id="664" r:id="rId126"/>
    <p:sldId id="662" r:id="rId127"/>
    <p:sldId id="647" r:id="rId128"/>
    <p:sldId id="665" r:id="rId129"/>
    <p:sldId id="648" r:id="rId130"/>
    <p:sldId id="666" r:id="rId131"/>
    <p:sldId id="750" r:id="rId132"/>
    <p:sldId id="732" r:id="rId133"/>
    <p:sldId id="733" r:id="rId134"/>
    <p:sldId id="735" r:id="rId135"/>
    <p:sldId id="734" r:id="rId136"/>
    <p:sldId id="736" r:id="rId137"/>
    <p:sldId id="731" r:id="rId138"/>
    <p:sldId id="738" r:id="rId139"/>
    <p:sldId id="694" r:id="rId140"/>
    <p:sldId id="695" r:id="rId141"/>
    <p:sldId id="696" r:id="rId142"/>
    <p:sldId id="697" r:id="rId143"/>
    <p:sldId id="698" r:id="rId144"/>
    <p:sldId id="699" r:id="rId145"/>
    <p:sldId id="700" r:id="rId146"/>
    <p:sldId id="702" r:id="rId147"/>
    <p:sldId id="703" r:id="rId148"/>
    <p:sldId id="704" r:id="rId149"/>
    <p:sldId id="705" r:id="rId150"/>
    <p:sldId id="706" r:id="rId151"/>
    <p:sldId id="847" r:id="rId152"/>
    <p:sldId id="711" r:id="rId153"/>
    <p:sldId id="712" r:id="rId154"/>
    <p:sldId id="713" r:id="rId155"/>
    <p:sldId id="714" r:id="rId156"/>
    <p:sldId id="715" r:id="rId157"/>
    <p:sldId id="716" r:id="rId158"/>
    <p:sldId id="717" r:id="rId159"/>
    <p:sldId id="718" r:id="rId160"/>
    <p:sldId id="719" r:id="rId161"/>
    <p:sldId id="720" r:id="rId162"/>
    <p:sldId id="721" r:id="rId163"/>
    <p:sldId id="875" r:id="rId164"/>
    <p:sldId id="876" r:id="rId165"/>
    <p:sldId id="877" r:id="rId166"/>
    <p:sldId id="722" r:id="rId167"/>
    <p:sldId id="723" r:id="rId168"/>
    <p:sldId id="709" r:id="rId169"/>
    <p:sldId id="708" r:id="rId170"/>
    <p:sldId id="710" r:id="rId171"/>
    <p:sldId id="872" r:id="rId172"/>
    <p:sldId id="620" r:id="rId173"/>
    <p:sldId id="626" r:id="rId174"/>
    <p:sldId id="628" r:id="rId175"/>
    <p:sldId id="629" r:id="rId176"/>
    <p:sldId id="622" r:id="rId177"/>
    <p:sldId id="630" r:id="rId178"/>
    <p:sldId id="621" r:id="rId179"/>
    <p:sldId id="850" r:id="rId180"/>
    <p:sldId id="879" r:id="rId181"/>
  </p:sldIdLst>
  <p:sldSz cx="12192000" cy="6858000"/>
  <p:notesSz cx="9869488" cy="67357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0.環境說明" id="{93AE668B-3BFC-481B-BBCC-00D18E192230}">
          <p14:sldIdLst>
            <p14:sldId id="807"/>
            <p14:sldId id="301"/>
            <p14:sldId id="614"/>
          </p14:sldIdLst>
        </p14:section>
        <p14:section name="1.基本操作說明" id="{A45AC428-8949-40AE-894E-FC084B311AF8}">
          <p14:sldIdLst>
            <p14:sldId id="774"/>
            <p14:sldId id="519"/>
            <p14:sldId id="769"/>
            <p14:sldId id="853"/>
            <p14:sldId id="854"/>
            <p14:sldId id="857"/>
            <p14:sldId id="770"/>
            <p14:sldId id="771"/>
            <p14:sldId id="772"/>
            <p14:sldId id="834"/>
            <p14:sldId id="817"/>
          </p14:sldIdLst>
        </p14:section>
        <p14:section name="2.網站管理" id="{60C40977-59E4-4FE7-9E7D-81DC964BD6AD}">
          <p14:sldIdLst>
            <p14:sldId id="819"/>
            <p14:sldId id="821"/>
            <p14:sldId id="822"/>
            <p14:sldId id="855"/>
            <p14:sldId id="812"/>
            <p14:sldId id="815"/>
            <p14:sldId id="856"/>
            <p14:sldId id="851"/>
            <p14:sldId id="813"/>
            <p14:sldId id="631"/>
            <p14:sldId id="633"/>
            <p14:sldId id="632"/>
            <p14:sldId id="634"/>
            <p14:sldId id="852"/>
            <p14:sldId id="641"/>
            <p14:sldId id="638"/>
            <p14:sldId id="809"/>
            <p14:sldId id="810"/>
            <p14:sldId id="811"/>
            <p14:sldId id="635"/>
            <p14:sldId id="636"/>
            <p14:sldId id="823"/>
            <p14:sldId id="642"/>
            <p14:sldId id="858"/>
            <p14:sldId id="859"/>
            <p14:sldId id="878"/>
            <p14:sldId id="824"/>
            <p14:sldId id="825"/>
            <p14:sldId id="826"/>
            <p14:sldId id="643"/>
            <p14:sldId id="862"/>
            <p14:sldId id="860"/>
            <p14:sldId id="861"/>
            <p14:sldId id="864"/>
            <p14:sldId id="866"/>
            <p14:sldId id="835"/>
          </p14:sldIdLst>
        </p14:section>
        <p14:section name="3維護資料" id="{CCDFB644-ADD7-420C-8240-B9C172A40E13}">
          <p14:sldIdLst>
            <p14:sldId id="831"/>
            <p14:sldId id="865"/>
            <p14:sldId id="832"/>
          </p14:sldIdLst>
        </p14:section>
        <p14:section name="3.1列表頁" id="{ED5C6647-7719-4A0E-B894-8041C22B1CCE}">
          <p14:sldIdLst>
            <p14:sldId id="744"/>
            <p14:sldId id="651"/>
            <p14:sldId id="644"/>
            <p14:sldId id="652"/>
            <p14:sldId id="653"/>
            <p14:sldId id="654"/>
            <p14:sldId id="656"/>
            <p14:sldId id="657"/>
            <p14:sldId id="799"/>
          </p14:sldIdLst>
        </p14:section>
        <p14:section name="3.2文字列表頁(標題)" id="{6BA39CAF-354F-4C53-9139-D5FB36E29AE8}">
          <p14:sldIdLst>
            <p14:sldId id="655"/>
            <p14:sldId id="658"/>
            <p14:sldId id="659"/>
          </p14:sldIdLst>
        </p14:section>
        <p14:section name="3.3類別、同步發布" id="{62274CB2-5520-496C-B171-7492D6912FE0}">
          <p14:sldIdLst>
            <p14:sldId id="773"/>
            <p14:sldId id="791"/>
            <p14:sldId id="784"/>
            <p14:sldId id="785"/>
            <p14:sldId id="786"/>
            <p14:sldId id="787"/>
            <p14:sldId id="792"/>
            <p14:sldId id="796"/>
            <p14:sldId id="797"/>
            <p14:sldId id="833"/>
          </p14:sldIdLst>
        </p14:section>
        <p14:section name="4.首頁版型管理(優先)" id="{80D146DC-3ABC-48FF-9BEB-E945CA8CBD3C}">
          <p14:sldIdLst>
            <p14:sldId id="676"/>
            <p14:sldId id="801"/>
            <p14:sldId id="802"/>
            <p14:sldId id="803"/>
            <p14:sldId id="804"/>
          </p14:sldIdLst>
        </p14:section>
        <p14:section name="4.1頁首區塊(優先)" id="{287C5FAF-17E1-48FC-967F-F27A8DA4CA22}">
          <p14:sldIdLst>
            <p14:sldId id="682"/>
            <p14:sldId id="674"/>
            <p14:sldId id="677"/>
            <p14:sldId id="678"/>
            <p14:sldId id="681"/>
            <p14:sldId id="828"/>
            <p14:sldId id="683"/>
            <p14:sldId id="680"/>
            <p14:sldId id="687"/>
            <p14:sldId id="684"/>
            <p14:sldId id="679"/>
            <p14:sldId id="808"/>
            <p14:sldId id="685"/>
            <p14:sldId id="845"/>
          </p14:sldIdLst>
        </p14:section>
        <p14:section name="5內容區塊-選單" id="{49C8572F-2DF8-445E-A7B6-A8AB7CFEA6D7}">
          <p14:sldIdLst>
            <p14:sldId id="688"/>
            <p14:sldId id="689"/>
            <p14:sldId id="691"/>
            <p14:sldId id="690"/>
            <p14:sldId id="692"/>
            <p14:sldId id="846"/>
          </p14:sldIdLst>
        </p14:section>
        <p14:section name="6.內容區塊-相關連結(圖片)" id="{3BE2DAF8-E764-483F-B50B-AB4C2D6433A1}">
          <p14:sldIdLst>
            <p14:sldId id="869"/>
            <p14:sldId id="649"/>
            <p14:sldId id="670"/>
            <p14:sldId id="668"/>
            <p14:sldId id="669"/>
          </p14:sldIdLst>
        </p14:section>
        <p14:section name="6.1內容區塊-相關連結(文字)" id="{42963807-414A-495C-99FC-594882DA1E11}">
          <p14:sldIdLst>
            <p14:sldId id="650"/>
            <p14:sldId id="671"/>
            <p14:sldId id="667"/>
            <p14:sldId id="870"/>
          </p14:sldIdLst>
        </p14:section>
        <p14:section name="7.頁尾、8.發布站台" id="{2BFC2DF6-6EBA-446D-98B4-208D245352C2}">
          <p14:sldIdLst>
            <p14:sldId id="724"/>
            <p14:sldId id="725"/>
            <p14:sldId id="726"/>
            <p14:sldId id="727"/>
            <p14:sldId id="728"/>
            <p14:sldId id="729"/>
            <p14:sldId id="730"/>
            <p14:sldId id="849"/>
            <p14:sldId id="871"/>
          </p14:sldIdLst>
        </p14:section>
        <p14:section name="註1.文字列表頁(標題+內文)" id="{3F31BABA-F7E0-4DFB-B63D-8559D43C91E8}">
          <p14:sldIdLst>
            <p14:sldId id="874"/>
            <p14:sldId id="645"/>
            <p14:sldId id="660"/>
            <p14:sldId id="661"/>
          </p14:sldIdLst>
        </p14:section>
        <p14:section name="註2.橫式圖文列表頁(Youtube)" id="{12E29C26-4983-4D5A-831D-FA522B0B71A6}">
          <p14:sldIdLst>
            <p14:sldId id="646"/>
            <p14:sldId id="663"/>
            <p14:sldId id="664"/>
            <p14:sldId id="662"/>
          </p14:sldIdLst>
        </p14:section>
        <p14:section name="註3.橫式圖文列表頁(圖片)" id="{BE9DCDD7-6D13-4028-8269-08343500C19C}">
          <p14:sldIdLst>
            <p14:sldId id="647"/>
            <p14:sldId id="665"/>
          </p14:sldIdLst>
        </p14:section>
        <p14:section name="註4.文字列表頁(標題)無分類" id="{11E223A9-3591-4C6E-B43D-BDD809FBF19B}">
          <p14:sldIdLst>
            <p14:sldId id="648"/>
            <p14:sldId id="666"/>
          </p14:sldIdLst>
        </p14:section>
        <p14:section name="註5.內容頁" id="{7C8735FE-36CA-4851-BF6E-BC429A68D890}">
          <p14:sldIdLst>
            <p14:sldId id="750"/>
            <p14:sldId id="732"/>
            <p14:sldId id="733"/>
            <p14:sldId id="735"/>
            <p14:sldId id="734"/>
            <p14:sldId id="736"/>
            <p14:sldId id="731"/>
            <p14:sldId id="738"/>
          </p14:sldIdLst>
        </p14:section>
        <p14:section name="9.單一內容訊息.多頁籤" id="{5D56FC8A-6A77-4C5B-A82C-DF225185F9F7}">
          <p14:sldIdLst>
            <p14:sldId id="694"/>
            <p14:sldId id="695"/>
            <p14:sldId id="696"/>
            <p14:sldId id="697"/>
            <p14:sldId id="698"/>
            <p14:sldId id="699"/>
            <p14:sldId id="700"/>
            <p14:sldId id="702"/>
            <p14:sldId id="703"/>
            <p14:sldId id="704"/>
            <p14:sldId id="705"/>
            <p14:sldId id="706"/>
            <p14:sldId id="847"/>
          </p14:sldIdLst>
        </p14:section>
        <p14:section name="10.跑馬燈.影音專欄" id="{94AEDACC-6B3A-48FE-8D90-1727D4F3A6A8}">
          <p14:sldIdLst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875"/>
            <p14:sldId id="876"/>
            <p14:sldId id="877"/>
            <p14:sldId id="722"/>
            <p14:sldId id="723"/>
            <p14:sldId id="709"/>
            <p14:sldId id="708"/>
            <p14:sldId id="710"/>
            <p14:sldId id="872"/>
          </p14:sldIdLst>
        </p14:section>
        <p14:section name="11權限群組管理" id="{73A81DB4-C879-4545-9111-6D19A155816B}">
          <p14:sldIdLst>
            <p14:sldId id="620"/>
            <p14:sldId id="626"/>
            <p14:sldId id="628"/>
            <p14:sldId id="629"/>
            <p14:sldId id="622"/>
            <p14:sldId id="630"/>
            <p14:sldId id="621"/>
            <p14:sldId id="850"/>
            <p14:sldId id="87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njoylife98" initials="e" lastIdx="4" clrIdx="0">
    <p:extLst>
      <p:ext uri="{19B8F6BF-5375-455C-9EA6-DF929625EA0E}">
        <p15:presenceInfo xmlns:p15="http://schemas.microsoft.com/office/powerpoint/2012/main" userId="S::enjoylife98@365office.com.tw::2a38949b-e6a5-406d-8cd4-2d38f1b888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7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508" autoAdjust="0"/>
    <p:restoredTop sz="94660"/>
  </p:normalViewPr>
  <p:slideViewPr>
    <p:cSldViewPr snapToGrid="0">
      <p:cViewPr varScale="1">
        <p:scale>
          <a:sx n="77" d="100"/>
          <a:sy n="77" d="100"/>
        </p:scale>
        <p:origin x="77" y="245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notesMaster" Target="notesMasters/notes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commentAuthors" Target="commentAuthor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viewProps" Target="viewProps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6CEEF4-69D0-4B61-84A0-CEACAA374537}" type="doc">
      <dgm:prSet loTypeId="urn:microsoft.com/office/officeart/2005/8/layout/chevron2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602AD0D5-ECCF-46F4-9138-DB1FB307A9F1}">
      <dgm:prSet phldrT="[文字]"/>
      <dgm:spPr/>
      <dgm:t>
        <a:bodyPr/>
        <a:lstStyle/>
        <a:p>
          <a:r>
            <a:rPr lang="zh-TW" altLang="en-US" dirty="0" smtClean="0"/>
            <a:t>網站管理</a:t>
          </a:r>
          <a:endParaRPr lang="zh-TW" altLang="en-US" dirty="0"/>
        </a:p>
      </dgm:t>
    </dgm:pt>
    <dgm:pt modelId="{AA087317-E55A-4414-8372-118243B89A89}" type="parTrans" cxnId="{4D3C329A-7D16-4808-ADA0-CA96412D649A}">
      <dgm:prSet/>
      <dgm:spPr/>
      <dgm:t>
        <a:bodyPr/>
        <a:lstStyle/>
        <a:p>
          <a:endParaRPr lang="zh-TW" altLang="en-US"/>
        </a:p>
      </dgm:t>
    </dgm:pt>
    <dgm:pt modelId="{5194016B-2555-4A61-ABE9-43199A984ADA}" type="sibTrans" cxnId="{4D3C329A-7D16-4808-ADA0-CA96412D649A}">
      <dgm:prSet/>
      <dgm:spPr/>
      <dgm:t>
        <a:bodyPr/>
        <a:lstStyle/>
        <a:p>
          <a:endParaRPr lang="zh-TW" altLang="en-US"/>
        </a:p>
      </dgm:t>
    </dgm:pt>
    <dgm:pt modelId="{7117476F-C373-4340-95BC-9E7AD31871EC}">
      <dgm:prSet phldrT="[文字]"/>
      <dgm:spPr/>
      <dgm:t>
        <a:bodyPr/>
        <a:lstStyle/>
        <a:p>
          <a:r>
            <a:rPr lang="zh-TW" altLang="en-US" dirty="0" smtClean="0"/>
            <a:t>節點的建立與調整</a:t>
          </a:r>
          <a:endParaRPr lang="zh-TW" altLang="en-US" dirty="0"/>
        </a:p>
      </dgm:t>
    </dgm:pt>
    <dgm:pt modelId="{1FE42CC5-D5F6-4FFE-8FF6-AA6E7D784178}" type="parTrans" cxnId="{0F5D0798-B1AC-4F6E-87A2-A097736F4236}">
      <dgm:prSet/>
      <dgm:spPr/>
      <dgm:t>
        <a:bodyPr/>
        <a:lstStyle/>
        <a:p>
          <a:endParaRPr lang="zh-TW" altLang="en-US"/>
        </a:p>
      </dgm:t>
    </dgm:pt>
    <dgm:pt modelId="{8FA8731F-F1D5-49CB-B591-69303210488E}" type="sibTrans" cxnId="{0F5D0798-B1AC-4F6E-87A2-A097736F4236}">
      <dgm:prSet/>
      <dgm:spPr/>
      <dgm:t>
        <a:bodyPr/>
        <a:lstStyle/>
        <a:p>
          <a:endParaRPr lang="zh-TW" altLang="en-US"/>
        </a:p>
      </dgm:t>
    </dgm:pt>
    <dgm:pt modelId="{6CD28A12-6F87-4F08-9FAE-241693BB7125}">
      <dgm:prSet phldrT="[文字]"/>
      <dgm:spPr/>
      <dgm:t>
        <a:bodyPr/>
        <a:lstStyle/>
        <a:p>
          <a:r>
            <a:rPr lang="zh-TW" altLang="en-US" dirty="0" smtClean="0"/>
            <a:t>資料更新</a:t>
          </a:r>
          <a:endParaRPr lang="zh-TW" altLang="en-US" dirty="0"/>
        </a:p>
      </dgm:t>
    </dgm:pt>
    <dgm:pt modelId="{2DCA070A-D4F5-481B-9370-831F110BEF37}" type="parTrans" cxnId="{BC26D69D-13BA-4819-A761-4204C961D064}">
      <dgm:prSet/>
      <dgm:spPr/>
      <dgm:t>
        <a:bodyPr/>
        <a:lstStyle/>
        <a:p>
          <a:endParaRPr lang="zh-TW" altLang="en-US"/>
        </a:p>
      </dgm:t>
    </dgm:pt>
    <dgm:pt modelId="{27CE9152-C0D6-4C4D-8C39-08259E407A6C}" type="sibTrans" cxnId="{BC26D69D-13BA-4819-A761-4204C961D064}">
      <dgm:prSet/>
      <dgm:spPr/>
      <dgm:t>
        <a:bodyPr/>
        <a:lstStyle/>
        <a:p>
          <a:endParaRPr lang="zh-TW" altLang="en-US"/>
        </a:p>
      </dgm:t>
    </dgm:pt>
    <dgm:pt modelId="{D83E8FFE-301E-442F-BFB4-14D25BBD95A8}">
      <dgm:prSet phldrT="[文字]"/>
      <dgm:spPr/>
      <dgm:t>
        <a:bodyPr/>
        <a:lstStyle/>
        <a:p>
          <a:r>
            <a:rPr lang="zh-TW" altLang="en-US" dirty="0" smtClean="0"/>
            <a:t>節點的資料新增與編輯</a:t>
          </a:r>
          <a:endParaRPr lang="zh-TW" altLang="en-US" dirty="0"/>
        </a:p>
      </dgm:t>
    </dgm:pt>
    <dgm:pt modelId="{A79259A6-7287-49A1-A089-3CB1F1EFB3A2}" type="parTrans" cxnId="{24B25C05-C0DC-4AA2-A595-EA4733E5E54B}">
      <dgm:prSet/>
      <dgm:spPr/>
      <dgm:t>
        <a:bodyPr/>
        <a:lstStyle/>
        <a:p>
          <a:endParaRPr lang="zh-TW" altLang="en-US"/>
        </a:p>
      </dgm:t>
    </dgm:pt>
    <dgm:pt modelId="{95A068E9-ADAC-43EC-A7A7-4A2975563B2B}" type="sibTrans" cxnId="{24B25C05-C0DC-4AA2-A595-EA4733E5E54B}">
      <dgm:prSet/>
      <dgm:spPr/>
      <dgm:t>
        <a:bodyPr/>
        <a:lstStyle/>
        <a:p>
          <a:endParaRPr lang="zh-TW" altLang="en-US"/>
        </a:p>
      </dgm:t>
    </dgm:pt>
    <dgm:pt modelId="{C4792F05-D526-4FFF-B7EC-13721F6891F8}">
      <dgm:prSet phldrT="[文字]"/>
      <dgm:spPr/>
      <dgm:t>
        <a:bodyPr/>
        <a:lstStyle/>
        <a:p>
          <a:r>
            <a:rPr lang="zh-TW" altLang="en-US" dirty="0" smtClean="0"/>
            <a:t>版型管理</a:t>
          </a:r>
          <a:endParaRPr lang="zh-TW" altLang="en-US" dirty="0"/>
        </a:p>
      </dgm:t>
    </dgm:pt>
    <dgm:pt modelId="{86CC5F52-9FDD-4547-BFD6-8623C5F1A36B}" type="parTrans" cxnId="{073A48F9-69B3-43D3-804F-E22D1EF1B758}">
      <dgm:prSet/>
      <dgm:spPr/>
      <dgm:t>
        <a:bodyPr/>
        <a:lstStyle/>
        <a:p>
          <a:endParaRPr lang="zh-TW" altLang="en-US"/>
        </a:p>
      </dgm:t>
    </dgm:pt>
    <dgm:pt modelId="{54749AA6-8265-402A-BAF3-2D535FE61262}" type="sibTrans" cxnId="{073A48F9-69B3-43D3-804F-E22D1EF1B758}">
      <dgm:prSet/>
      <dgm:spPr/>
      <dgm:t>
        <a:bodyPr/>
        <a:lstStyle/>
        <a:p>
          <a:endParaRPr lang="zh-TW" altLang="en-US"/>
        </a:p>
      </dgm:t>
    </dgm:pt>
    <dgm:pt modelId="{50B908B0-DA06-4852-8AA9-256A24255467}">
      <dgm:prSet phldrT="[文字]"/>
      <dgm:spPr/>
      <dgm:t>
        <a:bodyPr/>
        <a:lstStyle/>
        <a:p>
          <a:r>
            <a:rPr lang="zh-TW" altLang="en-US" dirty="0" smtClean="0"/>
            <a:t>前台顯示與美化</a:t>
          </a:r>
          <a:endParaRPr lang="zh-TW" altLang="en-US" dirty="0"/>
        </a:p>
      </dgm:t>
    </dgm:pt>
    <dgm:pt modelId="{335156EC-BCEB-4FC7-957E-F3D477C4B40F}" type="parTrans" cxnId="{C6A8475E-E26C-4BE4-9679-B2206A87E07C}">
      <dgm:prSet/>
      <dgm:spPr/>
      <dgm:t>
        <a:bodyPr/>
        <a:lstStyle/>
        <a:p>
          <a:endParaRPr lang="zh-TW" altLang="en-US"/>
        </a:p>
      </dgm:t>
    </dgm:pt>
    <dgm:pt modelId="{4B4A8BB5-99D7-4A93-8C19-710CAAFA8BB7}" type="sibTrans" cxnId="{C6A8475E-E26C-4BE4-9679-B2206A87E07C}">
      <dgm:prSet/>
      <dgm:spPr/>
      <dgm:t>
        <a:bodyPr/>
        <a:lstStyle/>
        <a:p>
          <a:endParaRPr lang="zh-TW" altLang="en-US"/>
        </a:p>
      </dgm:t>
    </dgm:pt>
    <dgm:pt modelId="{4102DEA7-EC4F-4479-A4FC-8AD0593B0D43}" type="pres">
      <dgm:prSet presAssocID="{AF6CEEF4-69D0-4B61-84A0-CEACAA37453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0A0CAF0-D039-46A1-9165-067E70C0B63B}" type="pres">
      <dgm:prSet presAssocID="{602AD0D5-ECCF-46F4-9138-DB1FB307A9F1}" presName="composite" presStyleCnt="0"/>
      <dgm:spPr/>
    </dgm:pt>
    <dgm:pt modelId="{0DCAFFC6-0CFD-432E-B3C9-45A3B6E100E0}" type="pres">
      <dgm:prSet presAssocID="{602AD0D5-ECCF-46F4-9138-DB1FB307A9F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9FB992-630A-4B4A-B19A-890C35331142}" type="pres">
      <dgm:prSet presAssocID="{602AD0D5-ECCF-46F4-9138-DB1FB307A9F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DA74A25-779A-4ECD-8253-F1D341E76A52}" type="pres">
      <dgm:prSet presAssocID="{5194016B-2555-4A61-ABE9-43199A984ADA}" presName="sp" presStyleCnt="0"/>
      <dgm:spPr/>
    </dgm:pt>
    <dgm:pt modelId="{2D0C1B6F-9F66-4E9F-866C-485E7F9398A0}" type="pres">
      <dgm:prSet presAssocID="{6CD28A12-6F87-4F08-9FAE-241693BB7125}" presName="composite" presStyleCnt="0"/>
      <dgm:spPr/>
    </dgm:pt>
    <dgm:pt modelId="{32BBCE20-A165-4C97-B079-CF6E39804363}" type="pres">
      <dgm:prSet presAssocID="{6CD28A12-6F87-4F08-9FAE-241693BB712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A7DD15-69FA-41E9-8AE2-C97D7F3DBD05}" type="pres">
      <dgm:prSet presAssocID="{6CD28A12-6F87-4F08-9FAE-241693BB712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5928C7-C2FB-434A-961B-C3D61D9071CA}" type="pres">
      <dgm:prSet presAssocID="{27CE9152-C0D6-4C4D-8C39-08259E407A6C}" presName="sp" presStyleCnt="0"/>
      <dgm:spPr/>
    </dgm:pt>
    <dgm:pt modelId="{8D6668AB-A845-490B-9D16-66314B361C0A}" type="pres">
      <dgm:prSet presAssocID="{C4792F05-D526-4FFF-B7EC-13721F6891F8}" presName="composite" presStyleCnt="0"/>
      <dgm:spPr/>
    </dgm:pt>
    <dgm:pt modelId="{57DD9EF1-1BBD-44F5-8FEE-10CEC45B1077}" type="pres">
      <dgm:prSet presAssocID="{C4792F05-D526-4FFF-B7EC-13721F6891F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B754E5-5F1F-44F9-B63C-5EF1EB31B209}" type="pres">
      <dgm:prSet presAssocID="{C4792F05-D526-4FFF-B7EC-13721F6891F8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F5D0798-B1AC-4F6E-87A2-A097736F4236}" srcId="{602AD0D5-ECCF-46F4-9138-DB1FB307A9F1}" destId="{7117476F-C373-4340-95BC-9E7AD31871EC}" srcOrd="0" destOrd="0" parTransId="{1FE42CC5-D5F6-4FFE-8FF6-AA6E7D784178}" sibTransId="{8FA8731F-F1D5-49CB-B591-69303210488E}"/>
    <dgm:cxn modelId="{B78B0D53-AAF6-462F-B907-3A3E6784BC42}" type="presOf" srcId="{D83E8FFE-301E-442F-BFB4-14D25BBD95A8}" destId="{91A7DD15-69FA-41E9-8AE2-C97D7F3DBD05}" srcOrd="0" destOrd="0" presId="urn:microsoft.com/office/officeart/2005/8/layout/chevron2"/>
    <dgm:cxn modelId="{BC26D69D-13BA-4819-A761-4204C961D064}" srcId="{AF6CEEF4-69D0-4B61-84A0-CEACAA374537}" destId="{6CD28A12-6F87-4F08-9FAE-241693BB7125}" srcOrd="1" destOrd="0" parTransId="{2DCA070A-D4F5-481B-9370-831F110BEF37}" sibTransId="{27CE9152-C0D6-4C4D-8C39-08259E407A6C}"/>
    <dgm:cxn modelId="{EBC37A99-2878-4BD3-832B-EED6724BF619}" type="presOf" srcId="{AF6CEEF4-69D0-4B61-84A0-CEACAA374537}" destId="{4102DEA7-EC4F-4479-A4FC-8AD0593B0D43}" srcOrd="0" destOrd="0" presId="urn:microsoft.com/office/officeart/2005/8/layout/chevron2"/>
    <dgm:cxn modelId="{4D3C329A-7D16-4808-ADA0-CA96412D649A}" srcId="{AF6CEEF4-69D0-4B61-84A0-CEACAA374537}" destId="{602AD0D5-ECCF-46F4-9138-DB1FB307A9F1}" srcOrd="0" destOrd="0" parTransId="{AA087317-E55A-4414-8372-118243B89A89}" sibTransId="{5194016B-2555-4A61-ABE9-43199A984ADA}"/>
    <dgm:cxn modelId="{073A48F9-69B3-43D3-804F-E22D1EF1B758}" srcId="{AF6CEEF4-69D0-4B61-84A0-CEACAA374537}" destId="{C4792F05-D526-4FFF-B7EC-13721F6891F8}" srcOrd="2" destOrd="0" parTransId="{86CC5F52-9FDD-4547-BFD6-8623C5F1A36B}" sibTransId="{54749AA6-8265-402A-BAF3-2D535FE61262}"/>
    <dgm:cxn modelId="{C6A8475E-E26C-4BE4-9679-B2206A87E07C}" srcId="{C4792F05-D526-4FFF-B7EC-13721F6891F8}" destId="{50B908B0-DA06-4852-8AA9-256A24255467}" srcOrd="0" destOrd="0" parTransId="{335156EC-BCEB-4FC7-957E-F3D477C4B40F}" sibTransId="{4B4A8BB5-99D7-4A93-8C19-710CAAFA8BB7}"/>
    <dgm:cxn modelId="{24B25C05-C0DC-4AA2-A595-EA4733E5E54B}" srcId="{6CD28A12-6F87-4F08-9FAE-241693BB7125}" destId="{D83E8FFE-301E-442F-BFB4-14D25BBD95A8}" srcOrd="0" destOrd="0" parTransId="{A79259A6-7287-49A1-A089-3CB1F1EFB3A2}" sibTransId="{95A068E9-ADAC-43EC-A7A7-4A2975563B2B}"/>
    <dgm:cxn modelId="{ABA23C3C-4A0D-4DFD-8210-BB2C3DE4F612}" type="presOf" srcId="{7117476F-C373-4340-95BC-9E7AD31871EC}" destId="{C69FB992-630A-4B4A-B19A-890C35331142}" srcOrd="0" destOrd="0" presId="urn:microsoft.com/office/officeart/2005/8/layout/chevron2"/>
    <dgm:cxn modelId="{E5B293F8-7943-4FE1-88C0-030076A717FE}" type="presOf" srcId="{C4792F05-D526-4FFF-B7EC-13721F6891F8}" destId="{57DD9EF1-1BBD-44F5-8FEE-10CEC45B1077}" srcOrd="0" destOrd="0" presId="urn:microsoft.com/office/officeart/2005/8/layout/chevron2"/>
    <dgm:cxn modelId="{E7C64445-1D3A-43C0-9BD0-963EBF530FCE}" type="presOf" srcId="{602AD0D5-ECCF-46F4-9138-DB1FB307A9F1}" destId="{0DCAFFC6-0CFD-432E-B3C9-45A3B6E100E0}" srcOrd="0" destOrd="0" presId="urn:microsoft.com/office/officeart/2005/8/layout/chevron2"/>
    <dgm:cxn modelId="{2DCB1CCA-AA33-45FE-B99C-E76EB7104F93}" type="presOf" srcId="{50B908B0-DA06-4852-8AA9-256A24255467}" destId="{13B754E5-5F1F-44F9-B63C-5EF1EB31B209}" srcOrd="0" destOrd="0" presId="urn:microsoft.com/office/officeart/2005/8/layout/chevron2"/>
    <dgm:cxn modelId="{2B23EAF1-0EE6-4D70-8932-966C673192FF}" type="presOf" srcId="{6CD28A12-6F87-4F08-9FAE-241693BB7125}" destId="{32BBCE20-A165-4C97-B079-CF6E39804363}" srcOrd="0" destOrd="0" presId="urn:microsoft.com/office/officeart/2005/8/layout/chevron2"/>
    <dgm:cxn modelId="{C40C9266-B844-4F88-A49E-BBD9E9D36D42}" type="presParOf" srcId="{4102DEA7-EC4F-4479-A4FC-8AD0593B0D43}" destId="{D0A0CAF0-D039-46A1-9165-067E70C0B63B}" srcOrd="0" destOrd="0" presId="urn:microsoft.com/office/officeart/2005/8/layout/chevron2"/>
    <dgm:cxn modelId="{763D072B-BB92-4391-990C-E720024144A0}" type="presParOf" srcId="{D0A0CAF0-D039-46A1-9165-067E70C0B63B}" destId="{0DCAFFC6-0CFD-432E-B3C9-45A3B6E100E0}" srcOrd="0" destOrd="0" presId="urn:microsoft.com/office/officeart/2005/8/layout/chevron2"/>
    <dgm:cxn modelId="{28EDC0BD-89EA-41D7-BBCA-648F4E16106A}" type="presParOf" srcId="{D0A0CAF0-D039-46A1-9165-067E70C0B63B}" destId="{C69FB992-630A-4B4A-B19A-890C35331142}" srcOrd="1" destOrd="0" presId="urn:microsoft.com/office/officeart/2005/8/layout/chevron2"/>
    <dgm:cxn modelId="{C72C173A-E45B-42B7-865D-CC005AB538E3}" type="presParOf" srcId="{4102DEA7-EC4F-4479-A4FC-8AD0593B0D43}" destId="{0DA74A25-779A-4ECD-8253-F1D341E76A52}" srcOrd="1" destOrd="0" presId="urn:microsoft.com/office/officeart/2005/8/layout/chevron2"/>
    <dgm:cxn modelId="{DB3258F8-0B48-4D10-8587-F013D9D84AAD}" type="presParOf" srcId="{4102DEA7-EC4F-4479-A4FC-8AD0593B0D43}" destId="{2D0C1B6F-9F66-4E9F-866C-485E7F9398A0}" srcOrd="2" destOrd="0" presId="urn:microsoft.com/office/officeart/2005/8/layout/chevron2"/>
    <dgm:cxn modelId="{F2B8E855-F81D-4102-B59E-62DB941F7524}" type="presParOf" srcId="{2D0C1B6F-9F66-4E9F-866C-485E7F9398A0}" destId="{32BBCE20-A165-4C97-B079-CF6E39804363}" srcOrd="0" destOrd="0" presId="urn:microsoft.com/office/officeart/2005/8/layout/chevron2"/>
    <dgm:cxn modelId="{008AEC68-AA7A-4DAA-88DD-04B262690F7C}" type="presParOf" srcId="{2D0C1B6F-9F66-4E9F-866C-485E7F9398A0}" destId="{91A7DD15-69FA-41E9-8AE2-C97D7F3DBD05}" srcOrd="1" destOrd="0" presId="urn:microsoft.com/office/officeart/2005/8/layout/chevron2"/>
    <dgm:cxn modelId="{094FA6E8-AEA3-486E-917A-F141EF64241D}" type="presParOf" srcId="{4102DEA7-EC4F-4479-A4FC-8AD0593B0D43}" destId="{675928C7-C2FB-434A-961B-C3D61D9071CA}" srcOrd="3" destOrd="0" presId="urn:microsoft.com/office/officeart/2005/8/layout/chevron2"/>
    <dgm:cxn modelId="{2FB78284-E7AC-4F1E-95A1-475B037C6ACE}" type="presParOf" srcId="{4102DEA7-EC4F-4479-A4FC-8AD0593B0D43}" destId="{8D6668AB-A845-490B-9D16-66314B361C0A}" srcOrd="4" destOrd="0" presId="urn:microsoft.com/office/officeart/2005/8/layout/chevron2"/>
    <dgm:cxn modelId="{11DB988F-BDA7-4AC4-B2E2-940EB6454FAF}" type="presParOf" srcId="{8D6668AB-A845-490B-9D16-66314B361C0A}" destId="{57DD9EF1-1BBD-44F5-8FEE-10CEC45B1077}" srcOrd="0" destOrd="0" presId="urn:microsoft.com/office/officeart/2005/8/layout/chevron2"/>
    <dgm:cxn modelId="{06A717D0-C129-41DC-94E9-BE21AB5318DD}" type="presParOf" srcId="{8D6668AB-A845-490B-9D16-66314B361C0A}" destId="{13B754E5-5F1F-44F9-B63C-5EF1EB31B20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CAFFC6-0CFD-432E-B3C9-45A3B6E100E0}">
      <dsp:nvSpPr>
        <dsp:cNvPr id="0" name=""/>
        <dsp:cNvSpPr/>
      </dsp:nvSpPr>
      <dsp:spPr>
        <a:xfrm rot="5400000">
          <a:off x="-289718" y="292805"/>
          <a:ext cx="1931458" cy="135202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/>
            <a:t>網站管理</a:t>
          </a:r>
          <a:endParaRPr lang="zh-TW" altLang="en-US" sz="2500" kern="1200" dirty="0"/>
        </a:p>
      </dsp:txBody>
      <dsp:txXfrm rot="-5400000">
        <a:off x="1" y="679096"/>
        <a:ext cx="1352020" cy="579438"/>
      </dsp:txXfrm>
    </dsp:sp>
    <dsp:sp modelId="{C69FB992-630A-4B4A-B19A-890C35331142}">
      <dsp:nvSpPr>
        <dsp:cNvPr id="0" name=""/>
        <dsp:cNvSpPr/>
      </dsp:nvSpPr>
      <dsp:spPr>
        <a:xfrm rot="5400000">
          <a:off x="4112286" y="-2757179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4264" tIns="29845" rIns="29845" bIns="29845" numCol="1" spcCol="1270" anchor="ctr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4700" kern="1200" dirty="0" smtClean="0"/>
            <a:t>節點的建立與調整</a:t>
          </a:r>
          <a:endParaRPr lang="zh-TW" altLang="en-US" sz="4700" kern="1200" dirty="0"/>
        </a:p>
      </dsp:txBody>
      <dsp:txXfrm rot="-5400000">
        <a:off x="1352020" y="64373"/>
        <a:ext cx="6714693" cy="1132875"/>
      </dsp:txXfrm>
    </dsp:sp>
    <dsp:sp modelId="{32BBCE20-A165-4C97-B079-CF6E39804363}">
      <dsp:nvSpPr>
        <dsp:cNvPr id="0" name=""/>
        <dsp:cNvSpPr/>
      </dsp:nvSpPr>
      <dsp:spPr>
        <a:xfrm rot="5400000">
          <a:off x="-289718" y="2033323"/>
          <a:ext cx="1931458" cy="1352020"/>
        </a:xfrm>
        <a:prstGeom prst="chevron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/>
            <a:t>資料更新</a:t>
          </a:r>
          <a:endParaRPr lang="zh-TW" altLang="en-US" sz="2500" kern="1200" dirty="0"/>
        </a:p>
      </dsp:txBody>
      <dsp:txXfrm rot="-5400000">
        <a:off x="1" y="2419614"/>
        <a:ext cx="1352020" cy="579438"/>
      </dsp:txXfrm>
    </dsp:sp>
    <dsp:sp modelId="{91A7DD15-69FA-41E9-8AE2-C97D7F3DBD05}">
      <dsp:nvSpPr>
        <dsp:cNvPr id="0" name=""/>
        <dsp:cNvSpPr/>
      </dsp:nvSpPr>
      <dsp:spPr>
        <a:xfrm rot="5400000">
          <a:off x="4112286" y="-1016661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4264" tIns="29845" rIns="29845" bIns="29845" numCol="1" spcCol="1270" anchor="ctr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4700" kern="1200" dirty="0" smtClean="0"/>
            <a:t>節點的資料新增與編輯</a:t>
          </a:r>
          <a:endParaRPr lang="zh-TW" altLang="en-US" sz="4700" kern="1200" dirty="0"/>
        </a:p>
      </dsp:txBody>
      <dsp:txXfrm rot="-5400000">
        <a:off x="1352020" y="1804891"/>
        <a:ext cx="6714693" cy="1132875"/>
      </dsp:txXfrm>
    </dsp:sp>
    <dsp:sp modelId="{57DD9EF1-1BBD-44F5-8FEE-10CEC45B1077}">
      <dsp:nvSpPr>
        <dsp:cNvPr id="0" name=""/>
        <dsp:cNvSpPr/>
      </dsp:nvSpPr>
      <dsp:spPr>
        <a:xfrm rot="5400000">
          <a:off x="-289718" y="3773840"/>
          <a:ext cx="1931458" cy="1352020"/>
        </a:xfrm>
        <a:prstGeom prst="chevron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500" kern="1200" dirty="0" smtClean="0"/>
            <a:t>版型管理</a:t>
          </a:r>
          <a:endParaRPr lang="zh-TW" altLang="en-US" sz="2500" kern="1200" dirty="0"/>
        </a:p>
      </dsp:txBody>
      <dsp:txXfrm rot="-5400000">
        <a:off x="1" y="4160131"/>
        <a:ext cx="1352020" cy="579438"/>
      </dsp:txXfrm>
    </dsp:sp>
    <dsp:sp modelId="{13B754E5-5F1F-44F9-B63C-5EF1EB31B209}">
      <dsp:nvSpPr>
        <dsp:cNvPr id="0" name=""/>
        <dsp:cNvSpPr/>
      </dsp:nvSpPr>
      <dsp:spPr>
        <a:xfrm rot="5400000">
          <a:off x="4112286" y="723856"/>
          <a:ext cx="1255447" cy="67759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4264" tIns="29845" rIns="29845" bIns="29845" numCol="1" spcCol="1270" anchor="ctr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4700" kern="1200" dirty="0" smtClean="0"/>
            <a:t>前台顯示與美化</a:t>
          </a:r>
          <a:endParaRPr lang="zh-TW" altLang="en-US" sz="4700" kern="1200" dirty="0"/>
        </a:p>
      </dsp:txBody>
      <dsp:txXfrm rot="-5400000">
        <a:off x="1352020" y="3545408"/>
        <a:ext cx="6714693" cy="1132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6777" cy="337958"/>
          </a:xfrm>
          <a:prstGeom prst="rect">
            <a:avLst/>
          </a:prstGeom>
        </p:spPr>
        <p:txBody>
          <a:bodyPr vert="horz" lIns="94884" tIns="47443" rIns="94884" bIns="47443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590428" y="1"/>
            <a:ext cx="4276777" cy="337958"/>
          </a:xfrm>
          <a:prstGeom prst="rect">
            <a:avLst/>
          </a:prstGeom>
        </p:spPr>
        <p:txBody>
          <a:bodyPr vert="horz" lIns="94884" tIns="47443" rIns="94884" bIns="47443" rtlCol="0"/>
          <a:lstStyle>
            <a:lvl1pPr algn="r">
              <a:defRPr sz="1200"/>
            </a:lvl1pPr>
          </a:lstStyle>
          <a:p>
            <a:fld id="{EBD3CF1D-15F5-47D4-8C8F-0FBAA5F8EC92}" type="datetimeFigureOut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6397806"/>
            <a:ext cx="4276777" cy="337957"/>
          </a:xfrm>
          <a:prstGeom prst="rect">
            <a:avLst/>
          </a:prstGeom>
        </p:spPr>
        <p:txBody>
          <a:bodyPr vert="horz" lIns="94884" tIns="47443" rIns="94884" bIns="47443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590428" y="6397806"/>
            <a:ext cx="4276777" cy="337957"/>
          </a:xfrm>
          <a:prstGeom prst="rect">
            <a:avLst/>
          </a:prstGeom>
        </p:spPr>
        <p:txBody>
          <a:bodyPr vert="horz" lIns="94884" tIns="47443" rIns="94884" bIns="47443" rtlCol="0" anchor="b"/>
          <a:lstStyle>
            <a:lvl1pPr algn="r">
              <a:defRPr sz="1200"/>
            </a:lvl1pPr>
          </a:lstStyle>
          <a:p>
            <a:fld id="{F1570544-96B5-4988-8768-6C203F751CF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539551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6411" cy="337468"/>
          </a:xfrm>
          <a:prstGeom prst="rect">
            <a:avLst/>
          </a:prstGeom>
        </p:spPr>
        <p:txBody>
          <a:bodyPr vert="horz" lIns="87572" tIns="43786" rIns="87572" bIns="43786" rtlCol="0"/>
          <a:lstStyle>
            <a:lvl1pPr algn="l">
              <a:defRPr sz="11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90873" y="0"/>
            <a:ext cx="4276409" cy="337468"/>
          </a:xfrm>
          <a:prstGeom prst="rect">
            <a:avLst/>
          </a:prstGeom>
        </p:spPr>
        <p:txBody>
          <a:bodyPr vert="horz" lIns="87572" tIns="43786" rIns="87572" bIns="43786" rtlCol="0"/>
          <a:lstStyle>
            <a:lvl1pPr algn="r">
              <a:defRPr sz="1100"/>
            </a:lvl1pPr>
          </a:lstStyle>
          <a:p>
            <a:fld id="{FE0814FD-D8B5-438D-8C67-FB505CE1A63B}" type="datetimeFigureOut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1375"/>
            <a:ext cx="4043363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72" tIns="43786" rIns="87572" bIns="4378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8052" y="3241984"/>
            <a:ext cx="7895590" cy="2651678"/>
          </a:xfrm>
          <a:prstGeom prst="rect">
            <a:avLst/>
          </a:prstGeom>
        </p:spPr>
        <p:txBody>
          <a:bodyPr vert="horz" lIns="87572" tIns="43786" rIns="87572" bIns="43786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398296"/>
            <a:ext cx="4276411" cy="337468"/>
          </a:xfrm>
          <a:prstGeom prst="rect">
            <a:avLst/>
          </a:prstGeom>
        </p:spPr>
        <p:txBody>
          <a:bodyPr vert="horz" lIns="87572" tIns="43786" rIns="87572" bIns="43786" rtlCol="0" anchor="b"/>
          <a:lstStyle>
            <a:lvl1pPr algn="l">
              <a:defRPr sz="11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90873" y="6398296"/>
            <a:ext cx="4276409" cy="337468"/>
          </a:xfrm>
          <a:prstGeom prst="rect">
            <a:avLst/>
          </a:prstGeom>
        </p:spPr>
        <p:txBody>
          <a:bodyPr vert="horz" lIns="87572" tIns="43786" rIns="87572" bIns="43786" rtlCol="0" anchor="b"/>
          <a:lstStyle>
            <a:lvl1pPr algn="r">
              <a:defRPr sz="1100"/>
            </a:lvl1pPr>
          </a:lstStyle>
          <a:p>
            <a:fld id="{C6ABFEA8-FB46-4968-A11F-DB0D9CA967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74409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5EC90F-A173-4FCC-BA84-645290403F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0837911-7420-4E62-92DA-875ADD804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7E5D758-3E1C-4FE1-9F76-B245D8451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DF40E-4BE5-498E-AC36-46F42C4AD3AE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E53ED6-05EB-4704-9DFE-45C70B353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72579C-DEB5-4E3B-8252-4615291EF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22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CA67139-67B1-4A18-BA2C-3174401A8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3B81DD9-BF9C-4D21-8099-F6EB25895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2909AB-5A54-42FF-A9F4-89A30B6A0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453B-0E55-43EA-ABCA-A16DE42444DA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25AA7B9-136D-4DA8-8316-12065958F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5AAF799-6CB1-4722-AF0D-5C8A3AAA9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5228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B1DE7C4-835B-4686-8BF1-D51D5F45B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768BD59-6F98-4211-B546-995AA872C9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46D77A1-2E81-45E4-9AAB-4745CCB97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B68B8-5E16-4E5C-BCF3-2E4347E1089F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3FD670B-2D35-4A21-B51A-327786007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14D54B2-52C4-4B59-889A-9E1129171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5878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8AB43C-683F-4D9A-BE4D-C6A085179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6A8A4D8-52D2-45CB-BEE2-6A858C44D9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11655E0-27DD-4717-97A3-365D89ED85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23713E8-613C-45CC-BC64-CA2CFB049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1D7EA-92FD-45F7-9DED-0F75A155DFDC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585E5E8-7ED2-44E0-A33E-0E41F9905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0E2532-AC92-4C39-86CD-65EC687E7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2405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AE7B5DE-3D6D-4D7E-A3DA-1E19BB7FF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717DDF2-85EF-41C7-8209-EA389BA5E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A293277-88C1-4B47-A832-5B5C42A8F7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48DE1D7-A4E1-4354-B6B8-A74381711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99D4C1D-A5A8-43B6-BF5A-55DB018D9D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0095BF3-91BC-4A39-96CE-1D4A055D9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8BDC5-D29E-4CCA-90C4-A53AF3048DD2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4C676C45-4DA9-4087-A13D-17565E9D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D2262DC2-DDAB-441C-904A-9EF3921F5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6108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A4BF508-80AA-4346-9E48-1E8511968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FB54862D-6BF0-4B74-AC0E-BFA270CAF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AEF58-7B06-460A-972E-46E7BD6DB0CB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28C82313-54C6-4550-9729-445FF25A5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F8A3F046-0F9E-4657-A370-9B4E2A3C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7807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73F5CFD-77B9-4EF7-93CB-216311EBB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D74B0-85EE-457B-AEC6-7BE8F6DA37F3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8E1F338E-6AA8-4D32-B157-DDB46E064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9F49D0-11E5-40A6-80C2-5920D3760A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794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7426DF8-3AEE-4C9D-9178-90C06EE02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EC42E88-A776-45D6-8D0C-0FACB5123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2507440-FC7D-487B-98EA-7AA38CBDE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A32FBF3-1DF5-4E22-A535-38342CC81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73C11-C748-468A-827C-45E0524BF922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D3F9123-92EF-4699-A163-B4FB035F3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9D551D5-1DA4-48DB-A8DC-EAC44C1A6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6122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D6A4F68-3638-41ED-A81F-004AEAF75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E5FC88E2-B838-4306-91D3-736E6C4CD1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8862DE1-78AE-49BF-B903-189900AA7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59A3EA3-FF38-4903-A23B-207628F77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1A99-14FD-4E22-B230-287E1C3FF7E6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3D3B43B-5DDA-4363-BE66-5167BF26F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F05E904-8B50-40D8-BB42-C27373A1C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6619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AFE5054-B69D-4EC8-A894-264519A87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1A340ED-17C1-488A-82C4-B7616B0DC0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05518D8-C396-4C4C-9DF6-E63D2C797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8F53A-56A3-4BFF-91D5-96F9A7934A82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B4E33C5-190D-4631-ABDD-D67ABB757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CABBA7E-04EC-4E3E-99B3-BE78E608F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8642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8DAABDD-14AE-4A63-B7D8-8512E5C21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C75706F-C3F6-4CF6-9471-9034CF1480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80D20E5-5416-469C-8053-37A498357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77AC3-84F4-4E6A-BC59-18A3ECF5FA9F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950AC53-333D-4171-AEFA-DD774283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1EDD63D-C570-4E92-9A05-A7A749650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7166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2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05B7A2F4-5A80-4229-8176-550C915EA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9FA7ABF-56BD-46A8-BB88-FCCA7FA78F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A26A6E5-D87E-4FAE-A742-569807EA51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24E57-B928-416F-A104-67CEB0012732}" type="datetime1">
              <a:rPr lang="zh-TW" altLang="en-US" smtClean="0"/>
              <a:t>2024/7/18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4F97614-9F39-48EC-974F-F2F169EBA2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D8900B8-0C1F-4991-A8C1-8A9F1E3BCC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8AAB4-5FE6-4BE3-BBA4-00492FAFA20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831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cmstest.ncyu.edu.tw/" TargetMode="External"/><Relationship Id="rId2" Type="http://schemas.openxmlformats.org/officeDocument/2006/relationships/hyperlink" Target="http://wwwcms.ncyu.edu.tw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 ?><Relationships xmlns="http://schemas.openxmlformats.org/package/2006/relationships"><Relationship Id="rId2" Target="../media/image2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 ?><Relationships xmlns="http://schemas.openxmlformats.org/package/2006/relationships"><Relationship Id="rId3" Target="../media/image15.png" Type="http://schemas.openxmlformats.org/officeDocument/2006/relationships/image"/><Relationship Id="rId2" Target="../media/image14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20.xml.rels><?xml version="1.0" encoding="UTF-8" standalone="yes" ?><Relationships xmlns="http://schemas.openxmlformats.org/package/2006/relationships"><Relationship Id="rId3" Target="../media/image17.jpeg" Type="http://schemas.openxmlformats.org/officeDocument/2006/relationships/image"/><Relationship Id="rId2" Target="../media/image16.pn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21.xml.rels><?xml version="1.0" encoding="UTF-8" standalone="yes" ?><Relationships xmlns="http://schemas.openxmlformats.org/package/2006/relationships"><Relationship Id="rId3" Target="../media/image19.jpeg" Type="http://schemas.openxmlformats.org/officeDocument/2006/relationships/image"/><Relationship Id="rId2" Target="../media/image18.pn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 ?><Relationships xmlns="http://schemas.openxmlformats.org/package/2006/relationships"><Relationship Id="rId3" Target="../media/image33.jpeg" Type="http://schemas.openxmlformats.org/officeDocument/2006/relationships/image"/><Relationship Id="rId2" Target="../media/image32.pn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 ?><Relationships xmlns="http://schemas.openxmlformats.org/package/2006/relationships"><Relationship Id="rId2" Target="../media/image46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youtube.com/" TargetMode="Externa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 ?><Relationships xmlns="http://schemas.openxmlformats.org/package/2006/relationships"><Relationship Id="rId3" Target="../media/image51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 ?><Relationships xmlns="http://schemas.openxmlformats.org/package/2006/relationships"><Relationship Id="rId3" Target="../media/image55.jpeg" Type="http://schemas.openxmlformats.org/officeDocument/2006/relationships/image"/><Relationship Id="rId2" Target="../media/image54.pn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 ?><Relationships xmlns="http://schemas.openxmlformats.org/package/2006/relationships"><Relationship Id="rId2" Target="../media/image63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 ?><Relationships xmlns="http://schemas.openxmlformats.org/package/2006/relationships"><Relationship Id="rId2" Target="../media/image72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 ?><Relationships xmlns="http://schemas.openxmlformats.org/package/2006/relationships"><Relationship Id="rId2" Target="../media/image75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79.xml.rels><?xml version="1.0" encoding="UTF-8" standalone="yes" ?><Relationships xmlns="http://schemas.openxmlformats.org/package/2006/relationships"><Relationship Id="rId2" Target="../media/image76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80.xml.rels><?xml version="1.0" encoding="UTF-8" standalone="yes" ?><Relationships xmlns="http://schemas.openxmlformats.org/package/2006/relationships"><Relationship Id="rId3" Target="../media/image78.png" Type="http://schemas.openxmlformats.org/officeDocument/2006/relationships/image"/><Relationship Id="rId2" Target="../media/image77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 ?><Relationships xmlns="http://schemas.openxmlformats.org/package/2006/relationships"><Relationship Id="rId2" Target="../media/image79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 ?><Relationships xmlns="http://schemas.openxmlformats.org/package/2006/relationships"><Relationship Id="rId3" Target="../media/image85.jpeg" Type="http://schemas.openxmlformats.org/officeDocument/2006/relationships/image"/><Relationship Id="rId2" Target="../media/image84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 ?><Relationships xmlns="http://schemas.openxmlformats.org/package/2006/relationships"><Relationship Id="rId2" Target="../media/image88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 ?><Relationships xmlns="http://schemas.openxmlformats.org/package/2006/relationships"><Relationship Id="rId2" Target="../media/image91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 ?><Relationships xmlns="http://schemas.openxmlformats.org/package/2006/relationships"><Relationship Id="rId2" Target="../media/image99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 ?><Relationships xmlns="http://schemas.openxmlformats.org/package/2006/relationships"><Relationship Id="rId2" Target="../media/image101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 ?><Relationships xmlns="http://schemas.openxmlformats.org/package/2006/relationships"><Relationship Id="rId2" Target="../media/image107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 ?><Relationships xmlns="http://schemas.openxmlformats.org/package/2006/relationships"><Relationship Id="rId2" Target="../media/image111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26.xml.rels><?xml version="1.0" encoding="UTF-8" standalone="yes" ?><Relationships xmlns="http://schemas.openxmlformats.org/package/2006/relationships"><Relationship Id="rId2" Target="../media/image112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 ?><Relationships xmlns="http://schemas.openxmlformats.org/package/2006/relationships"><Relationship Id="rId2" Target="../media/image114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 ?><Relationships xmlns="http://schemas.openxmlformats.org/package/2006/relationships"><Relationship Id="rId2" Target="../media/image116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 ?><Relationships xmlns="http://schemas.openxmlformats.org/package/2006/relationships"><Relationship Id="rId2" Target="../media/image118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 ?><Relationships xmlns="http://schemas.openxmlformats.org/package/2006/relationships"><Relationship Id="rId2" Target="../media/image122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38.xml.rels><?xml version="1.0" encoding="UTF-8" standalone="yes" ?><Relationships xmlns="http://schemas.openxmlformats.org/package/2006/relationships"><Relationship Id="rId2" Target="../media/image123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 ?><Relationships xmlns="http://schemas.openxmlformats.org/package/2006/relationships"><Relationship Id="rId2" Target="../media/image124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 ?><Relationships xmlns="http://schemas.openxmlformats.org/package/2006/relationships"><Relationship Id="rId2" Target="../media/image131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48.xml.rels><?xml version="1.0" encoding="UTF-8" standalone="yes" ?><Relationships xmlns="http://schemas.openxmlformats.org/package/2006/relationships"><Relationship Id="rId2" Target="../media/image132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49.xml.rels><?xml version="1.0" encoding="UTF-8" standalone="yes" ?><Relationships xmlns="http://schemas.openxmlformats.org/package/2006/relationships"><Relationship Id="rId2" Target="../media/image133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50.xml.rels><?xml version="1.0" encoding="UTF-8" standalone="yes" ?><Relationships xmlns="http://schemas.openxmlformats.org/package/2006/relationships"><Relationship Id="rId2" Target="../media/image134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 ?><Relationships xmlns="http://schemas.openxmlformats.org/package/2006/relationships"><Relationship Id="rId2" Target="../media/image135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 ?><Relationships xmlns="http://schemas.openxmlformats.org/package/2006/relationships"><Relationship Id="rId2" Target="../media/image137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 ?><Relationships xmlns="http://schemas.openxmlformats.org/package/2006/relationships"><Relationship Id="rId2" Target="../media/image139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 ?><Relationships xmlns="http://schemas.openxmlformats.org/package/2006/relationships"><Relationship Id="rId2" Target="../media/image141.jpeg" Type="http://schemas.openxmlformats.org/officeDocument/2006/relationships/image"/><Relationship Id="rId1" Target="../slideLayouts/slideLayout6.xml" Type="http://schemas.openxmlformats.org/officeDocument/2006/relationships/slideLayout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6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6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6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6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6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6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6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6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hyperlink" Target="https://website.ncyu.edu.tw/pims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731DED4-0EBB-4037-A3F8-4102E3B6D5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7298" y="2423971"/>
            <a:ext cx="9144000" cy="1897115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嘉義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大學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訓練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7FCAF52-EF56-47D1-8813-8C2C79CB6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6765" y="2860212"/>
            <a:ext cx="9901382" cy="1441255"/>
          </a:xfrm>
        </p:spPr>
        <p:txBody>
          <a:bodyPr>
            <a:normAutofit/>
          </a:bodyPr>
          <a:lstStyle/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44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>
            <a:extLst>
              <a:ext uri="{FF2B5EF4-FFF2-40B4-BE49-F238E27FC236}">
                <a16:creationId xmlns:a16="http://schemas.microsoft.com/office/drawing/2014/main" id="{C0761579-9EAD-48BA-8A34-083060A96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255454"/>
              </p:ext>
            </p:extLst>
          </p:nvPr>
        </p:nvGraphicFramePr>
        <p:xfrm>
          <a:off x="526473" y="1577789"/>
          <a:ext cx="10917054" cy="2194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24">
                  <a:extLst>
                    <a:ext uri="{9D8B030D-6E8A-4147-A177-3AD203B41FA5}">
                      <a16:colId xmlns:a16="http://schemas.microsoft.com/office/drawing/2014/main" val="638718784"/>
                    </a:ext>
                  </a:extLst>
                </a:gridCol>
                <a:gridCol w="6524630">
                  <a:extLst>
                    <a:ext uri="{9D8B030D-6E8A-4147-A177-3AD203B41FA5}">
                      <a16:colId xmlns:a16="http://schemas.microsoft.com/office/drawing/2014/main" val="1330803983"/>
                    </a:ext>
                  </a:extLst>
                </a:gridCol>
              </a:tblGrid>
              <a:tr h="600420">
                <a:tc>
                  <a:txBody>
                    <a:bodyPr/>
                    <a:lstStyle/>
                    <a:p>
                      <a:pPr algn="ctr" rtl="0" fontAlgn="b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上課時間</a:t>
                      </a:r>
                    </a:p>
                  </a:txBody>
                  <a:tcPr marL="19050" marR="19050" marT="12700" marB="127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重點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011605"/>
                  </a:ext>
                </a:extLst>
              </a:tr>
              <a:tr h="1594103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zh-TW" sz="20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09:00~16:30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9050" marR="19050" marT="12700" marB="12700" anchor="ctr"/>
                </a:tc>
                <a:tc>
                  <a:txBody>
                    <a:bodyPr/>
                    <a:lstStyle/>
                    <a:p>
                      <a:pPr marL="457200" indent="-457200">
                        <a:buAutoNum type="arabicPeriod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網站管理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457200" indent="-457200">
                        <a:buAutoNum type="arabicPeriod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資料調整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457200" indent="-457200">
                        <a:buAutoNum type="arabicPeriod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站台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發布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457200" indent="-457200">
                        <a:buAutoNum type="arabicPeriod"/>
                      </a:pP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個資及資安相關宣導</a:t>
                      </a:r>
                      <a:endParaRPr lang="en-US" altLang="zh-TW" sz="20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4415871"/>
                  </a:ext>
                </a:extLst>
              </a:tr>
            </a:tbl>
          </a:graphicData>
        </a:graphic>
      </p:graphicFrame>
      <p:sp>
        <p:nvSpPr>
          <p:cNvPr id="2" name="文字方塊 1"/>
          <p:cNvSpPr txBox="1"/>
          <p:nvPr/>
        </p:nvSpPr>
        <p:spPr>
          <a:xfrm>
            <a:off x="598674" y="341473"/>
            <a:ext cx="7722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上課時間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428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731DED4-0EBB-4037-A3F8-4102E3B6D5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954" y="95368"/>
            <a:ext cx="3116151" cy="1126981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後台網址：</a:t>
            </a:r>
            <a:endParaRPr lang="en-US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7FCAF52-EF56-47D1-8813-8C2C79CB6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2031" y="2234071"/>
            <a:ext cx="9901382" cy="2294643"/>
          </a:xfrm>
        </p:spPr>
        <p:txBody>
          <a:bodyPr>
            <a:normAutofit/>
          </a:bodyPr>
          <a:lstStyle/>
          <a:p>
            <a:pPr algn="l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正式機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wwwcms.ncyu.edu.tw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/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測試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https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://wwwcmstest.ncyu.edu.tw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/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442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6858001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站台基本操作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860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168701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登入頁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帳號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舊系統帳號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密碼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:Ncyuweb@2023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54" y="1363419"/>
            <a:ext cx="11595025" cy="5494581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865557" y="-4207"/>
            <a:ext cx="3264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3279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0792"/>
            <a:ext cx="12183910" cy="4381311"/>
          </a:xfrm>
          <a:prstGeom prst="rect">
            <a:avLst/>
          </a:prstGeom>
        </p:spPr>
      </p:pic>
      <p:sp>
        <p:nvSpPr>
          <p:cNvPr id="8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7409460" y="1650249"/>
            <a:ext cx="3146612" cy="320543"/>
          </a:xfrm>
          <a:prstGeom prst="wedgeRoundRectCallout">
            <a:avLst>
              <a:gd name="adj1" fmla="val -52740"/>
              <a:gd name="adj2" fmla="val 371369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該</a:t>
            </a:r>
            <a:r>
              <a:rPr lang="zh-TW" altLang="en-US" sz="1400" dirty="0">
                <a:solidFill>
                  <a:schemeClr val="tx1"/>
                </a:solidFill>
              </a:rPr>
              <a:t>為</a:t>
            </a:r>
            <a:r>
              <a:rPr lang="zh-TW" altLang="en-US" sz="1400" dirty="0" smtClean="0">
                <a:solidFill>
                  <a:schemeClr val="tx1"/>
                </a:solidFill>
              </a:rPr>
              <a:t>帳號授權可管理站台清單</a:t>
            </a:r>
          </a:p>
        </p:txBody>
      </p:sp>
      <p:sp>
        <p:nvSpPr>
          <p:cNvPr id="9" name="矩形 8"/>
          <p:cNvSpPr/>
          <p:nvPr/>
        </p:nvSpPr>
        <p:spPr>
          <a:xfrm>
            <a:off x="1904549" y="3051607"/>
            <a:ext cx="10279361" cy="21372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10890738" y="2662943"/>
            <a:ext cx="1293172" cy="2966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21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005277"/>
            <a:ext cx="12179313" cy="286043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541222" y="3328699"/>
            <a:ext cx="983895" cy="3178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-1" y="0"/>
            <a:ext cx="8451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一般使用者僅有維護站台功能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2624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820" y="1986679"/>
            <a:ext cx="7916380" cy="337232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216512" y="3937561"/>
            <a:ext cx="1439808" cy="7951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-1" y="0"/>
            <a:ext cx="9154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站台管理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可點選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維護站台、編輯功能維護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052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82245"/>
            <a:ext cx="10515600" cy="743239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回站台列表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右上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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&gt;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站台選單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8591"/>
            <a:ext cx="12120769" cy="284971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32573"/>
            <a:ext cx="12191048" cy="258460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0777973" y="1834342"/>
            <a:ext cx="1377936" cy="2937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645919" y="4333702"/>
            <a:ext cx="10545129" cy="21834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31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868620"/>
            <a:ext cx="12180823" cy="511556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1" y="1277815"/>
            <a:ext cx="1136238" cy="30750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1479387" y="548077"/>
            <a:ext cx="1934734" cy="320543"/>
          </a:xfrm>
          <a:prstGeom prst="wedgeRoundRectCallout">
            <a:avLst>
              <a:gd name="adj1" fmla="val -59102"/>
              <a:gd name="adj2" fmla="val 17050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站台名稱</a:t>
            </a:r>
          </a:p>
        </p:txBody>
      </p:sp>
      <p:sp>
        <p:nvSpPr>
          <p:cNvPr id="8" name="矩形 7"/>
          <p:cNvSpPr/>
          <p:nvPr/>
        </p:nvSpPr>
        <p:spPr>
          <a:xfrm>
            <a:off x="-2" y="1598358"/>
            <a:ext cx="1909961" cy="438582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2091692" y="4195758"/>
            <a:ext cx="2079920" cy="381653"/>
          </a:xfrm>
          <a:prstGeom prst="wedgeRoundRectCallout">
            <a:avLst>
              <a:gd name="adj1" fmla="val -57021"/>
              <a:gd name="adj2" fmla="val 170501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可</a:t>
            </a:r>
            <a:r>
              <a:rPr lang="zh-TW" altLang="en-US" sz="1400" dirty="0">
                <a:solidFill>
                  <a:schemeClr val="tx1"/>
                </a:solidFill>
              </a:rPr>
              <a:t>維護</a:t>
            </a:r>
            <a:r>
              <a:rPr lang="zh-TW" altLang="en-US" sz="1400" dirty="0" smtClean="0">
                <a:solidFill>
                  <a:schemeClr val="tx1"/>
                </a:solidFill>
              </a:rPr>
              <a:t>資料清單</a:t>
            </a: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590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9" y="1685746"/>
            <a:ext cx="12177551" cy="517225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1571600" y="2189510"/>
            <a:ext cx="545600" cy="4644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9762213" y="1170366"/>
            <a:ext cx="2123205" cy="511508"/>
          </a:xfrm>
          <a:prstGeom prst="wedgeRoundRectCallout">
            <a:avLst>
              <a:gd name="adj1" fmla="val 46138"/>
              <a:gd name="adj2" fmla="val 136676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>
                <a:solidFill>
                  <a:schemeClr val="tx1"/>
                </a:solidFill>
              </a:rPr>
              <a:t>九宮</a:t>
            </a:r>
            <a:r>
              <a:rPr lang="zh-TW" altLang="en-US" sz="1400" dirty="0" smtClean="0">
                <a:solidFill>
                  <a:schemeClr val="tx1"/>
                </a:solidFill>
              </a:rPr>
              <a:t>格</a:t>
            </a:r>
            <a:r>
              <a:rPr lang="en-US" altLang="zh-TW" sz="1400" dirty="0" smtClean="0">
                <a:solidFill>
                  <a:schemeClr val="tx1"/>
                </a:solidFill>
              </a:rPr>
              <a:t>:</a:t>
            </a:r>
            <a:r>
              <a:rPr lang="zh-TW" altLang="en-US" sz="1400" dirty="0" smtClean="0">
                <a:solidFill>
                  <a:schemeClr val="tx1"/>
                </a:solidFill>
              </a:rPr>
              <a:t> 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資料建立前基本設定</a:t>
            </a:r>
          </a:p>
        </p:txBody>
      </p:sp>
      <p:sp>
        <p:nvSpPr>
          <p:cNvPr id="7" name="矩形 6"/>
          <p:cNvSpPr/>
          <p:nvPr/>
        </p:nvSpPr>
        <p:spPr>
          <a:xfrm>
            <a:off x="6103224" y="2189511"/>
            <a:ext cx="762892" cy="39137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5423067" y="1178110"/>
            <a:ext cx="2914746" cy="503764"/>
          </a:xfrm>
          <a:prstGeom prst="wedgeRoundRectCallout">
            <a:avLst>
              <a:gd name="adj1" fmla="val -10180"/>
              <a:gd name="adj2" fmla="val 137734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>
                <a:solidFill>
                  <a:schemeClr val="tx1"/>
                </a:solidFill>
              </a:rPr>
              <a:t>篩選</a:t>
            </a:r>
            <a:r>
              <a:rPr lang="zh-TW" altLang="en-US" sz="1400" dirty="0" smtClean="0">
                <a:solidFill>
                  <a:schemeClr val="tx1"/>
                </a:solidFill>
              </a:rPr>
              <a:t>類別</a:t>
            </a:r>
            <a:r>
              <a:rPr lang="en-US" altLang="zh-TW" sz="1400" dirty="0" smtClean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可依據篩選後顯示資訊</a:t>
            </a:r>
            <a:endParaRPr lang="en-US" altLang="zh-TW" sz="1400" dirty="0" smtClean="0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302849" y="3880504"/>
            <a:ext cx="514013" cy="3452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8494722" y="4877564"/>
            <a:ext cx="2808127" cy="727870"/>
          </a:xfrm>
          <a:prstGeom prst="wedgeRoundRectCallout">
            <a:avLst>
              <a:gd name="adj1" fmla="val 50383"/>
              <a:gd name="adj2" fmla="val -130140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依據需求，針對該筆資訊的動作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例如</a:t>
            </a:r>
            <a:r>
              <a:rPr lang="en-US" altLang="zh-TW" sz="1400" dirty="0" smtClean="0">
                <a:solidFill>
                  <a:schemeClr val="tx1"/>
                </a:solidFill>
              </a:rPr>
              <a:t>:</a:t>
            </a:r>
            <a:r>
              <a:rPr lang="zh-TW" altLang="en-US" sz="1400" dirty="0" smtClean="0">
                <a:solidFill>
                  <a:schemeClr val="tx1"/>
                </a:solidFill>
              </a:rPr>
              <a:t>編輯</a:t>
            </a:r>
            <a:r>
              <a:rPr lang="en-US" altLang="zh-TW" sz="1400" dirty="0" smtClean="0">
                <a:solidFill>
                  <a:schemeClr val="tx1"/>
                </a:solidFill>
              </a:rPr>
              <a:t>.</a:t>
            </a:r>
            <a:r>
              <a:rPr lang="zh-TW" altLang="en-US" sz="1400" dirty="0" smtClean="0">
                <a:solidFill>
                  <a:schemeClr val="tx1"/>
                </a:solidFill>
              </a:rPr>
              <a:t>檢視</a:t>
            </a:r>
            <a:r>
              <a:rPr lang="en-US" altLang="zh-TW" sz="1400" dirty="0" smtClean="0">
                <a:solidFill>
                  <a:schemeClr val="tx1"/>
                </a:solidFill>
              </a:rPr>
              <a:t>.</a:t>
            </a:r>
            <a:r>
              <a:rPr lang="zh-TW" altLang="en-US" sz="1400" dirty="0" smtClean="0">
                <a:solidFill>
                  <a:schemeClr val="tx1"/>
                </a:solidFill>
              </a:rPr>
              <a:t>複製</a:t>
            </a: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676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9512"/>
            <a:ext cx="9578244" cy="48540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47" y="4366395"/>
            <a:ext cx="3037157" cy="58976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254301" y="102107"/>
            <a:ext cx="37874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資料分類開啟</a:t>
            </a:r>
            <a:endParaRPr lang="zh-TW" altLang="en-US" sz="3200" dirty="0"/>
          </a:p>
        </p:txBody>
      </p:sp>
      <p:sp>
        <p:nvSpPr>
          <p:cNvPr id="7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5460940" y="816314"/>
            <a:ext cx="4895045" cy="633197"/>
          </a:xfrm>
          <a:prstGeom prst="wedgeRoundRectCallout">
            <a:avLst>
              <a:gd name="adj1" fmla="val -110601"/>
              <a:gd name="adj2" fmla="val 500055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</a:rPr>
              <a:t>部分資料頁建立，資料分類為必填，故部分功能需至模組組態開啟資類分類設定</a:t>
            </a:r>
            <a:endParaRPr lang="en-US" altLang="zh-TW" sz="1400" dirty="0" smtClean="0">
              <a:solidFill>
                <a:schemeClr val="tx1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261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練習一、站台基本操作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77743" y="1683942"/>
            <a:ext cx="10515600" cy="2774433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登入後修改密碼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進入站台「維護站台」、「編輯」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回到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站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台列表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025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616814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模組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為前台資料呈現的方式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140" y="1206506"/>
            <a:ext cx="9446860" cy="5651494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0" y="1325563"/>
            <a:ext cx="27451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項模組類別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意見信箱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雙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詞彙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問卷調查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言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電子報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行事曆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防疫專區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625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6268" y="279450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網站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517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6268" y="279450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站台建立順序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011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</a:t>
            </a:fld>
            <a:endParaRPr lang="zh-TW" altLang="en-US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62197110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093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18</a:t>
            </a:fld>
            <a:endParaRPr lang="zh-TW" altLang="en-US"/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0" y="1"/>
            <a:ext cx="10515600" cy="6005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以站台名稱為命名，無實際上的用途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61996"/>
            <a:ext cx="8230749" cy="2896004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32623"/>
            <a:ext cx="8240275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8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600582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空資料夾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作為收納節點使用，但無功能作用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7746"/>
            <a:ext cx="12192000" cy="72679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2802" y="560818"/>
            <a:ext cx="1055077" cy="7267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4776"/>
            <a:ext cx="2436482" cy="535204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2802" y="1294776"/>
            <a:ext cx="730439" cy="38150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709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4880858" cy="798165"/>
          </a:xfrm>
        </p:spPr>
        <p:txBody>
          <a:bodyPr>
            <a:normAutofit fontScale="90000"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功能名稱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舊站比較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192" y="310651"/>
            <a:ext cx="4106808" cy="641082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1986"/>
            <a:ext cx="7694838" cy="506131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526773" y="2986679"/>
            <a:ext cx="887347" cy="2488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680190" y="2248125"/>
            <a:ext cx="1026517" cy="2137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354535" y="1211986"/>
            <a:ext cx="5290715" cy="53024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8420777" y="508697"/>
            <a:ext cx="831436" cy="14058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578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4880858" cy="798165"/>
          </a:xfrm>
        </p:spPr>
        <p:txBody>
          <a:bodyPr>
            <a:normAutofit fontScale="90000"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功能名稱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新站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比較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133" y="0"/>
            <a:ext cx="4326868" cy="685800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8721969" y="225988"/>
            <a:ext cx="785446" cy="228507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8912243" y="893621"/>
            <a:ext cx="1584420" cy="14491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552275"/>
            <a:ext cx="12192000" cy="230572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4972031"/>
            <a:ext cx="12152322" cy="314175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709764" y="5286206"/>
            <a:ext cx="3116537" cy="10117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02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206" y="159520"/>
            <a:ext cx="4635547" cy="3647709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主選單資訊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人事室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無空節點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電子計算機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中心空節點為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關於我們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服務資訊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相關服務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(4)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業務專欄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1625349" y="6382015"/>
            <a:ext cx="2743200" cy="365125"/>
          </a:xfrm>
        </p:spPr>
        <p:txBody>
          <a:bodyPr/>
          <a:lstStyle/>
          <a:p>
            <a:fld id="{B498AAB4-5FE6-4BE3-BBA4-00492FAFA20B}" type="slidenum">
              <a:rPr lang="zh-TW" altLang="en-US" smtClean="0"/>
              <a:t>22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814" y="2289"/>
            <a:ext cx="2067133" cy="688137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007" y="0"/>
            <a:ext cx="1832342" cy="688366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793007" y="885958"/>
            <a:ext cx="1786802" cy="302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9815777" y="1693047"/>
            <a:ext cx="1786802" cy="302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9838547" y="4788842"/>
            <a:ext cx="1786802" cy="302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9805182" y="6580668"/>
            <a:ext cx="1786802" cy="302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30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23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2" y="1988998"/>
            <a:ext cx="10240804" cy="293410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88124" y="2617263"/>
            <a:ext cx="860294" cy="2179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快速辨別空節點方式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圖示為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541" y="640273"/>
            <a:ext cx="1193771" cy="775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94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108754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站台管理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建立站台下節點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路徑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維護站台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8236"/>
            <a:ext cx="12171224" cy="310999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997777" y="4335868"/>
            <a:ext cx="1085736" cy="2469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6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7875"/>
            <a:ext cx="12192000" cy="1652813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3200" b="1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網站</a:t>
            </a:r>
            <a:r>
              <a:rPr lang="zh-TW" altLang="zh-TW" sz="3200" b="1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架構及節點組織</a:t>
            </a:r>
            <a:r>
              <a:rPr lang="zh-TW" altLang="zh-TW" sz="3200" b="1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樹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左側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紅</a:t>
            </a:r>
            <a:r>
              <a:rPr lang="en-US" altLang="zh-TW" sz="3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該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網站架構及節點組織樹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000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右側</a:t>
            </a:r>
            <a:r>
              <a:rPr lang="en-US" altLang="zh-TW" sz="3000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綠</a:t>
            </a:r>
            <a:r>
              <a:rPr lang="en-US" altLang="zh-TW" sz="3000" dirty="0" smtClean="0">
                <a:solidFill>
                  <a:schemeClr val="accent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網站結構內容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項目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r>
              <a:rPr lang="zh-TW" altLang="en-US" sz="32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選單</a:t>
            </a: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橘</a:t>
            </a: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為節點樹設定後顯示資訊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52" y="1854548"/>
            <a:ext cx="10250053" cy="500345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25</a:t>
            </a:fld>
            <a:endParaRPr lang="zh-TW" altLang="en-US"/>
          </a:p>
        </p:txBody>
      </p:sp>
      <p:sp>
        <p:nvSpPr>
          <p:cNvPr id="4" name="矩形 3"/>
          <p:cNvSpPr/>
          <p:nvPr/>
        </p:nvSpPr>
        <p:spPr>
          <a:xfrm>
            <a:off x="2575470" y="2591702"/>
            <a:ext cx="2705325" cy="40147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362857" y="2591701"/>
            <a:ext cx="5626175" cy="3857795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60152" y="2524210"/>
            <a:ext cx="1471723" cy="2074844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39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67372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路徑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系統設定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&gt;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網站管理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2213"/>
            <a:ext cx="11709559" cy="562578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4734320"/>
            <a:ext cx="1628606" cy="3408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0" y="1893728"/>
            <a:ext cx="1677302" cy="2212956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圓角矩形圖說文字 6"/>
          <p:cNvSpPr/>
          <p:nvPr/>
        </p:nvSpPr>
        <p:spPr>
          <a:xfrm>
            <a:off x="4501661" y="2002959"/>
            <a:ext cx="2889288" cy="2031326"/>
          </a:xfrm>
          <a:prstGeom prst="wedgeRoundRectCallout">
            <a:avLst>
              <a:gd name="adj1" fmla="val -147666"/>
              <a:gd name="adj2" fmla="val 30483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555768" y="1984543"/>
            <a:ext cx="28892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預設模組</a:t>
            </a:r>
            <a:r>
              <a:rPr lang="en-US" altLang="zh-TW" b="1" dirty="0" smtClean="0"/>
              <a:t>:</a:t>
            </a:r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意見</a:t>
            </a:r>
            <a:r>
              <a:rPr lang="zh-TW" altLang="en-US" dirty="0" smtClean="0"/>
              <a:t>信箱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活動</a:t>
            </a:r>
            <a:r>
              <a:rPr lang="zh-TW" altLang="en-US" dirty="0" smtClean="0"/>
              <a:t>花絮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常見</a:t>
            </a:r>
            <a:r>
              <a:rPr lang="zh-TW" altLang="en-US" dirty="0" smtClean="0"/>
              <a:t>問答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法規</a:t>
            </a:r>
            <a:r>
              <a:rPr lang="zh-TW" altLang="en-US" dirty="0" smtClean="0"/>
              <a:t>彙編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雙語</a:t>
            </a:r>
            <a:r>
              <a:rPr lang="zh-TW" altLang="en-US" dirty="0" smtClean="0"/>
              <a:t>詞彙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/>
              <a:t>最新消息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79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40674"/>
            <a:ext cx="12192000" cy="1934402"/>
          </a:xfrm>
        </p:spPr>
        <p:txBody>
          <a:bodyPr>
            <a:normAutofit/>
          </a:bodyPr>
          <a:lstStyle/>
          <a:p>
            <a:r>
              <a:rPr lang="en-US" altLang="zh-TW" sz="3200" b="1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3200" b="1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節點</a:t>
            </a:r>
            <a:r>
              <a:rPr lang="zh-TW" altLang="en-US" sz="3200" b="1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編輯</a:t>
            </a:r>
            <a:r>
              <a:rPr lang="zh-TW" altLang="zh-TW" sz="3200" b="1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3200" b="1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點選「切換到維護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模式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」，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呈現新增子節點、新增同級節點、變更層級、排序、刪除、退出維護模式。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377" y="1790052"/>
            <a:ext cx="10363303" cy="5067948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868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系統模組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140" y="1206506"/>
            <a:ext cx="9446860" cy="5651494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0" y="1325563"/>
            <a:ext cx="27451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項模組類別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意見信箱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雙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詞彙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問卷調查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言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電子報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行事曆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防疫專區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353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2775664" cy="551886"/>
          </a:xfrm>
        </p:spPr>
        <p:txBody>
          <a:bodyPr>
            <a:normAutofit fontScale="90000"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模組呈現方式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960792"/>
              </p:ext>
            </p:extLst>
          </p:nvPr>
        </p:nvGraphicFramePr>
        <p:xfrm>
          <a:off x="838732" y="892801"/>
          <a:ext cx="9602704" cy="5096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1352">
                  <a:extLst>
                    <a:ext uri="{9D8B030D-6E8A-4147-A177-3AD203B41FA5}">
                      <a16:colId xmlns:a16="http://schemas.microsoft.com/office/drawing/2014/main" val="3798007150"/>
                    </a:ext>
                  </a:extLst>
                </a:gridCol>
                <a:gridCol w="4801352">
                  <a:extLst>
                    <a:ext uri="{9D8B030D-6E8A-4147-A177-3AD203B41FA5}">
                      <a16:colId xmlns:a16="http://schemas.microsoft.com/office/drawing/2014/main" val="2171095016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/>
                        <a:t>列表頁</a:t>
                      </a:r>
                      <a:endParaRPr lang="zh-TW" altLang="en-US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/>
                        <a:t>行事曆</a:t>
                      </a:r>
                      <a:endParaRPr lang="zh-TW" altLang="en-US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775786"/>
                  </a:ext>
                </a:extLst>
              </a:tr>
              <a:tr h="4299534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836393"/>
                  </a:ext>
                </a:extLst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732" y="2197548"/>
            <a:ext cx="4801270" cy="263879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6234" y="2592890"/>
            <a:ext cx="4848902" cy="1848108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719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0515600" cy="110918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新增空節點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4" y="1109182"/>
            <a:ext cx="10949577" cy="573913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30050" y="2131796"/>
            <a:ext cx="2202135" cy="20831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498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3471" y="542044"/>
            <a:ext cx="7135221" cy="631595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001382" y="2257500"/>
            <a:ext cx="1293146" cy="2272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40677" y="221837"/>
            <a:ext cx="363054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左側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選單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主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選單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空節點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左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側選單不顯示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695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06184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階層選單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最多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層，超過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層會導致畫面破版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32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13" y="1085044"/>
            <a:ext cx="2981741" cy="5772956"/>
          </a:xfrm>
          <a:prstGeom prst="rect">
            <a:avLst/>
          </a:prstGeom>
        </p:spPr>
      </p:pic>
      <p:sp>
        <p:nvSpPr>
          <p:cNvPr id="5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1435055" y="716499"/>
            <a:ext cx="1129594" cy="368545"/>
          </a:xfrm>
          <a:prstGeom prst="wedgeRoundRectCallout">
            <a:avLst>
              <a:gd name="adj1" fmla="val -51450"/>
              <a:gd name="adj2" fmla="val 104671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根節點</a:t>
            </a:r>
          </a:p>
        </p:txBody>
      </p:sp>
      <p:sp>
        <p:nvSpPr>
          <p:cNvPr id="6" name="矩形 5"/>
          <p:cNvSpPr/>
          <p:nvPr/>
        </p:nvSpPr>
        <p:spPr>
          <a:xfrm>
            <a:off x="557297" y="1085044"/>
            <a:ext cx="789955" cy="274487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227912" y="5518864"/>
            <a:ext cx="2547751" cy="13391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226" y="1055885"/>
            <a:ext cx="3391373" cy="1848108"/>
          </a:xfrm>
          <a:prstGeom prst="rect">
            <a:avLst/>
          </a:prstGeom>
        </p:spPr>
      </p:pic>
      <p:cxnSp>
        <p:nvCxnSpPr>
          <p:cNvPr id="11" name="肘形接點 10"/>
          <p:cNvCxnSpPr/>
          <p:nvPr/>
        </p:nvCxnSpPr>
        <p:spPr>
          <a:xfrm>
            <a:off x="6384568" y="1428413"/>
            <a:ext cx="1931602" cy="611402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接點 19"/>
          <p:cNvCxnSpPr/>
          <p:nvPr/>
        </p:nvCxnSpPr>
        <p:spPr>
          <a:xfrm flipV="1">
            <a:off x="6563120" y="2039815"/>
            <a:ext cx="1569088" cy="708796"/>
          </a:xfrm>
          <a:prstGeom prst="bentConnector3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圓角矩形 23"/>
          <p:cNvSpPr/>
          <p:nvPr/>
        </p:nvSpPr>
        <p:spPr>
          <a:xfrm>
            <a:off x="8326788" y="1790925"/>
            <a:ext cx="1082130" cy="49778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/>
          <p:cNvSpPr txBox="1"/>
          <p:nvPr/>
        </p:nvSpPr>
        <p:spPr>
          <a:xfrm>
            <a:off x="8413358" y="1855149"/>
            <a:ext cx="99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第二層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911901" y="3441174"/>
            <a:ext cx="6254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注意：第一層僅能空節點，不可使用模組，否則會無法顯示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9759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" y="0"/>
            <a:ext cx="10515600" cy="549275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33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818834"/>
            <a:ext cx="12194561" cy="4149114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-1" y="1818834"/>
            <a:ext cx="2651220" cy="26070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090382" y="2072278"/>
            <a:ext cx="4127426" cy="3787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193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3949" y="2691705"/>
            <a:ext cx="10515600" cy="1325563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如何新增節點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46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211986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點選左側已有節點，點選新增同級節點，或新增子節點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節點底下才能新增子節點）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35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309" y="1469486"/>
            <a:ext cx="10068315" cy="462936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567558" y="1525802"/>
            <a:ext cx="919811" cy="3138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314788" y="3646779"/>
            <a:ext cx="1055077" cy="2001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153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146088"/>
            <a:ext cx="10515600" cy="3046196"/>
          </a:xfrm>
        </p:spPr>
        <p:txBody>
          <a:bodyPr>
            <a:normAutofit fontScale="90000"/>
          </a:bodyPr>
          <a:lstStyle/>
          <a:p>
            <a:r>
              <a:rPr lang="zh-TW" altLang="en-US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>空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可新增同級節點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可新增子節節點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可新增同級節點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不可新增</a:t>
            </a:r>
            <a:r>
              <a:rPr lang="zh-TW" altLang="en-US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節點</a:t>
            </a:r>
            <a:r>
              <a:rPr lang="en-US" altLang="zh-TW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已選擇模組資訊</a:t>
            </a:r>
            <a:r>
              <a:rPr lang="en-US" altLang="zh-TW" sz="3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844" y="2872184"/>
            <a:ext cx="3448695" cy="395655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49666" y="2872184"/>
            <a:ext cx="1877496" cy="2659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049665" y="6562740"/>
            <a:ext cx="2131797" cy="2952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" name="肘形接點 12"/>
          <p:cNvCxnSpPr>
            <a:stCxn id="7" idx="3"/>
          </p:cNvCxnSpPr>
          <p:nvPr/>
        </p:nvCxnSpPr>
        <p:spPr>
          <a:xfrm flipV="1">
            <a:off x="3181462" y="4431323"/>
            <a:ext cx="1720588" cy="2279047"/>
          </a:xfrm>
          <a:prstGeom prst="bentConnector2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肘形接點 14"/>
          <p:cNvCxnSpPr/>
          <p:nvPr/>
        </p:nvCxnSpPr>
        <p:spPr>
          <a:xfrm>
            <a:off x="2932573" y="3031099"/>
            <a:ext cx="3938954" cy="1647979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6914812" y="4517893"/>
            <a:ext cx="1790925" cy="37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同級節點</a:t>
            </a:r>
          </a:p>
        </p:txBody>
      </p:sp>
      <p:sp>
        <p:nvSpPr>
          <p:cNvPr id="17" name="矩形 16"/>
          <p:cNvSpPr/>
          <p:nvPr/>
        </p:nvSpPr>
        <p:spPr>
          <a:xfrm>
            <a:off x="1542036" y="3311318"/>
            <a:ext cx="1504160" cy="27594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9" name="直線單箭頭接點 18"/>
          <p:cNvCxnSpPr>
            <a:stCxn id="17" idx="3"/>
          </p:cNvCxnSpPr>
          <p:nvPr/>
        </p:nvCxnSpPr>
        <p:spPr>
          <a:xfrm>
            <a:off x="3046196" y="3449290"/>
            <a:ext cx="3760403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字方塊 19"/>
          <p:cNvSpPr txBox="1"/>
          <p:nvPr/>
        </p:nvSpPr>
        <p:spPr>
          <a:xfrm>
            <a:off x="6819675" y="3262622"/>
            <a:ext cx="1790925" cy="37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子</a:t>
            </a:r>
            <a:r>
              <a:rPr lang="zh-TW" altLang="en-US" dirty="0" smtClean="0"/>
              <a:t>節點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0060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zh-TW" dirty="0"/>
              <a:t/>
            </a:r>
            <a:br>
              <a:rPr lang="zh-TW" altLang="zh-TW" dirty="0"/>
            </a:b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052" y="308405"/>
            <a:ext cx="10688045" cy="6133924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257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610600" y="7292392"/>
            <a:ext cx="2743200" cy="365125"/>
          </a:xfrm>
        </p:spPr>
        <p:txBody>
          <a:bodyPr/>
          <a:lstStyle/>
          <a:p>
            <a:fld id="{B498AAB4-5FE6-4BE3-BBA4-00492FAFA20B}" type="slidenum">
              <a:rPr lang="zh-TW" altLang="en-US" smtClean="0"/>
              <a:t>38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6683"/>
            <a:ext cx="12192000" cy="46897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5096833"/>
            <a:ext cx="1617785" cy="2110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2300430" y="4447554"/>
            <a:ext cx="1281422" cy="1731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767060" y="5595514"/>
            <a:ext cx="1507766" cy="4968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46476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當勾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選「暫停使用此節點」，功能選單不會顯示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125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5189838" cy="573989"/>
          </a:xfrm>
          <a:noFill/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網站管理選擇未顯示於前台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39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3677"/>
            <a:ext cx="12192000" cy="490387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55757" y="4695568"/>
            <a:ext cx="1044146" cy="5313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042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40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4829"/>
            <a:ext cx="12135088" cy="4482657"/>
          </a:xfrm>
          <a:prstGeom prst="rect">
            <a:avLst/>
          </a:prstGeom>
        </p:spPr>
      </p:pic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246341" cy="957649"/>
          </a:xfrm>
          <a:noFill/>
        </p:spPr>
        <p:txBody>
          <a:bodyPr>
            <a:normAutofit fontScale="90000"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首頁版型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 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內容來源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法規彙編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為顯示於前台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610600" y="3564924"/>
            <a:ext cx="1972962" cy="31509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711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4111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變更節點順序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點選需調整順序的上一層空節點，點選順序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41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56909" y="1174111"/>
            <a:ext cx="7731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例</a:t>
            </a:r>
            <a:r>
              <a:rPr lang="en-US" altLang="zh-TW" dirty="0" smtClean="0"/>
              <a:t>1:</a:t>
            </a:r>
            <a:r>
              <a:rPr lang="zh-TW" altLang="en-US" dirty="0" smtClean="0"/>
              <a:t>調整「我是同級節點」       上一空節點為「主選單」</a:t>
            </a:r>
            <a:endParaRPr lang="en-US" altLang="zh-TW" dirty="0" smtClean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781" y="1743012"/>
            <a:ext cx="10018737" cy="505817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71113" y="3042115"/>
            <a:ext cx="1686578" cy="2060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8868055" y="2315124"/>
            <a:ext cx="597331" cy="3995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>
            <a:off x="2965037" y="1271894"/>
            <a:ext cx="313818" cy="12444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808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調整排序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42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440" y="1770542"/>
            <a:ext cx="10355120" cy="4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8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43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0" y="86570"/>
            <a:ext cx="7731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例</a:t>
            </a:r>
            <a:r>
              <a:rPr lang="en-US" altLang="zh-TW" dirty="0" smtClean="0"/>
              <a:t>1:</a:t>
            </a:r>
            <a:r>
              <a:rPr lang="zh-TW" altLang="en-US" dirty="0" smtClean="0"/>
              <a:t>調整「</a:t>
            </a:r>
            <a:r>
              <a:rPr lang="zh-TW" altLang="en-US" dirty="0"/>
              <a:t>新聞剪報</a:t>
            </a:r>
            <a:r>
              <a:rPr lang="zh-TW" altLang="en-US" dirty="0" smtClean="0"/>
              <a:t>」       上一空節點為「最新消息」</a:t>
            </a:r>
            <a:endParaRPr lang="en-US" altLang="zh-TW" dirty="0" smtClean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30" y="1029432"/>
            <a:ext cx="10018737" cy="50581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65898" y="3929462"/>
            <a:ext cx="1239040" cy="1988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向右箭號 6"/>
          <p:cNvSpPr/>
          <p:nvPr/>
        </p:nvSpPr>
        <p:spPr>
          <a:xfrm>
            <a:off x="2359045" y="209013"/>
            <a:ext cx="313818" cy="12444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391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56735"/>
          </a:xfrm>
        </p:spPr>
        <p:txBody>
          <a:bodyPr>
            <a:normAutofit/>
          </a:bodyPr>
          <a:lstStyle/>
          <a:p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前台</a:t>
            </a: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Url</a:t>
            </a: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當</a:t>
            </a:r>
            <a:r>
              <a:rPr lang="zh-TW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資料以</a:t>
            </a: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URL</a:t>
            </a:r>
            <a:r>
              <a:rPr lang="zh-TW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連結式建檔者，點選其標題，會直接開啟該</a:t>
            </a: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URL</a:t>
            </a:r>
            <a:r>
              <a:rPr lang="zh-TW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頁面</a:t>
            </a:r>
            <a:r>
              <a:rPr lang="zh-TW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後台</a:t>
            </a:r>
            <a:r>
              <a:rPr lang="en-US" altLang="zh-TW" sz="38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Url</a:t>
            </a: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另開視窗</a:t>
            </a: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勾選後會另開新視窗</a:t>
            </a:r>
            <a:r>
              <a:rPr lang="zh-TW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暫停使用此節點：勾選後不會顯示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於選單內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433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652077"/>
          </a:xfrm>
        </p:spPr>
        <p:txBody>
          <a:bodyPr>
            <a:normAutofit/>
          </a:bodyPr>
          <a:lstStyle/>
          <a:p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45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7985"/>
            <a:ext cx="12192000" cy="42013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3051607"/>
            <a:ext cx="1314788" cy="2488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6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0515600" cy="876525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Url: 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https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://ncyuweb.ncyu.edu.tw/newsite/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46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809" y="1075996"/>
            <a:ext cx="9726382" cy="470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26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68174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 雙語詞彙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47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92747"/>
            <a:ext cx="12203948" cy="403211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058959" y="4837122"/>
            <a:ext cx="979327" cy="11416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821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48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351" y="248889"/>
            <a:ext cx="7716190" cy="651121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35266" y="248889"/>
            <a:ext cx="3522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前台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Url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顯示畫面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86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652077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點選後台「雙語詞彙」，顯示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https://www.youtube.com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49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37985"/>
            <a:ext cx="12192000" cy="420138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3051607"/>
            <a:ext cx="1314788" cy="24889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383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練習二、網站管理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50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402288"/>
              </p:ext>
            </p:extLst>
          </p:nvPr>
        </p:nvGraphicFramePr>
        <p:xfrm>
          <a:off x="544252" y="1175619"/>
          <a:ext cx="11355573" cy="49167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7399">
                  <a:extLst>
                    <a:ext uri="{9D8B030D-6E8A-4147-A177-3AD203B41FA5}">
                      <a16:colId xmlns:a16="http://schemas.microsoft.com/office/drawing/2014/main" val="996661580"/>
                    </a:ext>
                  </a:extLst>
                </a:gridCol>
                <a:gridCol w="1331116">
                  <a:extLst>
                    <a:ext uri="{9D8B030D-6E8A-4147-A177-3AD203B41FA5}">
                      <a16:colId xmlns:a16="http://schemas.microsoft.com/office/drawing/2014/main" val="1765819837"/>
                    </a:ext>
                  </a:extLst>
                </a:gridCol>
                <a:gridCol w="3235569">
                  <a:extLst>
                    <a:ext uri="{9D8B030D-6E8A-4147-A177-3AD203B41FA5}">
                      <a16:colId xmlns:a16="http://schemas.microsoft.com/office/drawing/2014/main" val="1964547190"/>
                    </a:ext>
                  </a:extLst>
                </a:gridCol>
                <a:gridCol w="5531489">
                  <a:extLst>
                    <a:ext uri="{9D8B030D-6E8A-4147-A177-3AD203B41FA5}">
                      <a16:colId xmlns:a16="http://schemas.microsoft.com/office/drawing/2014/main" val="660537952"/>
                    </a:ext>
                  </a:extLst>
                </a:gridCol>
              </a:tblGrid>
              <a:tr h="2505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項次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流程類型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功能動作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動作細節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5389017"/>
                  </a:ext>
                </a:extLst>
              </a:tr>
              <a:tr h="17540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網站管理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建立主選單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節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點</a:t>
                      </a:r>
                      <a:r>
                        <a:rPr 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選擇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模組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比照舊網站建立主選單節點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舊網站沒有資訊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(1)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關於我們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空節點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(2)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服務資訊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空節點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(3)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相關服務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空節點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(4)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業務專欄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空節點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5)20230831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節點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空節點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1005080"/>
                  </a:ext>
                </a:extLst>
              </a:tr>
              <a:tr h="2505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網站管理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變更層級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將最新消息放置主選單下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1224959"/>
                  </a:ext>
                </a:extLst>
              </a:tr>
              <a:tr h="7517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網站管理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變更排序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主選單</a:t>
                      </a:r>
                      <a:r>
                        <a:rPr 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20230831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節點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排序調整為第一個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最新消息中「招生考試」排序調整為第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 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主選單同級空節點，調整排序到主選單後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653741"/>
                  </a:ext>
                </a:extLst>
              </a:tr>
              <a:tr h="501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網站管理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建立空節點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建立與主選單的同級空節點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「主選單同級空節點」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7200182"/>
                  </a:ext>
                </a:extLst>
              </a:tr>
              <a:tr h="649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網站管理</a:t>
                      </a:r>
                      <a:endParaRPr lang="zh-TW" altLang="zh-TW" sz="20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建立節點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相關連結測試</a:t>
                      </a:r>
                      <a:endParaRPr lang="zh-TW" altLang="zh-TW" sz="20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模組列表頁</a:t>
                      </a: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相關連結</a:t>
                      </a: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圖片</a:t>
                      </a:r>
                      <a:r>
                        <a:rPr lang="en-US" alt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52678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86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05865" y="2589341"/>
            <a:ext cx="2819400" cy="1325563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維護資料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485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系統模組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140" y="1206506"/>
            <a:ext cx="9446860" cy="5651494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0" y="1325563"/>
            <a:ext cx="27451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項模組類別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意見信箱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雙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詞彙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問卷調查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言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電子報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行事曆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+mj-ea"/>
              <a:buAutoNum type="ea1Cht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防疫專區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52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426525"/>
              </p:ext>
            </p:extLst>
          </p:nvPr>
        </p:nvGraphicFramePr>
        <p:xfrm>
          <a:off x="7390648" y="1206506"/>
          <a:ext cx="4801352" cy="5281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1352">
                  <a:extLst>
                    <a:ext uri="{9D8B030D-6E8A-4147-A177-3AD203B41FA5}">
                      <a16:colId xmlns:a16="http://schemas.microsoft.com/office/drawing/2014/main" val="3798007150"/>
                    </a:ext>
                  </a:extLst>
                </a:gridCol>
              </a:tblGrid>
              <a:tr h="51408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/>
                        <a:t>列表頁</a:t>
                      </a:r>
                      <a:endParaRPr lang="zh-TW" altLang="en-US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775786"/>
                  </a:ext>
                </a:extLst>
              </a:tr>
              <a:tr h="476747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836393"/>
                  </a:ext>
                </a:extLst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0648" y="2597112"/>
            <a:ext cx="4801270" cy="27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2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4536989" cy="1117685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列表頁與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差異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53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8798"/>
            <a:ext cx="6179320" cy="400920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9014" y="2848798"/>
            <a:ext cx="6322986" cy="400920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395845" y="2300860"/>
            <a:ext cx="1915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列表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列表清單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-88724" y="2485526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485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6858001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596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一般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資料式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775" y="1324264"/>
            <a:ext cx="8686730" cy="391324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86679" y="3280886"/>
            <a:ext cx="2791896" cy="7608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055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8104"/>
            <a:ext cx="3253720" cy="303264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0744"/>
            <a:ext cx="8922528" cy="239691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73420" y="4994261"/>
            <a:ext cx="2791896" cy="7608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205605" y="129856"/>
            <a:ext cx="554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文字區塊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746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205605" y="129856"/>
            <a:ext cx="554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4" y="634078"/>
            <a:ext cx="11609074" cy="2702599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75146"/>
            <a:ext cx="11625223" cy="1830871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09115" y="3496183"/>
            <a:ext cx="554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953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429" y="0"/>
            <a:ext cx="7935867" cy="339630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76651" y="49599"/>
            <a:ext cx="554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4.Youtube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3429" y="2999596"/>
            <a:ext cx="7935867" cy="390031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45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77086"/>
            <a:ext cx="12248478" cy="169935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05605" y="129856"/>
            <a:ext cx="554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檔案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767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檔案下載式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072"/>
            <a:ext cx="9756271" cy="368471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45527"/>
            <a:ext cx="9688458" cy="287113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10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網頁連結式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1242"/>
            <a:ext cx="8526022" cy="300493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126179"/>
            <a:ext cx="8565060" cy="271979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037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838732" y="892801"/>
          <a:ext cx="4801352" cy="5096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1352">
                  <a:extLst>
                    <a:ext uri="{9D8B030D-6E8A-4147-A177-3AD203B41FA5}">
                      <a16:colId xmlns:a16="http://schemas.microsoft.com/office/drawing/2014/main" val="3798007150"/>
                    </a:ext>
                  </a:extLst>
                </a:gridCol>
              </a:tblGrid>
              <a:tr h="79725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dirty="0" smtClean="0"/>
                        <a:t>列表頁</a:t>
                      </a:r>
                      <a:endParaRPr lang="zh-TW" altLang="en-US" sz="2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775786"/>
                  </a:ext>
                </a:extLst>
              </a:tr>
              <a:tr h="4299534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836393"/>
                  </a:ext>
                </a:extLst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732" y="2197548"/>
            <a:ext cx="4801270" cy="2638793"/>
          </a:xfrm>
          <a:prstGeom prst="rect">
            <a:avLst/>
          </a:prstGeom>
        </p:spPr>
      </p:pic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110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0534"/>
            <a:ext cx="9873426" cy="461614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320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1076720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列表清單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5638"/>
            <a:ext cx="12201587" cy="2544331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94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7158291" cy="85488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8306"/>
            <a:ext cx="12187516" cy="5329064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160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346"/>
            <a:ext cx="11877502" cy="419965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371605" cy="351117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0755472" y="1294049"/>
            <a:ext cx="1293172" cy="29668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722527" y="3837956"/>
            <a:ext cx="4501661" cy="3336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0755472" y="997365"/>
            <a:ext cx="1293172" cy="296684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語音泡泡: 圓角矩形 8">
            <a:extLst>
              <a:ext uri="{FF2B5EF4-FFF2-40B4-BE49-F238E27FC236}">
                <a16:creationId xmlns:a16="http://schemas.microsoft.com/office/drawing/2014/main" id="{75FB503D-D5F8-415B-9349-CD67A1705736}"/>
              </a:ext>
            </a:extLst>
          </p:cNvPr>
          <p:cNvSpPr/>
          <p:nvPr/>
        </p:nvSpPr>
        <p:spPr>
          <a:xfrm>
            <a:off x="7948246" y="599888"/>
            <a:ext cx="2250830" cy="633197"/>
          </a:xfrm>
          <a:prstGeom prst="wedgeRoundRectCallout">
            <a:avLst>
              <a:gd name="adj1" fmla="val 73265"/>
              <a:gd name="adj2" fmla="val 97586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solidFill>
                  <a:schemeClr val="tx1"/>
                </a:solidFill>
              </a:rPr>
              <a:t>(1)</a:t>
            </a:r>
            <a:r>
              <a:rPr lang="zh-TW" altLang="en-US" sz="1400" dirty="0" smtClean="0">
                <a:solidFill>
                  <a:schemeClr val="tx1"/>
                </a:solidFill>
              </a:rPr>
              <a:t>模組組態</a:t>
            </a:r>
            <a:r>
              <a:rPr lang="en-US" altLang="zh-TW" sz="1400" dirty="0" smtClean="0">
                <a:solidFill>
                  <a:schemeClr val="tx1"/>
                </a:solidFill>
              </a:rPr>
              <a:t/>
            </a:r>
            <a:br>
              <a:rPr lang="en-US" altLang="zh-TW" sz="1400" dirty="0" smtClean="0">
                <a:solidFill>
                  <a:schemeClr val="tx1"/>
                </a:solidFill>
              </a:rPr>
            </a:br>
            <a:r>
              <a:rPr lang="en-US" altLang="zh-TW" sz="1400" dirty="0" smtClean="0">
                <a:solidFill>
                  <a:schemeClr val="tx1"/>
                </a:solidFill>
              </a:rPr>
              <a:t>(2)</a:t>
            </a:r>
            <a:r>
              <a:rPr lang="zh-TW" altLang="en-US" sz="1400" dirty="0" smtClean="0">
                <a:solidFill>
                  <a:schemeClr val="tx1"/>
                </a:solidFill>
              </a:rPr>
              <a:t>啟用分類篩選功能</a:t>
            </a:r>
            <a:endParaRPr lang="en-US" altLang="zh-TW" sz="14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zh-TW" sz="1400" dirty="0" smtClean="0">
                <a:solidFill>
                  <a:schemeClr val="tx1"/>
                </a:solidFill>
              </a:rPr>
              <a:t>(3)</a:t>
            </a:r>
            <a:r>
              <a:rPr lang="zh-TW" altLang="en-US" sz="1400" dirty="0" smtClean="0">
                <a:solidFill>
                  <a:schemeClr val="tx1"/>
                </a:solidFill>
              </a:rPr>
              <a:t>顯示分類設定功能選項</a:t>
            </a:r>
            <a:endParaRPr lang="en-US" altLang="zh-TW" sz="1400" dirty="0" smtClean="0">
              <a:solidFill>
                <a:schemeClr val="tx1"/>
              </a:solidFill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39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615697" cy="646875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教務處  類型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一般資料式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67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016" y="854883"/>
            <a:ext cx="12220311" cy="645256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285" y="3121946"/>
            <a:ext cx="4095863" cy="227247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213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644838"/>
          </a:xfrm>
        </p:spPr>
        <p:txBody>
          <a:bodyPr>
            <a:normAutofit fontScale="90000"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同步發布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一站多發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條件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站台有相同模組名稱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站台相同模組類型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68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2371"/>
            <a:ext cx="12192000" cy="479108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078660" y="3576440"/>
            <a:ext cx="1574500" cy="8765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9123258" y="3615217"/>
            <a:ext cx="1574500" cy="8765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88078" y="2327481"/>
            <a:ext cx="989248" cy="3778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46989" y="2322070"/>
            <a:ext cx="951373" cy="2425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881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73529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同步發布顯示可發布站台清單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69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8202"/>
            <a:ext cx="12194577" cy="598979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5266" y="3332960"/>
            <a:ext cx="1574500" cy="8765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73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70918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兩者模組不相同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70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69726"/>
            <a:ext cx="12165720" cy="501764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271846" y="1738621"/>
            <a:ext cx="989248" cy="3778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37069" y="1749443"/>
            <a:ext cx="989248" cy="3778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253115" y="3463718"/>
            <a:ext cx="1395046" cy="2425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3209417" y="3463718"/>
            <a:ext cx="1308476" cy="2425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906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71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587" y="1152794"/>
            <a:ext cx="11640573" cy="570520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35266" y="3565618"/>
            <a:ext cx="3841562" cy="18179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無相同模組類型站台可發布，故欄位為空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438521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可以同步發布的站台資訊，顯示於欄位中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72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199" y="2559656"/>
            <a:ext cx="7806880" cy="30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5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870065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前台顯示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同步發布站台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嘉義大學」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73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704" y="1533690"/>
            <a:ext cx="12219137" cy="4347688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817596" y="1666481"/>
            <a:ext cx="2440204" cy="35872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138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53" y="-8893"/>
            <a:ext cx="10515600" cy="870065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前台顯示樣式「原發布站台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教務處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74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" y="1723707"/>
            <a:ext cx="12190647" cy="3458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995178" y="2310347"/>
            <a:ext cx="4291998" cy="12011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418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練習三、維護資料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77743" y="1683943"/>
            <a:ext cx="10515600" cy="3051830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找到最新消息，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校務行政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建立分類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名稱為「分類一」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新增資訊，選擇分類一，並建立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指定最新消息任一文章發布至嘉義大學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主站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(4)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可透由嘉義大學主站看到自己所發布的資訊</a:t>
            </a:r>
            <a:endParaRPr lang="zh-TW" altLang="en-US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592016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2793" y="23095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首頁版型管理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多區塊版型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90616" y="3579795"/>
            <a:ext cx="5326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1790" marR="10795">
              <a:spcAft>
                <a:spcPts val="0"/>
              </a:spcAft>
              <a:tabLst>
                <a:tab pos="457200" algn="l"/>
              </a:tabLst>
            </a:pPr>
            <a:r>
              <a:rPr lang="zh-TW" altLang="zh-TW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操作路徑</a:t>
            </a:r>
            <a:r>
              <a:rPr lang="zh-TW" altLang="zh-TW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新細明體" panose="02020500000000000000" pitchFamily="18" charset="-120"/>
              </a:rPr>
              <a:t>：</a:t>
            </a:r>
            <a:r>
              <a:rPr lang="zh-TW" altLang="en-US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系統設定</a:t>
            </a:r>
            <a:r>
              <a:rPr lang="en-US" altLang="zh-TW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&gt;</a:t>
            </a:r>
            <a:r>
              <a:rPr lang="zh-TW" altLang="en-US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站台設定</a:t>
            </a:r>
            <a:r>
              <a:rPr lang="en-US" altLang="zh-TW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&gt;</a:t>
            </a:r>
            <a:r>
              <a:rPr lang="zh-TW" altLang="en-US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首頁版型管理</a:t>
            </a:r>
            <a:endParaRPr lang="zh-TW" altLang="zh-TW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437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78683" y="40487"/>
            <a:ext cx="10272767" cy="987538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首頁版型管理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首次的建立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77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582" y="1068971"/>
            <a:ext cx="10450868" cy="5789029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49278" y="5086012"/>
            <a:ext cx="1455465" cy="3571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5249233" y="2186805"/>
            <a:ext cx="1811666" cy="10054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5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78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0688"/>
            <a:ext cx="12192000" cy="408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8459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79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9405" y="0"/>
            <a:ext cx="5642155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302437" y="113624"/>
            <a:ext cx="1725998" cy="27107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1353" y="-8893"/>
            <a:ext cx="3061075" cy="2151511"/>
          </a:xfrm>
        </p:spPr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提供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種樣版畫面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選擇第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種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639202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872471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樣板差異性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內容區塊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80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64" y="1237596"/>
            <a:ext cx="11626649" cy="548387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485842" y="1695213"/>
            <a:ext cx="1341842" cy="402011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0281" y="1695213"/>
            <a:ext cx="1356865" cy="395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4051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34537" y="2686295"/>
            <a:ext cx="7246525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4000" dirty="0" smtClean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區</a:t>
            </a:r>
            <a:r>
              <a:rPr lang="zh-TW" altLang="zh-TW" sz="4000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塊管理</a:t>
            </a:r>
            <a:r>
              <a:rPr lang="en-US" altLang="zh-TW" sz="4000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4000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首頁區塊</a:t>
            </a:r>
            <a:r>
              <a:rPr lang="en-US" altLang="zh-TW" sz="4000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4000" dirty="0">
                <a:effectLst>
                  <a:outerShdw sx="0" sy="0">
                    <a:srgbClr val="00000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主選單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444010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875" y="688142"/>
            <a:ext cx="12187678" cy="578299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732599" y="1132958"/>
            <a:ext cx="1417203" cy="53381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219557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6868"/>
            <a:ext cx="12176768" cy="1324400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11600435" y="2483489"/>
            <a:ext cx="276574" cy="2272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-16263" y="448873"/>
            <a:ext cx="71609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kumimoji="0" lang="zh-TW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首先到主選單處點選     進行編輯</a:t>
            </a:r>
            <a:endParaRPr kumimoji="0" lang="zh-TW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2" name="圖片 2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537" y="448873"/>
            <a:ext cx="514044" cy="64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994000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Logo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圖片建議尺寸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300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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86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0461"/>
            <a:ext cx="12211551" cy="4153539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282545" y="2604655"/>
            <a:ext cx="382386" cy="5098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84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6517231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區塊樣式：選擇該區塊前台顯示版型。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3930" y="10775"/>
            <a:ext cx="5118453" cy="6578385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85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64671377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86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076" y="2286516"/>
            <a:ext cx="10660618" cy="103020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39076" y="2848885"/>
            <a:ext cx="10660618" cy="4678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97586" y="91981"/>
            <a:ext cx="622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主選單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設定主選單顯示資訊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911" y="4567692"/>
            <a:ext cx="11403016" cy="75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8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9171052" cy="1104310"/>
          </a:xfrm>
        </p:spPr>
        <p:txBody>
          <a:bodyPr>
            <a:normAutofit fontScale="90000"/>
          </a:bodyPr>
          <a:lstStyle/>
          <a:p>
            <a:r>
              <a:rPr lang="en-US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首頁區塊</a:t>
            </a:r>
            <a:r>
              <a:rPr lang="en-US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主選單資訊來源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540054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707886"/>
            <a:ext cx="10100842" cy="4208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400"/>
              </a:lnSpc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n-US" altLang="zh-TW" sz="32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(1)</a:t>
            </a:r>
            <a:r>
              <a:rPr lang="zh-TW" altLang="zh-TW" sz="3200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點選</a:t>
            </a:r>
            <a:r>
              <a:rPr lang="zh-TW" altLang="zh-TW" sz="3200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「主選單」下拉選單，選擇欲對應之節點群組。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37" y="1415772"/>
            <a:ext cx="3715268" cy="346758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187" y="1606298"/>
            <a:ext cx="3743847" cy="3086531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88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6338781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>
          <a:xfrm>
            <a:off x="0" y="-5811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69373"/>
            <a:ext cx="12202648" cy="108998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445614"/>
            <a:ext cx="12033288" cy="4707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89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988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651219" y="2789097"/>
            <a:ext cx="6617225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首頁區塊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導覽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184281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00" y="0"/>
            <a:ext cx="7544853" cy="6144482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91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2662040" y="5129297"/>
            <a:ext cx="6958097" cy="5194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9644861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92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347" y="2007315"/>
            <a:ext cx="7725853" cy="336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27471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266" y="1804217"/>
            <a:ext cx="10810662" cy="536255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93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180904" y="1847302"/>
            <a:ext cx="660100" cy="4468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937946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練習四、建立頁首區塊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77742" y="1683943"/>
            <a:ext cx="10768263" cy="3638684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建立頁首區塊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上傳圖片</a:t>
            </a:r>
            <a:r>
              <a:rPr lang="en-US" altLang="zh-TW" sz="3200" dirty="0" err="1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logo.Banner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建立主選單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建立導覽列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嘉義大學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問答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意見信箱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雙語詞彙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舊版網頁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.English)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211670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選單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343510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7030"/>
            <a:ext cx="10515600" cy="1325563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選擇區塊樣式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區塊名稱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2593"/>
            <a:ext cx="12114741" cy="5464366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96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06744451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51" y="1511121"/>
            <a:ext cx="12216752" cy="3390294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97</a:t>
            </a:fld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5450988" y="3902149"/>
            <a:ext cx="1265274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818095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" y="0"/>
            <a:ext cx="11513866" cy="1325563"/>
          </a:xfrm>
        </p:spPr>
        <p:txBody>
          <a:bodyPr>
            <a:no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內容來源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系統模組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問卷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電子報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行事曆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建言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6657"/>
            <a:ext cx="12161722" cy="562598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98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7" name="矩形 6"/>
          <p:cNvSpPr/>
          <p:nvPr/>
        </p:nvSpPr>
        <p:spPr>
          <a:xfrm>
            <a:off x="9212262" y="1325563"/>
            <a:ext cx="2141538" cy="2693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762680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982" y="2155452"/>
            <a:ext cx="10825883" cy="2259608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99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232828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05377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練習五、建立內容區塊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77743" y="1683943"/>
            <a:ext cx="10515600" cy="2227958"/>
          </a:xfrm>
        </p:spPr>
        <p:txBody>
          <a:bodyPr>
            <a:normAutofit/>
          </a:bodyPr>
          <a:lstStyle/>
          <a:p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建立選單區塊</a:t>
            </a:r>
            <a:endParaRPr lang="en-US" altLang="zh-TW" sz="3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選擇</a:t>
            </a:r>
            <a:r>
              <a:rPr lang="zh-TW" altLang="en-US" sz="3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最新消息為選單資訊</a:t>
            </a:r>
            <a:endParaRPr lang="en-US" altLang="zh-TW" sz="30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6975446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2620079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325609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609"/>
            <a:ext cx="10986826" cy="544417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880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1"/>
            <a:ext cx="6931044" cy="1109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首頁版型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內容區塊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869"/>
            <a:ext cx="12170326" cy="414065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949217" y="1882907"/>
            <a:ext cx="2694504" cy="1076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222739" y="4437636"/>
            <a:ext cx="891855" cy="2912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485319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160560" cy="4516533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2118666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1" y="1569089"/>
            <a:ext cx="12141849" cy="4384759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883296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67730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089" y="1575323"/>
            <a:ext cx="12208089" cy="441332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961380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154205"/>
            <a:ext cx="6931044" cy="1109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首頁版型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內容區塊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2994"/>
            <a:ext cx="12170326" cy="414065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255203" y="5287108"/>
            <a:ext cx="891855" cy="2912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988896" y="2874859"/>
            <a:ext cx="2454631" cy="7286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8998440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655420"/>
            <a:ext cx="12196773" cy="4117744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76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練習六、建立內容區塊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5845" y="1598882"/>
            <a:ext cx="10515600" cy="3218778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網站管理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建立相關連結</a:t>
            </a:r>
            <a:r>
              <a:rPr lang="zh-TW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模組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主模組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子模組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相關連結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首頁版型管理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選擇相關連結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109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857060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12.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尾頁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-sitemap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677383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70339" y="222500"/>
            <a:ext cx="10515600" cy="700773"/>
          </a:xfrm>
        </p:spPr>
        <p:txBody>
          <a:bodyPr>
            <a:noAutofit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28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區塊樣式：選擇該區塊前台顯示版型。</a:t>
            </a:r>
            <a:r>
              <a:rPr lang="zh-TW" altLang="zh-TW" sz="2800" dirty="0"/>
              <a:t/>
            </a:r>
            <a:br>
              <a:rPr lang="zh-TW" altLang="zh-TW" sz="2800" dirty="0"/>
            </a:b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28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塊名稱：輸入該「區塊名稱」，前台顯示區塊名稱。</a:t>
            </a:r>
            <a:r>
              <a:rPr lang="zh-TW" altLang="zh-TW" sz="2800" dirty="0">
                <a:latin typeface="Arial" panose="020B0604020202020204" pitchFamily="34" charset="0"/>
              </a:rPr>
              <a:t/>
            </a:r>
            <a:br>
              <a:rPr lang="zh-TW" altLang="zh-TW" sz="2800" dirty="0">
                <a:latin typeface="Arial" panose="020B0604020202020204" pitchFamily="34" charset="0"/>
              </a:rPr>
            </a:b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5" y="1431876"/>
            <a:ext cx="12159695" cy="5072158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111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0116957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13.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尾頁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-HTML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編輯器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097756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3995" y="110824"/>
            <a:ext cx="10515600" cy="1325563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區塊名稱：輸入該「區塊名稱」，前台顯示區塊名稱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編輯器提供網頁內容編輯器，編輯器有文字、圖形、表格、超連結等相關編輯功能。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44" y="2253426"/>
            <a:ext cx="11555298" cy="349981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113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8721619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14.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尾頁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尾頁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2071268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4671"/>
            <a:ext cx="12254577" cy="5100031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115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077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9153"/>
            <a:ext cx="12210098" cy="2906182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55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練習七、建立頁尾區塊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5845" y="1598882"/>
            <a:ext cx="10515600" cy="2227958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選擇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sitemap</a:t>
            </a: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選擇頁尾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1124887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7699" y="109182"/>
            <a:ext cx="10515600" cy="2852382"/>
          </a:xfrm>
        </p:spPr>
        <p:txBody>
          <a:bodyPr>
            <a:normAutofit/>
          </a:bodyPr>
          <a:lstStyle/>
          <a:p>
            <a:r>
              <a:rPr lang="zh-TW" altLang="en-US" sz="4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練習八、發布站台 </a:t>
            </a:r>
            <a:r>
              <a:rPr lang="en-US" altLang="zh-TW" sz="4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6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118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000835" y="242295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發布站台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檢視站台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0162222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2638167"/>
            <a:ext cx="10515600" cy="1281756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901791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233628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文字列表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8553"/>
            <a:ext cx="11793504" cy="560153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711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74733"/>
            <a:ext cx="12192000" cy="5324397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873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8823"/>
            <a:ext cx="10191846" cy="6059177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056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217396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橫式圖文列表頁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6147"/>
            <a:ext cx="10942815" cy="467543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204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880"/>
            <a:ext cx="12242308" cy="5196560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046963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31" y="880932"/>
            <a:ext cx="11745858" cy="5116774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568629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47" y="991089"/>
            <a:ext cx="10654146" cy="5866911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183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67730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橫式圖文列表頁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8677"/>
            <a:ext cx="11171951" cy="5139673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6699608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5" y="816872"/>
            <a:ext cx="12170545" cy="5632531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3222249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6931044" cy="167730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文字列表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無分類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9392"/>
            <a:ext cx="12014400" cy="4947559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3743612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2077"/>
            <a:ext cx="12169687" cy="4107270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632205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6858001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二、內容頁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597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24" y="1825247"/>
            <a:ext cx="11647539" cy="472907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254301" y="270533"/>
            <a:ext cx="4139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文字區塊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410746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54301" y="270533"/>
            <a:ext cx="4139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85" y="1249771"/>
            <a:ext cx="12199797" cy="468565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666651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54301" y="270533"/>
            <a:ext cx="4139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3521"/>
            <a:ext cx="12206623" cy="4110957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0712719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54301" y="270533"/>
            <a:ext cx="4139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53"/>
            <a:ext cx="12080923" cy="286785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244835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54301" y="270533"/>
            <a:ext cx="4139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檔案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93" y="1427802"/>
            <a:ext cx="12034026" cy="3631157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0440294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489" y="882493"/>
            <a:ext cx="8745446" cy="5975507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91980" y="1033434"/>
            <a:ext cx="25484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文字區塊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799247" y="1688123"/>
            <a:ext cx="6270945" cy="17692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0860119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91980" y="1033434"/>
            <a:ext cx="2505131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(4)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(5)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檔案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4443" y="589602"/>
            <a:ext cx="7487695" cy="6306430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415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9841" y="2767454"/>
            <a:ext cx="9523959" cy="1104310"/>
          </a:xfrm>
        </p:spPr>
        <p:txBody>
          <a:bodyPr>
            <a:no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單一內容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呈現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8311730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422031"/>
            <a:ext cx="4047167" cy="689952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塊樣式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該區塊前台顯示版型。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1831" y="0"/>
            <a:ext cx="7840169" cy="6763694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140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4347481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40486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輸入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「區塊名稱」，依區塊樣是前台顯示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名稱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內容來源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系統模組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475" y="1936924"/>
            <a:ext cx="7182852" cy="248637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141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5511453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286" y="728593"/>
            <a:ext cx="9495488" cy="2302698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286" y="3031291"/>
            <a:ext cx="9473338" cy="3826709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0" y="1147058"/>
            <a:ext cx="140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版型</a:t>
            </a:r>
            <a:r>
              <a:rPr lang="en-US" altLang="zh-TW" dirty="0"/>
              <a:t>1</a:t>
            </a:r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0" y="4475510"/>
            <a:ext cx="140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版</a:t>
            </a:r>
            <a:r>
              <a:rPr lang="zh-TW" altLang="en-US" dirty="0" smtClean="0"/>
              <a:t>型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4436492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 fontScale="90000"/>
          </a:bodyPr>
          <a:lstStyle/>
          <a:p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多頁籤式內容呈現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3411851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69042"/>
            <a:ext cx="10515600" cy="1475796"/>
          </a:xfrm>
        </p:spPr>
        <p:txBody>
          <a:bodyPr>
            <a:no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區塊樣式：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選擇該區塊前台顯示版型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輸入「區塊名稱」，依區塊樣是前台顯示名稱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內容來源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系統模組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列表頁</a:t>
            </a:r>
            <a:endParaRPr lang="zh-TW" altLang="en-US" sz="32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6892"/>
            <a:ext cx="11499273" cy="4688893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144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0055847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542" y="675787"/>
            <a:ext cx="8053332" cy="30598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542" y="3683967"/>
            <a:ext cx="8069084" cy="287481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416620" y="1325610"/>
            <a:ext cx="140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版型</a:t>
            </a:r>
            <a:r>
              <a:rPr lang="en-US" altLang="zh-TW" dirty="0"/>
              <a:t>1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416620" y="4654062"/>
            <a:ext cx="1406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版</a:t>
            </a:r>
            <a:r>
              <a:rPr lang="zh-TW" altLang="en-US" dirty="0" smtClean="0"/>
              <a:t>型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140814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 fontScale="90000"/>
          </a:bodyPr>
          <a:lstStyle/>
          <a:p>
            <a:r>
              <a:rPr lang="en-US" altLang="zh-TW" sz="4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7.</a:t>
            </a:r>
            <a:r>
              <a:rPr lang="zh-TW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多頁籤式內容呈現</a:t>
            </a:r>
            <a:endParaRPr lang="zh-TW" altLang="en-US" sz="4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3063032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選擇區塊樣式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新增內容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147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685" y="1133485"/>
            <a:ext cx="9048863" cy="540542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527186" y="2348222"/>
            <a:ext cx="633046" cy="568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865593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485" y="237201"/>
            <a:ext cx="5039428" cy="6620799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148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83852470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070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存檔後畫面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787" y="1346265"/>
            <a:ext cx="11332426" cy="4787884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149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636697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4" y="1058487"/>
            <a:ext cx="10056524" cy="4959739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5341150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練習九、單一頁籤、多頁籤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5845" y="1598882"/>
            <a:ext cx="10515600" cy="2227958"/>
          </a:xfrm>
        </p:spPr>
        <p:txBody>
          <a:bodyPr>
            <a:normAutofit/>
          </a:bodyPr>
          <a:lstStyle/>
          <a:p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設定最新消息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單一頁籤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設定最新消息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多頁籤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2268570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9.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影音專欄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56848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428" y="94100"/>
            <a:ext cx="6715644" cy="6763900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162770" y="0"/>
            <a:ext cx="3359564" cy="10569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選擇區塊樣式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新增內容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153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41103163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125" y="874097"/>
            <a:ext cx="7687748" cy="5715798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162770" y="0"/>
            <a:ext cx="5475128" cy="10569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請輸入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頻道網址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47361" y="2207546"/>
            <a:ext cx="351692" cy="503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154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5598171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941" y="594917"/>
            <a:ext cx="8364117" cy="5668166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155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11548086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997" y="1828487"/>
            <a:ext cx="7297168" cy="3677163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156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31168271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419" y="687106"/>
            <a:ext cx="8114977" cy="6170894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2237287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8101" y="116235"/>
            <a:ext cx="2586742" cy="1101161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新增資訊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073" y="210858"/>
            <a:ext cx="7421011" cy="630643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158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5805354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598" y="1733313"/>
            <a:ext cx="10240804" cy="3391373"/>
          </a:xfrm>
          <a:prstGeom prst="rect">
            <a:avLst/>
          </a:prstGeom>
        </p:spPr>
      </p:pic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737555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-HTML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編輯器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593577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872252" cy="1587886"/>
          </a:xfrm>
        </p:spPr>
        <p:txBody>
          <a:bodyPr>
            <a:normAutofit fontScale="90000"/>
          </a:bodyPr>
          <a:lstStyle/>
          <a:p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區塊名稱：輸入該「區塊名稱」，前台顯示區塊名稱。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編輯器提供網頁內容編輯器，編輯器有文字、圖形、表格、超連結等相關編輯功能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796" y="2290343"/>
            <a:ext cx="7385610" cy="3282627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161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09670054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11.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近期活動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0452381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6858001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校園行事曆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841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164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51359"/>
            <a:ext cx="12192000" cy="47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43540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165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484" y="1963975"/>
            <a:ext cx="11793032" cy="439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168200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795366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內容來源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行事曆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校園行事曆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166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809" y="1631583"/>
            <a:ext cx="11092770" cy="329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89569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/>
              <a:t>畫面顯示</a:t>
            </a:r>
            <a:endParaRPr lang="zh-TW" altLang="en-US" sz="32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167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12" y="2357288"/>
            <a:ext cx="11822175" cy="214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91867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20976" y="2789097"/>
            <a:ext cx="8696129" cy="1104310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區塊管理</a:t>
            </a:r>
            <a:r>
              <a:rPr lang="en-US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r>
              <a:rPr lang="zh-TW" altLang="zh-TW" sz="4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區塊</a:t>
            </a:r>
            <a:r>
              <a:rPr lang="en-US" altLang="zh-TW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4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跑馬燈</a:t>
            </a:r>
            <a:endParaRPr lang="zh-TW" altLang="en-US" sz="4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827506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52" y="1587384"/>
            <a:ext cx="11884048" cy="50404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169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1497122" y="0"/>
            <a:ext cx="67320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後台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6231945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0" y="0"/>
            <a:ext cx="7158291" cy="8548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畫面顯示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503044" y="0"/>
            <a:ext cx="673204" cy="369332"/>
          </a:xfrm>
          <a:prstGeom prst="rect">
            <a:avLst/>
          </a:prstGeom>
          <a:solidFill>
            <a:srgbClr val="C777A7"/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前</a:t>
            </a:r>
            <a:r>
              <a:rPr lang="zh-TW" altLang="en-US" dirty="0" smtClean="0"/>
              <a:t>台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04" y="1615109"/>
            <a:ext cx="11926644" cy="382564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543098" y="3114502"/>
            <a:ext cx="10884131" cy="7703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7103091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練習十、跑馬燈、近期活動、影音專欄 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728484" y="1488590"/>
            <a:ext cx="5846024" cy="2227958"/>
          </a:xfrm>
        </p:spPr>
        <p:txBody>
          <a:bodyPr>
            <a:normAutofit/>
          </a:bodyPr>
          <a:lstStyle/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建立跑馬燈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建立近期活動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建立影音專欄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8072227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權限角色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525826"/>
              </p:ext>
            </p:extLst>
          </p:nvPr>
        </p:nvGraphicFramePr>
        <p:xfrm>
          <a:off x="1160885" y="1920831"/>
          <a:ext cx="8128000" cy="192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4163373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06867465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34683997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258689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站台管理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權限群組管理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可執行的動作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5885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站台管理者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可維護站台節點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權限群組管理者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權限群組使用者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可維護站台節點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可以指派一般使用者為成員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41340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一般使用者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成員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可維護被指定的節點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3244200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992535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12" y="0"/>
            <a:ext cx="12192000" cy="1293146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權限群組管理者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站台管理者已是權限群組管理者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2" y="2601897"/>
            <a:ext cx="12173988" cy="425610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8012" y="2943394"/>
            <a:ext cx="1751271" cy="4869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9894859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權限群組使用者為新增的名單時，才有權限群組管理功能可使用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690688"/>
            <a:ext cx="11894925" cy="516731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0999853" y="6083047"/>
            <a:ext cx="670920" cy="3123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144995"/>
            <a:ext cx="1011792" cy="311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631928" y="0"/>
            <a:ext cx="150957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站台管理者</a:t>
            </a:r>
            <a:endParaRPr lang="zh-TW" altLang="en-US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9052496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9936209" cy="988810"/>
          </a:xfrm>
        </p:spPr>
        <p:txBody>
          <a:bodyPr>
            <a:normAutofit fontScale="90000"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站台管理者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僅可檢視權限群組基本資料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8810"/>
            <a:ext cx="12153840" cy="586919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0682427" y="0"/>
            <a:ext cx="150957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站台管理者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0206062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025936" cy="141322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因在權限群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群組成員有資訊，所屬站台則會顯示在站台列表中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3222"/>
            <a:ext cx="10507795" cy="544477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95172" y="1471697"/>
            <a:ext cx="692563" cy="2813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007283" y="6499094"/>
            <a:ext cx="2466355" cy="2858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007283" y="2766926"/>
            <a:ext cx="2239108" cy="365912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10682427" y="0"/>
            <a:ext cx="150957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站台管理者</a:t>
            </a:r>
            <a:endParaRPr lang="zh-TW" alt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0271478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8012" y="0"/>
            <a:ext cx="12192000" cy="2775038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站台管理者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檢視站台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維護站台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編輯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(4)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2" y="2656003"/>
            <a:ext cx="12173988" cy="425610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831802" y="4588232"/>
            <a:ext cx="1377936" cy="11308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0682427" y="0"/>
            <a:ext cx="1509573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站台管理者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6747193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-1"/>
            <a:ext cx="10515600" cy="2683684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一般使用者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檢視站台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維護站台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差異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僅可針對既有節點作新增、刪除上稿資訊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91" y="3141049"/>
            <a:ext cx="12213491" cy="322974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502691" y="4054053"/>
            <a:ext cx="1136072" cy="4765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0682427" y="0"/>
            <a:ext cx="1509573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一般使用者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065467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練習十一、權限管理設定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5845" y="1598882"/>
            <a:ext cx="10515600" cy="2227958"/>
          </a:xfrm>
        </p:spPr>
        <p:txBody>
          <a:bodyPr>
            <a:normAutofit/>
          </a:bodyPr>
          <a:lstStyle/>
          <a:p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新增權限成員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179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4893658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076747"/>
          </a:xfrm>
        </p:spPr>
        <p:txBody>
          <a:bodyPr>
            <a:normAutofit/>
          </a:bodyPr>
          <a:lstStyle/>
          <a:p>
            <a:r>
              <a:rPr lang="zh-TW" altLang="en-US" sz="4400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個資及資安相關宣導</a:t>
            </a:r>
            <a:endParaRPr lang="en-US" altLang="zh-TW" sz="4400" dirty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45845" y="1598882"/>
            <a:ext cx="10515600" cy="2227958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公務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使用之個人資料或個人資料檔案，請勿任意分享於公開網路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詳細資料可參考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嘉義大學資安暨個資保護專區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</a:t>
            </a:r>
            <a:r>
              <a:rPr lang="en-US" altLang="zh-TW" sz="32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website.ncyu.edu.tw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/</a:t>
            </a:r>
            <a:r>
              <a:rPr lang="en-US" altLang="zh-TW" sz="32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pims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8AAB4-5FE6-4BE3-BBA4-00492FAFA20B}" type="slidenum">
              <a:rPr lang="zh-TW" altLang="en-US" smtClean="0"/>
              <a:t>180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8347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12106</TotalTime>
  <Words>2898</Words>
  <Application>Microsoft Office PowerPoint</Application>
  <PresentationFormat>寬螢幕</PresentationFormat>
  <Paragraphs>594</Paragraphs>
  <Slides>180</Slides>
  <Notes>0</Notes>
  <HiddenSlides>5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180</vt:i4>
      </vt:variant>
    </vt:vector>
  </HeadingPairs>
  <TitlesOfParts>
    <vt:vector size="189" baseType="lpstr"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Office 佈景主題</vt:lpstr>
      <vt:lpstr>嘉義大學 教育訓練</vt:lpstr>
      <vt:lpstr>PowerPoint 簡報</vt:lpstr>
      <vt:lpstr>後台網址：</vt:lpstr>
      <vt:lpstr>站台基本操作</vt:lpstr>
      <vt:lpstr>登入頁: 帳號:舊系統帳號 密碼:Ncyuweb@2023</vt:lpstr>
      <vt:lpstr>PowerPoint 簡報</vt:lpstr>
      <vt:lpstr>PowerPoint 簡報</vt:lpstr>
      <vt:lpstr>PowerPoint 簡報</vt:lpstr>
      <vt:lpstr>回站台列表 右上&gt;站台選單</vt:lpstr>
      <vt:lpstr>PowerPoint 簡報</vt:lpstr>
      <vt:lpstr>PowerPoint 簡報</vt:lpstr>
      <vt:lpstr>PowerPoint 簡報</vt:lpstr>
      <vt:lpstr>練習一、站台基本操作</vt:lpstr>
      <vt:lpstr>3.模組:為前台資料呈現的方式</vt:lpstr>
      <vt:lpstr>網站管理</vt:lpstr>
      <vt:lpstr>站台建立順序</vt:lpstr>
      <vt:lpstr>PowerPoint 簡報</vt:lpstr>
      <vt:lpstr>PowerPoint 簡報</vt:lpstr>
      <vt:lpstr>2.空節點:空資料夾(作為收納節點使用，但無功能作用)</vt:lpstr>
      <vt:lpstr>3.節點=功能名稱(舊站比較)</vt:lpstr>
      <vt:lpstr>3.節點=功能名稱(新站比較)</vt:lpstr>
      <vt:lpstr>主選單資訊  人事室:無空節點  電子計算機中心空節點為: (1)關於我們 (2)服務資訊 (3)相關服務 (4)業務專欄</vt:lpstr>
      <vt:lpstr>快速辨別空節點方式: 圖示為</vt:lpstr>
      <vt:lpstr>站台管理:建立站台下節點 路徑:站台&gt;維護站台</vt:lpstr>
      <vt:lpstr> 1.網站架構及節點組織樹 左側(紅)為該網站架構及節點組織樹，右側(綠)為網站結構內容項目 功能選單(橘)為節點樹設定後顯示資訊</vt:lpstr>
      <vt:lpstr>路徑:系統設定&gt;網站管理</vt:lpstr>
      <vt:lpstr>2.節點編輯 點選「切換到維護模式」，呈現新增子節點、新增同級節點、變更層級、排序、刪除、退出維護模式。</vt:lpstr>
      <vt:lpstr>系統模組</vt:lpstr>
      <vt:lpstr>模組呈現方式</vt:lpstr>
      <vt:lpstr>新增空節點</vt:lpstr>
      <vt:lpstr>PowerPoint 簡報</vt:lpstr>
      <vt:lpstr>階層選單:最多5層，超過5層會導致畫面破版</vt:lpstr>
      <vt:lpstr>畫面顯示</vt:lpstr>
      <vt:lpstr>如何新增節點?</vt:lpstr>
      <vt:lpstr>1.點選左側已有節點，點選新增同級節點，或新增子節點 （空節點底下才能新增子節點）</vt:lpstr>
      <vt:lpstr>空節點: (1)可新增同級節點 (2)可新增子節節點 子節點 (1)可新增同級節點 (2)不可新增子節點:已選擇模組資訊 </vt:lpstr>
      <vt:lpstr> </vt:lpstr>
      <vt:lpstr>當勾選「暫停使用此節點」，功能選單不會顯示</vt:lpstr>
      <vt:lpstr>網站管理選擇未顯示於前台</vt:lpstr>
      <vt:lpstr>首頁版型管理  內容來源:法規彙編(為顯示於前台)</vt:lpstr>
      <vt:lpstr>變更節點順序 點選需調整順序的上一層空節點，點選順序</vt:lpstr>
      <vt:lpstr>調整排序</vt:lpstr>
      <vt:lpstr>PowerPoint 簡報</vt:lpstr>
      <vt:lpstr>1.前台Url:  當資料以URL連結式建檔者，點選其標題，會直接開啟該URL頁面。  2.後台Url  3.另開視窗:勾選後會另開新視窗。  4.暫停使用此節點：勾選後不會顯示於選單內</vt:lpstr>
      <vt:lpstr>PowerPoint 簡報</vt:lpstr>
      <vt:lpstr>前台Url:  https://ncyuweb.ncyu.edu.tw/newsite/</vt:lpstr>
      <vt:lpstr>點選 雙語詞彙</vt:lpstr>
      <vt:lpstr>PowerPoint 簡報</vt:lpstr>
      <vt:lpstr>點選後台「雙語詞彙」，顯示https://www.youtube.com/畫面</vt:lpstr>
      <vt:lpstr>練習二、網站管理</vt:lpstr>
      <vt:lpstr>維護資料</vt:lpstr>
      <vt:lpstr>系統模組</vt:lpstr>
      <vt:lpstr>列表頁與內容頁差異</vt:lpstr>
      <vt:lpstr>一、列表頁</vt:lpstr>
      <vt:lpstr>列表頁:  (一)一般資料式</vt:lpstr>
      <vt:lpstr>PowerPoint 簡報</vt:lpstr>
      <vt:lpstr>PowerPoint 簡報</vt:lpstr>
      <vt:lpstr>PowerPoint 簡報</vt:lpstr>
      <vt:lpstr>PowerPoint 簡報</vt:lpstr>
      <vt:lpstr>列表頁: (二)檔案下載式</vt:lpstr>
      <vt:lpstr>列表頁: (三)網頁連結式</vt:lpstr>
      <vt:lpstr>PowerPoint 簡報</vt:lpstr>
      <vt:lpstr>列表頁 文字列表頁(標題)</vt:lpstr>
      <vt:lpstr>列表清單</vt:lpstr>
      <vt:lpstr>畫面顯示</vt:lpstr>
      <vt:lpstr>PowerPoint 簡報</vt:lpstr>
      <vt:lpstr>站台:教務處  類型:一般資料式</vt:lpstr>
      <vt:lpstr>同步發布(一站多發) 條件:  (1)站台有相同模組名稱 (2)站台相同模組類型</vt:lpstr>
      <vt:lpstr>同步發布顯示可發布站台清單</vt:lpstr>
      <vt:lpstr>兩者模組不相同</vt:lpstr>
      <vt:lpstr>無相同模組類型站台可發布，故欄位為空</vt:lpstr>
      <vt:lpstr>可以同步發布的站台資訊，顯示於欄位中</vt:lpstr>
      <vt:lpstr>前台顯示「同步發布站台:嘉義大學」</vt:lpstr>
      <vt:lpstr>前台顯示樣式「原發布站台:教務處」</vt:lpstr>
      <vt:lpstr>練習三、維護資料</vt:lpstr>
      <vt:lpstr> 首頁版型管理(多區塊版型)</vt:lpstr>
      <vt:lpstr>首頁版型管理:首次的建立</vt:lpstr>
      <vt:lpstr>PowerPoint 簡報</vt:lpstr>
      <vt:lpstr>提供5種樣版畫面 圖例:選擇第2種</vt:lpstr>
      <vt:lpstr>樣板差異性:內容區塊</vt:lpstr>
      <vt:lpstr>1.區塊管理-首頁區塊-主選單</vt:lpstr>
      <vt:lpstr>PowerPoint 簡報</vt:lpstr>
      <vt:lpstr>PowerPoint 簡報</vt:lpstr>
      <vt:lpstr>(2)網站Logo 圖片建議尺寸 300 86</vt:lpstr>
      <vt:lpstr>PowerPoint 簡報</vt:lpstr>
      <vt:lpstr>PowerPoint 簡報</vt:lpstr>
      <vt:lpstr>2.區塊管理-首頁區塊-主選單資訊來源</vt:lpstr>
      <vt:lpstr>PowerPoint 簡報</vt:lpstr>
      <vt:lpstr>PowerPoint 簡報</vt:lpstr>
      <vt:lpstr>3.區塊管理-首頁區塊-導覽</vt:lpstr>
      <vt:lpstr>PowerPoint 簡報</vt:lpstr>
      <vt:lpstr>PowerPoint 簡報</vt:lpstr>
      <vt:lpstr>PowerPoint 簡報</vt:lpstr>
      <vt:lpstr>練習四、建立頁首區塊</vt:lpstr>
      <vt:lpstr>4.區塊管理-內容區塊-選單</vt:lpstr>
      <vt:lpstr>(1)選擇區塊樣式 (2)區塊名稱</vt:lpstr>
      <vt:lpstr>PowerPoint 簡報</vt:lpstr>
      <vt:lpstr>(3)內容來源:系統模組.列表頁.問卷.電子報.行事曆.建言系統</vt:lpstr>
      <vt:lpstr>PowerPoint 簡報</vt:lpstr>
      <vt:lpstr>練習五、建立內容區塊</vt:lpstr>
      <vt:lpstr>4.區塊管理-內容區塊-相關連結</vt:lpstr>
      <vt:lpstr>列表頁 相關連結(圖片)</vt:lpstr>
      <vt:lpstr>PowerPoint 簡報</vt:lpstr>
      <vt:lpstr>PowerPoint 簡報</vt:lpstr>
      <vt:lpstr>PowerPoint 簡報</vt:lpstr>
      <vt:lpstr>列表頁 相關連結(文字)</vt:lpstr>
      <vt:lpstr>PowerPoint 簡報</vt:lpstr>
      <vt:lpstr>PowerPoint 簡報</vt:lpstr>
      <vt:lpstr>練習六、建立內容區塊</vt:lpstr>
      <vt:lpstr>12.區塊管理-尾頁區塊-sitemap</vt:lpstr>
      <vt:lpstr>(1)區塊樣式：選擇該區塊前台顯示版型。 (2)區塊名稱：輸入該「區塊名稱」，前台顯示區塊名稱。 </vt:lpstr>
      <vt:lpstr>13.區塊管理-尾頁區塊-HTML編輯器</vt:lpstr>
      <vt:lpstr>(1)區塊名稱：輸入該「區塊名稱」，前台顯示區塊名稱。 (2)編輯器提供網頁內容編輯器，編輯器有文字、圖形、表格、超連結等相關編輯功能。</vt:lpstr>
      <vt:lpstr>14.區塊管理-尾頁區塊-尾頁</vt:lpstr>
      <vt:lpstr>PowerPoint 簡報</vt:lpstr>
      <vt:lpstr>PowerPoint 簡報</vt:lpstr>
      <vt:lpstr>練習七、建立頁尾區塊</vt:lpstr>
      <vt:lpstr>練習八、發布站台   </vt:lpstr>
      <vt:lpstr>列表頁</vt:lpstr>
      <vt:lpstr>列表頁 文字列表頁(標題+內文)</vt:lpstr>
      <vt:lpstr>PowerPoint 簡報</vt:lpstr>
      <vt:lpstr>PowerPoint 簡報</vt:lpstr>
      <vt:lpstr>列表頁 橫式圖文列表頁(Youtube)</vt:lpstr>
      <vt:lpstr>PowerPoint 簡報</vt:lpstr>
      <vt:lpstr>PowerPoint 簡報</vt:lpstr>
      <vt:lpstr>PowerPoint 簡報</vt:lpstr>
      <vt:lpstr>列表頁 橫式圖文列表頁(圖片)</vt:lpstr>
      <vt:lpstr>PowerPoint 簡報</vt:lpstr>
      <vt:lpstr>列表頁 文字列表頁(標題)無分類</vt:lpstr>
      <vt:lpstr>PowerPoint 簡報</vt:lpstr>
      <vt:lpstr>二、內容頁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5.區塊管理-內容區塊-單一內容呈現</vt:lpstr>
      <vt:lpstr>(1)區塊樣式： 選擇該區塊前台顯示版型。</vt:lpstr>
      <vt:lpstr>(2)輸入「區塊名稱」，依區塊樣是前台顯示名稱 (3)內容來源:系統模組.列表頁</vt:lpstr>
      <vt:lpstr>PowerPoint 簡報</vt:lpstr>
      <vt:lpstr>6.區塊管理-內容區塊-多頁籤式內容呈現</vt:lpstr>
      <vt:lpstr>(1)區塊樣式： 選擇該區塊前台顯示版型。 (2)輸入「區塊名稱」，依區塊樣是前台顯示名稱 (3)內容來源:系統模組.列表頁</vt:lpstr>
      <vt:lpstr>PowerPoint 簡報</vt:lpstr>
      <vt:lpstr>7.區塊管理-內容區塊-多頁籤式內容呈現</vt:lpstr>
      <vt:lpstr>(1)選擇區塊樣式 (2)新增內容</vt:lpstr>
      <vt:lpstr>PowerPoint 簡報</vt:lpstr>
      <vt:lpstr>(3)存檔後畫面</vt:lpstr>
      <vt:lpstr>PowerPoint 簡報</vt:lpstr>
      <vt:lpstr>練習九、單一頁籤、多頁籤</vt:lpstr>
      <vt:lpstr>9.區塊管理-內容區塊-影音專欄</vt:lpstr>
      <vt:lpstr>PowerPoint 簡報</vt:lpstr>
      <vt:lpstr>PowerPoint 簡報</vt:lpstr>
      <vt:lpstr>PowerPoint 簡報</vt:lpstr>
      <vt:lpstr>(1)Youtube說明</vt:lpstr>
      <vt:lpstr>PowerPoint 簡報</vt:lpstr>
      <vt:lpstr>新增資訊</vt:lpstr>
      <vt:lpstr>PowerPoint 簡報</vt:lpstr>
      <vt:lpstr>10.區塊管理-內容區塊-HTML編輯器</vt:lpstr>
      <vt:lpstr>(1)區塊名稱：輸入該「區塊名稱」，前台顯示區塊名稱。 (2)編輯器提供網頁內容編輯器，編輯器有文字、圖形、表格、超連結等相關編輯功能。 </vt:lpstr>
      <vt:lpstr>11.區塊管理-內容區塊-近期活動</vt:lpstr>
      <vt:lpstr>校園行事曆</vt:lpstr>
      <vt:lpstr>PowerPoint 簡報</vt:lpstr>
      <vt:lpstr>PowerPoint 簡報</vt:lpstr>
      <vt:lpstr>內容來源:行事曆.校園行事曆</vt:lpstr>
      <vt:lpstr>PowerPoint 簡報</vt:lpstr>
      <vt:lpstr>8.區塊管理-內容區塊-跑馬燈</vt:lpstr>
      <vt:lpstr>PowerPoint 簡報</vt:lpstr>
      <vt:lpstr>PowerPoint 簡報</vt:lpstr>
      <vt:lpstr>練習十、跑馬燈、近期活動、影音專欄 </vt:lpstr>
      <vt:lpstr>權限角色</vt:lpstr>
      <vt:lpstr>權限群組管理者:站台管理者已是權限群組管理者</vt:lpstr>
      <vt:lpstr>權限群組使用者為新增的名單時，才有權限群組管理功能可使用</vt:lpstr>
      <vt:lpstr>站台管理者: 1.僅可檢視權限群組基本資料</vt:lpstr>
      <vt:lpstr>因在權限群組管理，群組成員有資訊，所屬站台則會顯示在站台列表中</vt:lpstr>
      <vt:lpstr>站台管理者: (1)檢視站台 (2)維護站台 (3)編輯 (4)刪除</vt:lpstr>
      <vt:lpstr>一般使用者 (1)檢視站台 (2)維護站台  差異:僅可針對既有節點作新增、刪除上稿資訊</vt:lpstr>
      <vt:lpstr>練習十一、權限管理設定</vt:lpstr>
      <vt:lpstr>個資及資安相關宣導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教材教案</dc:title>
  <dc:creator>enjoylife98</dc:creator>
  <cp:lastModifiedBy>ncyu</cp:lastModifiedBy>
  <cp:revision>568</cp:revision>
  <cp:lastPrinted>2023-07-05T03:58:52Z</cp:lastPrinted>
  <dcterms:created xsi:type="dcterms:W3CDTF">2021-05-21T08:50:23Z</dcterms:created>
  <dcterms:modified xsi:type="dcterms:W3CDTF">2024-07-18T02:34:24Z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3935919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S10.2.0</vt:lpwstr>
  </property>
</Properties>
</file>