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an lun chen" initials="glc" lastIdx="1" clrIdx="0">
    <p:extLst>
      <p:ext uri="{19B8F6BF-5375-455C-9EA6-DF929625EA0E}">
        <p15:presenceInfo xmlns:p15="http://schemas.microsoft.com/office/powerpoint/2012/main" userId="aa4346ecdaef461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EAE"/>
    <a:srgbClr val="BFCF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>
      <p:cViewPr varScale="1">
        <p:scale>
          <a:sx n="62" d="100"/>
          <a:sy n="62" d="100"/>
        </p:scale>
        <p:origin x="296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727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735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2534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171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826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117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7152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34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139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067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8401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26E5A-9577-49F2-B63A-CF44A05BE48E}" type="datetimeFigureOut">
              <a:rPr lang="zh-TW" altLang="en-US" smtClean="0"/>
              <a:t>2025/1/13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34A63-8D17-48BB-88F5-2FD887ACAB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607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admissions.ncyu.edu.tw/" TargetMode="External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id="{BC323C7D-3B5E-0C39-F151-C3F515EF1CFF}"/>
              </a:ext>
            </a:extLst>
          </p:cNvPr>
          <p:cNvSpPr/>
          <p:nvPr/>
        </p:nvSpPr>
        <p:spPr>
          <a:xfrm>
            <a:off x="0" y="6027"/>
            <a:ext cx="9601200" cy="2990803"/>
          </a:xfrm>
          <a:prstGeom prst="rect">
            <a:avLst/>
          </a:prstGeom>
          <a:solidFill>
            <a:srgbClr val="18AEA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8B542704-EB51-87A4-C5CB-C6B5B9412C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96" r="519" b="26378"/>
          <a:stretch/>
        </p:blipFill>
        <p:spPr>
          <a:xfrm>
            <a:off x="0" y="3338618"/>
            <a:ext cx="9601200" cy="3331272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B6274385-340F-C573-8CD8-0158652FC34C}"/>
              </a:ext>
            </a:extLst>
          </p:cNvPr>
          <p:cNvSpPr/>
          <p:nvPr/>
        </p:nvSpPr>
        <p:spPr>
          <a:xfrm>
            <a:off x="0" y="7195891"/>
            <a:ext cx="9601200" cy="5599682"/>
          </a:xfrm>
          <a:prstGeom prst="rect">
            <a:avLst/>
          </a:prstGeom>
          <a:solidFill>
            <a:srgbClr val="18AEA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D0B9DBD-1ED5-4BEB-83FD-5490CFE0E658}"/>
              </a:ext>
            </a:extLst>
          </p:cNvPr>
          <p:cNvSpPr txBox="1"/>
          <p:nvPr/>
        </p:nvSpPr>
        <p:spPr>
          <a:xfrm>
            <a:off x="146339" y="-94976"/>
            <a:ext cx="8759537" cy="2116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4000" b="1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114</a:t>
            </a:r>
            <a:r>
              <a:rPr lang="zh-TW" altLang="en-US" sz="4000" b="1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年度</a:t>
            </a:r>
            <a:r>
              <a:rPr lang="en-US" altLang="zh-TW" sz="4000" b="1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/</a:t>
            </a:r>
            <a:r>
              <a:rPr lang="zh-TW" altLang="en-US" sz="4000" b="1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國立嘉義大學</a:t>
            </a:r>
            <a:endParaRPr lang="en-US" altLang="zh-TW" sz="4000" b="1" dirty="0">
              <a:solidFill>
                <a:schemeClr val="bg1"/>
              </a:solidFill>
              <a:latin typeface="華康彩帶體" panose="040B0709000000000000" pitchFamily="81" charset="-120"/>
              <a:ea typeface="華康彩帶體" panose="040B0709000000000000" pitchFamily="81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5400" b="1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   生物機電工程學系</a:t>
            </a:r>
            <a:endParaRPr lang="en-US" altLang="zh-TW" sz="5400" b="1" dirty="0">
              <a:solidFill>
                <a:schemeClr val="bg1"/>
              </a:solidFill>
              <a:latin typeface="華康彩帶體" panose="040B0709000000000000" pitchFamily="81" charset="-120"/>
              <a:ea typeface="華康彩帶體" panose="040B0709000000000000" pitchFamily="81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2C0C7E06-A637-41E6-A2B0-EA8150820461}"/>
              </a:ext>
            </a:extLst>
          </p:cNvPr>
          <p:cNvSpPr/>
          <p:nvPr/>
        </p:nvSpPr>
        <p:spPr>
          <a:xfrm>
            <a:off x="398888" y="7369770"/>
            <a:ext cx="1833589" cy="56479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+mj-ea"/>
                <a:ea typeface="+mj-ea"/>
              </a:rPr>
              <a:t>報考資格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B6A32C89-1A36-413F-BFD5-A3E50ACAC50A}"/>
              </a:ext>
            </a:extLst>
          </p:cNvPr>
          <p:cNvSpPr txBox="1"/>
          <p:nvPr/>
        </p:nvSpPr>
        <p:spPr>
          <a:xfrm>
            <a:off x="742945" y="7855734"/>
            <a:ext cx="845936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（一） 公立或已立案之私立大學或獨立學院或經教育部認可之境外大學畢</a:t>
            </a:r>
            <a:endParaRPr lang="en-US" altLang="zh-TW" sz="2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             業，得有學士學位者或 符合「入學大學同等學力認定標準」</a:t>
            </a:r>
            <a:endParaRPr lang="en-US" altLang="zh-TW" sz="2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（二）須具</a:t>
            </a:r>
            <a:r>
              <a:rPr lang="en-US" altLang="zh-TW" sz="2000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年（含）以上相關工作經驗者（義務役年資不列入計算）</a:t>
            </a: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           （工作年資採計至</a:t>
            </a:r>
            <a:r>
              <a:rPr lang="en-US" altLang="zh-TW" sz="2000" b="1" dirty="0">
                <a:solidFill>
                  <a:schemeClr val="bg1"/>
                </a:solidFill>
                <a:latin typeface="+mj-ea"/>
                <a:ea typeface="+mj-ea"/>
              </a:rPr>
              <a:t>114</a:t>
            </a: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zh-TW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年 </a:t>
            </a:r>
            <a:r>
              <a:rPr lang="en-US" altLang="zh-TW" sz="2000" b="1" dirty="0" smtClean="0">
                <a:solidFill>
                  <a:schemeClr val="bg1"/>
                </a:solidFill>
                <a:latin typeface="+mj-ea"/>
                <a:ea typeface="+mj-ea"/>
              </a:rPr>
              <a:t>7</a:t>
            </a:r>
            <a:r>
              <a:rPr lang="zh-TW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月</a:t>
            </a:r>
            <a:r>
              <a:rPr lang="en-US" altLang="zh-TW" sz="2000" b="1" dirty="0">
                <a:solidFill>
                  <a:schemeClr val="bg1"/>
                </a:solidFill>
                <a:latin typeface="+mj-ea"/>
                <a:ea typeface="+mj-ea"/>
              </a:rPr>
              <a:t>31</a:t>
            </a:r>
            <a:r>
              <a:rPr lang="zh-TW" altLang="en-US" sz="2000" b="1" dirty="0">
                <a:solidFill>
                  <a:schemeClr val="bg1"/>
                </a:solidFill>
                <a:latin typeface="+mj-ea"/>
                <a:ea typeface="+mj-ea"/>
              </a:rPr>
              <a:t> 日止）</a:t>
            </a: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BC07808C-4F6B-468A-B664-6D0C4530C7D7}"/>
              </a:ext>
            </a:extLst>
          </p:cNvPr>
          <p:cNvSpPr/>
          <p:nvPr/>
        </p:nvSpPr>
        <p:spPr>
          <a:xfrm>
            <a:off x="398886" y="9811051"/>
            <a:ext cx="1833589" cy="55177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+mj-ea"/>
                <a:ea typeface="+mj-ea"/>
              </a:rPr>
              <a:t>報名時間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BBA30F2-F4A9-4F5C-B7E4-BC8E4828FFE8}"/>
              </a:ext>
            </a:extLst>
          </p:cNvPr>
          <p:cNvSpPr/>
          <p:nvPr/>
        </p:nvSpPr>
        <p:spPr>
          <a:xfrm>
            <a:off x="2401721" y="9748636"/>
            <a:ext cx="6327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solidFill>
                  <a:schemeClr val="bg1"/>
                </a:solidFill>
                <a:latin typeface="+mn-ea"/>
              </a:rPr>
              <a:t>114.03.03</a:t>
            </a:r>
            <a:r>
              <a:rPr lang="zh-TW" altLang="en-US" sz="2800" b="1" dirty="0" smtClean="0">
                <a:solidFill>
                  <a:schemeClr val="bg1"/>
                </a:solidFill>
                <a:latin typeface="+mn-ea"/>
              </a:rPr>
              <a:t>上午</a:t>
            </a:r>
            <a:r>
              <a:rPr lang="en-US" altLang="zh-TW" sz="2800" b="1" dirty="0" smtClean="0">
                <a:solidFill>
                  <a:schemeClr val="bg1"/>
                </a:solidFill>
                <a:latin typeface="+mn-ea"/>
              </a:rPr>
              <a:t>9:00</a:t>
            </a:r>
            <a:r>
              <a:rPr lang="zh-TW" altLang="en-US" sz="2800" b="1" dirty="0" smtClean="0">
                <a:solidFill>
                  <a:schemeClr val="bg1"/>
                </a:solidFill>
                <a:latin typeface="+mn-ea"/>
              </a:rPr>
              <a:t>至 </a:t>
            </a:r>
            <a:r>
              <a:rPr lang="en-US" altLang="zh-TW" sz="2800" b="1" dirty="0" smtClean="0">
                <a:solidFill>
                  <a:schemeClr val="bg1"/>
                </a:solidFill>
                <a:latin typeface="+mn-ea"/>
              </a:rPr>
              <a:t>114.03.19</a:t>
            </a:r>
            <a:r>
              <a:rPr lang="zh-TW" altLang="en-US" sz="2800" b="1" dirty="0" smtClean="0">
                <a:solidFill>
                  <a:schemeClr val="bg1"/>
                </a:solidFill>
                <a:latin typeface="+mn-ea"/>
              </a:rPr>
              <a:t>下午</a:t>
            </a:r>
            <a:r>
              <a:rPr lang="en-US" altLang="zh-TW" sz="2800" b="1" dirty="0" smtClean="0">
                <a:solidFill>
                  <a:schemeClr val="bg1"/>
                </a:solidFill>
                <a:latin typeface="+mn-ea"/>
              </a:rPr>
              <a:t>5:00</a:t>
            </a:r>
            <a:r>
              <a:rPr lang="zh-TW" altLang="en-US" sz="2800" b="1" dirty="0" smtClean="0">
                <a:solidFill>
                  <a:schemeClr val="bg1"/>
                </a:solidFill>
                <a:latin typeface="+mn-ea"/>
              </a:rPr>
              <a:t>止</a:t>
            </a:r>
            <a:endParaRPr lang="zh-TW" altLang="en-US" sz="2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E53151D2-8A3C-416B-8E1E-81A4213CDCEA}"/>
              </a:ext>
            </a:extLst>
          </p:cNvPr>
          <p:cNvSpPr/>
          <p:nvPr/>
        </p:nvSpPr>
        <p:spPr>
          <a:xfrm>
            <a:off x="398886" y="11086132"/>
            <a:ext cx="1833589" cy="46821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+mj-ea"/>
                <a:ea typeface="+mj-ea"/>
              </a:rPr>
              <a:t>面試時間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01304F3-E95C-491E-B806-A3E8F35A2979}"/>
              </a:ext>
            </a:extLst>
          </p:cNvPr>
          <p:cNvSpPr/>
          <p:nvPr/>
        </p:nvSpPr>
        <p:spPr>
          <a:xfrm>
            <a:off x="2425117" y="11093668"/>
            <a:ext cx="39453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latin typeface="+mn-ea"/>
              </a:rPr>
              <a:t>114 </a:t>
            </a:r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TW" sz="2800" b="1" dirty="0">
                <a:solidFill>
                  <a:schemeClr val="bg1"/>
                </a:solidFill>
                <a:latin typeface="+mn-ea"/>
              </a:rPr>
              <a:t>4 </a:t>
            </a:r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月</a:t>
            </a:r>
            <a:r>
              <a:rPr lang="en-US" altLang="zh-TW" sz="2800" b="1" dirty="0">
                <a:solidFill>
                  <a:schemeClr val="bg1"/>
                </a:solidFill>
                <a:latin typeface="+mn-ea"/>
              </a:rPr>
              <a:t>12 </a:t>
            </a:r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日</a:t>
            </a:r>
            <a:r>
              <a:rPr lang="en-US" altLang="zh-TW" sz="28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星期六</a:t>
            </a:r>
            <a:r>
              <a:rPr lang="en-US" altLang="zh-TW" sz="2800" b="1" dirty="0">
                <a:solidFill>
                  <a:schemeClr val="bg1"/>
                </a:solidFill>
                <a:latin typeface="+mn-ea"/>
              </a:rPr>
              <a:t>) </a:t>
            </a: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id="{274335AF-B145-4537-9B9F-B6A67FBE8F98}"/>
              </a:ext>
            </a:extLst>
          </p:cNvPr>
          <p:cNvSpPr/>
          <p:nvPr/>
        </p:nvSpPr>
        <p:spPr>
          <a:xfrm>
            <a:off x="398886" y="10486980"/>
            <a:ext cx="1833589" cy="48748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+mj-ea"/>
                <a:ea typeface="+mj-ea"/>
              </a:rPr>
              <a:t>報名方式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F680138-95C1-4E10-83E5-92AE9B38978A}"/>
              </a:ext>
            </a:extLst>
          </p:cNvPr>
          <p:cNvSpPr/>
          <p:nvPr/>
        </p:nvSpPr>
        <p:spPr>
          <a:xfrm>
            <a:off x="2425117" y="10451241"/>
            <a:ext cx="6141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報名網址：</a:t>
            </a:r>
            <a:r>
              <a:rPr lang="en-US" altLang="zh-TW" sz="2800" b="1" dirty="0">
                <a:solidFill>
                  <a:schemeClr val="bg1"/>
                </a:solidFill>
                <a:latin typeface="+mn-ea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https://admissions.ncyu.edu.tw</a:t>
            </a:r>
            <a:endParaRPr lang="zh-TW" altLang="en-US" sz="2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5E8E776-B79B-4397-9D98-B4F1595C2D22}"/>
              </a:ext>
            </a:extLst>
          </p:cNvPr>
          <p:cNvSpPr/>
          <p:nvPr/>
        </p:nvSpPr>
        <p:spPr>
          <a:xfrm>
            <a:off x="2040302" y="12243213"/>
            <a:ext cx="55707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+mn-ea"/>
              </a:rPr>
              <a:t>詳細資訊請以本校招生組公布為主</a:t>
            </a:r>
            <a:endParaRPr lang="en-US" altLang="zh-TW" sz="2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9CDA6C3B-EB06-CEFC-A7A8-C08B93C14426}"/>
              </a:ext>
            </a:extLst>
          </p:cNvPr>
          <p:cNvSpPr txBox="1"/>
          <p:nvPr/>
        </p:nvSpPr>
        <p:spPr>
          <a:xfrm>
            <a:off x="2087708" y="2226201"/>
            <a:ext cx="487680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latin typeface="華康彩帶體" panose="040B0709000000000000" pitchFamily="81" charset="-120"/>
                <a:ea typeface="華康彩帶體" panose="040B0709000000000000" pitchFamily="81" charset="-120"/>
              </a:rPr>
              <a:t>碩士在職專班招生</a:t>
            </a:r>
            <a:endParaRPr lang="en-US" altLang="zh-TW" sz="3600" dirty="0">
              <a:solidFill>
                <a:schemeClr val="bg1"/>
              </a:solidFill>
              <a:latin typeface="華康彩帶體" panose="040B0709000000000000" pitchFamily="81" charset="-120"/>
              <a:ea typeface="華康彩帶體" panose="040B0709000000000000" pitchFamily="81" charset="-120"/>
            </a:endParaRPr>
          </a:p>
        </p:txBody>
      </p:sp>
      <p:pic>
        <p:nvPicPr>
          <p:cNvPr id="1026" name="Picture 2" descr="無人機圖案素材| PNG和向量圖| 透明背景圖片| 免費下载- Pngtree">
            <a:extLst>
              <a:ext uri="{FF2B5EF4-FFF2-40B4-BE49-F238E27FC236}">
                <a16:creationId xmlns:a16="http://schemas.microsoft.com/office/drawing/2014/main" id="{B8FB54F3-90D8-BFE4-8529-43F2DD72D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296" y="-185665"/>
            <a:ext cx="2335378" cy="161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22,600+ 項溫室插圖檔、免版稅向量圖形及美工圖案- iStock">
            <a:extLst>
              <a:ext uri="{FF2B5EF4-FFF2-40B4-BE49-F238E27FC236}">
                <a16:creationId xmlns:a16="http://schemas.microsoft.com/office/drawing/2014/main" id="{6F30C1A6-53C1-4E60-291D-93A3DE7A0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47" b="93450" l="4739" r="97059">
                        <a14:foregroundMark x1="92157" y1="48035" x2="92157" y2="48035"/>
                        <a14:foregroundMark x1="97222" y1="50000" x2="97222" y2="50000"/>
                        <a14:foregroundMark x1="40359" y1="90175" x2="40359" y2="90175"/>
                        <a14:foregroundMark x1="40850" y1="93886" x2="40850" y2="93886"/>
                        <a14:foregroundMark x1="10621" y1="68559" x2="10621" y2="68559"/>
                        <a14:foregroundMark x1="4739" y1="63537" x2="4739" y2="63537"/>
                        <a14:foregroundMark x1="66176" y1="6769" x2="66176" y2="6769"/>
                        <a14:foregroundMark x1="64379" y1="5459" x2="64379" y2="5459"/>
                        <a14:foregroundMark x1="58333" y1="6550" x2="58333" y2="6550"/>
                        <a14:foregroundMark x1="65686" y1="5240" x2="65686" y2="5240"/>
                        <a14:foregroundMark x1="29739" y1="24672" x2="29739" y2="24672"/>
                        <a14:foregroundMark x1="28595" y1="23799" x2="28595" y2="23799"/>
                        <a14:foregroundMark x1="12418" y1="37991" x2="12418" y2="37991"/>
                        <a14:foregroundMark x1="14052" y1="36463" x2="14052" y2="36463"/>
                        <a14:foregroundMark x1="15523" y1="35371" x2="56863" y2="4585"/>
                        <a14:foregroundMark x1="56863" y1="4585" x2="66993" y2="2183"/>
                        <a14:foregroundMark x1="66993" y1="2183" x2="71895" y2="3057"/>
                        <a14:foregroundMark x1="51307" y1="7205" x2="51307" y2="7205"/>
                        <a14:foregroundMark x1="42974" y1="13755" x2="42974" y2="13755"/>
                        <a14:foregroundMark x1="39379" y1="17249" x2="39379" y2="17249"/>
                        <a14:foregroundMark x1="36275" y1="19432" x2="36275" y2="19432"/>
                        <a14:foregroundMark x1="34804" y1="20961" x2="34804" y2="20961"/>
                        <a14:foregroundMark x1="34150" y1="20961" x2="34150" y2="20961"/>
                        <a14:foregroundMark x1="53431" y1="5677" x2="53431" y2="5677"/>
                        <a14:foregroundMark x1="69444" y1="1747" x2="69444" y2="1747"/>
                        <a14:foregroundMark x1="64542" y1="2402" x2="63889" y2="2402"/>
                        <a14:foregroundMark x1="62092" y1="2838" x2="62092" y2="2838"/>
                        <a14:foregroundMark x1="60294" y1="2838" x2="60294" y2="2838"/>
                        <a14:foregroundMark x1="60621" y1="2838" x2="60621" y2="2838"/>
                        <a14:foregroundMark x1="58987" y1="2620" x2="58987" y2="2620"/>
                        <a14:foregroundMark x1="57353" y1="2838" x2="57353" y2="2838"/>
                        <a14:foregroundMark x1="55882" y1="3930" x2="55882" y2="3930"/>
                        <a14:foregroundMark x1="54902" y1="5240" x2="54902" y2="5240"/>
                        <a14:foregroundMark x1="54412" y1="5022" x2="54412" y2="5022"/>
                        <a14:foregroundMark x1="52614" y1="6332" x2="52614" y2="6332"/>
                        <a14:foregroundMark x1="46569" y1="11135" x2="46569" y2="11135"/>
                        <a14:foregroundMark x1="45425" y1="10044" x2="45425" y2="10044"/>
                        <a14:foregroundMark x1="47059" y1="8515" x2="47059" y2="8515"/>
                        <a14:foregroundMark x1="48203" y1="7424" x2="48203" y2="7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6339" y="1816218"/>
            <a:ext cx="1505434" cy="112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0D55EDB-4941-D0E7-983D-E8C646EE1F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18" y="10939294"/>
            <a:ext cx="1827139" cy="1827139"/>
          </a:xfrm>
          <a:prstGeom prst="rect">
            <a:avLst/>
          </a:prstGeom>
        </p:spPr>
      </p:pic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03EA1E69-EAA3-9824-498D-D9507B4DC771}"/>
              </a:ext>
            </a:extLst>
          </p:cNvPr>
          <p:cNvSpPr/>
          <p:nvPr/>
        </p:nvSpPr>
        <p:spPr>
          <a:xfrm>
            <a:off x="398886" y="11683632"/>
            <a:ext cx="1833589" cy="46821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+mj-ea"/>
                <a:ea typeface="+mj-ea"/>
              </a:rPr>
              <a:t>面試地點</a:t>
            </a:r>
            <a:endParaRPr lang="en-US" altLang="zh-TW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BBF346E8-EE4A-6B82-619B-265588593177}"/>
              </a:ext>
            </a:extLst>
          </p:cNvPr>
          <p:cNvSpPr txBox="1"/>
          <p:nvPr/>
        </p:nvSpPr>
        <p:spPr>
          <a:xfrm>
            <a:off x="2401721" y="11671617"/>
            <a:ext cx="49650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dirty="0">
                <a:solidFill>
                  <a:prstClr val="white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本校蘭潭校區工程館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14929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141</Words>
  <Application>Microsoft Office PowerPoint</Application>
  <PresentationFormat>A3 紙張 (297x420 公釐)</PresentationFormat>
  <Paragraphs>17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華康彩帶體</vt:lpstr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guan lun chen</dc:creator>
  <cp:lastModifiedBy>user</cp:lastModifiedBy>
  <cp:revision>10</cp:revision>
  <dcterms:created xsi:type="dcterms:W3CDTF">2024-01-30T16:34:18Z</dcterms:created>
  <dcterms:modified xsi:type="dcterms:W3CDTF">2025-01-13T07:54:05Z</dcterms:modified>
</cp:coreProperties>
</file>