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A6F4"/>
    <a:srgbClr val="E6D6C8"/>
    <a:srgbClr val="B6C6F8"/>
    <a:srgbClr val="9DB2F5"/>
    <a:srgbClr val="FFD54F"/>
    <a:srgbClr val="F8CBAD"/>
    <a:srgbClr val="99CCFF"/>
    <a:srgbClr val="5B9BD5"/>
    <a:srgbClr val="FFFFFF"/>
    <a:srgbClr val="E9F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 descr="https://website.ncyu.edu.tw/rdo/ServerFile/GetByKindEditor/19cdc46e-eb7d-4155-b55c-fd304226b80d?subjectId=1949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0551" y="106364"/>
            <a:ext cx="1353923" cy="41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36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828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382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060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1041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51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464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19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51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32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673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E388A-8DC1-4140-ABFE-A5F5D662922A}" type="datetimeFigureOut">
              <a:rPr lang="zh-TW" altLang="en-US" smtClean="0"/>
              <a:t>2025/12/12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924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" name="直線接點 160"/>
          <p:cNvCxnSpPr/>
          <p:nvPr/>
        </p:nvCxnSpPr>
        <p:spPr>
          <a:xfrm flipV="1">
            <a:off x="1557556" y="6263308"/>
            <a:ext cx="4966285" cy="1134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接點 161"/>
          <p:cNvCxnSpPr/>
          <p:nvPr/>
        </p:nvCxnSpPr>
        <p:spPr>
          <a:xfrm flipV="1">
            <a:off x="6523841" y="6030675"/>
            <a:ext cx="0" cy="420146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接點 162"/>
          <p:cNvCxnSpPr>
            <a:cxnSpLocks/>
          </p:cNvCxnSpPr>
          <p:nvPr/>
        </p:nvCxnSpPr>
        <p:spPr>
          <a:xfrm>
            <a:off x="6523841" y="6039062"/>
            <a:ext cx="3208792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接點 163"/>
          <p:cNvCxnSpPr>
            <a:cxnSpLocks/>
          </p:cNvCxnSpPr>
          <p:nvPr/>
        </p:nvCxnSpPr>
        <p:spPr>
          <a:xfrm flipV="1">
            <a:off x="6523841" y="6446232"/>
            <a:ext cx="3208792" cy="1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線接點 158"/>
          <p:cNvCxnSpPr>
            <a:cxnSpLocks/>
          </p:cNvCxnSpPr>
          <p:nvPr/>
        </p:nvCxnSpPr>
        <p:spPr>
          <a:xfrm flipV="1">
            <a:off x="1557556" y="5576496"/>
            <a:ext cx="8086029" cy="6315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線接點 151"/>
          <p:cNvCxnSpPr/>
          <p:nvPr/>
        </p:nvCxnSpPr>
        <p:spPr>
          <a:xfrm flipV="1">
            <a:off x="1568736" y="4364414"/>
            <a:ext cx="4966285" cy="11344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線接點 152"/>
          <p:cNvCxnSpPr/>
          <p:nvPr/>
        </p:nvCxnSpPr>
        <p:spPr>
          <a:xfrm flipV="1">
            <a:off x="6535021" y="4262326"/>
            <a:ext cx="0" cy="667747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線接點 153"/>
          <p:cNvCxnSpPr/>
          <p:nvPr/>
        </p:nvCxnSpPr>
        <p:spPr>
          <a:xfrm>
            <a:off x="6535021" y="4269102"/>
            <a:ext cx="3976382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接點 154"/>
          <p:cNvCxnSpPr/>
          <p:nvPr/>
        </p:nvCxnSpPr>
        <p:spPr>
          <a:xfrm flipV="1">
            <a:off x="6535021" y="4549991"/>
            <a:ext cx="3942826" cy="8389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接點 155"/>
          <p:cNvCxnSpPr/>
          <p:nvPr/>
        </p:nvCxnSpPr>
        <p:spPr>
          <a:xfrm flipV="1">
            <a:off x="6535021" y="4918145"/>
            <a:ext cx="3976382" cy="35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接點 145"/>
          <p:cNvCxnSpPr/>
          <p:nvPr/>
        </p:nvCxnSpPr>
        <p:spPr>
          <a:xfrm flipV="1">
            <a:off x="1568736" y="3433917"/>
            <a:ext cx="4966285" cy="1134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7" name="直線接點 146"/>
          <p:cNvCxnSpPr/>
          <p:nvPr/>
        </p:nvCxnSpPr>
        <p:spPr>
          <a:xfrm flipV="1">
            <a:off x="6535021" y="3016726"/>
            <a:ext cx="0" cy="42014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8" name="直線接點 147"/>
          <p:cNvCxnSpPr/>
          <p:nvPr/>
        </p:nvCxnSpPr>
        <p:spPr>
          <a:xfrm>
            <a:off x="6535021" y="3025113"/>
            <a:ext cx="3976382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9" name="直線接點 148"/>
          <p:cNvCxnSpPr/>
          <p:nvPr/>
        </p:nvCxnSpPr>
        <p:spPr>
          <a:xfrm flipV="1">
            <a:off x="6535021" y="3423894"/>
            <a:ext cx="3942826" cy="8389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文字方塊 3"/>
          <p:cNvSpPr txBox="1"/>
          <p:nvPr/>
        </p:nvSpPr>
        <p:spPr>
          <a:xfrm>
            <a:off x="4451762" y="81954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動物科學系職涯進路圖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1795244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大一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2971101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大二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4146958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大三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5322815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大四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780175" y="943458"/>
            <a:ext cx="78856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動物基礎學程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780174" y="2052203"/>
            <a:ext cx="788565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動物核心學程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780171" y="2983380"/>
            <a:ext cx="788565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16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動物生產學程</a:t>
            </a:r>
          </a:p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780173" y="3914557"/>
            <a:ext cx="788565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動物應用學程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1795244" y="943458"/>
            <a:ext cx="956345" cy="713763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792448" y="985403"/>
            <a:ext cx="967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動物學</a:t>
            </a:r>
            <a:endParaRPr lang="en-US" altLang="zh-TW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普通化學</a:t>
            </a:r>
            <a:endParaRPr lang="en-US" altLang="zh-TW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普通化學實習</a:t>
            </a:r>
            <a:endParaRPr lang="en-US" altLang="zh-TW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生物統計學</a:t>
            </a:r>
          </a:p>
        </p:txBody>
      </p:sp>
      <p:sp>
        <p:nvSpPr>
          <p:cNvPr id="16" name="圓角矩形 15"/>
          <p:cNvSpPr/>
          <p:nvPr/>
        </p:nvSpPr>
        <p:spPr>
          <a:xfrm>
            <a:off x="1792448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784059" y="2092749"/>
            <a:ext cx="967530" cy="74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動物解剖生理學實習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1784059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784059" y="3030916"/>
            <a:ext cx="96753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飼料作物學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動物行為學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動物生態與保育小動物生理學</a:t>
            </a:r>
          </a:p>
          <a:p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1784059" y="3923667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784059" y="3973999"/>
            <a:ext cx="967530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伴侶動物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動物科學與生活</a:t>
            </a:r>
          </a:p>
          <a:p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2969704" y="943459"/>
            <a:ext cx="956345" cy="700783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975297" y="985403"/>
            <a:ext cx="96753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生物化學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生物化學實習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動物場實習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牧場實務實習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endParaRPr lang="zh-TW" altLang="en-US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2975297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966908" y="2031470"/>
            <a:ext cx="967530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遺傳學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動物繁殖學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動物繁殖學實習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動物育種學</a:t>
            </a:r>
          </a:p>
          <a:p>
            <a:endParaRPr lang="zh-TW" altLang="en-US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2975297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975296" y="3030916"/>
            <a:ext cx="102905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飼料營養分析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飼料營養分析實習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細胞生物學</a:t>
            </a:r>
          </a:p>
          <a:p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2966908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2941507" y="3931582"/>
            <a:ext cx="967530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寵物行為與心理動物科技與新知實用犬貓生理學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蛋品加工學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蛋品加工實習</a:t>
            </a:r>
          </a:p>
          <a:p>
            <a:pPr algn="ctr"/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4149755" y="943459"/>
            <a:ext cx="956345" cy="467385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4146959" y="985404"/>
            <a:ext cx="967530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動物場實習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牧場實務實習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  <a:p>
            <a:endParaRPr lang="en-US" altLang="zh-TW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4098408" y="1524342"/>
            <a:ext cx="1090895" cy="127359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081639" y="1490766"/>
            <a:ext cx="12080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乳類產品加工學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乳類產品加工學實習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反芻動物學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反芻動物學實習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豬學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豬學實習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肉類產品加工學實習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禽學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禽學實習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圓角矩形 33"/>
          <p:cNvSpPr/>
          <p:nvPr/>
        </p:nvSpPr>
        <p:spPr>
          <a:xfrm>
            <a:off x="4155348" y="2834469"/>
            <a:ext cx="967530" cy="109597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4123781" y="2766485"/>
            <a:ext cx="10571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犬貓環境管理學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營養免疫學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動物生物技術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動物副產品利用學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鹿學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水禽學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專業實習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</a:p>
          <a:p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4163864" y="3944418"/>
            <a:ext cx="967530" cy="1391641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4178528" y="3987782"/>
            <a:ext cx="96753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禽類產品加工學營養免疫學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動物生物技術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動物產品安全管理系統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肉品處理理論與實務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專業實習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  <a:p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圓角矩形 39"/>
          <p:cNvSpPr/>
          <p:nvPr/>
        </p:nvSpPr>
        <p:spPr>
          <a:xfrm>
            <a:off x="5318629" y="1914621"/>
            <a:ext cx="959141" cy="462941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5310240" y="1958341"/>
            <a:ext cx="9675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動物產品產銷及經營學</a:t>
            </a:r>
          </a:p>
        </p:txBody>
      </p:sp>
      <p:sp>
        <p:nvSpPr>
          <p:cNvPr id="42" name="圓角矩形 41"/>
          <p:cNvSpPr/>
          <p:nvPr/>
        </p:nvSpPr>
        <p:spPr>
          <a:xfrm>
            <a:off x="5205576" y="2456377"/>
            <a:ext cx="1250150" cy="142604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5211882" y="2387772"/>
            <a:ext cx="13152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泌乳生理學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酵素與保健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動物保健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飼料製造學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鸚鵡學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內分泌學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泌乳生理學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動物營養學實習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羊學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維生素與礦物質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 (II)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4" name="圓角矩形 43"/>
          <p:cNvSpPr/>
          <p:nvPr/>
        </p:nvSpPr>
        <p:spPr>
          <a:xfrm>
            <a:off x="5206287" y="3932051"/>
            <a:ext cx="1279801" cy="1388780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5185563" y="3958075"/>
            <a:ext cx="1340540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</a:t>
            </a:r>
            <a:r>
              <a:rPr lang="zh-TW" altLang="en-US" sz="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產品化學與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檢驗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動物產品化學與檢驗實習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機能性動物產品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酵素與保健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飼料製造學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鸚鵡學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實務專題研究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 (II)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</a:p>
          <a:p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105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780172" y="4932418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教育學程</a:t>
            </a:r>
          </a:p>
        </p:txBody>
      </p:sp>
      <p:sp>
        <p:nvSpPr>
          <p:cNvPr id="47" name="圓角矩形 46"/>
          <p:cNvSpPr/>
          <p:nvPr/>
        </p:nvSpPr>
        <p:spPr>
          <a:xfrm>
            <a:off x="780171" y="5863595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寵物營養師</a:t>
            </a:r>
          </a:p>
        </p:txBody>
      </p:sp>
      <p:sp>
        <p:nvSpPr>
          <p:cNvPr id="48" name="矩形 47"/>
          <p:cNvSpPr/>
          <p:nvPr/>
        </p:nvSpPr>
        <p:spPr>
          <a:xfrm>
            <a:off x="243281" y="943458"/>
            <a:ext cx="360726" cy="377504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學系核心能力</a:t>
            </a:r>
          </a:p>
        </p:txBody>
      </p:sp>
      <p:sp>
        <p:nvSpPr>
          <p:cNvPr id="49" name="矩形 48"/>
          <p:cNvSpPr/>
          <p:nvPr/>
        </p:nvSpPr>
        <p:spPr>
          <a:xfrm>
            <a:off x="243281" y="4932418"/>
            <a:ext cx="360726" cy="174040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多元發展能力</a:t>
            </a:r>
          </a:p>
        </p:txBody>
      </p:sp>
      <p:sp>
        <p:nvSpPr>
          <p:cNvPr id="54" name="圓角矩形 53"/>
          <p:cNvSpPr/>
          <p:nvPr/>
        </p:nvSpPr>
        <p:spPr>
          <a:xfrm>
            <a:off x="2674039" y="5408107"/>
            <a:ext cx="1227197" cy="315360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5" name="文字方塊 54"/>
          <p:cNvSpPr txBox="1"/>
          <p:nvPr/>
        </p:nvSpPr>
        <p:spPr>
          <a:xfrm>
            <a:off x="2761596" y="5455400"/>
            <a:ext cx="10012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師資培育課程</a:t>
            </a:r>
          </a:p>
        </p:txBody>
      </p:sp>
      <p:sp>
        <p:nvSpPr>
          <p:cNvPr id="56" name="圓角矩形 55"/>
          <p:cNvSpPr/>
          <p:nvPr/>
        </p:nvSpPr>
        <p:spPr>
          <a:xfrm>
            <a:off x="2769860" y="5750370"/>
            <a:ext cx="1323901" cy="1068269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2760721" y="5767181"/>
            <a:ext cx="1323901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遺傳學、動物營養學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、動物營養學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、動物繁殖學、動物繁殖學實習、動物育種學、飼料營養分析、飼料營養分析實習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、生物化學、生物化學實習、寵物行為與心理、動物科技與新知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0" name="圓角矩形 59"/>
          <p:cNvSpPr/>
          <p:nvPr/>
        </p:nvSpPr>
        <p:spPr>
          <a:xfrm>
            <a:off x="4155348" y="5863595"/>
            <a:ext cx="1110586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文字方塊 60"/>
          <p:cNvSpPr txBox="1"/>
          <p:nvPr/>
        </p:nvSpPr>
        <p:spPr>
          <a:xfrm>
            <a:off x="4104115" y="5926813"/>
            <a:ext cx="1222627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肉類產品加工學實習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營養免疫學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動物產品安全管理系統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肉品處理理論與實務</a:t>
            </a:r>
          </a:p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4" name="圓角矩形 63"/>
          <p:cNvSpPr/>
          <p:nvPr/>
        </p:nvSpPr>
        <p:spPr>
          <a:xfrm>
            <a:off x="5335403" y="5863595"/>
            <a:ext cx="1056076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5327014" y="5851426"/>
            <a:ext cx="9675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動物保健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飼料製造學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動物產品產銷及經營學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動物營養學實習維生素與礦物質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05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1527" y="2726189"/>
            <a:ext cx="1459684" cy="3941350"/>
          </a:xfrm>
          <a:prstGeom prst="rect">
            <a:avLst/>
          </a:prstGeom>
          <a:solidFill>
            <a:srgbClr val="9DB2F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文字方塊 66"/>
          <p:cNvSpPr txBox="1"/>
          <p:nvPr/>
        </p:nvSpPr>
        <p:spPr>
          <a:xfrm>
            <a:off x="6999219" y="2183608"/>
            <a:ext cx="1048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未來職涯</a:t>
            </a:r>
          </a:p>
        </p:txBody>
      </p:sp>
      <p:sp>
        <p:nvSpPr>
          <p:cNvPr id="69" name="文字方塊 68"/>
          <p:cNvSpPr txBox="1"/>
          <p:nvPr/>
        </p:nvSpPr>
        <p:spPr>
          <a:xfrm>
            <a:off x="10466667" y="2171827"/>
            <a:ext cx="1017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未來升學</a:t>
            </a:r>
          </a:p>
        </p:txBody>
      </p:sp>
      <p:sp>
        <p:nvSpPr>
          <p:cNvPr id="70" name="矩形 69"/>
          <p:cNvSpPr/>
          <p:nvPr/>
        </p:nvSpPr>
        <p:spPr>
          <a:xfrm>
            <a:off x="8496649" y="2717800"/>
            <a:ext cx="1459684" cy="3949739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文字方塊 70"/>
          <p:cNvSpPr txBox="1"/>
          <p:nvPr/>
        </p:nvSpPr>
        <p:spPr>
          <a:xfrm>
            <a:off x="8523212" y="2174776"/>
            <a:ext cx="1409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相關專長證照</a:t>
            </a:r>
          </a:p>
        </p:txBody>
      </p:sp>
      <p:sp>
        <p:nvSpPr>
          <p:cNvPr id="80" name="圓角矩形 79"/>
          <p:cNvSpPr/>
          <p:nvPr/>
        </p:nvSpPr>
        <p:spPr>
          <a:xfrm>
            <a:off x="6871823" y="2734526"/>
            <a:ext cx="1118527" cy="227646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文字方塊 80"/>
          <p:cNvSpPr txBox="1"/>
          <p:nvPr/>
        </p:nvSpPr>
        <p:spPr>
          <a:xfrm>
            <a:off x="6885347" y="2749029"/>
            <a:ext cx="9675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公司企業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3" name="圓角矩形 82"/>
          <p:cNvSpPr/>
          <p:nvPr/>
        </p:nvSpPr>
        <p:spPr>
          <a:xfrm>
            <a:off x="6858977" y="2985657"/>
            <a:ext cx="1118527" cy="257382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4" name="文字方塊 83"/>
          <p:cNvSpPr txBox="1"/>
          <p:nvPr/>
        </p:nvSpPr>
        <p:spPr>
          <a:xfrm>
            <a:off x="6858977" y="2992715"/>
            <a:ext cx="11070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產業研究機構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5" name="圓角矩形 84"/>
          <p:cNvSpPr/>
          <p:nvPr/>
        </p:nvSpPr>
        <p:spPr>
          <a:xfrm>
            <a:off x="6925734" y="5007036"/>
            <a:ext cx="1295476" cy="236376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政府部門或學術單位</a:t>
            </a:r>
          </a:p>
        </p:txBody>
      </p:sp>
      <p:sp>
        <p:nvSpPr>
          <p:cNvPr id="87" name="圓角矩形 86"/>
          <p:cNvSpPr/>
          <p:nvPr/>
        </p:nvSpPr>
        <p:spPr>
          <a:xfrm>
            <a:off x="6932105" y="4113821"/>
            <a:ext cx="1118527" cy="239058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文字方塊 87"/>
          <p:cNvSpPr txBox="1"/>
          <p:nvPr/>
        </p:nvSpPr>
        <p:spPr>
          <a:xfrm>
            <a:off x="6929316" y="411174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公司企業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圓角矩形 88"/>
          <p:cNvSpPr/>
          <p:nvPr/>
        </p:nvSpPr>
        <p:spPr>
          <a:xfrm>
            <a:off x="6929316" y="4433996"/>
            <a:ext cx="1118527" cy="229022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6885347" y="4422279"/>
            <a:ext cx="11550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產業研究機構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圓角矩形 90"/>
          <p:cNvSpPr/>
          <p:nvPr/>
        </p:nvSpPr>
        <p:spPr>
          <a:xfrm>
            <a:off x="6929315" y="5361272"/>
            <a:ext cx="1118527" cy="501130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高中職畜產保健</a:t>
            </a:r>
            <a:endParaRPr lang="en-US" altLang="zh-TW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類科教師</a:t>
            </a:r>
          </a:p>
        </p:txBody>
      </p:sp>
      <p:sp>
        <p:nvSpPr>
          <p:cNvPr id="93" name="圓角矩形 92"/>
          <p:cNvSpPr/>
          <p:nvPr/>
        </p:nvSpPr>
        <p:spPr>
          <a:xfrm>
            <a:off x="6934916" y="5892949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文字方塊 93"/>
          <p:cNvSpPr txBox="1"/>
          <p:nvPr/>
        </p:nvSpPr>
        <p:spPr>
          <a:xfrm>
            <a:off x="6934915" y="5925004"/>
            <a:ext cx="12862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0" i="0" dirty="0">
                <a:solidFill>
                  <a:srgbClr val="FF0000"/>
                </a:solidFill>
                <a:effectLst/>
                <a:latin typeface="Google Sans"/>
              </a:rPr>
              <a:t>寵物食品營養管理</a:t>
            </a:r>
            <a:endParaRPr lang="en-US" altLang="zh-TW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5" name="圓角矩形 94"/>
          <p:cNvSpPr/>
          <p:nvPr/>
        </p:nvSpPr>
        <p:spPr>
          <a:xfrm>
            <a:off x="6932127" y="6243086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6932127" y="6275141"/>
            <a:ext cx="9675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" b="0" i="0" dirty="0">
                <a:solidFill>
                  <a:srgbClr val="FF0000"/>
                </a:solidFill>
                <a:effectLst/>
                <a:latin typeface="Google Sans"/>
              </a:rPr>
              <a:t>寵物飲食指導</a:t>
            </a:r>
            <a:endParaRPr lang="en-US" altLang="zh-TW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6" name="圓角矩形 125"/>
          <p:cNvSpPr/>
          <p:nvPr/>
        </p:nvSpPr>
        <p:spPr>
          <a:xfrm>
            <a:off x="8689606" y="2817546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7" name="文字方塊 126"/>
          <p:cNvSpPr txBox="1"/>
          <p:nvPr/>
        </p:nvSpPr>
        <p:spPr>
          <a:xfrm>
            <a:off x="8688194" y="2900210"/>
            <a:ext cx="967530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畜牧技師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肉製品加工技術士技能檢定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8" name="圓角矩形 127"/>
          <p:cNvSpPr/>
          <p:nvPr/>
        </p:nvSpPr>
        <p:spPr>
          <a:xfrm>
            <a:off x="8665828" y="4110913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8688194" y="4211357"/>
            <a:ext cx="967530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畜牧技師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肉製品加工技術士技能檢定</a:t>
            </a:r>
            <a:endParaRPr lang="en-US" altLang="zh-TW" sz="1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0" name="圓角矩形 129"/>
          <p:cNvSpPr/>
          <p:nvPr/>
        </p:nvSpPr>
        <p:spPr>
          <a:xfrm>
            <a:off x="8809396" y="5370726"/>
            <a:ext cx="834189" cy="349745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文字方塊 130"/>
          <p:cNvSpPr txBox="1"/>
          <p:nvPr/>
        </p:nvSpPr>
        <p:spPr>
          <a:xfrm>
            <a:off x="8929855" y="5422195"/>
            <a:ext cx="6380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教師證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圓角矩形 131"/>
          <p:cNvSpPr/>
          <p:nvPr/>
        </p:nvSpPr>
        <p:spPr>
          <a:xfrm>
            <a:off x="8689606" y="5918213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800" b="0" i="0" dirty="0">
                <a:solidFill>
                  <a:srgbClr val="FF0000"/>
                </a:solidFill>
                <a:effectLst/>
                <a:latin typeface="Segoe UI Historic" panose="020B0502040204020203" pitchFamily="34" charset="0"/>
              </a:rPr>
              <a:t>寵物食品營養管理師證照</a:t>
            </a:r>
            <a:endParaRPr lang="zh-TW" altLang="en-US" sz="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10231771" y="2717800"/>
            <a:ext cx="1459684" cy="3931564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1" name="圓角矩形 150"/>
          <p:cNvSpPr/>
          <p:nvPr/>
        </p:nvSpPr>
        <p:spPr>
          <a:xfrm>
            <a:off x="10424728" y="2799371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字方塊 156"/>
          <p:cNvSpPr txBox="1"/>
          <p:nvPr/>
        </p:nvSpPr>
        <p:spPr>
          <a:xfrm>
            <a:off x="10424728" y="2831426"/>
            <a:ext cx="1242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動物科學研究所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生物技術研究所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食品科學研究所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相關科學研究所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8" name="圓角矩形 157"/>
          <p:cNvSpPr/>
          <p:nvPr/>
        </p:nvSpPr>
        <p:spPr>
          <a:xfrm>
            <a:off x="10451287" y="4128341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字方塊 159"/>
          <p:cNvSpPr txBox="1"/>
          <p:nvPr/>
        </p:nvSpPr>
        <p:spPr>
          <a:xfrm>
            <a:off x="10484839" y="4181250"/>
            <a:ext cx="11185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動物科學研究所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生物技術研究所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食品科學研究所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相關科學研究所</a:t>
            </a:r>
            <a:endParaRPr lang="en-US" altLang="zh-TW" sz="105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4" name="圓角矩形 53">
            <a:extLst>
              <a:ext uri="{FF2B5EF4-FFF2-40B4-BE49-F238E27FC236}">
                <a16:creationId xmlns:a16="http://schemas.microsoft.com/office/drawing/2014/main" id="{4BA27376-1820-4E8A-8D6A-0069840C7F47}"/>
              </a:ext>
            </a:extLst>
          </p:cNvPr>
          <p:cNvSpPr/>
          <p:nvPr/>
        </p:nvSpPr>
        <p:spPr>
          <a:xfrm>
            <a:off x="3962357" y="5408106"/>
            <a:ext cx="1227197" cy="315361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6" name="文字方塊 135">
            <a:extLst>
              <a:ext uri="{FF2B5EF4-FFF2-40B4-BE49-F238E27FC236}">
                <a16:creationId xmlns:a16="http://schemas.microsoft.com/office/drawing/2014/main" id="{02E8B7E3-CC66-4414-B604-B3B525B5B00F}"/>
              </a:ext>
            </a:extLst>
          </p:cNvPr>
          <p:cNvSpPr txBox="1"/>
          <p:nvPr/>
        </p:nvSpPr>
        <p:spPr>
          <a:xfrm>
            <a:off x="4065990" y="5462565"/>
            <a:ext cx="10012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師資培育課程</a:t>
            </a:r>
          </a:p>
        </p:txBody>
      </p:sp>
      <p:sp>
        <p:nvSpPr>
          <p:cNvPr id="138" name="圓角矩形 53">
            <a:extLst>
              <a:ext uri="{FF2B5EF4-FFF2-40B4-BE49-F238E27FC236}">
                <a16:creationId xmlns:a16="http://schemas.microsoft.com/office/drawing/2014/main" id="{8DE4C3FD-B395-4F31-9D7B-A076D7AF9FA8}"/>
              </a:ext>
            </a:extLst>
          </p:cNvPr>
          <p:cNvSpPr/>
          <p:nvPr/>
        </p:nvSpPr>
        <p:spPr>
          <a:xfrm>
            <a:off x="5258747" y="5418667"/>
            <a:ext cx="1227197" cy="29781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9" name="文字方塊 138">
            <a:extLst>
              <a:ext uri="{FF2B5EF4-FFF2-40B4-BE49-F238E27FC236}">
                <a16:creationId xmlns:a16="http://schemas.microsoft.com/office/drawing/2014/main" id="{AF8EED1F-9FE6-4363-BE89-4ABB9A96A5F7}"/>
              </a:ext>
            </a:extLst>
          </p:cNvPr>
          <p:cNvSpPr txBox="1"/>
          <p:nvPr/>
        </p:nvSpPr>
        <p:spPr>
          <a:xfrm>
            <a:off x="5327273" y="5469498"/>
            <a:ext cx="10012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師資培育課程</a:t>
            </a:r>
          </a:p>
        </p:txBody>
      </p:sp>
      <p:sp>
        <p:nvSpPr>
          <p:cNvPr id="107" name="圓角矩形 55">
            <a:extLst>
              <a:ext uri="{FF2B5EF4-FFF2-40B4-BE49-F238E27FC236}">
                <a16:creationId xmlns:a16="http://schemas.microsoft.com/office/drawing/2014/main" id="{33FA2021-391F-41C3-B608-FBFA1DE2D873}"/>
              </a:ext>
            </a:extLst>
          </p:cNvPr>
          <p:cNvSpPr/>
          <p:nvPr/>
        </p:nvSpPr>
        <p:spPr>
          <a:xfrm>
            <a:off x="1631422" y="5898043"/>
            <a:ext cx="1077358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動物解剖生理學實習</a:t>
            </a:r>
            <a:r>
              <a:rPr lang="en-US" altLang="zh-TW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伴侶動物</a:t>
            </a:r>
            <a:endParaRPr lang="en-US" altLang="zh-TW" sz="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飼料作物學</a:t>
            </a:r>
          </a:p>
          <a:p>
            <a:r>
              <a:rPr lang="zh-TW" altLang="en-US" sz="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動物行為學</a:t>
            </a:r>
          </a:p>
          <a:p>
            <a:endParaRPr lang="en-US" altLang="zh-TW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9" name="圓角矩形 79">
            <a:extLst>
              <a:ext uri="{FF2B5EF4-FFF2-40B4-BE49-F238E27FC236}">
                <a16:creationId xmlns:a16="http://schemas.microsoft.com/office/drawing/2014/main" id="{51B7918D-EB3B-4F54-81D6-6CC721FB483A}"/>
              </a:ext>
            </a:extLst>
          </p:cNvPr>
          <p:cNvSpPr/>
          <p:nvPr/>
        </p:nvSpPr>
        <p:spPr>
          <a:xfrm>
            <a:off x="6850636" y="3556858"/>
            <a:ext cx="1370573" cy="259408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政府部門或學術單位</a:t>
            </a:r>
          </a:p>
        </p:txBody>
      </p:sp>
      <p:sp>
        <p:nvSpPr>
          <p:cNvPr id="110" name="圓角矩形 79">
            <a:extLst>
              <a:ext uri="{FF2B5EF4-FFF2-40B4-BE49-F238E27FC236}">
                <a16:creationId xmlns:a16="http://schemas.microsoft.com/office/drawing/2014/main" id="{7BE01E1B-AAEB-4312-9E87-6866D9C845AB}"/>
              </a:ext>
            </a:extLst>
          </p:cNvPr>
          <p:cNvSpPr/>
          <p:nvPr/>
        </p:nvSpPr>
        <p:spPr>
          <a:xfrm>
            <a:off x="6850636" y="3269542"/>
            <a:ext cx="1118527" cy="254318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自行創業</a:t>
            </a:r>
          </a:p>
        </p:txBody>
      </p:sp>
      <p:sp>
        <p:nvSpPr>
          <p:cNvPr id="112" name="圓角矩形 86">
            <a:extLst>
              <a:ext uri="{FF2B5EF4-FFF2-40B4-BE49-F238E27FC236}">
                <a16:creationId xmlns:a16="http://schemas.microsoft.com/office/drawing/2014/main" id="{08BABF43-DF78-4076-A69C-AA2715C33B56}"/>
              </a:ext>
            </a:extLst>
          </p:cNvPr>
          <p:cNvSpPr/>
          <p:nvPr/>
        </p:nvSpPr>
        <p:spPr>
          <a:xfrm>
            <a:off x="6918826" y="4714901"/>
            <a:ext cx="1118527" cy="24740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自行創業</a:t>
            </a:r>
          </a:p>
        </p:txBody>
      </p:sp>
    </p:spTree>
    <p:extLst>
      <p:ext uri="{BB962C8B-B14F-4D97-AF65-F5344CB8AC3E}">
        <p14:creationId xmlns:p14="http://schemas.microsoft.com/office/powerpoint/2010/main" val="1088587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559</Words>
  <Application>Microsoft Office PowerPoint</Application>
  <PresentationFormat>寬螢幕</PresentationFormat>
  <Paragraphs>150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Google Sans</vt:lpstr>
      <vt:lpstr>微軟正黑體</vt:lpstr>
      <vt:lpstr>標楷體</vt:lpstr>
      <vt:lpstr>Arial</vt:lpstr>
      <vt:lpstr>Calibri</vt:lpstr>
      <vt:lpstr>Calibri Light</vt:lpstr>
      <vt:lpstr>Segoe UI Historic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41</cp:revision>
  <cp:lastPrinted>2025-11-11T05:44:35Z</cp:lastPrinted>
  <dcterms:created xsi:type="dcterms:W3CDTF">2025-08-25T06:42:33Z</dcterms:created>
  <dcterms:modified xsi:type="dcterms:W3CDTF">2025-12-12T02:23:15Z</dcterms:modified>
</cp:coreProperties>
</file>