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4" r:id="rId5"/>
    <p:sldId id="257" r:id="rId6"/>
    <p:sldId id="266" r:id="rId7"/>
    <p:sldId id="262" r:id="rId8"/>
    <p:sldId id="268" r:id="rId9"/>
    <p:sldId id="261" r:id="rId10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7257C-F7D7-42C9-A799-029D3F5E1D0C}" type="datetimeFigureOut">
              <a:rPr lang="zh-TW" altLang="en-US" smtClean="0"/>
              <a:t>2025/9/12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C723-5604-48EC-A65B-16B393FFCC1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901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7257C-F7D7-42C9-A799-029D3F5E1D0C}" type="datetimeFigureOut">
              <a:rPr lang="zh-TW" altLang="en-US" smtClean="0"/>
              <a:t>2025/9/12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C723-5604-48EC-A65B-16B393FFCC1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9968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7257C-F7D7-42C9-A799-029D3F5E1D0C}" type="datetimeFigureOut">
              <a:rPr lang="zh-TW" altLang="en-US" smtClean="0"/>
              <a:t>2025/9/12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C723-5604-48EC-A65B-16B393FFCC1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9562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7257C-F7D7-42C9-A799-029D3F5E1D0C}" type="datetimeFigureOut">
              <a:rPr lang="zh-TW" altLang="en-US" smtClean="0"/>
              <a:t>2025/9/12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C723-5604-48EC-A65B-16B393FFCC1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8752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7257C-F7D7-42C9-A799-029D3F5E1D0C}" type="datetimeFigureOut">
              <a:rPr lang="zh-TW" altLang="en-US" smtClean="0"/>
              <a:t>2025/9/12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C723-5604-48EC-A65B-16B393FFCC1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8046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7257C-F7D7-42C9-A799-029D3F5E1D0C}" type="datetimeFigureOut">
              <a:rPr lang="zh-TW" altLang="en-US" smtClean="0"/>
              <a:t>2025/9/12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C723-5604-48EC-A65B-16B393FFCC1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9771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7257C-F7D7-42C9-A799-029D3F5E1D0C}" type="datetimeFigureOut">
              <a:rPr lang="zh-TW" altLang="en-US" smtClean="0"/>
              <a:t>2025/9/12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C723-5604-48EC-A65B-16B393FFCC1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0764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7257C-F7D7-42C9-A799-029D3F5E1D0C}" type="datetimeFigureOut">
              <a:rPr lang="zh-TW" altLang="en-US" smtClean="0"/>
              <a:t>2025/9/12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C723-5604-48EC-A65B-16B393FFCC1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3477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7257C-F7D7-42C9-A799-029D3F5E1D0C}" type="datetimeFigureOut">
              <a:rPr lang="zh-TW" altLang="en-US" smtClean="0"/>
              <a:t>2025/9/12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C723-5604-48EC-A65B-16B393FFCC1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3307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7257C-F7D7-42C9-A799-029D3F5E1D0C}" type="datetimeFigureOut">
              <a:rPr lang="zh-TW" altLang="en-US" smtClean="0"/>
              <a:t>2025/9/12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C723-5604-48EC-A65B-16B393FFCC1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7011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7257C-F7D7-42C9-A799-029D3F5E1D0C}" type="datetimeFigureOut">
              <a:rPr lang="zh-TW" altLang="en-US" smtClean="0"/>
              <a:t>2025/9/12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C723-5604-48EC-A65B-16B393FFCC1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6135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7257C-F7D7-42C9-A799-029D3F5E1D0C}" type="datetimeFigureOut">
              <a:rPr lang="zh-TW" altLang="en-US" smtClean="0"/>
              <a:t>2025/9/12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7CC723-5604-48EC-A65B-16B393FFCC1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0115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專業實習申請流程</a:t>
            </a: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及注意事項</a:t>
            </a:r>
          </a:p>
        </p:txBody>
      </p:sp>
    </p:spTree>
    <p:extLst>
      <p:ext uri="{BB962C8B-B14F-4D97-AF65-F5344CB8AC3E}">
        <p14:creationId xmlns:p14="http://schemas.microsoft.com/office/powerpoint/2010/main" val="33121401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專業實習實施要點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6032" y="1581912"/>
            <a:ext cx="11759184" cy="5276087"/>
          </a:xfrm>
        </p:spPr>
        <p:txBody>
          <a:bodyPr>
            <a:normAutofit/>
          </a:bodyPr>
          <a:lstStyle/>
          <a:p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本系大學部學生於在學期間，在經本系認可之機關修習「專業實習」學分，修習期限為</a:t>
            </a:r>
            <a:r>
              <a:rPr lang="zh-TW" altLang="en-US" sz="2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兩週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本系學生修習本科目時，由本系教師與認可之機關洽商安排前往實習。</a:t>
            </a:r>
            <a:endParaRPr lang="en-US" altLang="zh-TW" sz="2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學生於實習期間，得向機關申請辦理病假或事假之手續，但請假總時數（含遲到、早退及曠職）不得超過兩天。</a:t>
            </a:r>
            <a:endParaRPr lang="en-US" altLang="zh-TW" sz="2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學生完成修習期限後需撰寫「實習報告」，由實習機關及本系依出勤情況 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(20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％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、學習技術及成效 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(40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％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、以及報告內容 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(40 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％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) 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等標準核分。</a:t>
            </a:r>
            <a:endParaRPr lang="en-US" altLang="zh-TW" sz="2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本系學生未選修本科目、修習時間不足兩週、請假總時數超過兩天、或「實習報告」成績未達六十分者，不給予本科目學分。</a:t>
            </a:r>
            <a:endParaRPr lang="en-US" altLang="zh-TW" sz="2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2600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學生實習期間所需之費用</a:t>
            </a:r>
            <a:r>
              <a:rPr lang="en-US" altLang="zh-TW" sz="2600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(</a:t>
            </a:r>
            <a:r>
              <a:rPr lang="zh-TW" altLang="zh-TW" sz="2600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實習費、往返機票、交通費、膳宿、簽證等支出</a:t>
            </a:r>
            <a:r>
              <a:rPr lang="en-US" altLang="zh-TW" sz="2600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)</a:t>
            </a:r>
            <a:r>
              <a:rPr lang="zh-TW" altLang="zh-TW" sz="2600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，除實習機關另有規定者外，由學生自行籌措或申請相關獎補助。惟大專校院校外實習學生團體保險由本系統一辦理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753072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本系認可之實習機關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zh-TW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國內動物科學相關之研究及教學單位</a:t>
            </a:r>
            <a:r>
              <a:rPr lang="en-US" altLang="zh-TW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(</a:t>
            </a:r>
            <a:r>
              <a:rPr lang="zh-TW" altLang="zh-TW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含本校相關附屬單位</a:t>
            </a:r>
            <a:r>
              <a:rPr lang="en-US" altLang="zh-TW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國內政府動物科學相關機關。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政府立案有關動物科學之國內公私立機關、團體或事業單位。 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與本校簽訂合作計畫之國外機構</a:t>
            </a:r>
          </a:p>
        </p:txBody>
      </p:sp>
    </p:spTree>
    <p:extLst>
      <p:ext uri="{BB962C8B-B14F-4D97-AF65-F5344CB8AC3E}">
        <p14:creationId xmlns:p14="http://schemas.microsoft.com/office/powerpoint/2010/main" val="3822974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53067" y="0"/>
            <a:ext cx="5401733" cy="813816"/>
          </a:xfrm>
        </p:spPr>
        <p:txBody>
          <a:bodyPr>
            <a:normAutofit/>
          </a:bodyPr>
          <a:lstStyle/>
          <a:p>
            <a:pPr algn="ctr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實習申請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1596796" y="6454675"/>
            <a:ext cx="85539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rgbClr val="FF0000"/>
                </a:solidFill>
              </a:rPr>
              <a:t>*相關表單可至系辦領取或至本系</a:t>
            </a:r>
            <a:r>
              <a:rPr lang="zh-TW" altLang="en-US" sz="1600" b="1" u="sng" dirty="0">
                <a:solidFill>
                  <a:srgbClr val="FF0000"/>
                </a:solidFill>
              </a:rPr>
              <a:t>網頁</a:t>
            </a:r>
            <a:r>
              <a:rPr lang="en-US" altLang="zh-TW" sz="1600" b="1" u="sng" dirty="0">
                <a:solidFill>
                  <a:srgbClr val="FF0000"/>
                </a:solidFill>
              </a:rPr>
              <a:t>/</a:t>
            </a:r>
            <a:r>
              <a:rPr lang="zh-TW" altLang="en-US" sz="1600" b="1" u="sng" dirty="0">
                <a:solidFill>
                  <a:srgbClr val="FF0000"/>
                </a:solidFill>
              </a:rPr>
              <a:t>學生專區</a:t>
            </a:r>
            <a:r>
              <a:rPr lang="en-US" altLang="zh-TW" sz="1600" b="1" u="sng" dirty="0">
                <a:solidFill>
                  <a:srgbClr val="FF0000"/>
                </a:solidFill>
              </a:rPr>
              <a:t>/</a:t>
            </a:r>
            <a:r>
              <a:rPr lang="zh-TW" altLang="en-US" sz="1600" b="1" u="sng" dirty="0">
                <a:solidFill>
                  <a:srgbClr val="FF0000"/>
                </a:solidFill>
              </a:rPr>
              <a:t>專業實習</a:t>
            </a:r>
            <a:r>
              <a:rPr lang="en-US" altLang="zh-TW" sz="1600" b="1" u="sng" dirty="0">
                <a:solidFill>
                  <a:srgbClr val="FF0000"/>
                </a:solidFill>
              </a:rPr>
              <a:t>/</a:t>
            </a:r>
            <a:r>
              <a:rPr lang="zh-TW" altLang="en-US" sz="1600" b="1" u="sng" dirty="0">
                <a:solidFill>
                  <a:srgbClr val="FF0000"/>
                </a:solidFill>
              </a:rPr>
              <a:t>專業實習表單下載</a:t>
            </a:r>
            <a:r>
              <a:rPr lang="zh-TW" altLang="en-US" sz="1600" b="1" dirty="0">
                <a:solidFill>
                  <a:srgbClr val="FF0000"/>
                </a:solidFill>
              </a:rPr>
              <a:t>項目下載使用</a:t>
            </a:r>
          </a:p>
        </p:txBody>
      </p:sp>
      <p:sp>
        <p:nvSpPr>
          <p:cNvPr id="7" name="矩形 6"/>
          <p:cNvSpPr/>
          <p:nvPr/>
        </p:nvSpPr>
        <p:spPr>
          <a:xfrm>
            <a:off x="467921" y="971978"/>
            <a:ext cx="697202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TW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確認實習機構是否經本系評估合格</a:t>
            </a:r>
            <a:r>
              <a:rPr lang="en-US" altLang="zh-TW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實習前</a:t>
            </a:r>
            <a:r>
              <a:rPr lang="en-US" altLang="zh-TW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個月</a:t>
            </a:r>
            <a:r>
              <a:rPr lang="en-US" altLang="zh-TW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lvl="0" indent="-285750">
              <a:buFont typeface="Wingdings" panose="05000000000000000000" pitchFamily="2" charset="2"/>
              <a:buChar char="u"/>
            </a:pP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114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年起前往實習機構請先填寫</a:t>
            </a:r>
            <a:r>
              <a:rPr lang="zh-TW" altLang="zh-TW" sz="2000" kern="100" dirty="0">
                <a:effectLst/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校外實習機構評估表</a:t>
            </a:r>
            <a:r>
              <a:rPr lang="zh-TW" altLang="en-US" b="1" kern="1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lvl="0" indent="-285750">
              <a:buFont typeface="Wingdings" panose="05000000000000000000" pitchFamily="2" charset="2"/>
              <a:buChar char="u"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若經評估不合格，將由輔導老師協助轉介合格單位實習。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lvl="0" indent="-285750">
              <a:buFont typeface="Wingdings" panose="05000000000000000000" pitchFamily="2" charset="2"/>
              <a:buChar char="u"/>
            </a:pP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訂定實習合約書及學生個別實習計畫</a:t>
            </a:r>
            <a:r>
              <a:rPr lang="en-US" altLang="zh-TW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實習前</a:t>
            </a:r>
            <a:r>
              <a:rPr lang="en-US" altLang="zh-TW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個月</a:t>
            </a:r>
            <a:r>
              <a:rPr lang="en-US" altLang="zh-TW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TW" sz="2000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Wingdings" panose="05000000000000000000" pitchFamily="2" charset="2"/>
              <a:buChar char="u"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申請實習前請填妥</a:t>
            </a:r>
            <a:r>
              <a:rPr lang="zh-TW" altLang="en-US" sz="2000" b="1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校外實習合約書及實習計畫</a:t>
            </a:r>
            <a:r>
              <a:rPr lang="en-US" altLang="zh-TW" sz="2000" b="1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b="1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一式兩份</a:t>
            </a:r>
            <a:r>
              <a:rPr lang="en-US" altLang="zh-TW" sz="2000" b="1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，經指導教師及系主任蓋章後，</a:t>
            </a:r>
            <a:r>
              <a:rPr lang="zh-TW" altLang="en-US" sz="20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紙本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送達系辦公室用印。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Wingdings" panose="05000000000000000000" pitchFamily="2" charset="2"/>
              <a:buChar char="u"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若實習單位有制式合約書，以實習單位版本為主。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Wingdings" panose="05000000000000000000" pitchFamily="2" charset="2"/>
              <a:buChar char="u"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政府機關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如：畜試所、台北市立動物園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提供的團體實習，合約書由系辦統一簽訂，實習計畫書請自行與指導老師制定後提交系辦。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Wingdings" panose="05000000000000000000" pitchFamily="2" charset="2"/>
              <a:buChar char="u"/>
            </a:pP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參加行前說明會或相關講座</a:t>
            </a:r>
            <a:endParaRPr lang="en-US" altLang="zh-TW" sz="2000" b="1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https://website.ncyu.edu.tw/ans/Subject?nodeId=60068</a:t>
            </a:r>
            <a:endPara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endParaRPr lang="zh-TW" altLang="en-US" sz="2000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2A9ADBBD-1B24-465E-B841-95ED3BCF4B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3933" y="8546"/>
            <a:ext cx="4428067" cy="632229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423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28615" y="172374"/>
            <a:ext cx="2545080" cy="813816"/>
          </a:xfrm>
        </p:spPr>
        <p:txBody>
          <a:bodyPr>
            <a:normAutofit/>
          </a:bodyPr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實習申請</a:t>
            </a:r>
          </a:p>
        </p:txBody>
      </p:sp>
      <p:sp>
        <p:nvSpPr>
          <p:cNvPr id="7" name="矩形 6"/>
          <p:cNvSpPr/>
          <p:nvPr/>
        </p:nvSpPr>
        <p:spPr>
          <a:xfrm>
            <a:off x="791909" y="986190"/>
            <a:ext cx="672649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en-US" altLang="zh-TW" sz="2000" dirty="0"/>
          </a:p>
          <a:p>
            <a:r>
              <a:rPr lang="en-US" altLang="zh-TW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上網填寫本校校外實習申請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：Ｅ化校園→校務行政系統→各種申請作業→校外實習申請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至遲請於</a:t>
            </a:r>
            <a:r>
              <a:rPr lang="zh-TW" altLang="en-US" sz="20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實習前</a:t>
            </a:r>
            <a:r>
              <a:rPr lang="en-US" altLang="zh-TW" sz="20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0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個月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提出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Wingdings" panose="05000000000000000000" pitchFamily="2" charset="2"/>
              <a:buChar char="u"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實習前請與輔導老師確認實習內容是否符合本系規定。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Wingdings" panose="05000000000000000000" pitchFamily="2" charset="2"/>
              <a:buChar char="u"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若實習申請資料填寫有誤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如科目名稱、保險項目等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，由系辦統一修改。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Wingdings" panose="05000000000000000000" pitchFamily="2" charset="2"/>
              <a:buChar char="u"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若未完成實習申請，將以退件處理，請留意校務行政系統退件訊息，不另行通知。</a:t>
            </a:r>
          </a:p>
          <a:p>
            <a:pPr lvl="0"/>
            <a:endPara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en-US" altLang="zh-TW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en-US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保險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：於校外實習前一個月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寒假</a:t>
            </a:r>
            <a:r>
              <a:rPr lang="en-US" altLang="zh-TW" sz="20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20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0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31</a:t>
            </a:r>
            <a:r>
              <a:rPr lang="zh-TW" altLang="en-US" sz="20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截止受理、</a:t>
            </a:r>
            <a:r>
              <a:rPr lang="zh-TW" altLang="en-US" sz="20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暑假</a:t>
            </a:r>
            <a:r>
              <a:rPr lang="en-US" altLang="zh-TW" sz="20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0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0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31</a:t>
            </a:r>
            <a:r>
              <a:rPr lang="zh-TW" altLang="en-US" sz="20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截止受理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由系所統一辦理校外實習團體保險。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en-US" sz="20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逾期申請實習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者，為不影響其他學生團體保險申請權益，請自行</a:t>
            </a:r>
            <a:r>
              <a:rPr lang="zh-TW" altLang="en-US" sz="2000" b="0" i="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辦理保險並自負保費，並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提供相關投保證明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b="0" i="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保險規格需符合最低要求：「傷害保險</a:t>
            </a:r>
            <a:r>
              <a:rPr lang="en-US" altLang="zh-TW" sz="2000" b="0" i="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200</a:t>
            </a:r>
            <a:r>
              <a:rPr lang="zh-TW" altLang="en-US" sz="2000" b="0" i="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萬元」及「傷害醫療險限額</a:t>
            </a:r>
            <a:r>
              <a:rPr lang="en-US" altLang="zh-TW" sz="2000" b="0" i="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000" b="0" i="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萬元（含門診實支實付及住院日額給付）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endParaRPr lang="en-US" altLang="zh-TW" sz="2000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7F9B0CC1-5B39-4DE7-AD32-D04C359836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3933" y="8546"/>
            <a:ext cx="4428067" cy="632229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870D3F76-7B0D-4498-A0E1-19FEEB3F238F}"/>
              </a:ext>
            </a:extLst>
          </p:cNvPr>
          <p:cNvSpPr txBox="1"/>
          <p:nvPr/>
        </p:nvSpPr>
        <p:spPr>
          <a:xfrm>
            <a:off x="1596796" y="6454675"/>
            <a:ext cx="85539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rgbClr val="FF0000"/>
                </a:solidFill>
              </a:rPr>
              <a:t>*相關表單可至系辦領取或至本系</a:t>
            </a:r>
            <a:r>
              <a:rPr lang="zh-TW" altLang="en-US" sz="1600" b="1" u="sng" dirty="0">
                <a:solidFill>
                  <a:srgbClr val="FF0000"/>
                </a:solidFill>
              </a:rPr>
              <a:t>網頁</a:t>
            </a:r>
            <a:r>
              <a:rPr lang="en-US" altLang="zh-TW" sz="1600" b="1" u="sng" dirty="0">
                <a:solidFill>
                  <a:srgbClr val="FF0000"/>
                </a:solidFill>
              </a:rPr>
              <a:t>/</a:t>
            </a:r>
            <a:r>
              <a:rPr lang="zh-TW" altLang="en-US" sz="1600" b="1" u="sng" dirty="0">
                <a:solidFill>
                  <a:srgbClr val="FF0000"/>
                </a:solidFill>
              </a:rPr>
              <a:t>學生專區</a:t>
            </a:r>
            <a:r>
              <a:rPr lang="en-US" altLang="zh-TW" sz="1600" b="1" u="sng" dirty="0">
                <a:solidFill>
                  <a:srgbClr val="FF0000"/>
                </a:solidFill>
              </a:rPr>
              <a:t>/</a:t>
            </a:r>
            <a:r>
              <a:rPr lang="zh-TW" altLang="en-US" sz="1600" b="1" u="sng" dirty="0">
                <a:solidFill>
                  <a:srgbClr val="FF0000"/>
                </a:solidFill>
              </a:rPr>
              <a:t>專業實習</a:t>
            </a:r>
            <a:r>
              <a:rPr lang="en-US" altLang="zh-TW" sz="1600" b="1" u="sng" dirty="0">
                <a:solidFill>
                  <a:srgbClr val="FF0000"/>
                </a:solidFill>
              </a:rPr>
              <a:t>/</a:t>
            </a:r>
            <a:r>
              <a:rPr lang="zh-TW" altLang="en-US" sz="1600" b="1" u="sng" dirty="0">
                <a:solidFill>
                  <a:srgbClr val="FF0000"/>
                </a:solidFill>
              </a:rPr>
              <a:t>專業實習表單下載</a:t>
            </a:r>
            <a:r>
              <a:rPr lang="zh-TW" altLang="en-US" sz="1600" b="1" dirty="0">
                <a:solidFill>
                  <a:srgbClr val="FF0000"/>
                </a:solidFill>
              </a:rPr>
              <a:t>項目下載使用</a:t>
            </a:r>
          </a:p>
        </p:txBody>
      </p:sp>
    </p:spTree>
    <p:extLst>
      <p:ext uri="{BB962C8B-B14F-4D97-AF65-F5344CB8AC3E}">
        <p14:creationId xmlns:p14="http://schemas.microsoft.com/office/powerpoint/2010/main" val="1921542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72374"/>
            <a:ext cx="12192000" cy="813816"/>
          </a:xfrm>
        </p:spPr>
        <p:txBody>
          <a:bodyPr>
            <a:normAutofit/>
          </a:bodyPr>
          <a:lstStyle/>
          <a:p>
            <a:pPr algn="ctr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實習期間</a:t>
            </a:r>
          </a:p>
        </p:txBody>
      </p:sp>
      <p:sp>
        <p:nvSpPr>
          <p:cNvPr id="7" name="矩形 6"/>
          <p:cNvSpPr/>
          <p:nvPr/>
        </p:nvSpPr>
        <p:spPr>
          <a:xfrm>
            <a:off x="791909" y="986190"/>
            <a:ext cx="103248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須配合安排輔導訪視，並</a:t>
            </a:r>
            <a:r>
              <a:rPr lang="zh-TW" altLang="en-US" sz="2800" b="1" kern="150" dirty="0">
                <a:effectLst/>
                <a:ea typeface="標楷體" panose="03000509000000000000" pitchFamily="65" charset="-120"/>
                <a:cs typeface="F"/>
              </a:rPr>
              <a:t>由實習機構及輔導教師雙方簽名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870D3F76-7B0D-4498-A0E1-19FEEB3F238F}"/>
              </a:ext>
            </a:extLst>
          </p:cNvPr>
          <p:cNvSpPr txBox="1"/>
          <p:nvPr/>
        </p:nvSpPr>
        <p:spPr>
          <a:xfrm>
            <a:off x="1596796" y="6454675"/>
            <a:ext cx="85539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rgbClr val="FF0000"/>
                </a:solidFill>
              </a:rPr>
              <a:t>*相關表單可至系辦領取或至本系</a:t>
            </a:r>
            <a:r>
              <a:rPr lang="zh-TW" altLang="en-US" sz="1600" b="1" u="sng" dirty="0">
                <a:solidFill>
                  <a:srgbClr val="FF0000"/>
                </a:solidFill>
              </a:rPr>
              <a:t>網頁</a:t>
            </a:r>
            <a:r>
              <a:rPr lang="en-US" altLang="zh-TW" sz="1600" b="1" u="sng" dirty="0">
                <a:solidFill>
                  <a:srgbClr val="FF0000"/>
                </a:solidFill>
              </a:rPr>
              <a:t>/</a:t>
            </a:r>
            <a:r>
              <a:rPr lang="zh-TW" altLang="en-US" sz="1600" b="1" u="sng" dirty="0">
                <a:solidFill>
                  <a:srgbClr val="FF0000"/>
                </a:solidFill>
              </a:rPr>
              <a:t>學生專區</a:t>
            </a:r>
            <a:r>
              <a:rPr lang="en-US" altLang="zh-TW" sz="1600" b="1" u="sng" dirty="0">
                <a:solidFill>
                  <a:srgbClr val="FF0000"/>
                </a:solidFill>
              </a:rPr>
              <a:t>/</a:t>
            </a:r>
            <a:r>
              <a:rPr lang="zh-TW" altLang="en-US" sz="1600" b="1" u="sng" dirty="0">
                <a:solidFill>
                  <a:srgbClr val="FF0000"/>
                </a:solidFill>
              </a:rPr>
              <a:t>專業實習</a:t>
            </a:r>
            <a:r>
              <a:rPr lang="en-US" altLang="zh-TW" sz="1600" b="1" u="sng" dirty="0">
                <a:solidFill>
                  <a:srgbClr val="FF0000"/>
                </a:solidFill>
              </a:rPr>
              <a:t>/</a:t>
            </a:r>
            <a:r>
              <a:rPr lang="zh-TW" altLang="en-US" sz="1600" b="1" u="sng" dirty="0">
                <a:solidFill>
                  <a:srgbClr val="FF0000"/>
                </a:solidFill>
              </a:rPr>
              <a:t>專業實習表單下載</a:t>
            </a:r>
            <a:r>
              <a:rPr lang="zh-TW" altLang="en-US" sz="1600" b="1" dirty="0">
                <a:solidFill>
                  <a:srgbClr val="FF0000"/>
                </a:solidFill>
              </a:rPr>
              <a:t>項目下載使用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F9509503-8194-426A-8A0E-6014F63CC2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8648" y="1693756"/>
            <a:ext cx="4135120" cy="4699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195ACD39-8305-4ED9-8DC2-DBF6C9E7C2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916" y="1693755"/>
            <a:ext cx="4327364" cy="469900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758415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211639" y="111095"/>
            <a:ext cx="2415356" cy="813816"/>
          </a:xfrm>
        </p:spPr>
        <p:txBody>
          <a:bodyPr>
            <a:normAutofit fontScale="90000"/>
          </a:bodyPr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實習結束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2321" y="813305"/>
            <a:ext cx="1932120" cy="273230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8914" y="813305"/>
            <a:ext cx="1932122" cy="273230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2320" y="3722371"/>
            <a:ext cx="1932121" cy="273230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矩形 6"/>
          <p:cNvSpPr/>
          <p:nvPr/>
        </p:nvSpPr>
        <p:spPr>
          <a:xfrm>
            <a:off x="741230" y="994947"/>
            <a:ext cx="6583427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lvl="0"/>
            <a:r>
              <a:rPr lang="zh-TW" altLang="en-US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考核表</a:t>
            </a:r>
            <a:endParaRPr lang="en-US" altLang="zh-TW" sz="20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44000" lvl="0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實習結束由實習單位填寫本系「專業實習成績考核」表進行考核。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29750" indent="-285750">
              <a:buFont typeface="Wingdings" panose="05000000000000000000" pitchFamily="2" charset="2"/>
              <a:buChar char="u"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考核表</a:t>
            </a:r>
            <a:r>
              <a:rPr lang="zh-TW" altLang="en-US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正</a:t>
            </a:r>
            <a:r>
              <a:rPr lang="zh-TW" altLang="en-US" sz="2000" b="1" kern="150" dirty="0">
                <a:solidFill>
                  <a:srgbClr val="0070C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F"/>
              </a:rPr>
              <a:t>本</a:t>
            </a:r>
            <a:r>
              <a:rPr lang="zh-TW" altLang="en-US" sz="2000" kern="15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F"/>
              </a:rPr>
              <a:t>繳回系辦留存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44000" lvl="0"/>
            <a:endPara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1450" lvl="0"/>
            <a:r>
              <a:rPr lang="zh-TW" altLang="en-US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滿意度調查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lvl="0" indent="-285750">
              <a:buFont typeface="Wingdings" panose="05000000000000000000" pitchFamily="2" charset="2"/>
              <a:buChar char="u"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學生請填寫本校「實習學生對校外實習合作機構滿意度問卷調查」。    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lvl="0" indent="-285750">
              <a:buFont typeface="Wingdings" panose="05000000000000000000" pitchFamily="2" charset="2"/>
              <a:buChar char="u"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請主動提供調查表表單予實習單位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「實習學生對校外實習合作機構滿意度問卷調查」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lvl="0" indent="-285750">
              <a:buFont typeface="Wingdings" panose="05000000000000000000" pitchFamily="2" charset="2"/>
              <a:buChar char="u"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調查表</a:t>
            </a:r>
            <a:r>
              <a:rPr lang="zh-TW" altLang="en-US" sz="20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正本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請於實習結束後繳回系辦留存。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1450" lvl="0"/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1450"/>
            <a:r>
              <a:rPr lang="zh-TW" altLang="zh-TW" sz="2000" b="1" kern="150" dirty="0"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F"/>
              </a:rPr>
              <a:t>訪視輔導紀錄</a:t>
            </a:r>
            <a:endParaRPr lang="en-US" altLang="zh-TW" sz="2000" b="1" kern="150" dirty="0">
              <a:solidFill>
                <a:srgbClr val="FF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F"/>
            </a:endParaRPr>
          </a:p>
          <a:p>
            <a:pPr marL="514350" indent="-342900">
              <a:buFont typeface="Wingdings" panose="05000000000000000000" pitchFamily="2" charset="2"/>
              <a:buChar char="u"/>
            </a:pPr>
            <a:r>
              <a:rPr lang="zh-TW" altLang="zh-TW" sz="2000" kern="15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F"/>
              </a:rPr>
              <a:t>輔導紀錄</a:t>
            </a:r>
            <a:r>
              <a:rPr lang="zh-TW" altLang="en-US" sz="2000" kern="15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F"/>
              </a:rPr>
              <a:t>表，雙方簽名後</a:t>
            </a:r>
            <a:r>
              <a:rPr lang="zh-TW" altLang="en-US" sz="2000" b="1" kern="150" dirty="0">
                <a:solidFill>
                  <a:srgbClr val="0070C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F"/>
              </a:rPr>
              <a:t>正本</a:t>
            </a:r>
            <a:r>
              <a:rPr lang="zh-TW" altLang="en-US" sz="2000" kern="15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F"/>
              </a:rPr>
              <a:t>繳回系辦留存</a:t>
            </a:r>
            <a:r>
              <a:rPr lang="zh-TW" altLang="en-US" sz="2000" b="1" kern="15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F"/>
              </a:rPr>
              <a:t>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1450" lvl="0"/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1450" lvl="0"/>
            <a:r>
              <a:rPr lang="zh-TW" altLang="en-US" sz="20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以上表單繳驗後確認無誤，將提供影本予學生自行留存</a:t>
            </a:r>
            <a:endParaRPr lang="en-US" altLang="zh-TW" sz="2000" dirty="0">
              <a:highlight>
                <a:srgbClr val="FFFF00"/>
              </a:highligh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1450" lvl="0"/>
            <a:endParaRPr lang="zh-TW" altLang="en-US" sz="2000" dirty="0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E6AC5C5E-1D50-4AE1-9844-D8667F0AA148}"/>
              </a:ext>
            </a:extLst>
          </p:cNvPr>
          <p:cNvSpPr txBox="1"/>
          <p:nvPr/>
        </p:nvSpPr>
        <p:spPr>
          <a:xfrm>
            <a:off x="1596796" y="6454675"/>
            <a:ext cx="85539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rgbClr val="FF0000"/>
                </a:solidFill>
              </a:rPr>
              <a:t>*相關表單可至系辦領取或至本系</a:t>
            </a:r>
            <a:r>
              <a:rPr lang="zh-TW" altLang="en-US" sz="1600" b="1" u="sng" dirty="0">
                <a:solidFill>
                  <a:srgbClr val="FF0000"/>
                </a:solidFill>
              </a:rPr>
              <a:t>網頁</a:t>
            </a:r>
            <a:r>
              <a:rPr lang="en-US" altLang="zh-TW" sz="1600" b="1" u="sng" dirty="0">
                <a:solidFill>
                  <a:srgbClr val="FF0000"/>
                </a:solidFill>
              </a:rPr>
              <a:t>/</a:t>
            </a:r>
            <a:r>
              <a:rPr lang="zh-TW" altLang="en-US" sz="1600" b="1" u="sng" dirty="0">
                <a:solidFill>
                  <a:srgbClr val="FF0000"/>
                </a:solidFill>
              </a:rPr>
              <a:t>學生專區</a:t>
            </a:r>
            <a:r>
              <a:rPr lang="en-US" altLang="zh-TW" sz="1600" b="1" u="sng" dirty="0">
                <a:solidFill>
                  <a:srgbClr val="FF0000"/>
                </a:solidFill>
              </a:rPr>
              <a:t>/</a:t>
            </a:r>
            <a:r>
              <a:rPr lang="zh-TW" altLang="en-US" sz="1600" b="1" u="sng" dirty="0">
                <a:solidFill>
                  <a:srgbClr val="FF0000"/>
                </a:solidFill>
              </a:rPr>
              <a:t>專業實習</a:t>
            </a:r>
            <a:r>
              <a:rPr lang="en-US" altLang="zh-TW" sz="1600" b="1" u="sng" dirty="0">
                <a:solidFill>
                  <a:srgbClr val="FF0000"/>
                </a:solidFill>
              </a:rPr>
              <a:t>/</a:t>
            </a:r>
            <a:r>
              <a:rPr lang="zh-TW" altLang="en-US" sz="1600" b="1" u="sng" dirty="0">
                <a:solidFill>
                  <a:srgbClr val="FF0000"/>
                </a:solidFill>
              </a:rPr>
              <a:t>專業實習表單下載</a:t>
            </a:r>
            <a:r>
              <a:rPr lang="zh-TW" altLang="en-US" sz="1600" b="1" dirty="0">
                <a:solidFill>
                  <a:srgbClr val="FF0000"/>
                </a:solidFill>
              </a:rPr>
              <a:t>項目下載使用</a:t>
            </a:r>
          </a:p>
        </p:txBody>
      </p:sp>
    </p:spTree>
    <p:extLst>
      <p:ext uri="{BB962C8B-B14F-4D97-AF65-F5344CB8AC3E}">
        <p14:creationId xmlns:p14="http://schemas.microsoft.com/office/powerpoint/2010/main" val="10632360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766509" y="528990"/>
            <a:ext cx="6565623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TW" altLang="en-US" sz="3600" b="1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必繳文件</a:t>
            </a:r>
            <a:endParaRPr lang="en-US" altLang="zh-TW" sz="3600" b="1" dirty="0">
              <a:highlight>
                <a:srgbClr val="FFFF00"/>
              </a:highligh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algn="ctr"/>
            <a:r>
              <a:rPr lang="zh-TW" altLang="en-US" sz="2000" b="1" kern="100" dirty="0"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實習前</a:t>
            </a:r>
            <a:endParaRPr lang="en-US" altLang="zh-TW" sz="2000" b="1" kern="100" dirty="0">
              <a:solidFill>
                <a:srgbClr val="FF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 algn="ctr"/>
            <a:r>
              <a:rPr lang="zh-TW" altLang="zh-TW" sz="2000" b="1" kern="100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校外實習機構評估表</a:t>
            </a:r>
            <a:endParaRPr lang="en-US" altLang="zh-TW" sz="2000" b="1" kern="100" dirty="0">
              <a:effectLst/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 algn="ctr"/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校外實習合約書</a:t>
            </a:r>
            <a:endParaRPr lang="en-US" altLang="zh-TW" sz="2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algn="ctr"/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實習計畫</a:t>
            </a:r>
            <a:endParaRPr lang="en-US" altLang="zh-TW" sz="2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sz="2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實習後</a:t>
            </a:r>
            <a:endParaRPr lang="en-US" altLang="zh-TW" sz="20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考核表</a:t>
            </a:r>
            <a:endParaRPr lang="en-US" altLang="zh-TW" sz="2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滿意度調查</a:t>
            </a:r>
            <a:endParaRPr lang="en-US" altLang="zh-TW" sz="2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訪視輔導紀錄表</a:t>
            </a:r>
            <a:endParaRPr lang="en-US" altLang="zh-TW" sz="2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sz="20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3600" b="1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必做事項</a:t>
            </a:r>
            <a:endParaRPr lang="en-US" altLang="zh-TW" sz="3600" b="1" dirty="0">
              <a:highlight>
                <a:srgbClr val="FFFF00"/>
              </a:highligh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參加行前說明會或相關講座</a:t>
            </a:r>
            <a:endParaRPr lang="en-US" altLang="zh-TW" sz="2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上網填寫本校校外實習申請</a:t>
            </a:r>
            <a:endParaRPr lang="en-US" altLang="zh-TW" sz="2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實習結束後須於學期間修課</a:t>
            </a:r>
            <a:r>
              <a: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三年級</a:t>
            </a:r>
            <a:r>
              <a: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)-</a:t>
            </a:r>
          </a:p>
          <a:p>
            <a:pPr algn="ctr"/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專業實習</a:t>
            </a:r>
            <a:r>
              <a: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(1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學時</a:t>
            </a:r>
            <a:r>
              <a: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algn="ctr"/>
            <a:endParaRPr lang="en-US" altLang="zh-TW" sz="2000" b="1" dirty="0">
              <a:solidFill>
                <a:srgbClr val="0070C0"/>
              </a:solidFill>
            </a:endParaRPr>
          </a:p>
          <a:p>
            <a:pPr lvl="0"/>
            <a:endParaRPr lang="en-US" altLang="zh-TW" sz="2000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7F9B0CC1-5B39-4DE7-AD32-D04C359836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066" y="267855"/>
            <a:ext cx="4428067" cy="632229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10288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29654" y="180459"/>
            <a:ext cx="10515600" cy="1325563"/>
          </a:xfrm>
        </p:spPr>
        <p:txBody>
          <a:bodyPr/>
          <a:lstStyle/>
          <a:p>
            <a:pPr algn="ctr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實習訊息</a:t>
            </a:r>
          </a:p>
        </p:txBody>
      </p:sp>
      <p:sp>
        <p:nvSpPr>
          <p:cNvPr id="13" name="文字方塊 12"/>
          <p:cNvSpPr txBox="1"/>
          <p:nvPr/>
        </p:nvSpPr>
        <p:spPr>
          <a:xfrm>
            <a:off x="377867" y="2323753"/>
            <a:ext cx="29033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/>
              <a:t>系網頁</a:t>
            </a:r>
            <a:r>
              <a:rPr lang="en-US" altLang="zh-TW" dirty="0"/>
              <a:t>/</a:t>
            </a:r>
            <a:r>
              <a:rPr lang="zh-TW" altLang="en-US" dirty="0"/>
              <a:t>學生專區</a:t>
            </a:r>
            <a:r>
              <a:rPr lang="en-US" altLang="zh-TW" dirty="0"/>
              <a:t>/</a:t>
            </a:r>
            <a:r>
              <a:rPr lang="zh-TW" altLang="en-US" dirty="0"/>
              <a:t>專業實習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603760" y="1367521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/>
              <a:t>實習訊息不定期公告，請留意申請方式及時間</a:t>
            </a:r>
            <a:endParaRPr lang="en-US" altLang="zh-TW" dirty="0"/>
          </a:p>
          <a:p>
            <a:endParaRPr lang="zh-TW" altLang="en-US" dirty="0"/>
          </a:p>
        </p:txBody>
      </p:sp>
      <p:sp>
        <p:nvSpPr>
          <p:cNvPr id="9" name="矩形 8"/>
          <p:cNvSpPr/>
          <p:nvPr/>
        </p:nvSpPr>
        <p:spPr>
          <a:xfrm>
            <a:off x="7171710" y="2323753"/>
            <a:ext cx="3044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學生職涯發展中心</a:t>
            </a:r>
            <a:r>
              <a:rPr lang="en-US" altLang="zh-TW" dirty="0"/>
              <a:t>/</a:t>
            </a:r>
            <a:r>
              <a:rPr lang="zh-TW" altLang="en-US" dirty="0"/>
              <a:t>自主實習</a:t>
            </a:r>
          </a:p>
        </p:txBody>
      </p:sp>
      <p:sp>
        <p:nvSpPr>
          <p:cNvPr id="11" name="太陽 10"/>
          <p:cNvSpPr/>
          <p:nvPr/>
        </p:nvSpPr>
        <p:spPr>
          <a:xfrm>
            <a:off x="321749" y="1423805"/>
            <a:ext cx="282011" cy="266882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9" y="2693084"/>
            <a:ext cx="5991835" cy="3220606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7454" y="2701283"/>
            <a:ext cx="5816838" cy="3170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9932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1747</TotalTime>
  <Words>1028</Words>
  <Application>Microsoft Office PowerPoint</Application>
  <PresentationFormat>寬螢幕</PresentationFormat>
  <Paragraphs>75</Paragraphs>
  <Slides>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5" baseType="lpstr">
      <vt:lpstr>標楷體</vt:lpstr>
      <vt:lpstr>Arial</vt:lpstr>
      <vt:lpstr>Calibri</vt:lpstr>
      <vt:lpstr>Calibri Light</vt:lpstr>
      <vt:lpstr>Wingdings</vt:lpstr>
      <vt:lpstr>Office 佈景主題</vt:lpstr>
      <vt:lpstr>專業實習申請流程 及注意事項</vt:lpstr>
      <vt:lpstr>專業實習實施要點</vt:lpstr>
      <vt:lpstr>本系認可之實習機關</vt:lpstr>
      <vt:lpstr>實習申請</vt:lpstr>
      <vt:lpstr>實習申請</vt:lpstr>
      <vt:lpstr>實習期間</vt:lpstr>
      <vt:lpstr>實習結束</vt:lpstr>
      <vt:lpstr>PowerPoint 簡報</vt:lpstr>
      <vt:lpstr>實習訊息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110年度專業實習行前說明</dc:title>
  <dc:creator>user</dc:creator>
  <cp:lastModifiedBy>USER</cp:lastModifiedBy>
  <cp:revision>55</cp:revision>
  <dcterms:created xsi:type="dcterms:W3CDTF">2021-05-10T01:17:34Z</dcterms:created>
  <dcterms:modified xsi:type="dcterms:W3CDTF">2025-09-12T05:55:47Z</dcterms:modified>
</cp:coreProperties>
</file>