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1" r:id="rId2"/>
  </p:sldMasterIdLst>
  <p:notesMasterIdLst>
    <p:notesMasterId r:id="rId13"/>
  </p:notesMasterIdLst>
  <p:handoutMasterIdLst>
    <p:handoutMasterId r:id="rId14"/>
  </p:handoutMasterIdLst>
  <p:sldIdLst>
    <p:sldId id="256" r:id="rId3"/>
    <p:sldId id="386" r:id="rId4"/>
    <p:sldId id="446" r:id="rId5"/>
    <p:sldId id="437" r:id="rId6"/>
    <p:sldId id="415" r:id="rId7"/>
    <p:sldId id="439" r:id="rId8"/>
    <p:sldId id="447" r:id="rId9"/>
    <p:sldId id="442" r:id="rId10"/>
    <p:sldId id="444" r:id="rId11"/>
    <p:sldId id="445" r:id="rId12"/>
  </p:sldIdLst>
  <p:sldSz cx="12192000" cy="6858000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99"/>
    <a:srgbClr val="4B731F"/>
    <a:srgbClr val="F2F7FC"/>
    <a:srgbClr val="FF9999"/>
    <a:srgbClr val="F4B183"/>
    <a:srgbClr val="9397D8"/>
    <a:srgbClr val="CCCCFF"/>
    <a:srgbClr val="63B1D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87588" autoAdjust="0"/>
  </p:normalViewPr>
  <p:slideViewPr>
    <p:cSldViewPr>
      <p:cViewPr varScale="1">
        <p:scale>
          <a:sx n="75" d="100"/>
          <a:sy n="75" d="100"/>
        </p:scale>
        <p:origin x="946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5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5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win10\Desktop\&#36264;&#21218;&#22294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win10\Desktop\113&#24180;&#25512;&#24291;&#25945;&#32946;&#25910;&#25903;-2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目標租金收入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1204682463269154E-3"/>
                  <c:y val="8.831854882153783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5FB-423A-94C7-760EC0AC0798}"/>
                </c:ext>
              </c:extLst>
            </c:dLbl>
            <c:dLbl>
              <c:idx val="1"/>
              <c:layout>
                <c:manualLayout>
                  <c:x val="-1.1204682463270797E-3"/>
                  <c:y val="9.075761396435853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5FB-423A-94C7-760EC0AC07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工作表1!$A$2:$A$3</c:f>
              <c:strCache>
                <c:ptCount val="2"/>
                <c:pt idx="0">
                  <c:v>112年度租金收入</c:v>
                </c:pt>
                <c:pt idx="1">
                  <c:v>113年度租金收入</c:v>
                </c:pt>
              </c:strCache>
            </c:strRef>
          </c:cat>
          <c:val>
            <c:numRef>
              <c:f>工作表1!$B$2:$B$3</c:f>
              <c:numCache>
                <c:formatCode>"$"#,##0_);[Red]\("$"#,##0\)</c:formatCode>
                <c:ptCount val="2"/>
                <c:pt idx="0">
                  <c:v>2750000</c:v>
                </c:pt>
                <c:pt idx="1">
                  <c:v>3590000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A8-4CA7-B5FC-FA5C522B947A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實際達成租金收入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2409364926538307E-3"/>
                  <c:y val="2.951268822813011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5FB-423A-94C7-760EC0AC0798}"/>
                </c:ext>
              </c:extLst>
            </c:dLbl>
            <c:dLbl>
              <c:idx val="1"/>
              <c:layout>
                <c:manualLayout>
                  <c:x val="-1.1204241334038317E-3"/>
                  <c:y val="-3.146394034238724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755410516185603"/>
                      <c:h val="6.880602767897216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65FB-423A-94C7-760EC0AC07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工作表1!$A$2:$A$3</c:f>
              <c:strCache>
                <c:ptCount val="2"/>
                <c:pt idx="0">
                  <c:v>112年度租金收入</c:v>
                </c:pt>
                <c:pt idx="1">
                  <c:v>113年度租金收入</c:v>
                </c:pt>
              </c:strCache>
            </c:strRef>
          </c:cat>
          <c:val>
            <c:numRef>
              <c:f>工作表1!$C$2:$C$3</c:f>
              <c:numCache>
                <c:formatCode>"$"#,##0_);[Red]\("$"#,##0\)</c:formatCode>
                <c:ptCount val="2"/>
                <c:pt idx="0">
                  <c:v>3051257</c:v>
                </c:pt>
                <c:pt idx="1">
                  <c:v>4247127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AA8-4CA7-B5FC-FA5C522B947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502793328"/>
        <c:axId val="1502789584"/>
      </c:barChart>
      <c:catAx>
        <c:axId val="1502793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502789584"/>
        <c:crosses val="autoZero"/>
        <c:auto val="1"/>
        <c:lblAlgn val="ctr"/>
        <c:lblOffset val="100"/>
        <c:noMultiLvlLbl val="0"/>
      </c:catAx>
      <c:valAx>
        <c:axId val="1502789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_);[Red]\(&quot;$&quot;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502793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111-113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年商標授權情況</a:t>
            </a:r>
          </a:p>
        </c:rich>
      </c:tx>
      <c:layout>
        <c:manualLayout>
          <c:xMode val="edge"/>
          <c:yMode val="edge"/>
          <c:x val="0.27349021405029078"/>
          <c:y val="4.070060591558204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工作表1!$M$1</c:f>
              <c:strCache>
                <c:ptCount val="1"/>
                <c:pt idx="0">
                  <c:v>實收(元)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5462668816040029E-17"/>
                  <c:y val="0.4358953047535724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490-414F-9304-70EBCF4E4112}"/>
                </c:ext>
              </c:extLst>
            </c:dLbl>
            <c:dLbl>
              <c:idx val="1"/>
              <c:layout>
                <c:manualLayout>
                  <c:x val="-1.018506752641601E-16"/>
                  <c:y val="0.1541422426363371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90-414F-9304-70EBCF4E41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工作表1!$K$2:$K$4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工作表1!$M$2:$M$4</c:f>
              <c:numCache>
                <c:formatCode>_-"$"* #,##0_-;\-"$"* #,##0_-;_-"$"* "-"??_-;_-@_-</c:formatCode>
                <c:ptCount val="3"/>
                <c:pt idx="0">
                  <c:v>37002</c:v>
                </c:pt>
                <c:pt idx="1">
                  <c:v>18082</c:v>
                </c:pt>
                <c:pt idx="2">
                  <c:v>26255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490-414F-9304-70EBCF4E411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140600064"/>
        <c:axId val="140601600"/>
      </c:barChart>
      <c:lineChart>
        <c:grouping val="standard"/>
        <c:varyColors val="0"/>
        <c:ser>
          <c:idx val="0"/>
          <c:order val="0"/>
          <c:tx>
            <c:strRef>
              <c:f>工作表1!$L$1</c:f>
              <c:strCache>
                <c:ptCount val="1"/>
                <c:pt idx="0">
                  <c:v>件數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工作表1!$K$2:$K$4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工作表1!$L$2:$L$4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490-414F-9304-70EBCF4E411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0617216"/>
        <c:axId val="140615680"/>
      </c:lineChart>
      <c:catAx>
        <c:axId val="140600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40601600"/>
        <c:crosses val="autoZero"/>
        <c:auto val="1"/>
        <c:lblAlgn val="ctr"/>
        <c:lblOffset val="100"/>
        <c:noMultiLvlLbl val="0"/>
      </c:catAx>
      <c:valAx>
        <c:axId val="140601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&quot;$&quot;* #,##0_-;\-&quot;$&quot;* #,##0_-;_-&quot;$&quot;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40600064"/>
        <c:crosses val="autoZero"/>
        <c:crossBetween val="between"/>
      </c:valAx>
      <c:valAx>
        <c:axId val="14061568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40617216"/>
        <c:crosses val="max"/>
        <c:crossBetween val="between"/>
      </c:valAx>
      <c:catAx>
        <c:axId val="140617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4061568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TW" sz="1400" b="1" i="0" u="none" strike="noStrike" kern="1200" spc="0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111-113</a:t>
            </a:r>
            <a:r>
              <a:rPr lang="zh-TW" altLang="en-US" sz="1400" b="1" i="0" u="none" strike="noStrike" kern="1200" spc="0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年技轉授權情況</a:t>
            </a:r>
          </a:p>
        </c:rich>
      </c:tx>
      <c:layout>
        <c:manualLayout>
          <c:xMode val="edge"/>
          <c:yMode val="edge"/>
          <c:x val="0.27761789151356081"/>
          <c:y val="4.52228954617577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工作表1!$C$1</c:f>
              <c:strCache>
                <c:ptCount val="1"/>
                <c:pt idx="0">
                  <c:v>實收(元)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工作表1!$C$2:$C$4</c:f>
              <c:numCache>
                <c:formatCode>_-"$"* #,##0_-;\-"$"* #,##0_-;_-"$"* "-"??_-;_-@_-</c:formatCode>
                <c:ptCount val="3"/>
                <c:pt idx="0">
                  <c:v>744000</c:v>
                </c:pt>
                <c:pt idx="1">
                  <c:v>1552311</c:v>
                </c:pt>
                <c:pt idx="2">
                  <c:v>1022673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EE-49AC-B318-10F4D7541E5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140671616"/>
        <c:axId val="140685696"/>
      </c:barChar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件數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10</c:v>
                </c:pt>
                <c:pt idx="1">
                  <c:v>12</c:v>
                </c:pt>
                <c:pt idx="2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3EE-49AC-B318-10F4D7541E5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0688768"/>
        <c:axId val="140687232"/>
      </c:lineChart>
      <c:catAx>
        <c:axId val="140671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40685696"/>
        <c:crosses val="autoZero"/>
        <c:auto val="1"/>
        <c:lblAlgn val="ctr"/>
        <c:lblOffset val="100"/>
        <c:noMultiLvlLbl val="0"/>
      </c:catAx>
      <c:valAx>
        <c:axId val="140685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&quot;$&quot;* #,##0_-;\-&quot;$&quot;* #,##0_-;_-&quot;$&quot;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40671616"/>
        <c:crosses val="autoZero"/>
        <c:crossBetween val="between"/>
      </c:valAx>
      <c:valAx>
        <c:axId val="14068723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40688768"/>
        <c:crosses val="max"/>
        <c:crossBetween val="between"/>
      </c:valAx>
      <c:catAx>
        <c:axId val="1406887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4068723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538342082239736"/>
          <c:y val="0.87857545742780763"/>
          <c:w val="0.32923315835520561"/>
          <c:h val="8.07239366566108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defRPr>
          </a:pPr>
          <a:endParaRPr lang="zh-TW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r>
              <a: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育成進駐與活動空間借用情況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育成進駐(間)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15</c:v>
                </c:pt>
                <c:pt idx="1">
                  <c:v>14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F6-4AFE-8E46-613AB4A103A1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夢基地(次)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工作表1!$C$2:$C$4</c:f>
              <c:numCache>
                <c:formatCode>General</c:formatCode>
                <c:ptCount val="3"/>
                <c:pt idx="0">
                  <c:v>9</c:v>
                </c:pt>
                <c:pt idx="1">
                  <c:v>6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FF6-4AFE-8E46-613AB4A103A1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創業找Bar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工作表1!$D$2:$D$4</c:f>
              <c:numCache>
                <c:formatCode>General</c:formatCode>
                <c:ptCount val="3"/>
                <c:pt idx="0">
                  <c:v>69</c:v>
                </c:pt>
                <c:pt idx="1">
                  <c:v>38</c:v>
                </c:pt>
                <c:pt idx="2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FF6-4AFE-8E46-613AB4A103A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1060061279"/>
        <c:axId val="1060064639"/>
      </c:barChart>
      <c:lineChart>
        <c:grouping val="standard"/>
        <c:varyColors val="0"/>
        <c:ser>
          <c:idx val="3"/>
          <c:order val="3"/>
          <c:tx>
            <c:strRef>
              <c:f>工作表1!$E$1</c:f>
              <c:strCache>
                <c:ptCount val="1"/>
                <c:pt idx="0">
                  <c:v>實收金額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0.13806484829825835"/>
                  <c:y val="4.62021212678354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FF6-4AFE-8E46-613AB4A103A1}"/>
                </c:ext>
              </c:extLst>
            </c:dLbl>
            <c:dLbl>
              <c:idx val="1"/>
              <c:layout>
                <c:manualLayout>
                  <c:x val="-3.4454224565479648E-2"/>
                  <c:y val="-7.85686931471974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FF6-4AFE-8E46-613AB4A103A1}"/>
                </c:ext>
              </c:extLst>
            </c:dLbl>
            <c:dLbl>
              <c:idx val="2"/>
              <c:layout>
                <c:manualLayout>
                  <c:x val="-7.1793721115094342E-2"/>
                  <c:y val="3.19860839546553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FF6-4AFE-8E46-613AB4A103A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111年</c:v>
                </c:pt>
                <c:pt idx="1">
                  <c:v>112年</c:v>
                </c:pt>
                <c:pt idx="2">
                  <c:v>113年</c:v>
                </c:pt>
              </c:strCache>
            </c:strRef>
          </c:cat>
          <c:val>
            <c:numRef>
              <c:f>工作表1!$E$2:$E$4</c:f>
              <c:numCache>
                <c:formatCode>_-"$"* #,##0_-;\-"$"* #,##0_-;_-"$"* "-"??_-;_-@_-</c:formatCode>
                <c:ptCount val="3"/>
                <c:pt idx="0">
                  <c:v>1025900</c:v>
                </c:pt>
                <c:pt idx="1">
                  <c:v>825500</c:v>
                </c:pt>
                <c:pt idx="2">
                  <c:v>562760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2FF6-4AFE-8E46-613AB4A103A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74958431"/>
        <c:axId val="1374966591"/>
      </c:lineChart>
      <c:catAx>
        <c:axId val="137495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374966591"/>
        <c:crosses val="autoZero"/>
        <c:auto val="1"/>
        <c:lblAlgn val="ctr"/>
        <c:lblOffset val="100"/>
        <c:noMultiLvlLbl val="0"/>
      </c:catAx>
      <c:valAx>
        <c:axId val="13749665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&quot;$&quot;* #,##0_-;\-&quot;$&quot;* #,##0_-;_-&quot;$&quot;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374958431"/>
        <c:crosses val="autoZero"/>
        <c:crossBetween val="between"/>
      </c:valAx>
      <c:valAx>
        <c:axId val="1060064639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060061279"/>
        <c:crosses val="max"/>
        <c:crossBetween val="between"/>
      </c:valAx>
      <c:catAx>
        <c:axId val="1060061279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6006463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defRPr>
          </a:pPr>
          <a:endParaRPr lang="zh-TW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工作表1!$N$2</c:f>
              <c:strCache>
                <c:ptCount val="1"/>
                <c:pt idx="0">
                  <c:v>推廣教育收入總計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CFFC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C7B-4255-823F-F3D8688F2C1E}"/>
              </c:ext>
            </c:extLst>
          </c:dPt>
          <c:dPt>
            <c:idx val="1"/>
            <c:invertIfNegative val="0"/>
            <c:bubble3D val="0"/>
            <c:spPr>
              <a:solidFill>
                <a:srgbClr val="CCFFF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C7B-4255-823F-F3D8688F2C1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C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C7B-4255-823F-F3D8688F2C1E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BC7B-4255-823F-F3D8688F2C1E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BC7B-4255-823F-F3D8688F2C1E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BC7B-4255-823F-F3D8688F2C1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工作表1!$O$1:$Q$1</c:f>
              <c:strCache>
                <c:ptCount val="3"/>
                <c:pt idx="0">
                  <c:v>111年度</c:v>
                </c:pt>
                <c:pt idx="1">
                  <c:v>112年度</c:v>
                </c:pt>
                <c:pt idx="2">
                  <c:v>113年度</c:v>
                </c:pt>
              </c:strCache>
            </c:strRef>
          </c:cat>
          <c:val>
            <c:numRef>
              <c:f>工作表1!$O$2:$Q$2</c:f>
              <c:numCache>
                <c:formatCode>#,##0</c:formatCode>
                <c:ptCount val="3"/>
                <c:pt idx="0">
                  <c:v>9813691</c:v>
                </c:pt>
                <c:pt idx="1">
                  <c:v>9876206</c:v>
                </c:pt>
                <c:pt idx="2">
                  <c:v>13264786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C7B-4255-823F-F3D8688F2C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86759200"/>
        <c:axId val="1886765440"/>
      </c:barChart>
      <c:lineChart>
        <c:grouping val="standard"/>
        <c:varyColors val="0"/>
        <c:ser>
          <c:idx val="1"/>
          <c:order val="1"/>
          <c:tx>
            <c:strRef>
              <c:f>工作表1!$N$3</c:f>
              <c:strCache>
                <c:ptCount val="1"/>
                <c:pt idx="0">
                  <c:v>推廣教育收入趨勢百分比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rgbClr val="FFCCFF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8-BC7B-4255-823F-F3D8688F2C1E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A-BC7B-4255-823F-F3D8688F2C1E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C7B-4255-823F-F3D8688F2C1E}"/>
                </c:ext>
              </c:extLst>
            </c:dLbl>
            <c:dLbl>
              <c:idx val="2"/>
              <c:layout>
                <c:manualLayout>
                  <c:x val="-5.1548775153105859E-2"/>
                  <c:y val="-4.3946850393700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C7B-4255-823F-F3D8688F2C1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工作表1!$O$1:$Q$1</c:f>
              <c:strCache>
                <c:ptCount val="3"/>
                <c:pt idx="0">
                  <c:v>111年度</c:v>
                </c:pt>
                <c:pt idx="1">
                  <c:v>112年度</c:v>
                </c:pt>
                <c:pt idx="2">
                  <c:v>113年度</c:v>
                </c:pt>
              </c:strCache>
            </c:strRef>
          </c:cat>
          <c:val>
            <c:numRef>
              <c:f>工作表1!$O$3:$Q$3</c:f>
              <c:numCache>
                <c:formatCode>0%</c:formatCode>
                <c:ptCount val="3"/>
                <c:pt idx="0">
                  <c:v>1</c:v>
                </c:pt>
                <c:pt idx="1">
                  <c:v>1.01</c:v>
                </c:pt>
                <c:pt idx="2">
                  <c:v>1.35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BC7B-4255-823F-F3D8688F2C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86769600"/>
        <c:axId val="1886757536"/>
      </c:lineChart>
      <c:catAx>
        <c:axId val="1886759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886765440"/>
        <c:crosses val="autoZero"/>
        <c:auto val="1"/>
        <c:lblAlgn val="ctr"/>
        <c:lblOffset val="100"/>
        <c:noMultiLvlLbl val="0"/>
      </c:catAx>
      <c:valAx>
        <c:axId val="188676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886759200"/>
        <c:crosses val="autoZero"/>
        <c:crossBetween val="between"/>
      </c:valAx>
      <c:valAx>
        <c:axId val="1886757536"/>
        <c:scaling>
          <c:orientation val="minMax"/>
        </c:scaling>
        <c:delete val="0"/>
        <c:axPos val="r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886769600"/>
        <c:crosses val="max"/>
        <c:crossBetween val="between"/>
      </c:valAx>
      <c:catAx>
        <c:axId val="18867696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8675753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CFFCC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843-487E-89B8-BB88AF726AE5}"/>
              </c:ext>
            </c:extLst>
          </c:dPt>
          <c:dPt>
            <c:idx val="1"/>
            <c:invertIfNegative val="0"/>
            <c:bubble3D val="0"/>
            <c:spPr>
              <a:solidFill>
                <a:srgbClr val="CCFFF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843-487E-89B8-BB88AF726AE5}"/>
              </c:ext>
            </c:extLst>
          </c:dPt>
          <c:dPt>
            <c:idx val="2"/>
            <c:invertIfNegative val="0"/>
            <c:bubble3D val="0"/>
            <c:spPr>
              <a:solidFill>
                <a:srgbClr val="FFCC9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843-487E-89B8-BB88AF726AE5}"/>
              </c:ext>
            </c:extLst>
          </c:dPt>
          <c:dPt>
            <c:idx val="3"/>
            <c:invertIfNegative val="0"/>
            <c:bubble3D val="0"/>
            <c:spPr>
              <a:solidFill>
                <a:srgbClr val="CC99F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843-487E-89B8-BB88AF726AE5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4843-487E-89B8-BB88AF726AE5}"/>
              </c:ext>
            </c:extLst>
          </c:dPt>
          <c:dPt>
            <c:idx val="5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4843-487E-89B8-BB88AF726AE5}"/>
              </c:ext>
            </c:extLst>
          </c:dPt>
          <c:dPt>
            <c:idx val="6"/>
            <c:invertIfNegative val="0"/>
            <c:bubble3D val="0"/>
            <c:spPr>
              <a:solidFill>
                <a:srgbClr val="FFCCF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4843-487E-89B8-BB88AF726AE5}"/>
              </c:ext>
            </c:extLst>
          </c:dPt>
          <c:dLbls>
            <c:dLbl>
              <c:idx val="0"/>
              <c:layout>
                <c:manualLayout>
                  <c:x val="0"/>
                  <c:y val="-1.84334187142271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843-487E-89B8-BB88AF726AE5}"/>
                </c:ext>
              </c:extLst>
            </c:dLbl>
            <c:dLbl>
              <c:idx val="1"/>
              <c:layout>
                <c:manualLayout>
                  <c:x val="0"/>
                  <c:y val="-5.29730892072225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43-487E-89B8-BB88AF726AE5}"/>
                </c:ext>
              </c:extLst>
            </c:dLbl>
            <c:dLbl>
              <c:idx val="2"/>
              <c:layout>
                <c:manualLayout>
                  <c:x val="5.4631355360863368E-3"/>
                  <c:y val="-8.933490016143312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843-487E-89B8-BB88AF726AE5}"/>
                </c:ext>
              </c:extLst>
            </c:dLbl>
            <c:dLbl>
              <c:idx val="3"/>
              <c:layout>
                <c:manualLayout>
                  <c:x val="1.7364363923615578E-3"/>
                  <c:y val="-5.301361318191481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843-487E-89B8-BB88AF726AE5}"/>
                </c:ext>
              </c:extLst>
            </c:dLbl>
            <c:dLbl>
              <c:idx val="4"/>
              <c:layout>
                <c:manualLayout>
                  <c:x val="5.7881213078718593E-4"/>
                  <c:y val="-1.031443249595249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843-487E-89B8-BB88AF726AE5}"/>
                </c:ext>
              </c:extLst>
            </c:dLbl>
            <c:dLbl>
              <c:idx val="5"/>
              <c:layout>
                <c:manualLayout>
                  <c:x val="-7.7070779260126976E-3"/>
                  <c:y val="5.2985578484304068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843-487E-89B8-BB88AF726AE5}"/>
                </c:ext>
              </c:extLst>
            </c:dLbl>
            <c:dLbl>
              <c:idx val="6"/>
              <c:layout>
                <c:manualLayout>
                  <c:x val="2.4421617026496099E-3"/>
                  <c:y val="0.1943631568003999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4843-487E-89B8-BB88AF726AE5}"/>
                </c:ext>
              </c:extLst>
            </c:dLbl>
            <c:spPr>
              <a:pattFill prst="pct60">
                <a:fgClr>
                  <a:srgbClr val="FFFF0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工作表1!$B$29:$H$29</c:f>
              <c:strCache>
                <c:ptCount val="7"/>
                <c:pt idx="0">
                  <c:v>教育部委辦計畫</c:v>
                </c:pt>
                <c:pt idx="1">
                  <c:v>教育部補助計畫</c:v>
                </c:pt>
                <c:pt idx="2">
                  <c:v>縣市政府委辦計畫</c:v>
                </c:pt>
                <c:pt idx="3">
                  <c:v>縣市政府補助計畫</c:v>
                </c:pt>
                <c:pt idx="4">
                  <c:v>原住民委員會補助計畫</c:v>
                </c:pt>
                <c:pt idx="5">
                  <c:v>其他民間產學合作計畫</c:v>
                </c:pt>
                <c:pt idx="6">
                  <c:v>自辦班計畫</c:v>
                </c:pt>
              </c:strCache>
            </c:strRef>
          </c:cat>
          <c:val>
            <c:numRef>
              <c:f>工作表1!$B$30:$H$30</c:f>
              <c:numCache>
                <c:formatCode>#,##0</c:formatCode>
                <c:ptCount val="7"/>
                <c:pt idx="0">
                  <c:v>1700800</c:v>
                </c:pt>
                <c:pt idx="1">
                  <c:v>200000</c:v>
                </c:pt>
                <c:pt idx="2">
                  <c:v>245100</c:v>
                </c:pt>
                <c:pt idx="3">
                  <c:v>300000</c:v>
                </c:pt>
                <c:pt idx="4">
                  <c:v>457070</c:v>
                </c:pt>
                <c:pt idx="5">
                  <c:v>1564856</c:v>
                </c:pt>
                <c:pt idx="6">
                  <c:v>8796960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4843-487E-89B8-BB88AF726AE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363599887"/>
        <c:axId val="1363596559"/>
      </c:barChart>
      <c:catAx>
        <c:axId val="13635998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363596559"/>
        <c:crosses val="autoZero"/>
        <c:auto val="1"/>
        <c:lblAlgn val="ctr"/>
        <c:lblOffset val="100"/>
        <c:noMultiLvlLbl val="0"/>
      </c:catAx>
      <c:valAx>
        <c:axId val="13635965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3635998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12A51A7B-00D4-403E-92BB-F1F9883602DA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6" cy="498692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6" cy="498692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07CC8013-5EB4-489E-A474-3D9B2E8723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44486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FEEF556E-0E7C-4FBD-AA03-6D4A0F6427A8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6125"/>
            <a:ext cx="662622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9" tIns="45779" rIns="91559" bIns="45779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559" tIns="45779" rIns="91559" bIns="45779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40646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9" y="9440646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CA2D2758-44B1-4021-90E9-0909731809A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8739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758-44B1-4021-90E9-0909731809A6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8826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758-44B1-4021-90E9-0909731809A6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9758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D2758-44B1-4021-90E9-0909731809A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810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842D3-9C49-B3AB-87E3-9F4FF8E9C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>
            <a:extLst>
              <a:ext uri="{FF2B5EF4-FFF2-40B4-BE49-F238E27FC236}">
                <a16:creationId xmlns:a16="http://schemas.microsoft.com/office/drawing/2014/main" id="{0D6B6A16-ADD5-4CDF-04D9-CE841D634C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D0893CEE-41D6-7F2F-AB96-CD64C376B3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B64853F-4EAF-EC0F-459A-9F165F3F4B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D2758-44B1-4021-90E9-0909731809A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29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D2758-44B1-4021-90E9-0909731809A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0594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D2758-44B1-4021-90E9-0909731809A6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6202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1881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8878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0201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5809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3337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4237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333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1588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8629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543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0360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3459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209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85516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方正黑体简体" panose="02010601030101010101" pitchFamily="2" charset="-122"/>
                <a:ea typeface="方正黑体简体" panose="02010601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6A9BE82D-BE47-49DE-8AA6-951A8F6B4152}" type="datetimeFigureOut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2025/1/20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B1022D3A-80DD-4654-A118-ED731BEB6F13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1721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 txBox="1">
            <a:spLocks/>
          </p:cNvSpPr>
          <p:nvPr userDrawn="1"/>
        </p:nvSpPr>
        <p:spPr>
          <a:xfrm>
            <a:off x="510173" y="4221424"/>
            <a:ext cx="2607101" cy="1364728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290D8D-6BA0-418D-AFED-C65293F70DA0}" type="slidenum">
              <a:rPr kumimoji="0" lang="en-US" sz="13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Medium" charset="0"/>
                <a:ea typeface="Roboto Medium" charset="0"/>
                <a:cs typeface="Roboto Medium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3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Medium" charset="0"/>
              <a:ea typeface="Roboto Medium" charset="0"/>
              <a:cs typeface="Roboto Medium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261947" y="4791307"/>
            <a:ext cx="3287752" cy="1325563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3600" b="1" i="0">
                <a:latin typeface="Roboto Thin" charset="0"/>
                <a:ea typeface="Roboto Thin" charset="0"/>
                <a:cs typeface="Roboto Thin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5387685" y="1366411"/>
            <a:ext cx="2589153" cy="2348970"/>
          </a:xfrm>
          <a:prstGeom prst="round2SameRect">
            <a:avLst>
              <a:gd name="adj1" fmla="val 1159"/>
              <a:gd name="adj2" fmla="val 0"/>
            </a:avLst>
          </a:prstGeom>
          <a:pattFill prst="pct5">
            <a:fgClr>
              <a:schemeClr val="tx1"/>
            </a:fgClr>
            <a:bgClr>
              <a:schemeClr val="bg1">
                <a:lumMod val="8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1600" b="0" i="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r>
              <a:rPr lang="en-US"/>
              <a:t>Drag &amp; Drop Image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8331608" y="1366411"/>
            <a:ext cx="2589153" cy="2348970"/>
          </a:xfrm>
          <a:prstGeom prst="round2SameRect">
            <a:avLst>
              <a:gd name="adj1" fmla="val 1159"/>
              <a:gd name="adj2" fmla="val 0"/>
            </a:avLst>
          </a:prstGeom>
          <a:pattFill prst="pct5">
            <a:fgClr>
              <a:schemeClr val="tx1"/>
            </a:fgClr>
            <a:bgClr>
              <a:schemeClr val="bg1">
                <a:lumMod val="8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1600" b="0" i="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r>
              <a:rPr lang="en-US"/>
              <a:t>Drag &amp; Drop Image</a:t>
            </a:r>
          </a:p>
        </p:txBody>
      </p:sp>
      <p:sp>
        <p:nvSpPr>
          <p:cNvPr id="6" name="圆角矩形 5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9452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6A9BE82D-BE47-49DE-8AA6-951A8F6B4152}" type="datetimeFigureOut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2025/1/20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fld id="{B1022D3A-80DD-4654-A118-ED731BEB6F13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t>‹#›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圆角矩形 4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43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ormal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70455" y="458073"/>
            <a:ext cx="11357112" cy="56252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200">
                <a:solidFill>
                  <a:schemeClr val="tx1"/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defRPr>
            </a:lvl1pPr>
          </a:lstStyle>
          <a:p>
            <a:r>
              <a:rPr lang="en-US" dirty="0"/>
              <a:t>Click to edit Master title style</a:t>
            </a:r>
            <a:endParaRPr lang="id-ID" dirty="0"/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470455" y="928942"/>
            <a:ext cx="11357112" cy="4369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圆角矩形 5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48627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9463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CFCF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方正黑体简体" panose="02010601030101010101" pitchFamily="2" charset="-122"/>
              <a:ea typeface="方正黑体简体" panose="02010601030101010101" pitchFamily="2" charset="-122"/>
              <a:cs typeface="+mn-cs"/>
            </a:endParaRPr>
          </a:p>
        </p:txBody>
      </p:sp>
      <p:sp>
        <p:nvSpPr>
          <p:cNvPr id="3" name="圆角矩形 2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846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 userDrawn="1"/>
        </p:nvSpPr>
        <p:spPr>
          <a:xfrm>
            <a:off x="11776165" y="6481596"/>
            <a:ext cx="678799" cy="265840"/>
          </a:xfrm>
          <a:prstGeom prst="roundRect">
            <a:avLst>
              <a:gd name="adj" fmla="val 50000"/>
            </a:avLst>
          </a:prstGeom>
          <a:solidFill>
            <a:srgbClr val="E57001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15"/>
          <p:cNvSpPr txBox="1"/>
          <p:nvPr userDrawn="1"/>
        </p:nvSpPr>
        <p:spPr>
          <a:xfrm>
            <a:off x="11755714" y="6476814"/>
            <a:ext cx="454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F1883-7A0E-4F66-9932-E581691AD397}" type="slidenum">
              <a:rPr kumimoji="0" lang="zh-CN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09423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8F21E6-FB34-4B99-A363-239F7F898DFB}" type="datetimeFigureOut">
              <a:rPr kumimoji="0" lang="zh-TW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2025/1/20</a:t>
            </a:fld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719CB-65D5-48E7-AF22-57040A75A60E}" type="slidenum">
              <a:rPr kumimoji="0" lang="zh-TW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467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D06C0-A263-4127-A554-FF63A57B6A83}" type="datetimeFigureOut">
              <a:rPr lang="zh-TW" altLang="en-US" smtClean="0"/>
              <a:t>2025/1/20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91DD8-1978-4EA5-9166-12A9F323C6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4549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823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12.svg"/><Relationship Id="rId17" Type="http://schemas.openxmlformats.org/officeDocument/2006/relationships/image" Target="../media/image12.png"/><Relationship Id="rId2" Type="http://schemas.openxmlformats.org/officeDocument/2006/relationships/image" Target="../media/image1.jp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ebsite.ncyu.edu.tw/aicd/Contents?nodeId=61860" TargetMode="External"/><Relationship Id="rId4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1.xml"/><Relationship Id="rId5" Type="http://schemas.openxmlformats.org/officeDocument/2006/relationships/image" Target="../media/image10.sv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0.sv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.jpg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5.xml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hyperlink" Target="https://website.ncyu.edu.tw/aicce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6B8CDB0F-BD03-5620-4081-2A6F1D7F4F69}"/>
              </a:ext>
            </a:extLst>
          </p:cNvPr>
          <p:cNvSpPr txBox="1"/>
          <p:nvPr/>
        </p:nvSpPr>
        <p:spPr>
          <a:xfrm>
            <a:off x="3185338" y="4941168"/>
            <a:ext cx="601266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簡報者</a:t>
            </a:r>
            <a:r>
              <a:rPr lang="en-US" altLang="zh-TW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︰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產學營運及推廣處</a:t>
            </a:r>
          </a:p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簡報日期：</a:t>
            </a:r>
            <a:r>
              <a:rPr lang="en-US" altLang="zh-TW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114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lang="en-US" altLang="zh-TW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月</a:t>
            </a:r>
            <a:r>
              <a:rPr lang="en-US" altLang="zh-TW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21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日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90" y="404664"/>
            <a:ext cx="3312020" cy="185183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43672" y="2494342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zh-TW" altLang="en-US" sz="4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行政學術主管</a:t>
            </a:r>
            <a:endParaRPr lang="en-US" altLang="zh-TW" sz="4400" b="1" kern="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kumimoji="0" lang="en-US" altLang="zh-TW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kumimoji="0" lang="zh-TW" alt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年度工作</a:t>
            </a:r>
            <a:r>
              <a:rPr lang="zh-TW" altLang="en-US" sz="4400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成果</a:t>
            </a:r>
            <a:r>
              <a:rPr kumimoji="0" lang="en-US" altLang="zh-TW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kumimoji="0" lang="en-US" altLang="zh-TW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kumimoji="0" lang="en-US" altLang="zh-TW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KPI</a:t>
            </a:r>
            <a:r>
              <a:rPr kumimoji="0" lang="zh-TW" alt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指標執行</a:t>
            </a:r>
            <a:endParaRPr kumimoji="0" lang="zh-TW" altLang="en-US" sz="4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33191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F171F4F-A6E5-8E3E-85CF-EC911E767556}"/>
              </a:ext>
            </a:extLst>
          </p:cNvPr>
          <p:cNvSpPr/>
          <p:nvPr/>
        </p:nvSpPr>
        <p:spPr>
          <a:xfrm>
            <a:off x="4346178" y="1692108"/>
            <a:ext cx="3603615" cy="3603615"/>
          </a:xfrm>
          <a:custGeom>
            <a:avLst/>
            <a:gdLst/>
            <a:ahLst/>
            <a:cxnLst/>
            <a:rect l="l" t="t" r="r" b="b"/>
            <a:pathLst>
              <a:path w="5405423" h="5405423">
                <a:moveTo>
                  <a:pt x="0" y="0"/>
                </a:moveTo>
                <a:lnTo>
                  <a:pt x="5405423" y="0"/>
                </a:lnTo>
                <a:lnTo>
                  <a:pt x="5405423" y="5405424"/>
                </a:lnTo>
                <a:lnTo>
                  <a:pt x="0" y="540542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0BE0C6DD-7D8C-41DC-EB3B-47FBA0C24DE7}"/>
              </a:ext>
            </a:extLst>
          </p:cNvPr>
          <p:cNvGrpSpPr/>
          <p:nvPr/>
        </p:nvGrpSpPr>
        <p:grpSpPr>
          <a:xfrm>
            <a:off x="4741871" y="2129312"/>
            <a:ext cx="2636524" cy="2636524"/>
            <a:chOff x="0" y="0"/>
            <a:chExt cx="812800" cy="812800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D47FE7D-A3D5-BA1D-9DB3-4F2ED389FB4D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BEBEB"/>
            </a:solidFill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13C0B7CD-8C92-3D70-BFDF-29195794CDEF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1EB2C6F0-AB7B-EE1C-2203-F314C7CB5233}"/>
              </a:ext>
            </a:extLst>
          </p:cNvPr>
          <p:cNvGrpSpPr/>
          <p:nvPr/>
        </p:nvGrpSpPr>
        <p:grpSpPr>
          <a:xfrm>
            <a:off x="7151364" y="4676040"/>
            <a:ext cx="299069" cy="299069"/>
            <a:chOff x="0" y="0"/>
            <a:chExt cx="812800" cy="81280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D1DA7D7-B88D-700C-892E-06CFBFF0A547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2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148DF03D-1EB0-90CD-2A99-FA412B8F61BD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BFB165B-A67B-C381-22FC-1D7A00FBE7E2}"/>
              </a:ext>
            </a:extLst>
          </p:cNvPr>
          <p:cNvGrpSpPr/>
          <p:nvPr/>
        </p:nvGrpSpPr>
        <p:grpSpPr>
          <a:xfrm>
            <a:off x="7552169" y="2496619"/>
            <a:ext cx="299069" cy="299069"/>
            <a:chOff x="0" y="0"/>
            <a:chExt cx="812800" cy="812800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659FA9C2-CE73-8E60-0E58-B20283DCA9EE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6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B5064A2E-163D-2360-C48B-FCA8E7024F38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 dirty="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8" name="Group 21">
            <a:extLst>
              <a:ext uri="{FF2B5EF4-FFF2-40B4-BE49-F238E27FC236}">
                <a16:creationId xmlns:a16="http://schemas.microsoft.com/office/drawing/2014/main" id="{DE920068-2B5C-5B1E-AF4B-2CFE7BC4B539}"/>
              </a:ext>
            </a:extLst>
          </p:cNvPr>
          <p:cNvGrpSpPr/>
          <p:nvPr/>
        </p:nvGrpSpPr>
        <p:grpSpPr>
          <a:xfrm>
            <a:off x="-672753" y="911442"/>
            <a:ext cx="5414623" cy="1619268"/>
            <a:chOff x="0" y="-38100"/>
            <a:chExt cx="1467458" cy="490583"/>
          </a:xfrm>
        </p:grpSpPr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15BE050C-C639-FC54-4256-AABA7E7B7407}"/>
                </a:ext>
              </a:extLst>
            </p:cNvPr>
            <p:cNvSpPr/>
            <p:nvPr/>
          </p:nvSpPr>
          <p:spPr>
            <a:xfrm>
              <a:off x="243960" y="0"/>
              <a:ext cx="122349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rgbClr val="7030A0"/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AEBECEE1-7DB8-373E-943E-90FD09031B31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21" name="Group 24">
            <a:extLst>
              <a:ext uri="{FF2B5EF4-FFF2-40B4-BE49-F238E27FC236}">
                <a16:creationId xmlns:a16="http://schemas.microsoft.com/office/drawing/2014/main" id="{FB66479F-56A4-5F2A-4569-B4253911C2E7}"/>
              </a:ext>
            </a:extLst>
          </p:cNvPr>
          <p:cNvGrpSpPr/>
          <p:nvPr/>
        </p:nvGrpSpPr>
        <p:grpSpPr>
          <a:xfrm rot="-10800000">
            <a:off x="4342240" y="731710"/>
            <a:ext cx="799260" cy="703613"/>
            <a:chOff x="764202" y="454674"/>
            <a:chExt cx="1290485" cy="1113790"/>
          </a:xfrm>
          <a:solidFill>
            <a:srgbClr val="7030A0"/>
          </a:solidFill>
        </p:grpSpPr>
        <p:sp>
          <p:nvSpPr>
            <p:cNvPr id="22" name="Freeform 25">
              <a:extLst>
                <a:ext uri="{FF2B5EF4-FFF2-40B4-BE49-F238E27FC236}">
                  <a16:creationId xmlns:a16="http://schemas.microsoft.com/office/drawing/2014/main" id="{18B2F0A0-6D63-638B-9497-648B613B29A5}"/>
                </a:ext>
              </a:extLst>
            </p:cNvPr>
            <p:cNvSpPr/>
            <p:nvPr/>
          </p:nvSpPr>
          <p:spPr>
            <a:xfrm>
              <a:off x="764202" y="454674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23" name="Group 26">
            <a:extLst>
              <a:ext uri="{FF2B5EF4-FFF2-40B4-BE49-F238E27FC236}">
                <a16:creationId xmlns:a16="http://schemas.microsoft.com/office/drawing/2014/main" id="{08CA0927-6927-975C-14BD-9ED7476E86AB}"/>
              </a:ext>
            </a:extLst>
          </p:cNvPr>
          <p:cNvGrpSpPr/>
          <p:nvPr/>
        </p:nvGrpSpPr>
        <p:grpSpPr>
          <a:xfrm>
            <a:off x="4751806" y="2036118"/>
            <a:ext cx="299069" cy="299069"/>
            <a:chOff x="0" y="0"/>
            <a:chExt cx="812800" cy="812800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80081587-2DF2-7B33-526E-7EDBA5FF96D3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8F8F8"/>
            </a:solidFill>
            <a:ln w="66675" cap="sq">
              <a:solidFill>
                <a:srgbClr val="7030A0"/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5" name="TextBox 28">
              <a:extLst>
                <a:ext uri="{FF2B5EF4-FFF2-40B4-BE49-F238E27FC236}">
                  <a16:creationId xmlns:a16="http://schemas.microsoft.com/office/drawing/2014/main" id="{A4DDEA51-F63C-ECEB-BA27-6A85B115BDA4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ln>
              <a:solidFill>
                <a:srgbClr val="7030A0"/>
              </a:solidFill>
            </a:ln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26" name="Group 29">
            <a:extLst>
              <a:ext uri="{FF2B5EF4-FFF2-40B4-BE49-F238E27FC236}">
                <a16:creationId xmlns:a16="http://schemas.microsoft.com/office/drawing/2014/main" id="{B0385E2D-1645-127F-B452-52B4D00CA696}"/>
              </a:ext>
            </a:extLst>
          </p:cNvPr>
          <p:cNvGrpSpPr/>
          <p:nvPr/>
        </p:nvGrpSpPr>
        <p:grpSpPr>
          <a:xfrm>
            <a:off x="4248321" y="3754524"/>
            <a:ext cx="299069" cy="299069"/>
            <a:chOff x="0" y="0"/>
            <a:chExt cx="812800" cy="812800"/>
          </a:xfrm>
        </p:grpSpPr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0E2EF62B-EA85-4313-24C3-E4A94D12DE85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1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8" name="TextBox 31">
              <a:extLst>
                <a:ext uri="{FF2B5EF4-FFF2-40B4-BE49-F238E27FC236}">
                  <a16:creationId xmlns:a16="http://schemas.microsoft.com/office/drawing/2014/main" id="{41AFD451-A1EC-ED0B-068E-2C5C006A7A75}"/>
                </a:ext>
              </a:extLst>
            </p:cNvPr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29" name="Freeform 35">
            <a:extLst>
              <a:ext uri="{FF2B5EF4-FFF2-40B4-BE49-F238E27FC236}">
                <a16:creationId xmlns:a16="http://schemas.microsoft.com/office/drawing/2014/main" id="{0064A1E2-9C82-B78A-F399-550011FCC6F6}"/>
              </a:ext>
            </a:extLst>
          </p:cNvPr>
          <p:cNvSpPr/>
          <p:nvPr/>
        </p:nvSpPr>
        <p:spPr>
          <a:xfrm>
            <a:off x="4576016" y="857391"/>
            <a:ext cx="437484" cy="456680"/>
          </a:xfrm>
          <a:custGeom>
            <a:avLst/>
            <a:gdLst/>
            <a:ahLst/>
            <a:cxnLst/>
            <a:rect l="l" t="t" r="r" b="b"/>
            <a:pathLst>
              <a:path w="456423" h="685882">
                <a:moveTo>
                  <a:pt x="0" y="0"/>
                </a:moveTo>
                <a:lnTo>
                  <a:pt x="456423" y="0"/>
                </a:lnTo>
                <a:lnTo>
                  <a:pt x="456423" y="685882"/>
                </a:lnTo>
                <a:lnTo>
                  <a:pt x="0" y="68588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36" name="Group 47">
            <a:extLst>
              <a:ext uri="{FF2B5EF4-FFF2-40B4-BE49-F238E27FC236}">
                <a16:creationId xmlns:a16="http://schemas.microsoft.com/office/drawing/2014/main" id="{8A23C907-BCDC-124F-88CF-77AD2EBFF451}"/>
              </a:ext>
            </a:extLst>
          </p:cNvPr>
          <p:cNvGrpSpPr/>
          <p:nvPr/>
        </p:nvGrpSpPr>
        <p:grpSpPr>
          <a:xfrm>
            <a:off x="514956" y="3425198"/>
            <a:ext cx="3674254" cy="1657523"/>
            <a:chOff x="0" y="0"/>
            <a:chExt cx="1467458" cy="452483"/>
          </a:xfrm>
        </p:grpSpPr>
        <p:sp>
          <p:nvSpPr>
            <p:cNvPr id="37" name="Freeform 48">
              <a:extLst>
                <a:ext uri="{FF2B5EF4-FFF2-40B4-BE49-F238E27FC236}">
                  <a16:creationId xmlns:a16="http://schemas.microsoft.com/office/drawing/2014/main" id="{F035B0D8-FA5D-0C5B-EA74-2D8FE7594208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1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8" name="TextBox 49">
              <a:extLst>
                <a:ext uri="{FF2B5EF4-FFF2-40B4-BE49-F238E27FC236}">
                  <a16:creationId xmlns:a16="http://schemas.microsoft.com/office/drawing/2014/main" id="{9EC4EFE3-FC2D-9C3B-D4C3-D2BADF484C83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39" name="Group 50">
            <a:extLst>
              <a:ext uri="{FF2B5EF4-FFF2-40B4-BE49-F238E27FC236}">
                <a16:creationId xmlns:a16="http://schemas.microsoft.com/office/drawing/2014/main" id="{19171A57-9DB4-B3F8-932A-0C8969B9B9E1}"/>
              </a:ext>
            </a:extLst>
          </p:cNvPr>
          <p:cNvGrpSpPr/>
          <p:nvPr/>
        </p:nvGrpSpPr>
        <p:grpSpPr>
          <a:xfrm rot="-10800000">
            <a:off x="3787780" y="3105080"/>
            <a:ext cx="794562" cy="684987"/>
            <a:chOff x="0" y="0"/>
            <a:chExt cx="1290485" cy="1112520"/>
          </a:xfrm>
          <a:solidFill>
            <a:schemeClr val="accent1">
              <a:lumMod val="75000"/>
            </a:schemeClr>
          </a:solidFill>
        </p:grpSpPr>
        <p:sp>
          <p:nvSpPr>
            <p:cNvPr id="40" name="Freeform 51">
              <a:extLst>
                <a:ext uri="{FF2B5EF4-FFF2-40B4-BE49-F238E27FC236}">
                  <a16:creationId xmlns:a16="http://schemas.microsoft.com/office/drawing/2014/main" id="{4D33704D-389F-B227-97C0-86EC044CC973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1" name="Group 52">
            <a:extLst>
              <a:ext uri="{FF2B5EF4-FFF2-40B4-BE49-F238E27FC236}">
                <a16:creationId xmlns:a16="http://schemas.microsoft.com/office/drawing/2014/main" id="{51B2286C-4A9D-2925-E801-7ABFD4BB2A12}"/>
              </a:ext>
            </a:extLst>
          </p:cNvPr>
          <p:cNvGrpSpPr/>
          <p:nvPr/>
        </p:nvGrpSpPr>
        <p:grpSpPr>
          <a:xfrm>
            <a:off x="7995801" y="1880969"/>
            <a:ext cx="3960000" cy="1345124"/>
            <a:chOff x="0" y="0"/>
            <a:chExt cx="1467458" cy="452483"/>
          </a:xfrm>
        </p:grpSpPr>
        <p:sp>
          <p:nvSpPr>
            <p:cNvPr id="42" name="Freeform 53">
              <a:extLst>
                <a:ext uri="{FF2B5EF4-FFF2-40B4-BE49-F238E27FC236}">
                  <a16:creationId xmlns:a16="http://schemas.microsoft.com/office/drawing/2014/main" id="{E460B5A9-3A4A-6B83-087E-B9DE5BBF63A5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6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3" name="TextBox 54">
              <a:extLst>
                <a:ext uri="{FF2B5EF4-FFF2-40B4-BE49-F238E27FC236}">
                  <a16:creationId xmlns:a16="http://schemas.microsoft.com/office/drawing/2014/main" id="{8FFE8161-BD6E-0C42-A2FA-F1B2A819787B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44" name="Group 55">
            <a:extLst>
              <a:ext uri="{FF2B5EF4-FFF2-40B4-BE49-F238E27FC236}">
                <a16:creationId xmlns:a16="http://schemas.microsoft.com/office/drawing/2014/main" id="{FC943737-4DA0-7B89-4D29-192A1B4C1095}"/>
              </a:ext>
            </a:extLst>
          </p:cNvPr>
          <p:cNvGrpSpPr/>
          <p:nvPr/>
        </p:nvGrpSpPr>
        <p:grpSpPr>
          <a:xfrm>
            <a:off x="7739189" y="1899471"/>
            <a:ext cx="794562" cy="684987"/>
            <a:chOff x="0" y="0"/>
            <a:chExt cx="1290485" cy="1112520"/>
          </a:xfrm>
          <a:solidFill>
            <a:schemeClr val="accent6">
              <a:lumMod val="75000"/>
            </a:schemeClr>
          </a:solidFill>
        </p:grpSpPr>
        <p:sp>
          <p:nvSpPr>
            <p:cNvPr id="45" name="Freeform 56">
              <a:extLst>
                <a:ext uri="{FF2B5EF4-FFF2-40B4-BE49-F238E27FC236}">
                  <a16:creationId xmlns:a16="http://schemas.microsoft.com/office/drawing/2014/main" id="{2F0C186F-BC4F-503E-BD88-D2FA4229E142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6" name="Group 57">
            <a:extLst>
              <a:ext uri="{FF2B5EF4-FFF2-40B4-BE49-F238E27FC236}">
                <a16:creationId xmlns:a16="http://schemas.microsoft.com/office/drawing/2014/main" id="{4457031A-EFD8-678B-A802-B7ED666EED90}"/>
              </a:ext>
            </a:extLst>
          </p:cNvPr>
          <p:cNvGrpSpPr/>
          <p:nvPr/>
        </p:nvGrpSpPr>
        <p:grpSpPr>
          <a:xfrm>
            <a:off x="7843744" y="4636055"/>
            <a:ext cx="3727730" cy="1526938"/>
            <a:chOff x="0" y="0"/>
            <a:chExt cx="1467458" cy="452483"/>
          </a:xfrm>
        </p:grpSpPr>
        <p:sp>
          <p:nvSpPr>
            <p:cNvPr id="47" name="Freeform 58">
              <a:extLst>
                <a:ext uri="{FF2B5EF4-FFF2-40B4-BE49-F238E27FC236}">
                  <a16:creationId xmlns:a16="http://schemas.microsoft.com/office/drawing/2014/main" id="{0FDA3B93-799B-4511-1826-212D8CE1B5B6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2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 dirty="0"/>
            </a:p>
          </p:txBody>
        </p:sp>
        <p:sp>
          <p:nvSpPr>
            <p:cNvPr id="48" name="TextBox 59">
              <a:extLst>
                <a:ext uri="{FF2B5EF4-FFF2-40B4-BE49-F238E27FC236}">
                  <a16:creationId xmlns:a16="http://schemas.microsoft.com/office/drawing/2014/main" id="{F4668640-483A-05EF-D7B6-8CA8A9B8655C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49" name="Group 60">
            <a:extLst>
              <a:ext uri="{FF2B5EF4-FFF2-40B4-BE49-F238E27FC236}">
                <a16:creationId xmlns:a16="http://schemas.microsoft.com/office/drawing/2014/main" id="{D90DE290-5BE8-B4FD-37FB-1CF55B3AECEE}"/>
              </a:ext>
            </a:extLst>
          </p:cNvPr>
          <p:cNvGrpSpPr/>
          <p:nvPr/>
        </p:nvGrpSpPr>
        <p:grpSpPr>
          <a:xfrm>
            <a:off x="7528917" y="4656084"/>
            <a:ext cx="794562" cy="684987"/>
            <a:chOff x="0" y="0"/>
            <a:chExt cx="1290485" cy="1112520"/>
          </a:xfrm>
        </p:grpSpPr>
        <p:sp>
          <p:nvSpPr>
            <p:cNvPr id="50" name="Freeform 61">
              <a:extLst>
                <a:ext uri="{FF2B5EF4-FFF2-40B4-BE49-F238E27FC236}">
                  <a16:creationId xmlns:a16="http://schemas.microsoft.com/office/drawing/2014/main" id="{01C61F29-48DB-3B74-CCC2-1FB4A87CA7DC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58" name="Freeform 76">
            <a:extLst>
              <a:ext uri="{FF2B5EF4-FFF2-40B4-BE49-F238E27FC236}">
                <a16:creationId xmlns:a16="http://schemas.microsoft.com/office/drawing/2014/main" id="{B9F80E4E-84D2-29B3-96FA-E36CE709549E}"/>
              </a:ext>
            </a:extLst>
          </p:cNvPr>
          <p:cNvSpPr/>
          <p:nvPr/>
        </p:nvSpPr>
        <p:spPr>
          <a:xfrm>
            <a:off x="7757365" y="4758618"/>
            <a:ext cx="300131" cy="451016"/>
          </a:xfrm>
          <a:custGeom>
            <a:avLst/>
            <a:gdLst/>
            <a:ahLst/>
            <a:cxnLst/>
            <a:rect l="l" t="t" r="r" b="b"/>
            <a:pathLst>
              <a:path w="450196" h="676524">
                <a:moveTo>
                  <a:pt x="0" y="0"/>
                </a:moveTo>
                <a:lnTo>
                  <a:pt x="450196" y="0"/>
                </a:lnTo>
                <a:lnTo>
                  <a:pt x="450196" y="676524"/>
                </a:lnTo>
                <a:lnTo>
                  <a:pt x="0" y="67652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0" name="Freeform 78">
            <a:extLst>
              <a:ext uri="{FF2B5EF4-FFF2-40B4-BE49-F238E27FC236}">
                <a16:creationId xmlns:a16="http://schemas.microsoft.com/office/drawing/2014/main" id="{FCFF4202-C698-1EE4-32D3-08BFACA16C82}"/>
              </a:ext>
            </a:extLst>
          </p:cNvPr>
          <p:cNvSpPr/>
          <p:nvPr/>
        </p:nvSpPr>
        <p:spPr>
          <a:xfrm>
            <a:off x="7878005" y="2068700"/>
            <a:ext cx="461540" cy="347309"/>
          </a:xfrm>
          <a:custGeom>
            <a:avLst/>
            <a:gdLst/>
            <a:ahLst/>
            <a:cxnLst/>
            <a:rect l="l" t="t" r="r" b="b"/>
            <a:pathLst>
              <a:path w="692310" h="520963">
                <a:moveTo>
                  <a:pt x="0" y="0"/>
                </a:moveTo>
                <a:lnTo>
                  <a:pt x="692310" y="0"/>
                </a:lnTo>
                <a:lnTo>
                  <a:pt x="692310" y="520964"/>
                </a:lnTo>
                <a:lnTo>
                  <a:pt x="0" y="52096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61" name="TextBox 89">
            <a:extLst>
              <a:ext uri="{FF2B5EF4-FFF2-40B4-BE49-F238E27FC236}">
                <a16:creationId xmlns:a16="http://schemas.microsoft.com/office/drawing/2014/main" id="{646E98EA-93D3-33D1-0896-4E7CB495902E}"/>
              </a:ext>
            </a:extLst>
          </p:cNvPr>
          <p:cNvSpPr txBox="1"/>
          <p:nvPr/>
        </p:nvSpPr>
        <p:spPr>
          <a:xfrm>
            <a:off x="7985203" y="2085482"/>
            <a:ext cx="2982249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林森校區</a:t>
            </a:r>
            <a:endParaRPr lang="en-US" altLang="zh-TW" sz="28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空間活化</a:t>
            </a:r>
          </a:p>
        </p:txBody>
      </p:sp>
      <p:sp>
        <p:nvSpPr>
          <p:cNvPr id="62" name="TextBox 97">
            <a:extLst>
              <a:ext uri="{FF2B5EF4-FFF2-40B4-BE49-F238E27FC236}">
                <a16:creationId xmlns:a16="http://schemas.microsoft.com/office/drawing/2014/main" id="{4F909827-6413-32DC-C95E-AE4040CCA7CF}"/>
              </a:ext>
            </a:extLst>
          </p:cNvPr>
          <p:cNvSpPr txBox="1"/>
          <p:nvPr/>
        </p:nvSpPr>
        <p:spPr>
          <a:xfrm>
            <a:off x="4811473" y="2951645"/>
            <a:ext cx="2513230" cy="3440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lnSpc>
                <a:spcPct val="110000"/>
              </a:lnSpc>
            </a:pPr>
            <a:r>
              <a:rPr lang="zh-TW" altLang="en-US" sz="22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產學營運及推廣處</a:t>
            </a:r>
            <a:endParaRPr lang="en-US" sz="24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TextBox 89">
            <a:extLst>
              <a:ext uri="{FF2B5EF4-FFF2-40B4-BE49-F238E27FC236}">
                <a16:creationId xmlns:a16="http://schemas.microsoft.com/office/drawing/2014/main" id="{ADF6B7C0-9731-9B85-E0CE-6A81CCE68DB4}"/>
              </a:ext>
            </a:extLst>
          </p:cNvPr>
          <p:cNvSpPr txBox="1"/>
          <p:nvPr/>
        </p:nvSpPr>
        <p:spPr>
          <a:xfrm>
            <a:off x="8005898" y="4999415"/>
            <a:ext cx="2354237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6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研發成果</a:t>
            </a:r>
            <a:endParaRPr lang="en-US" altLang="zh-TW" sz="26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609630">
              <a:spcBef>
                <a:spcPct val="0"/>
              </a:spcBef>
            </a:pPr>
            <a:r>
              <a:rPr lang="zh-TW" altLang="en-US" sz="26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管理與媒介</a:t>
            </a:r>
          </a:p>
        </p:txBody>
      </p:sp>
      <p:sp>
        <p:nvSpPr>
          <p:cNvPr id="65" name="TextBox 89">
            <a:extLst>
              <a:ext uri="{FF2B5EF4-FFF2-40B4-BE49-F238E27FC236}">
                <a16:creationId xmlns:a16="http://schemas.microsoft.com/office/drawing/2014/main" id="{EEBB4945-D5BB-3478-A11E-236827806834}"/>
              </a:ext>
            </a:extLst>
          </p:cNvPr>
          <p:cNvSpPr txBox="1"/>
          <p:nvPr/>
        </p:nvSpPr>
        <p:spPr>
          <a:xfrm>
            <a:off x="-386569" y="1326816"/>
            <a:ext cx="3322024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推廣教育</a:t>
            </a:r>
          </a:p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終生學習</a:t>
            </a:r>
          </a:p>
        </p:txBody>
      </p:sp>
      <p:sp>
        <p:nvSpPr>
          <p:cNvPr id="67" name="TextBox 89">
            <a:extLst>
              <a:ext uri="{FF2B5EF4-FFF2-40B4-BE49-F238E27FC236}">
                <a16:creationId xmlns:a16="http://schemas.microsoft.com/office/drawing/2014/main" id="{6965FAF5-F59F-AF2C-F07B-F640FA486263}"/>
              </a:ext>
            </a:extLst>
          </p:cNvPr>
          <p:cNvSpPr txBox="1"/>
          <p:nvPr/>
        </p:nvSpPr>
        <p:spPr>
          <a:xfrm>
            <a:off x="574693" y="3823072"/>
            <a:ext cx="2319489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大學社會責任</a:t>
            </a:r>
          </a:p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連結地方創生</a:t>
            </a:r>
          </a:p>
        </p:txBody>
      </p:sp>
      <p:sp>
        <p:nvSpPr>
          <p:cNvPr id="75" name="Freeform 77">
            <a:extLst>
              <a:ext uri="{FF2B5EF4-FFF2-40B4-BE49-F238E27FC236}">
                <a16:creationId xmlns:a16="http://schemas.microsoft.com/office/drawing/2014/main" id="{73E9E6A6-3CC2-B641-8260-034EC7609E63}"/>
              </a:ext>
            </a:extLst>
          </p:cNvPr>
          <p:cNvSpPr/>
          <p:nvPr/>
        </p:nvSpPr>
        <p:spPr>
          <a:xfrm>
            <a:off x="4101422" y="3261221"/>
            <a:ext cx="376303" cy="371600"/>
          </a:xfrm>
          <a:custGeom>
            <a:avLst/>
            <a:gdLst/>
            <a:ahLst/>
            <a:cxnLst/>
            <a:rect l="l" t="t" r="r" b="b"/>
            <a:pathLst>
              <a:path w="564455" h="557400">
                <a:moveTo>
                  <a:pt x="0" y="0"/>
                </a:moveTo>
                <a:lnTo>
                  <a:pt x="564456" y="0"/>
                </a:lnTo>
                <a:lnTo>
                  <a:pt x="564456" y="557400"/>
                </a:lnTo>
                <a:lnTo>
                  <a:pt x="0" y="5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54B09C42-CDB8-8609-3103-6CA3A15B6203}"/>
              </a:ext>
            </a:extLst>
          </p:cNvPr>
          <p:cNvSpPr txBox="1"/>
          <p:nvPr/>
        </p:nvSpPr>
        <p:spPr>
          <a:xfrm>
            <a:off x="5048821" y="3453783"/>
            <a:ext cx="21034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altLang="zh-TW" sz="1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學年度</a:t>
            </a:r>
            <a:endParaRPr kumimoji="0" lang="en-US" altLang="zh-TW" sz="1800" b="1" i="0" u="none" strike="noStrike" kern="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工作重點</a:t>
            </a:r>
            <a:r>
              <a:rPr kumimoji="0" lang="en-US" altLang="zh-TW" sz="1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KPI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指標</a:t>
            </a:r>
            <a:endParaRPr lang="zh-TW" altLang="en-US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235" y="3712719"/>
            <a:ext cx="1115753" cy="1112855"/>
          </a:xfrm>
          <a:prstGeom prst="rect">
            <a:avLst/>
          </a:prstGeom>
        </p:spPr>
      </p:pic>
      <p:pic>
        <p:nvPicPr>
          <p:cNvPr id="30" name="圖片 2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754" y="2011561"/>
            <a:ext cx="1090418" cy="1077680"/>
          </a:xfrm>
          <a:prstGeom prst="rect">
            <a:avLst/>
          </a:prstGeom>
        </p:spPr>
      </p:pic>
      <p:pic>
        <p:nvPicPr>
          <p:cNvPr id="31" name="圖片 3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703" y="4835560"/>
            <a:ext cx="1139360" cy="1127928"/>
          </a:xfrm>
          <a:prstGeom prst="rect">
            <a:avLst/>
          </a:prstGeom>
        </p:spPr>
      </p:pic>
      <p:pic>
        <p:nvPicPr>
          <p:cNvPr id="32" name="圖片 3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907" y="1200227"/>
            <a:ext cx="1144660" cy="1134960"/>
          </a:xfrm>
          <a:prstGeom prst="rect">
            <a:avLst/>
          </a:prstGeom>
        </p:spPr>
      </p:pic>
      <p:pic>
        <p:nvPicPr>
          <p:cNvPr id="57" name="圖片 5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217" y="1198872"/>
            <a:ext cx="1140632" cy="113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997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:a16="http://schemas.microsoft.com/office/drawing/2014/main" id="{AFF104CD-8117-0496-451F-D8FB0538D956}"/>
              </a:ext>
            </a:extLst>
          </p:cNvPr>
          <p:cNvGrpSpPr/>
          <p:nvPr/>
        </p:nvGrpSpPr>
        <p:grpSpPr>
          <a:xfrm>
            <a:off x="4579087" y="76679"/>
            <a:ext cx="5698875" cy="1114411"/>
            <a:chOff x="0" y="-38100"/>
            <a:chExt cx="1632342" cy="520874"/>
          </a:xfrm>
        </p:grpSpPr>
        <p:sp>
          <p:nvSpPr>
            <p:cNvPr id="3" name="Freeform 4">
              <a:extLst>
                <a:ext uri="{FF2B5EF4-FFF2-40B4-BE49-F238E27FC236}">
                  <a16:creationId xmlns:a16="http://schemas.microsoft.com/office/drawing/2014/main" id="{4A652001-C445-FB52-D2C1-9F33B4C6A920}"/>
                </a:ext>
              </a:extLst>
            </p:cNvPr>
            <p:cNvSpPr/>
            <p:nvPr/>
          </p:nvSpPr>
          <p:spPr>
            <a:xfrm>
              <a:off x="0" y="0"/>
              <a:ext cx="1632342" cy="482774"/>
            </a:xfrm>
            <a:custGeom>
              <a:avLst/>
              <a:gdLst/>
              <a:ahLst/>
              <a:cxnLst/>
              <a:rect l="l" t="t" r="r" b="b"/>
              <a:pathLst>
                <a:path w="1632342" h="482774">
                  <a:moveTo>
                    <a:pt x="35124" y="0"/>
                  </a:moveTo>
                  <a:lnTo>
                    <a:pt x="1597218" y="0"/>
                  </a:lnTo>
                  <a:cubicBezTo>
                    <a:pt x="1616617" y="0"/>
                    <a:pt x="1632342" y="15725"/>
                    <a:pt x="1632342" y="35124"/>
                  </a:cubicBezTo>
                  <a:lnTo>
                    <a:pt x="1632342" y="447650"/>
                  </a:lnTo>
                  <a:cubicBezTo>
                    <a:pt x="1632342" y="456966"/>
                    <a:pt x="1628641" y="465899"/>
                    <a:pt x="1622055" y="472486"/>
                  </a:cubicBezTo>
                  <a:cubicBezTo>
                    <a:pt x="1615468" y="479073"/>
                    <a:pt x="1606534" y="482774"/>
                    <a:pt x="1597218" y="482774"/>
                  </a:cubicBezTo>
                  <a:lnTo>
                    <a:pt x="35124" y="482774"/>
                  </a:lnTo>
                  <a:cubicBezTo>
                    <a:pt x="15725" y="482774"/>
                    <a:pt x="0" y="467048"/>
                    <a:pt x="0" y="447650"/>
                  </a:cubicBezTo>
                  <a:lnTo>
                    <a:pt x="0" y="35124"/>
                  </a:lnTo>
                  <a:cubicBezTo>
                    <a:pt x="0" y="25808"/>
                    <a:pt x="3701" y="16874"/>
                    <a:pt x="10287" y="10287"/>
                  </a:cubicBezTo>
                  <a:cubicBezTo>
                    <a:pt x="16874" y="3701"/>
                    <a:pt x="25808" y="0"/>
                    <a:pt x="35124" y="0"/>
                  </a:cubicBezTo>
                  <a:close/>
                </a:path>
              </a:pathLst>
            </a:custGeom>
            <a:solidFill>
              <a:srgbClr val="F8F8F8"/>
            </a:solidFill>
            <a:ln w="63500" cap="rnd">
              <a:solidFill>
                <a:schemeClr val="accent6">
                  <a:lumMod val="7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TW" altLang="en-US" dirty="0"/>
            </a:p>
          </p:txBody>
        </p:sp>
        <p:sp>
          <p:nvSpPr>
            <p:cNvPr id="4" name="TextBox 5">
              <a:extLst>
                <a:ext uri="{FF2B5EF4-FFF2-40B4-BE49-F238E27FC236}">
                  <a16:creationId xmlns:a16="http://schemas.microsoft.com/office/drawing/2014/main" id="{9EA7E019-A48C-DF7C-E481-4DA12A29CE9B}"/>
                </a:ext>
              </a:extLst>
            </p:cNvPr>
            <p:cNvSpPr txBox="1"/>
            <p:nvPr/>
          </p:nvSpPr>
          <p:spPr>
            <a:xfrm>
              <a:off x="0" y="-38100"/>
              <a:ext cx="1632342" cy="5208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2">
            <a:extLst>
              <a:ext uri="{FF2B5EF4-FFF2-40B4-BE49-F238E27FC236}">
                <a16:creationId xmlns:a16="http://schemas.microsoft.com/office/drawing/2014/main" id="{9E99E0ED-8D84-FAF1-F854-F0B6DA74AFE2}"/>
              </a:ext>
            </a:extLst>
          </p:cNvPr>
          <p:cNvGrpSpPr/>
          <p:nvPr/>
        </p:nvGrpSpPr>
        <p:grpSpPr>
          <a:xfrm>
            <a:off x="417929" y="164833"/>
            <a:ext cx="3960000" cy="1046930"/>
            <a:chOff x="0" y="0"/>
            <a:chExt cx="1467458" cy="452483"/>
          </a:xfrm>
        </p:grpSpPr>
        <p:sp>
          <p:nvSpPr>
            <p:cNvPr id="6" name="Freeform 53">
              <a:extLst>
                <a:ext uri="{FF2B5EF4-FFF2-40B4-BE49-F238E27FC236}">
                  <a16:creationId xmlns:a16="http://schemas.microsoft.com/office/drawing/2014/main" id="{2FFCA0F0-07F3-E5A4-2374-0EF54D281115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6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TextBox 54">
              <a:extLst>
                <a:ext uri="{FF2B5EF4-FFF2-40B4-BE49-F238E27FC236}">
                  <a16:creationId xmlns:a16="http://schemas.microsoft.com/office/drawing/2014/main" id="{C0B9BFB1-BE86-C713-471E-940CD180630A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8" name="Group 55">
            <a:extLst>
              <a:ext uri="{FF2B5EF4-FFF2-40B4-BE49-F238E27FC236}">
                <a16:creationId xmlns:a16="http://schemas.microsoft.com/office/drawing/2014/main" id="{6DAE6BA2-0943-A7F8-BDD0-F81C9E8E3559}"/>
              </a:ext>
            </a:extLst>
          </p:cNvPr>
          <p:cNvGrpSpPr/>
          <p:nvPr/>
        </p:nvGrpSpPr>
        <p:grpSpPr>
          <a:xfrm>
            <a:off x="216771" y="345804"/>
            <a:ext cx="794562" cy="684987"/>
            <a:chOff x="0" y="0"/>
            <a:chExt cx="1290485" cy="1112520"/>
          </a:xfrm>
        </p:grpSpPr>
        <p:sp>
          <p:nvSpPr>
            <p:cNvPr id="9" name="Freeform 56">
              <a:extLst>
                <a:ext uri="{FF2B5EF4-FFF2-40B4-BE49-F238E27FC236}">
                  <a16:creationId xmlns:a16="http://schemas.microsoft.com/office/drawing/2014/main" id="{3FB238F3-2F72-4FCE-71A6-896181835963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0" name="Freeform 78">
            <a:extLst>
              <a:ext uri="{FF2B5EF4-FFF2-40B4-BE49-F238E27FC236}">
                <a16:creationId xmlns:a16="http://schemas.microsoft.com/office/drawing/2014/main" id="{8436538D-1FF9-E652-4D19-B189B755F86C}"/>
              </a:ext>
            </a:extLst>
          </p:cNvPr>
          <p:cNvSpPr/>
          <p:nvPr/>
        </p:nvSpPr>
        <p:spPr>
          <a:xfrm>
            <a:off x="365925" y="470566"/>
            <a:ext cx="461540" cy="347309"/>
          </a:xfrm>
          <a:custGeom>
            <a:avLst/>
            <a:gdLst/>
            <a:ahLst/>
            <a:cxnLst/>
            <a:rect l="l" t="t" r="r" b="b"/>
            <a:pathLst>
              <a:path w="692310" h="520963">
                <a:moveTo>
                  <a:pt x="0" y="0"/>
                </a:moveTo>
                <a:lnTo>
                  <a:pt x="692310" y="0"/>
                </a:lnTo>
                <a:lnTo>
                  <a:pt x="692310" y="520964"/>
                </a:lnTo>
                <a:lnTo>
                  <a:pt x="0" y="5209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" name="TextBox 89">
            <a:extLst>
              <a:ext uri="{FF2B5EF4-FFF2-40B4-BE49-F238E27FC236}">
                <a16:creationId xmlns:a16="http://schemas.microsoft.com/office/drawing/2014/main" id="{6E4574D6-D6A9-1141-7D66-957FF9EA935A}"/>
              </a:ext>
            </a:extLst>
          </p:cNvPr>
          <p:cNvSpPr txBox="1"/>
          <p:nvPr/>
        </p:nvSpPr>
        <p:spPr>
          <a:xfrm>
            <a:off x="1074275" y="470566"/>
            <a:ext cx="2982249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林森校區空間活化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09C8DA95-6BC0-0FEC-E9F7-7CB22EEEA953}"/>
              </a:ext>
            </a:extLst>
          </p:cNvPr>
          <p:cNvSpPr txBox="1"/>
          <p:nvPr/>
        </p:nvSpPr>
        <p:spPr>
          <a:xfrm>
            <a:off x="4871864" y="233263"/>
            <a:ext cx="594585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租約管理定期更新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配合校務發展，進行整體林森校區空間規劃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672064" y="4050315"/>
            <a:ext cx="489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TW" altLang="en-US" sz="4800" b="1" dirty="0">
              <a:solidFill>
                <a:srgbClr val="FF9999"/>
              </a:solidFill>
              <a:latin typeface="Comic Sans MS" panose="030F0702030302020204" pitchFamily="66" charset="0"/>
              <a:ea typeface="微軟正黑體" panose="020B0604030504040204" pitchFamily="34" charset="-120"/>
            </a:endParaRPr>
          </a:p>
        </p:txBody>
      </p:sp>
      <p:graphicFrame>
        <p:nvGraphicFramePr>
          <p:cNvPr id="17" name="表格 16"/>
          <p:cNvGraphicFramePr>
            <a:graphicFrameLocks noGrp="1"/>
          </p:cNvGraphicFramePr>
          <p:nvPr/>
        </p:nvGraphicFramePr>
        <p:xfrm>
          <a:off x="119334" y="1286831"/>
          <a:ext cx="11920216" cy="4984235"/>
        </p:xfrm>
        <a:graphic>
          <a:graphicData uri="http://schemas.openxmlformats.org/drawingml/2006/table">
            <a:tbl>
              <a:tblPr/>
              <a:tblGrid>
                <a:gridCol w="1284449">
                  <a:extLst>
                    <a:ext uri="{9D8B030D-6E8A-4147-A177-3AD203B41FA5}">
                      <a16:colId xmlns:a16="http://schemas.microsoft.com/office/drawing/2014/main" val="3394447909"/>
                    </a:ext>
                  </a:extLst>
                </a:gridCol>
                <a:gridCol w="815124">
                  <a:extLst>
                    <a:ext uri="{9D8B030D-6E8A-4147-A177-3AD203B41FA5}">
                      <a16:colId xmlns:a16="http://schemas.microsoft.com/office/drawing/2014/main" val="895254498"/>
                    </a:ext>
                  </a:extLst>
                </a:gridCol>
                <a:gridCol w="1140789">
                  <a:extLst>
                    <a:ext uri="{9D8B030D-6E8A-4147-A177-3AD203B41FA5}">
                      <a16:colId xmlns:a16="http://schemas.microsoft.com/office/drawing/2014/main" val="259796407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516766736"/>
                    </a:ext>
                  </a:extLst>
                </a:gridCol>
                <a:gridCol w="811535">
                  <a:extLst>
                    <a:ext uri="{9D8B030D-6E8A-4147-A177-3AD203B41FA5}">
                      <a16:colId xmlns:a16="http://schemas.microsoft.com/office/drawing/2014/main" val="48920423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971504532"/>
                    </a:ext>
                  </a:extLst>
                </a:gridCol>
                <a:gridCol w="1027559">
                  <a:extLst>
                    <a:ext uri="{9D8B030D-6E8A-4147-A177-3AD203B41FA5}">
                      <a16:colId xmlns:a16="http://schemas.microsoft.com/office/drawing/2014/main" val="68060164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456403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39690974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53463520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195733489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81287115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361325973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1467366154"/>
                    </a:ext>
                  </a:extLst>
                </a:gridCol>
              </a:tblGrid>
              <a:tr h="29340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棟別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總空間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待出租與待整理空間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校內使用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對外開放使用空間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長期出租對外使用明細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6691626"/>
                  </a:ext>
                </a:extLst>
              </a:tr>
              <a:tr h="8605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自用</a:t>
                      </a:r>
                      <a:b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空間</a:t>
                      </a:r>
                    </a:p>
                  </a:txBody>
                  <a:tcPr marL="8449" marR="8449" marT="8449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倉庫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辦課</a:t>
                      </a:r>
                      <a:b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教室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</a:t>
                      </a:r>
                    </a:p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出租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短期</a:t>
                      </a:r>
                    </a:p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出租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協會</a:t>
                      </a:r>
                      <a:b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人民團體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政府</a:t>
                      </a:r>
                      <a:b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機關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社團法人財團法人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嘉大</a:t>
                      </a:r>
                      <a:b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老師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學校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250526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317044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600379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532334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26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*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536741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263870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kumimoji="0" lang="en-US" altLang="zh-TW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**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9833592"/>
                  </a:ext>
                </a:extLst>
              </a:tr>
              <a:tr h="28643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H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986882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9737503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22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8757480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青雲齋</a:t>
                      </a:r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***90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3683295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277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39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39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170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644821"/>
                  </a:ext>
                </a:extLst>
              </a:tr>
              <a:tr h="2934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</a:t>
                      </a:r>
                      <a:r>
                        <a:rPr lang="zh-TW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277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39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238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0" fontAlgn="ctr"/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24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103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930093"/>
                  </a:ext>
                </a:extLst>
              </a:tr>
              <a:tr h="31639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112</a:t>
                      </a:r>
                      <a:r>
                        <a:rPr lang="zh-TW" altLang="en-US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年度</a:t>
                      </a: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187</a:t>
                      </a:r>
                      <a:endParaRPr lang="zh-TW" altLang="en-US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46</a:t>
                      </a:r>
                      <a:endParaRPr lang="zh-TW" altLang="en-US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r" rtl="0" fontAlgn="ctr"/>
                      <a:r>
                        <a:rPr lang="en-US" altLang="zh-TW" dirty="0"/>
                        <a:t>141</a:t>
                      </a:r>
                      <a:endParaRPr lang="zh-TW" altLang="en-US" dirty="0"/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zh-TW" altLang="en-US" dirty="0"/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449" marR="8449" marT="84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449" marR="8449" marT="844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449" marR="8449" marT="844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449" marR="8449" marT="844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449" marR="8449" marT="844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449" marR="8449" marT="844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5908340"/>
                  </a:ext>
                </a:extLst>
              </a:tr>
            </a:tbl>
          </a:graphicData>
        </a:graphic>
      </p:graphicFrame>
      <p:sp>
        <p:nvSpPr>
          <p:cNvPr id="15" name="文字方塊 14"/>
          <p:cNvSpPr txBox="1"/>
          <p:nvPr/>
        </p:nvSpPr>
        <p:spPr>
          <a:xfrm>
            <a:off x="119334" y="6292057"/>
            <a:ext cx="7682998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*E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棟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1-2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樓需耐震補強  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;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** 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棟為圖書館，出租使用目的需進行變更申請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***L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棟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青雲齋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年正式開放承租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7802332" y="6042613"/>
            <a:ext cx="424564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https://website.ncyu.edu.tw/aicd/Contents?nodeId=61860</a:t>
            </a:r>
            <a:endPara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04793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:a16="http://schemas.microsoft.com/office/drawing/2014/main" id="{AFF104CD-8117-0496-451F-D8FB0538D956}"/>
              </a:ext>
            </a:extLst>
          </p:cNvPr>
          <p:cNvGrpSpPr/>
          <p:nvPr/>
        </p:nvGrpSpPr>
        <p:grpSpPr>
          <a:xfrm>
            <a:off x="4579087" y="142408"/>
            <a:ext cx="5698875" cy="1114411"/>
            <a:chOff x="0" y="-38100"/>
            <a:chExt cx="1632342" cy="520874"/>
          </a:xfrm>
        </p:grpSpPr>
        <p:sp>
          <p:nvSpPr>
            <p:cNvPr id="3" name="Freeform 4">
              <a:extLst>
                <a:ext uri="{FF2B5EF4-FFF2-40B4-BE49-F238E27FC236}">
                  <a16:creationId xmlns:a16="http://schemas.microsoft.com/office/drawing/2014/main" id="{4A652001-C445-FB52-D2C1-9F33B4C6A920}"/>
                </a:ext>
              </a:extLst>
            </p:cNvPr>
            <p:cNvSpPr/>
            <p:nvPr/>
          </p:nvSpPr>
          <p:spPr>
            <a:xfrm>
              <a:off x="0" y="0"/>
              <a:ext cx="1632342" cy="482774"/>
            </a:xfrm>
            <a:custGeom>
              <a:avLst/>
              <a:gdLst/>
              <a:ahLst/>
              <a:cxnLst/>
              <a:rect l="l" t="t" r="r" b="b"/>
              <a:pathLst>
                <a:path w="1632342" h="482774">
                  <a:moveTo>
                    <a:pt x="35124" y="0"/>
                  </a:moveTo>
                  <a:lnTo>
                    <a:pt x="1597218" y="0"/>
                  </a:lnTo>
                  <a:cubicBezTo>
                    <a:pt x="1616617" y="0"/>
                    <a:pt x="1632342" y="15725"/>
                    <a:pt x="1632342" y="35124"/>
                  </a:cubicBezTo>
                  <a:lnTo>
                    <a:pt x="1632342" y="447650"/>
                  </a:lnTo>
                  <a:cubicBezTo>
                    <a:pt x="1632342" y="456966"/>
                    <a:pt x="1628641" y="465899"/>
                    <a:pt x="1622055" y="472486"/>
                  </a:cubicBezTo>
                  <a:cubicBezTo>
                    <a:pt x="1615468" y="479073"/>
                    <a:pt x="1606534" y="482774"/>
                    <a:pt x="1597218" y="482774"/>
                  </a:cubicBezTo>
                  <a:lnTo>
                    <a:pt x="35124" y="482774"/>
                  </a:lnTo>
                  <a:cubicBezTo>
                    <a:pt x="15725" y="482774"/>
                    <a:pt x="0" y="467048"/>
                    <a:pt x="0" y="447650"/>
                  </a:cubicBezTo>
                  <a:lnTo>
                    <a:pt x="0" y="35124"/>
                  </a:lnTo>
                  <a:cubicBezTo>
                    <a:pt x="0" y="25808"/>
                    <a:pt x="3701" y="16874"/>
                    <a:pt x="10287" y="10287"/>
                  </a:cubicBezTo>
                  <a:cubicBezTo>
                    <a:pt x="16874" y="3701"/>
                    <a:pt x="25808" y="0"/>
                    <a:pt x="35124" y="0"/>
                  </a:cubicBezTo>
                  <a:close/>
                </a:path>
              </a:pathLst>
            </a:custGeom>
            <a:solidFill>
              <a:srgbClr val="F8F8F8"/>
            </a:solidFill>
            <a:ln w="63500" cap="rnd">
              <a:solidFill>
                <a:schemeClr val="accent6">
                  <a:lumMod val="7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TW" altLang="en-US" dirty="0"/>
            </a:p>
          </p:txBody>
        </p:sp>
        <p:sp>
          <p:nvSpPr>
            <p:cNvPr id="4" name="TextBox 5">
              <a:extLst>
                <a:ext uri="{FF2B5EF4-FFF2-40B4-BE49-F238E27FC236}">
                  <a16:creationId xmlns:a16="http://schemas.microsoft.com/office/drawing/2014/main" id="{9EA7E019-A48C-DF7C-E481-4DA12A29CE9B}"/>
                </a:ext>
              </a:extLst>
            </p:cNvPr>
            <p:cNvSpPr txBox="1"/>
            <p:nvPr/>
          </p:nvSpPr>
          <p:spPr>
            <a:xfrm>
              <a:off x="0" y="-38100"/>
              <a:ext cx="1632342" cy="5208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2">
            <a:extLst>
              <a:ext uri="{FF2B5EF4-FFF2-40B4-BE49-F238E27FC236}">
                <a16:creationId xmlns:a16="http://schemas.microsoft.com/office/drawing/2014/main" id="{9E99E0ED-8D84-FAF1-F854-F0B6DA74AFE2}"/>
              </a:ext>
            </a:extLst>
          </p:cNvPr>
          <p:cNvGrpSpPr/>
          <p:nvPr/>
        </p:nvGrpSpPr>
        <p:grpSpPr>
          <a:xfrm>
            <a:off x="402872" y="230562"/>
            <a:ext cx="3960000" cy="1046930"/>
            <a:chOff x="0" y="0"/>
            <a:chExt cx="1467458" cy="452483"/>
          </a:xfrm>
        </p:grpSpPr>
        <p:sp>
          <p:nvSpPr>
            <p:cNvPr id="6" name="Freeform 53">
              <a:extLst>
                <a:ext uri="{FF2B5EF4-FFF2-40B4-BE49-F238E27FC236}">
                  <a16:creationId xmlns:a16="http://schemas.microsoft.com/office/drawing/2014/main" id="{2FFCA0F0-07F3-E5A4-2374-0EF54D281115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6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TextBox 54">
              <a:extLst>
                <a:ext uri="{FF2B5EF4-FFF2-40B4-BE49-F238E27FC236}">
                  <a16:creationId xmlns:a16="http://schemas.microsoft.com/office/drawing/2014/main" id="{C0B9BFB1-BE86-C713-471E-940CD180630A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8" name="Group 55">
            <a:extLst>
              <a:ext uri="{FF2B5EF4-FFF2-40B4-BE49-F238E27FC236}">
                <a16:creationId xmlns:a16="http://schemas.microsoft.com/office/drawing/2014/main" id="{6DAE6BA2-0943-A7F8-BDD0-F81C9E8E3559}"/>
              </a:ext>
            </a:extLst>
          </p:cNvPr>
          <p:cNvGrpSpPr/>
          <p:nvPr/>
        </p:nvGrpSpPr>
        <p:grpSpPr>
          <a:xfrm>
            <a:off x="234061" y="444903"/>
            <a:ext cx="794562" cy="684987"/>
            <a:chOff x="0" y="0"/>
            <a:chExt cx="1290485" cy="1112520"/>
          </a:xfrm>
        </p:grpSpPr>
        <p:sp>
          <p:nvSpPr>
            <p:cNvPr id="9" name="Freeform 56">
              <a:extLst>
                <a:ext uri="{FF2B5EF4-FFF2-40B4-BE49-F238E27FC236}">
                  <a16:creationId xmlns:a16="http://schemas.microsoft.com/office/drawing/2014/main" id="{3FB238F3-2F72-4FCE-71A6-896181835963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0" name="Freeform 78">
            <a:extLst>
              <a:ext uri="{FF2B5EF4-FFF2-40B4-BE49-F238E27FC236}">
                <a16:creationId xmlns:a16="http://schemas.microsoft.com/office/drawing/2014/main" id="{8436538D-1FF9-E652-4D19-B189B755F86C}"/>
              </a:ext>
            </a:extLst>
          </p:cNvPr>
          <p:cNvSpPr/>
          <p:nvPr/>
        </p:nvSpPr>
        <p:spPr>
          <a:xfrm>
            <a:off x="365925" y="580372"/>
            <a:ext cx="461540" cy="347309"/>
          </a:xfrm>
          <a:custGeom>
            <a:avLst/>
            <a:gdLst/>
            <a:ahLst/>
            <a:cxnLst/>
            <a:rect l="l" t="t" r="r" b="b"/>
            <a:pathLst>
              <a:path w="692310" h="520963">
                <a:moveTo>
                  <a:pt x="0" y="0"/>
                </a:moveTo>
                <a:lnTo>
                  <a:pt x="692310" y="0"/>
                </a:lnTo>
                <a:lnTo>
                  <a:pt x="692310" y="520964"/>
                </a:lnTo>
                <a:lnTo>
                  <a:pt x="0" y="5209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" name="TextBox 89">
            <a:extLst>
              <a:ext uri="{FF2B5EF4-FFF2-40B4-BE49-F238E27FC236}">
                <a16:creationId xmlns:a16="http://schemas.microsoft.com/office/drawing/2014/main" id="{6E4574D6-D6A9-1141-7D66-957FF9EA935A}"/>
              </a:ext>
            </a:extLst>
          </p:cNvPr>
          <p:cNvSpPr txBox="1"/>
          <p:nvPr/>
        </p:nvSpPr>
        <p:spPr>
          <a:xfrm>
            <a:off x="1087846" y="521063"/>
            <a:ext cx="2982249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林森校區空間活化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09C8DA95-6BC0-0FEC-E9F7-7CB22EEEA953}"/>
              </a:ext>
            </a:extLst>
          </p:cNvPr>
          <p:cNvSpPr txBox="1"/>
          <p:nvPr/>
        </p:nvSpPr>
        <p:spPr>
          <a:xfrm>
            <a:off x="4871864" y="296496"/>
            <a:ext cx="594585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租約管理定期更新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配合校務發展，進行整體林森校區空間規劃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672064" y="4050315"/>
            <a:ext cx="489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TW" altLang="en-US" sz="4800" b="1" dirty="0">
              <a:solidFill>
                <a:srgbClr val="FF9999"/>
              </a:solidFill>
              <a:latin typeface="Comic Sans MS" panose="030F0702030302020204" pitchFamily="66" charset="0"/>
              <a:ea typeface="微軟正黑體" panose="020B0604030504040204" pitchFamily="34" charset="-120"/>
            </a:endParaRPr>
          </a:p>
        </p:txBody>
      </p:sp>
      <p:graphicFrame>
        <p:nvGraphicFramePr>
          <p:cNvPr id="18" name="圖表 17"/>
          <p:cNvGraphicFramePr/>
          <p:nvPr>
            <p:extLst>
              <p:ext uri="{D42A27DB-BD31-4B8C-83A1-F6EECF244321}">
                <p14:modId xmlns:p14="http://schemas.microsoft.com/office/powerpoint/2010/main" val="3532945151"/>
              </p:ext>
            </p:extLst>
          </p:nvPr>
        </p:nvGraphicFramePr>
        <p:xfrm>
          <a:off x="234061" y="1373914"/>
          <a:ext cx="11766595" cy="5367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4" name="直線單箭頭接點 13"/>
          <p:cNvCxnSpPr/>
          <p:nvPr/>
        </p:nvCxnSpPr>
        <p:spPr>
          <a:xfrm flipV="1">
            <a:off x="5303912" y="1594878"/>
            <a:ext cx="3816424" cy="108012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5447928" y="1500061"/>
            <a:ext cx="223224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32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成長</a:t>
            </a:r>
            <a:r>
              <a:rPr lang="en-US" altLang="zh-TW" sz="32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39%</a:t>
            </a:r>
            <a:endParaRPr lang="zh-TW" altLang="en-US" sz="32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1290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2">
            <a:extLst>
              <a:ext uri="{FF2B5EF4-FFF2-40B4-BE49-F238E27FC236}">
                <a16:creationId xmlns:a16="http://schemas.microsoft.com/office/drawing/2014/main" id="{9E99E0ED-8D84-FAF1-F854-F0B6DA74AFE2}"/>
              </a:ext>
            </a:extLst>
          </p:cNvPr>
          <p:cNvGrpSpPr/>
          <p:nvPr/>
        </p:nvGrpSpPr>
        <p:grpSpPr>
          <a:xfrm>
            <a:off x="429341" y="327245"/>
            <a:ext cx="3631756" cy="1046930"/>
            <a:chOff x="0" y="0"/>
            <a:chExt cx="1467458" cy="452483"/>
          </a:xfrm>
        </p:grpSpPr>
        <p:sp>
          <p:nvSpPr>
            <p:cNvPr id="6" name="Freeform 53">
              <a:extLst>
                <a:ext uri="{FF2B5EF4-FFF2-40B4-BE49-F238E27FC236}">
                  <a16:creationId xmlns:a16="http://schemas.microsoft.com/office/drawing/2014/main" id="{2FFCA0F0-07F3-E5A4-2374-0EF54D281115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6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TextBox 54">
              <a:extLst>
                <a:ext uri="{FF2B5EF4-FFF2-40B4-BE49-F238E27FC236}">
                  <a16:creationId xmlns:a16="http://schemas.microsoft.com/office/drawing/2014/main" id="{C0B9BFB1-BE86-C713-471E-940CD180630A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>
                <a:lnSpc>
                  <a:spcPts val="1837"/>
                </a:lnSpc>
                <a:spcBef>
                  <a:spcPct val="0"/>
                </a:spcBef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8" name="Group 55">
            <a:extLst>
              <a:ext uri="{FF2B5EF4-FFF2-40B4-BE49-F238E27FC236}">
                <a16:creationId xmlns:a16="http://schemas.microsoft.com/office/drawing/2014/main" id="{6DAE6BA2-0943-A7F8-BDD0-F81C9E8E3559}"/>
              </a:ext>
            </a:extLst>
          </p:cNvPr>
          <p:cNvGrpSpPr/>
          <p:nvPr/>
        </p:nvGrpSpPr>
        <p:grpSpPr>
          <a:xfrm>
            <a:off x="232376" y="521063"/>
            <a:ext cx="794562" cy="684987"/>
            <a:chOff x="0" y="0"/>
            <a:chExt cx="1290485" cy="1112520"/>
          </a:xfrm>
        </p:grpSpPr>
        <p:sp>
          <p:nvSpPr>
            <p:cNvPr id="9" name="Freeform 56">
              <a:extLst>
                <a:ext uri="{FF2B5EF4-FFF2-40B4-BE49-F238E27FC236}">
                  <a16:creationId xmlns:a16="http://schemas.microsoft.com/office/drawing/2014/main" id="{3FB238F3-2F72-4FCE-71A6-896181835963}"/>
                </a:ext>
              </a:extLst>
            </p:cNvPr>
            <p:cNvSpPr/>
            <p:nvPr/>
          </p:nvSpPr>
          <p:spPr>
            <a:xfrm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0" name="Freeform 78">
            <a:extLst>
              <a:ext uri="{FF2B5EF4-FFF2-40B4-BE49-F238E27FC236}">
                <a16:creationId xmlns:a16="http://schemas.microsoft.com/office/drawing/2014/main" id="{8436538D-1FF9-E652-4D19-B189B755F86C}"/>
              </a:ext>
            </a:extLst>
          </p:cNvPr>
          <p:cNvSpPr/>
          <p:nvPr/>
        </p:nvSpPr>
        <p:spPr>
          <a:xfrm>
            <a:off x="341964" y="697754"/>
            <a:ext cx="461540" cy="347309"/>
          </a:xfrm>
          <a:custGeom>
            <a:avLst/>
            <a:gdLst/>
            <a:ahLst/>
            <a:cxnLst/>
            <a:rect l="l" t="t" r="r" b="b"/>
            <a:pathLst>
              <a:path w="692310" h="520963">
                <a:moveTo>
                  <a:pt x="0" y="0"/>
                </a:moveTo>
                <a:lnTo>
                  <a:pt x="692310" y="0"/>
                </a:lnTo>
                <a:lnTo>
                  <a:pt x="692310" y="520964"/>
                </a:lnTo>
                <a:lnTo>
                  <a:pt x="0" y="5209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1" name="TextBox 89">
            <a:extLst>
              <a:ext uri="{FF2B5EF4-FFF2-40B4-BE49-F238E27FC236}">
                <a16:creationId xmlns:a16="http://schemas.microsoft.com/office/drawing/2014/main" id="{6E4574D6-D6A9-1141-7D66-957FF9EA935A}"/>
              </a:ext>
            </a:extLst>
          </p:cNvPr>
          <p:cNvSpPr txBox="1"/>
          <p:nvPr/>
        </p:nvSpPr>
        <p:spPr>
          <a:xfrm>
            <a:off x="1000469" y="648503"/>
            <a:ext cx="2982249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>
              <a:spcBef>
                <a:spcPct val="0"/>
              </a:spcBef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林森校區空間活化</a:t>
            </a:r>
          </a:p>
        </p:txBody>
      </p:sp>
      <p:grpSp>
        <p:nvGrpSpPr>
          <p:cNvPr id="24" name="Group 3">
            <a:extLst>
              <a:ext uri="{FF2B5EF4-FFF2-40B4-BE49-F238E27FC236}">
                <a16:creationId xmlns:a16="http://schemas.microsoft.com/office/drawing/2014/main" id="{AFF104CD-8117-0496-451F-D8FB0538D956}"/>
              </a:ext>
            </a:extLst>
          </p:cNvPr>
          <p:cNvGrpSpPr/>
          <p:nvPr/>
        </p:nvGrpSpPr>
        <p:grpSpPr>
          <a:xfrm>
            <a:off x="4419228" y="147411"/>
            <a:ext cx="5187886" cy="1460804"/>
            <a:chOff x="0" y="-38100"/>
            <a:chExt cx="1632342" cy="520874"/>
          </a:xfrm>
        </p:grpSpPr>
        <p:sp>
          <p:nvSpPr>
            <p:cNvPr id="25" name="Freeform 4">
              <a:extLst>
                <a:ext uri="{FF2B5EF4-FFF2-40B4-BE49-F238E27FC236}">
                  <a16:creationId xmlns:a16="http://schemas.microsoft.com/office/drawing/2014/main" id="{4A652001-C445-FB52-D2C1-9F33B4C6A920}"/>
                </a:ext>
              </a:extLst>
            </p:cNvPr>
            <p:cNvSpPr/>
            <p:nvPr/>
          </p:nvSpPr>
          <p:spPr>
            <a:xfrm>
              <a:off x="0" y="0"/>
              <a:ext cx="1632342" cy="482774"/>
            </a:xfrm>
            <a:custGeom>
              <a:avLst/>
              <a:gdLst/>
              <a:ahLst/>
              <a:cxnLst/>
              <a:rect l="l" t="t" r="r" b="b"/>
              <a:pathLst>
                <a:path w="1632342" h="482774">
                  <a:moveTo>
                    <a:pt x="35124" y="0"/>
                  </a:moveTo>
                  <a:lnTo>
                    <a:pt x="1597218" y="0"/>
                  </a:lnTo>
                  <a:cubicBezTo>
                    <a:pt x="1616617" y="0"/>
                    <a:pt x="1632342" y="15725"/>
                    <a:pt x="1632342" y="35124"/>
                  </a:cubicBezTo>
                  <a:lnTo>
                    <a:pt x="1632342" y="447650"/>
                  </a:lnTo>
                  <a:cubicBezTo>
                    <a:pt x="1632342" y="456966"/>
                    <a:pt x="1628641" y="465899"/>
                    <a:pt x="1622055" y="472486"/>
                  </a:cubicBezTo>
                  <a:cubicBezTo>
                    <a:pt x="1615468" y="479073"/>
                    <a:pt x="1606534" y="482774"/>
                    <a:pt x="1597218" y="482774"/>
                  </a:cubicBezTo>
                  <a:lnTo>
                    <a:pt x="35124" y="482774"/>
                  </a:lnTo>
                  <a:cubicBezTo>
                    <a:pt x="15725" y="482774"/>
                    <a:pt x="0" y="467048"/>
                    <a:pt x="0" y="447650"/>
                  </a:cubicBezTo>
                  <a:lnTo>
                    <a:pt x="0" y="35124"/>
                  </a:lnTo>
                  <a:cubicBezTo>
                    <a:pt x="0" y="25808"/>
                    <a:pt x="3701" y="16874"/>
                    <a:pt x="10287" y="10287"/>
                  </a:cubicBezTo>
                  <a:cubicBezTo>
                    <a:pt x="16874" y="3701"/>
                    <a:pt x="25808" y="0"/>
                    <a:pt x="35124" y="0"/>
                  </a:cubicBezTo>
                  <a:close/>
                </a:path>
              </a:pathLst>
            </a:custGeom>
            <a:solidFill>
              <a:srgbClr val="F8F8F8"/>
            </a:solidFill>
            <a:ln w="63500" cap="rnd">
              <a:solidFill>
                <a:schemeClr val="accent6">
                  <a:lumMod val="7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TW" altLang="en-US" dirty="0"/>
            </a:p>
          </p:txBody>
        </p:sp>
        <p:sp>
          <p:nvSpPr>
            <p:cNvPr id="26" name="TextBox 5">
              <a:extLst>
                <a:ext uri="{FF2B5EF4-FFF2-40B4-BE49-F238E27FC236}">
                  <a16:creationId xmlns:a16="http://schemas.microsoft.com/office/drawing/2014/main" id="{9EA7E019-A48C-DF7C-E481-4DA12A29CE9B}"/>
                </a:ext>
              </a:extLst>
            </p:cNvPr>
            <p:cNvSpPr txBox="1"/>
            <p:nvPr/>
          </p:nvSpPr>
          <p:spPr>
            <a:xfrm>
              <a:off x="0" y="-38100"/>
              <a:ext cx="1632342" cy="5208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756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09C8DA95-6BC0-0FEC-E9F7-7CB22EEEA953}"/>
              </a:ext>
            </a:extLst>
          </p:cNvPr>
          <p:cNvSpPr txBox="1"/>
          <p:nvPr/>
        </p:nvSpPr>
        <p:spPr>
          <a:xfrm>
            <a:off x="4439816" y="327245"/>
            <a:ext cx="4766852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提升校園空間發展及教學環境便利性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71550" lvl="1" indent="-51435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規劃校園地圖標示、方向指引標示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71550" lvl="1" indent="-51435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定期養護校園設施、綠美化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672064" y="4050315"/>
            <a:ext cx="489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TW" altLang="en-US" sz="4800" b="1" dirty="0">
              <a:solidFill>
                <a:srgbClr val="FF9999"/>
              </a:solidFill>
              <a:latin typeface="Comic Sans MS" panose="030F0702030302020204" pitchFamily="66" charset="0"/>
              <a:ea typeface="微軟正黑體" panose="020B0604030504040204" pitchFamily="34" charset="-120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9" t="14912" r="3964" b="7623"/>
          <a:stretch/>
        </p:blipFill>
        <p:spPr>
          <a:xfrm>
            <a:off x="2812167" y="4196357"/>
            <a:ext cx="2563754" cy="2362334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66" b="19026"/>
          <a:stretch/>
        </p:blipFill>
        <p:spPr>
          <a:xfrm>
            <a:off x="607065" y="1942715"/>
            <a:ext cx="4221117" cy="2117608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3" t="1959" r="10808" b="6010"/>
          <a:stretch/>
        </p:blipFill>
        <p:spPr>
          <a:xfrm>
            <a:off x="9037068" y="1832591"/>
            <a:ext cx="2603548" cy="2460506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8" b="13092"/>
          <a:stretch/>
        </p:blipFill>
        <p:spPr>
          <a:xfrm>
            <a:off x="4521515" y="1901040"/>
            <a:ext cx="4179042" cy="2160241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0" t="5033" r="599" b="4993"/>
          <a:stretch/>
        </p:blipFill>
        <p:spPr>
          <a:xfrm>
            <a:off x="5280647" y="3971921"/>
            <a:ext cx="3032620" cy="2586770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6" t="18450" r="12201" b="12140"/>
          <a:stretch/>
        </p:blipFill>
        <p:spPr>
          <a:xfrm>
            <a:off x="8313267" y="4517473"/>
            <a:ext cx="3327349" cy="2056227"/>
          </a:xfrm>
          <a:prstGeom prst="rect">
            <a:avLst/>
          </a:prstGeom>
        </p:spPr>
      </p:pic>
      <p:grpSp>
        <p:nvGrpSpPr>
          <p:cNvPr id="33" name="群組 32"/>
          <p:cNvGrpSpPr/>
          <p:nvPr/>
        </p:nvGrpSpPr>
        <p:grpSpPr>
          <a:xfrm>
            <a:off x="607065" y="4189347"/>
            <a:ext cx="2032551" cy="2390033"/>
            <a:chOff x="967092" y="814831"/>
            <a:chExt cx="4677447" cy="4556942"/>
          </a:xfrm>
        </p:grpSpPr>
        <p:pic>
          <p:nvPicPr>
            <p:cNvPr id="21" name="圖片 20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910" t="22700" r="12876" b="36351"/>
            <a:stretch/>
          </p:blipFill>
          <p:spPr>
            <a:xfrm>
              <a:off x="3219493" y="814831"/>
              <a:ext cx="2425046" cy="2488864"/>
            </a:xfrm>
            <a:prstGeom prst="rect">
              <a:avLst/>
            </a:prstGeom>
          </p:spPr>
        </p:pic>
        <p:pic>
          <p:nvPicPr>
            <p:cNvPr id="22" name="圖片 21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690" t="22185" r="12135" b="26366"/>
            <a:stretch/>
          </p:blipFill>
          <p:spPr>
            <a:xfrm>
              <a:off x="3229260" y="2888940"/>
              <a:ext cx="2407307" cy="2482833"/>
            </a:xfrm>
            <a:prstGeom prst="rect">
              <a:avLst/>
            </a:prstGeom>
          </p:spPr>
        </p:pic>
        <p:pic>
          <p:nvPicPr>
            <p:cNvPr id="23" name="圖片 22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306" t="24626" r="15206" b="32325"/>
            <a:stretch/>
          </p:blipFill>
          <p:spPr>
            <a:xfrm>
              <a:off x="988655" y="2888940"/>
              <a:ext cx="2240605" cy="2482833"/>
            </a:xfrm>
            <a:prstGeom prst="rect">
              <a:avLst/>
            </a:prstGeom>
          </p:spPr>
        </p:pic>
        <p:pic>
          <p:nvPicPr>
            <p:cNvPr id="31" name="圖片 30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501" t="25589" r="10809" b="31362"/>
            <a:stretch/>
          </p:blipFill>
          <p:spPr>
            <a:xfrm>
              <a:off x="967092" y="814831"/>
              <a:ext cx="2264512" cy="2110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103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A3F23A78-AC59-C99B-D70C-5C79055C19CE}"/>
              </a:ext>
            </a:extLst>
          </p:cNvPr>
          <p:cNvSpPr/>
          <p:nvPr/>
        </p:nvSpPr>
        <p:spPr>
          <a:xfrm>
            <a:off x="6284862" y="2022774"/>
            <a:ext cx="4950870" cy="45038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A80C624-95FD-1640-B6FD-C0375BE56025}"/>
              </a:ext>
            </a:extLst>
          </p:cNvPr>
          <p:cNvSpPr/>
          <p:nvPr/>
        </p:nvSpPr>
        <p:spPr>
          <a:xfrm>
            <a:off x="551385" y="2028242"/>
            <a:ext cx="4950870" cy="44634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32DAF68D-ECA4-37A8-4523-FDB876923433}"/>
              </a:ext>
            </a:extLst>
          </p:cNvPr>
          <p:cNvSpPr/>
          <p:nvPr/>
        </p:nvSpPr>
        <p:spPr>
          <a:xfrm>
            <a:off x="586253" y="863753"/>
            <a:ext cx="2376264" cy="1039470"/>
          </a:xfrm>
          <a:prstGeom prst="rect">
            <a:avLst/>
          </a:prstGeom>
          <a:solidFill>
            <a:srgbClr val="F2F7FC"/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aphicFrame>
        <p:nvGraphicFramePr>
          <p:cNvPr id="19" name="圖表 18">
            <a:extLst>
              <a:ext uri="{FF2B5EF4-FFF2-40B4-BE49-F238E27FC236}">
                <a16:creationId xmlns:a16="http://schemas.microsoft.com/office/drawing/2014/main" id="{9C73E8D5-E456-EF87-5569-C8139F2CE9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1542802"/>
              </p:ext>
            </p:extLst>
          </p:nvPr>
        </p:nvGraphicFramePr>
        <p:xfrm>
          <a:off x="6600055" y="2027257"/>
          <a:ext cx="5261046" cy="4065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圖表 19">
            <a:extLst>
              <a:ext uri="{FF2B5EF4-FFF2-40B4-BE49-F238E27FC236}">
                <a16:creationId xmlns:a16="http://schemas.microsoft.com/office/drawing/2014/main" id="{83AD951D-6142-7A87-761F-4C8CFFE2BB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2213100"/>
              </p:ext>
            </p:extLst>
          </p:nvPr>
        </p:nvGraphicFramePr>
        <p:xfrm>
          <a:off x="740819" y="2047770"/>
          <a:ext cx="5567322" cy="406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文字方塊 20">
            <a:extLst>
              <a:ext uri="{FF2B5EF4-FFF2-40B4-BE49-F238E27FC236}">
                <a16:creationId xmlns:a16="http://schemas.microsoft.com/office/drawing/2014/main" id="{769B6476-2FEB-C079-3B77-49EE82E542A4}"/>
              </a:ext>
            </a:extLst>
          </p:cNvPr>
          <p:cNvSpPr txBox="1"/>
          <p:nvPr/>
        </p:nvSpPr>
        <p:spPr>
          <a:xfrm>
            <a:off x="1225327" y="960234"/>
            <a:ext cx="1581844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收入</a:t>
            </a:r>
            <a:endParaRPr kumimoji="0" lang="en-US" altLang="zh-TW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$1,022,673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▼較</a:t>
            </a:r>
            <a:r>
              <a:rPr kumimoji="0" lang="en-US" altLang="zh-TW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112</a:t>
            </a:r>
            <a:r>
              <a:rPr kumimoji="0" lang="zh-TW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年減少</a:t>
            </a:r>
            <a:r>
              <a:rPr kumimoji="0" lang="en-US" altLang="zh-TW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0.35%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582276C8-67F9-C021-7BC8-AC85B1561B69}"/>
              </a:ext>
            </a:extLst>
          </p:cNvPr>
          <p:cNvSpPr txBox="1"/>
          <p:nvPr/>
        </p:nvSpPr>
        <p:spPr>
          <a:xfrm>
            <a:off x="586253" y="863753"/>
            <a:ext cx="492443" cy="1044000"/>
          </a:xfrm>
          <a:prstGeom prst="rect">
            <a:avLst/>
          </a:prstGeom>
          <a:solidFill>
            <a:schemeClr val="accent1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技轉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9D905E76-B52D-C74A-C6B4-BEBA939FEF3B}"/>
              </a:ext>
            </a:extLst>
          </p:cNvPr>
          <p:cNvSpPr/>
          <p:nvPr/>
        </p:nvSpPr>
        <p:spPr>
          <a:xfrm>
            <a:off x="4056169" y="857330"/>
            <a:ext cx="2376264" cy="1039470"/>
          </a:xfrm>
          <a:prstGeom prst="rect">
            <a:avLst/>
          </a:prstGeom>
          <a:solidFill>
            <a:srgbClr val="F2F7FC"/>
          </a:solidFill>
          <a:ln>
            <a:solidFill>
              <a:schemeClr val="accent2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7" name="文字方塊 36">
            <a:extLst>
              <a:ext uri="{FF2B5EF4-FFF2-40B4-BE49-F238E27FC236}">
                <a16:creationId xmlns:a16="http://schemas.microsoft.com/office/drawing/2014/main" id="{BABC7ADC-5834-ACFA-EC1C-9EA20742CFA9}"/>
              </a:ext>
            </a:extLst>
          </p:cNvPr>
          <p:cNvSpPr txBox="1"/>
          <p:nvPr/>
        </p:nvSpPr>
        <p:spPr>
          <a:xfrm>
            <a:off x="4695243" y="953811"/>
            <a:ext cx="1581844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收入</a:t>
            </a:r>
            <a:endParaRPr kumimoji="0" lang="en-US" altLang="zh-TW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$26,255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▲較</a:t>
            </a:r>
            <a:r>
              <a:rPr kumimoji="0" lang="en-US" altLang="zh-TW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112</a:t>
            </a:r>
            <a:r>
              <a:rPr kumimoji="0" lang="zh-TW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年增加</a:t>
            </a:r>
            <a:r>
              <a:rPr kumimoji="0" lang="en-US" altLang="zh-TW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0.45%</a:t>
            </a:r>
          </a:p>
        </p:txBody>
      </p:sp>
      <p:sp>
        <p:nvSpPr>
          <p:cNvPr id="38" name="文字方塊 37">
            <a:extLst>
              <a:ext uri="{FF2B5EF4-FFF2-40B4-BE49-F238E27FC236}">
                <a16:creationId xmlns:a16="http://schemas.microsoft.com/office/drawing/2014/main" id="{5E88D6D3-3D81-4E2C-CCB8-BCBD4FE3EC29}"/>
              </a:ext>
            </a:extLst>
          </p:cNvPr>
          <p:cNvSpPr txBox="1"/>
          <p:nvPr/>
        </p:nvSpPr>
        <p:spPr>
          <a:xfrm>
            <a:off x="4056192" y="857330"/>
            <a:ext cx="492443" cy="1044000"/>
          </a:xfrm>
          <a:prstGeom prst="rect">
            <a:avLst/>
          </a:prstGeom>
          <a:solidFill>
            <a:schemeClr val="accent2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商標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8B1ABD52-B3E4-FEB0-8AEA-AA1DE11172E5}"/>
              </a:ext>
            </a:extLst>
          </p:cNvPr>
          <p:cNvSpPr/>
          <p:nvPr/>
        </p:nvSpPr>
        <p:spPr>
          <a:xfrm>
            <a:off x="7650845" y="865789"/>
            <a:ext cx="2376264" cy="1039470"/>
          </a:xfrm>
          <a:prstGeom prst="rect">
            <a:avLst/>
          </a:prstGeom>
          <a:solidFill>
            <a:srgbClr val="F2F7FC"/>
          </a:solidFill>
          <a:ln>
            <a:solidFill>
              <a:srgbClr val="FF9999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5256C497-298A-5A01-FEA1-C89A082834D8}"/>
              </a:ext>
            </a:extLst>
          </p:cNvPr>
          <p:cNvSpPr txBox="1"/>
          <p:nvPr/>
        </p:nvSpPr>
        <p:spPr>
          <a:xfrm>
            <a:off x="8289919" y="962270"/>
            <a:ext cx="1581844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收入</a:t>
            </a:r>
            <a:endParaRPr kumimoji="0" lang="en-US" altLang="zh-TW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FF99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$1,048,928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▼較</a:t>
            </a:r>
            <a:r>
              <a:rPr kumimoji="0" lang="en-US" altLang="zh-TW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112</a:t>
            </a:r>
            <a:r>
              <a:rPr kumimoji="0" lang="zh-TW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年減少</a:t>
            </a:r>
            <a:r>
              <a:rPr kumimoji="0" lang="en-US" altLang="zh-TW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0.33%</a:t>
            </a:r>
          </a:p>
        </p:txBody>
      </p:sp>
      <p:sp>
        <p:nvSpPr>
          <p:cNvPr id="41" name="文字方塊 40">
            <a:extLst>
              <a:ext uri="{FF2B5EF4-FFF2-40B4-BE49-F238E27FC236}">
                <a16:creationId xmlns:a16="http://schemas.microsoft.com/office/drawing/2014/main" id="{361AC942-5951-05E3-55EB-BD725CDB083C}"/>
              </a:ext>
            </a:extLst>
          </p:cNvPr>
          <p:cNvSpPr txBox="1"/>
          <p:nvPr/>
        </p:nvSpPr>
        <p:spPr>
          <a:xfrm>
            <a:off x="7642130" y="872832"/>
            <a:ext cx="492443" cy="1044000"/>
          </a:xfrm>
          <a:prstGeom prst="rect">
            <a:avLst/>
          </a:prstGeom>
          <a:solidFill>
            <a:srgbClr val="FF9999"/>
          </a:solidFill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合計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5CFE2792-695B-2F92-D001-D6FAFEE51540}"/>
              </a:ext>
            </a:extLst>
          </p:cNvPr>
          <p:cNvSpPr/>
          <p:nvPr/>
        </p:nvSpPr>
        <p:spPr>
          <a:xfrm>
            <a:off x="531703" y="96934"/>
            <a:ext cx="86992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600" b="1" i="0" u="none" strike="noStrike" kern="1200" cap="none" spc="0" normalizeH="0" baseline="0" noProof="0" dirty="0">
                <a:ln>
                  <a:noFill/>
                </a:ln>
                <a:solidFill>
                  <a:srgbClr val="FF99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111</a:t>
            </a: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99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至</a:t>
            </a:r>
            <a:r>
              <a:rPr kumimoji="0" lang="en-US" altLang="zh-TW" sz="3600" b="1" i="0" u="none" strike="noStrike" kern="1200" cap="none" spc="0" normalizeH="0" baseline="0" noProof="0" dirty="0">
                <a:ln>
                  <a:noFill/>
                </a:ln>
                <a:solidFill>
                  <a:srgbClr val="FF99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99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年智慧財產運用收入</a:t>
            </a: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99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概況</a:t>
            </a:r>
            <a:endParaRPr kumimoji="0" lang="zh-TW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9999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45" name="文字方塊 44">
            <a:extLst>
              <a:ext uri="{FF2B5EF4-FFF2-40B4-BE49-F238E27FC236}">
                <a16:creationId xmlns:a16="http://schemas.microsoft.com/office/drawing/2014/main" id="{8D6D370E-C10C-2D49-84F6-57E64E6070D6}"/>
              </a:ext>
            </a:extLst>
          </p:cNvPr>
          <p:cNvSpPr txBox="1"/>
          <p:nvPr/>
        </p:nvSpPr>
        <p:spPr>
          <a:xfrm>
            <a:off x="3364356" y="1023122"/>
            <a:ext cx="360040" cy="707886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+</a:t>
            </a: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4E09D660-591D-84C5-ED9F-F2BDB1312207}"/>
              </a:ext>
            </a:extLst>
          </p:cNvPr>
          <p:cNvSpPr txBox="1"/>
          <p:nvPr/>
        </p:nvSpPr>
        <p:spPr>
          <a:xfrm>
            <a:off x="6852904" y="100973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=</a:t>
            </a: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7" name="文字方塊 46">
            <a:extLst>
              <a:ext uri="{FF2B5EF4-FFF2-40B4-BE49-F238E27FC236}">
                <a16:creationId xmlns:a16="http://schemas.microsoft.com/office/drawing/2014/main" id="{B0BB9C9F-71B5-BEAB-62B1-26BF266AF5CC}"/>
              </a:ext>
            </a:extLst>
          </p:cNvPr>
          <p:cNvSpPr txBox="1"/>
          <p:nvPr/>
        </p:nvSpPr>
        <p:spPr>
          <a:xfrm>
            <a:off x="531703" y="6525344"/>
            <a:ext cx="381642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9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</a:t>
            </a:r>
            <a:r>
              <a:rPr kumimoji="0" lang="en-US" altLang="zh-TW" sz="9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kumimoji="0" lang="zh-TW" altLang="zh-TW" sz="9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件數為當年度新簽約之案件。註</a:t>
            </a:r>
            <a:r>
              <a:rPr kumimoji="0" lang="en-US" altLang="zh-TW" sz="9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kumimoji="0" lang="zh-TW" altLang="zh-TW" sz="9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金額以入帳之年度計算。</a:t>
            </a:r>
          </a:p>
        </p:txBody>
      </p:sp>
      <p:sp>
        <p:nvSpPr>
          <p:cNvPr id="48" name="文字方塊 47">
            <a:extLst>
              <a:ext uri="{FF2B5EF4-FFF2-40B4-BE49-F238E27FC236}">
                <a16:creationId xmlns:a16="http://schemas.microsoft.com/office/drawing/2014/main" id="{90265698-1D9A-023D-6D39-691BF509FC87}"/>
              </a:ext>
            </a:extLst>
          </p:cNvPr>
          <p:cNvSpPr txBox="1"/>
          <p:nvPr/>
        </p:nvSpPr>
        <p:spPr>
          <a:xfrm>
            <a:off x="2984974" y="3513259"/>
            <a:ext cx="10081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+450</a:t>
            </a:r>
            <a:r>
              <a:rPr kumimoji="0" lang="zh-TW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萬元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股</a:t>
            </a:r>
            <a:r>
              <a:rPr kumimoji="0" lang="en-US" altLang="zh-TW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endParaRPr kumimoji="0" lang="zh-TW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B4D48579-6BC7-48C4-AC9E-B4E8DA2E67B4}"/>
              </a:ext>
            </a:extLst>
          </p:cNvPr>
          <p:cNvSpPr txBox="1"/>
          <p:nvPr/>
        </p:nvSpPr>
        <p:spPr>
          <a:xfrm>
            <a:off x="4385503" y="2075375"/>
            <a:ext cx="16033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跌幅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51.79%</a:t>
            </a:r>
            <a:endParaRPr kumimoji="0" lang="zh-TW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2C7306B8-B81D-4A7F-A9E6-4506EB680E52}"/>
              </a:ext>
            </a:extLst>
          </p:cNvPr>
          <p:cNvSpPr txBox="1"/>
          <p:nvPr/>
        </p:nvSpPr>
        <p:spPr>
          <a:xfrm>
            <a:off x="10052262" y="2066456"/>
            <a:ext cx="16033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漲幅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31.13%</a:t>
            </a:r>
            <a:endParaRPr kumimoji="0" lang="zh-TW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99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E6ECE-D433-1B97-9024-E8305A746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">
            <a:extLst>
              <a:ext uri="{FF2B5EF4-FFF2-40B4-BE49-F238E27FC236}">
                <a16:creationId xmlns:a16="http://schemas.microsoft.com/office/drawing/2014/main" id="{790FCCFB-328B-06FD-023F-435C248C1D12}"/>
              </a:ext>
            </a:extLst>
          </p:cNvPr>
          <p:cNvGrpSpPr/>
          <p:nvPr/>
        </p:nvGrpSpPr>
        <p:grpSpPr>
          <a:xfrm>
            <a:off x="434101" y="307891"/>
            <a:ext cx="3725184" cy="1046930"/>
            <a:chOff x="0" y="0"/>
            <a:chExt cx="1467458" cy="452483"/>
          </a:xfrm>
        </p:grpSpPr>
        <p:sp>
          <p:nvSpPr>
            <p:cNvPr id="3" name="Freeform 38">
              <a:extLst>
                <a:ext uri="{FF2B5EF4-FFF2-40B4-BE49-F238E27FC236}">
                  <a16:creationId xmlns:a16="http://schemas.microsoft.com/office/drawing/2014/main" id="{42796354-21AC-52AD-CDA5-F0AE83BE27ED}"/>
                </a:ext>
              </a:extLst>
            </p:cNvPr>
            <p:cNvSpPr/>
            <p:nvPr/>
          </p:nvSpPr>
          <p:spPr>
            <a:xfrm>
              <a:off x="0" y="0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chemeClr val="accent1">
                  <a:lumMod val="75000"/>
                </a:schemeClr>
              </a:solidFill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4" name="TextBox 39">
              <a:extLst>
                <a:ext uri="{FF2B5EF4-FFF2-40B4-BE49-F238E27FC236}">
                  <a16:creationId xmlns:a16="http://schemas.microsoft.com/office/drawing/2014/main" id="{BB093A3C-10CE-014E-276A-4602629A6213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609630" rtl="0" eaLnBrk="1" fontAlgn="auto" latinLnBrk="0" hangingPunct="1">
                <a:lnSpc>
                  <a:spcPts val="1837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" name="Group 40">
            <a:extLst>
              <a:ext uri="{FF2B5EF4-FFF2-40B4-BE49-F238E27FC236}">
                <a16:creationId xmlns:a16="http://schemas.microsoft.com/office/drawing/2014/main" id="{B4893DC5-2836-A94E-0A76-D7808BE61A42}"/>
              </a:ext>
            </a:extLst>
          </p:cNvPr>
          <p:cNvGrpSpPr/>
          <p:nvPr/>
        </p:nvGrpSpPr>
        <p:grpSpPr>
          <a:xfrm rot="-10800000">
            <a:off x="239439" y="500928"/>
            <a:ext cx="794562" cy="685769"/>
            <a:chOff x="0" y="0"/>
            <a:chExt cx="1290485" cy="1113790"/>
          </a:xfrm>
          <a:solidFill>
            <a:schemeClr val="accent1">
              <a:lumMod val="75000"/>
            </a:schemeClr>
          </a:solidFill>
        </p:grpSpPr>
        <p:sp>
          <p:nvSpPr>
            <p:cNvPr id="6" name="Freeform 41">
              <a:extLst>
                <a:ext uri="{FF2B5EF4-FFF2-40B4-BE49-F238E27FC236}">
                  <a16:creationId xmlns:a16="http://schemas.microsoft.com/office/drawing/2014/main" id="{DD0530AB-6F4F-BDC3-B42F-6AA71FAAE872}"/>
                </a:ext>
              </a:extLst>
            </p:cNvPr>
            <p:cNvSpPr/>
            <p:nvPr/>
          </p:nvSpPr>
          <p:spPr>
            <a:xfrm flipH="1"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</p:grpSp>
      <p:sp>
        <p:nvSpPr>
          <p:cNvPr id="7" name="Freeform 77">
            <a:extLst>
              <a:ext uri="{FF2B5EF4-FFF2-40B4-BE49-F238E27FC236}">
                <a16:creationId xmlns:a16="http://schemas.microsoft.com/office/drawing/2014/main" id="{CD02AF6F-C346-1862-50A0-81D83C5C9784}"/>
              </a:ext>
            </a:extLst>
          </p:cNvPr>
          <p:cNvSpPr/>
          <p:nvPr/>
        </p:nvSpPr>
        <p:spPr>
          <a:xfrm>
            <a:off x="426053" y="658402"/>
            <a:ext cx="376303" cy="371600"/>
          </a:xfrm>
          <a:custGeom>
            <a:avLst/>
            <a:gdLst/>
            <a:ahLst/>
            <a:cxnLst/>
            <a:rect l="l" t="t" r="r" b="b"/>
            <a:pathLst>
              <a:path w="564455" h="557400">
                <a:moveTo>
                  <a:pt x="0" y="0"/>
                </a:moveTo>
                <a:lnTo>
                  <a:pt x="564456" y="0"/>
                </a:lnTo>
                <a:lnTo>
                  <a:pt x="564456" y="557400"/>
                </a:lnTo>
                <a:lnTo>
                  <a:pt x="0" y="5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TextBox 89">
            <a:extLst>
              <a:ext uri="{FF2B5EF4-FFF2-40B4-BE49-F238E27FC236}">
                <a16:creationId xmlns:a16="http://schemas.microsoft.com/office/drawing/2014/main" id="{BAC31AA0-D73E-E5E6-3E10-31988871DCA5}"/>
              </a:ext>
            </a:extLst>
          </p:cNvPr>
          <p:cNvSpPr txBox="1"/>
          <p:nvPr/>
        </p:nvSpPr>
        <p:spPr>
          <a:xfrm>
            <a:off x="858751" y="426553"/>
            <a:ext cx="2982249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大學社會責任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連結地方創生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5A22F36-652D-E5DC-F6C5-0615FA9054E5}"/>
              </a:ext>
            </a:extLst>
          </p:cNvPr>
          <p:cNvSpPr/>
          <p:nvPr/>
        </p:nvSpPr>
        <p:spPr>
          <a:xfrm>
            <a:off x="4439816" y="548680"/>
            <a:ext cx="26949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——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育成培力輔導</a:t>
            </a: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77C3B1BB-4D3C-5FFC-DD60-628474AB2C4B}"/>
              </a:ext>
            </a:extLst>
          </p:cNvPr>
          <p:cNvGrpSpPr/>
          <p:nvPr/>
        </p:nvGrpSpPr>
        <p:grpSpPr>
          <a:xfrm>
            <a:off x="671737" y="1512295"/>
            <a:ext cx="4333838" cy="1467111"/>
            <a:chOff x="341966" y="1438936"/>
            <a:chExt cx="4602375" cy="3376850"/>
          </a:xfrm>
        </p:grpSpPr>
        <p:grpSp>
          <p:nvGrpSpPr>
            <p:cNvPr id="11" name="Group 3">
              <a:extLst>
                <a:ext uri="{FF2B5EF4-FFF2-40B4-BE49-F238E27FC236}">
                  <a16:creationId xmlns:a16="http://schemas.microsoft.com/office/drawing/2014/main" id="{439D295C-6DAF-7DF5-8E0F-294DB3B73C8C}"/>
                </a:ext>
              </a:extLst>
            </p:cNvPr>
            <p:cNvGrpSpPr/>
            <p:nvPr/>
          </p:nvGrpSpPr>
          <p:grpSpPr>
            <a:xfrm>
              <a:off x="341966" y="1438936"/>
              <a:ext cx="3817320" cy="3376850"/>
              <a:chOff x="0" y="-38100"/>
              <a:chExt cx="1632342" cy="520874"/>
            </a:xfrm>
          </p:grpSpPr>
          <p:sp>
            <p:nvSpPr>
              <p:cNvPr id="15" name="Freeform 4">
                <a:extLst>
                  <a:ext uri="{FF2B5EF4-FFF2-40B4-BE49-F238E27FC236}">
                    <a16:creationId xmlns:a16="http://schemas.microsoft.com/office/drawing/2014/main" id="{B33E8AD6-79E0-0A26-421B-4861543F1D29}"/>
                  </a:ext>
                </a:extLst>
              </p:cNvPr>
              <p:cNvSpPr/>
              <p:nvPr/>
            </p:nvSpPr>
            <p:spPr>
              <a:xfrm>
                <a:off x="0" y="-25317"/>
                <a:ext cx="1632342" cy="482071"/>
              </a:xfrm>
              <a:custGeom>
                <a:avLst/>
                <a:gdLst/>
                <a:ahLst/>
                <a:cxnLst/>
                <a:rect l="l" t="t" r="r" b="b"/>
                <a:pathLst>
                  <a:path w="1632342" h="482774">
                    <a:moveTo>
                      <a:pt x="35124" y="0"/>
                    </a:moveTo>
                    <a:lnTo>
                      <a:pt x="1597218" y="0"/>
                    </a:lnTo>
                    <a:cubicBezTo>
                      <a:pt x="1616617" y="0"/>
                      <a:pt x="1632342" y="15725"/>
                      <a:pt x="1632342" y="35124"/>
                    </a:cubicBezTo>
                    <a:lnTo>
                      <a:pt x="1632342" y="447650"/>
                    </a:lnTo>
                    <a:cubicBezTo>
                      <a:pt x="1632342" y="456966"/>
                      <a:pt x="1628641" y="465899"/>
                      <a:pt x="1622055" y="472486"/>
                    </a:cubicBezTo>
                    <a:cubicBezTo>
                      <a:pt x="1615468" y="479073"/>
                      <a:pt x="1606534" y="482774"/>
                      <a:pt x="1597218" y="482774"/>
                    </a:cubicBezTo>
                    <a:lnTo>
                      <a:pt x="35124" y="482774"/>
                    </a:lnTo>
                    <a:cubicBezTo>
                      <a:pt x="15725" y="482774"/>
                      <a:pt x="0" y="467048"/>
                      <a:pt x="0" y="447650"/>
                    </a:cubicBezTo>
                    <a:lnTo>
                      <a:pt x="0" y="35124"/>
                    </a:lnTo>
                    <a:cubicBezTo>
                      <a:pt x="0" y="25808"/>
                      <a:pt x="3701" y="16874"/>
                      <a:pt x="10287" y="10287"/>
                    </a:cubicBezTo>
                    <a:cubicBezTo>
                      <a:pt x="16874" y="3701"/>
                      <a:pt x="25808" y="0"/>
                      <a:pt x="35124" y="0"/>
                    </a:cubicBezTo>
                    <a:close/>
                  </a:path>
                </a:pathLst>
              </a:custGeom>
              <a:solidFill>
                <a:srgbClr val="F8F8F8"/>
              </a:solidFill>
              <a:ln w="63500" cap="rnd">
                <a:solidFill>
                  <a:srgbClr val="63B1DB"/>
                </a:solidFill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新細明體" panose="02020500000000000000" pitchFamily="18" charset="-120"/>
                  <a:cs typeface="+mn-cs"/>
                </a:endParaRPr>
              </a:p>
            </p:txBody>
          </p:sp>
          <p:sp>
            <p:nvSpPr>
              <p:cNvPr id="16" name="TextBox 5">
                <a:extLst>
                  <a:ext uri="{FF2B5EF4-FFF2-40B4-BE49-F238E27FC236}">
                    <a16:creationId xmlns:a16="http://schemas.microsoft.com/office/drawing/2014/main" id="{CE60D2B2-F129-A90B-CE14-B61C5A399701}"/>
                  </a:ext>
                </a:extLst>
              </p:cNvPr>
              <p:cNvSpPr txBox="1"/>
              <p:nvPr/>
            </p:nvSpPr>
            <p:spPr>
              <a:xfrm>
                <a:off x="0" y="-38100"/>
                <a:ext cx="1632342" cy="52087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2756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群組 11">
              <a:extLst>
                <a:ext uri="{FF2B5EF4-FFF2-40B4-BE49-F238E27FC236}">
                  <a16:creationId xmlns:a16="http://schemas.microsoft.com/office/drawing/2014/main" id="{55B47889-2C48-60F9-BD26-1E8EA8FD4621}"/>
                </a:ext>
              </a:extLst>
            </p:cNvPr>
            <p:cNvGrpSpPr/>
            <p:nvPr/>
          </p:nvGrpSpPr>
          <p:grpSpPr>
            <a:xfrm>
              <a:off x="634823" y="1766759"/>
              <a:ext cx="4309518" cy="2022480"/>
              <a:chOff x="634823" y="1766759"/>
              <a:chExt cx="4309518" cy="2022480"/>
            </a:xfrm>
          </p:grpSpPr>
          <p:sp>
            <p:nvSpPr>
              <p:cNvPr id="13" name="向右箭號 12">
                <a:extLst>
                  <a:ext uri="{FF2B5EF4-FFF2-40B4-BE49-F238E27FC236}">
                    <a16:creationId xmlns:a16="http://schemas.microsoft.com/office/drawing/2014/main" id="{2FF43408-1241-6697-F66C-5816C4200DD0}"/>
                  </a:ext>
                </a:extLst>
              </p:cNvPr>
              <p:cNvSpPr/>
              <p:nvPr/>
            </p:nvSpPr>
            <p:spPr>
              <a:xfrm>
                <a:off x="4152253" y="2982436"/>
                <a:ext cx="792088" cy="288032"/>
              </a:xfrm>
              <a:prstGeom prst="rightArrow">
                <a:avLst/>
              </a:prstGeom>
              <a:solidFill>
                <a:srgbClr val="63B1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新細明體" panose="02020500000000000000" pitchFamily="18" charset="-120"/>
                  <a:cs typeface="+mn-cs"/>
                </a:endParaRP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id="{4F2F1036-56C7-A47C-FDE8-6C13AF87A40A}"/>
                  </a:ext>
                </a:extLst>
              </p:cNvPr>
              <p:cNvSpPr/>
              <p:nvPr/>
            </p:nvSpPr>
            <p:spPr>
              <a:xfrm>
                <a:off x="634823" y="1766759"/>
                <a:ext cx="3363698" cy="20224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marR="0" lvl="0" indent="-457200" algn="l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高教深耕 善盡社會責任</a:t>
                </a:r>
              </a:p>
              <a:p>
                <a:pPr marL="457200" marR="0" lvl="0" indent="-457200" algn="l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教育部</a:t>
                </a:r>
                <a:r>
                  <a:rPr kumimoji="0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USR</a:t>
                </a:r>
                <a:r>
                  <a:rPr kumimoji="0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計畫</a:t>
                </a:r>
              </a:p>
              <a:p>
                <a:pPr marL="457200" marR="0" lvl="0" indent="-457200" algn="l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創新創業團隊培力</a:t>
                </a:r>
              </a:p>
              <a:p>
                <a:pPr marL="457200" marR="0" lvl="0" indent="-457200" algn="l" defTabSz="914400" rtl="0" eaLnBrk="1" fontAlgn="auto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育成團隊進駐陪伴</a:t>
                </a:r>
              </a:p>
            </p:txBody>
          </p:sp>
        </p:grpSp>
      </p:grp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02FA949E-78AB-3395-1C3B-F69FFFC99E6A}"/>
              </a:ext>
            </a:extLst>
          </p:cNvPr>
          <p:cNvGrpSpPr/>
          <p:nvPr/>
        </p:nvGrpSpPr>
        <p:grpSpPr>
          <a:xfrm>
            <a:off x="419329" y="4939907"/>
            <a:ext cx="2111895" cy="514111"/>
            <a:chOff x="5165257" y="1531681"/>
            <a:chExt cx="1861485" cy="514111"/>
          </a:xfrm>
        </p:grpSpPr>
        <p:sp>
          <p:nvSpPr>
            <p:cNvPr id="18" name="Freeform 38">
              <a:extLst>
                <a:ext uri="{FF2B5EF4-FFF2-40B4-BE49-F238E27FC236}">
                  <a16:creationId xmlns:a16="http://schemas.microsoft.com/office/drawing/2014/main" id="{6D7134CF-283B-282B-DF0F-1EF6AB6FD544}"/>
                </a:ext>
              </a:extLst>
            </p:cNvPr>
            <p:cNvSpPr/>
            <p:nvPr/>
          </p:nvSpPr>
          <p:spPr>
            <a:xfrm>
              <a:off x="5165258" y="1531681"/>
              <a:ext cx="1861484" cy="514111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rgbClr val="63B1DB"/>
              </a:solidFill>
              <a:prstDash val="solid"/>
              <a:miter/>
            </a:ln>
          </p:spPr>
          <p:txBody>
            <a:bodyPr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695B4787-7097-024F-ED7D-AFFCEFFEB682}"/>
                </a:ext>
              </a:extLst>
            </p:cNvPr>
            <p:cNvSpPr txBox="1"/>
            <p:nvPr/>
          </p:nvSpPr>
          <p:spPr>
            <a:xfrm>
              <a:off x="5165257" y="1542785"/>
              <a:ext cx="1861485" cy="4569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教育部</a:t>
              </a:r>
              <a:r>
                <a:rPr kumimoji="0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USR</a:t>
              </a: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計畫</a:t>
              </a:r>
            </a:p>
          </p:txBody>
        </p:sp>
      </p:grpSp>
      <p:grpSp>
        <p:nvGrpSpPr>
          <p:cNvPr id="24" name="群組 23">
            <a:extLst>
              <a:ext uri="{FF2B5EF4-FFF2-40B4-BE49-F238E27FC236}">
                <a16:creationId xmlns:a16="http://schemas.microsoft.com/office/drawing/2014/main" id="{53C0016A-59A0-E368-3ED2-FF13F34A5711}"/>
              </a:ext>
            </a:extLst>
          </p:cNvPr>
          <p:cNvGrpSpPr/>
          <p:nvPr/>
        </p:nvGrpSpPr>
        <p:grpSpPr>
          <a:xfrm>
            <a:off x="5368947" y="1203820"/>
            <a:ext cx="2063252" cy="514111"/>
            <a:chOff x="5165257" y="1531681"/>
            <a:chExt cx="1861485" cy="514111"/>
          </a:xfrm>
        </p:grpSpPr>
        <p:sp>
          <p:nvSpPr>
            <p:cNvPr id="25" name="Freeform 38">
              <a:extLst>
                <a:ext uri="{FF2B5EF4-FFF2-40B4-BE49-F238E27FC236}">
                  <a16:creationId xmlns:a16="http://schemas.microsoft.com/office/drawing/2014/main" id="{7B35F029-8CA3-B73D-6CC2-510CC3A5FFF4}"/>
                </a:ext>
              </a:extLst>
            </p:cNvPr>
            <p:cNvSpPr/>
            <p:nvPr/>
          </p:nvSpPr>
          <p:spPr>
            <a:xfrm>
              <a:off x="5165258" y="1531681"/>
              <a:ext cx="1861484" cy="514111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rgbClr val="63B1DB"/>
              </a:solidFill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6" name="文字方塊 25">
              <a:extLst>
                <a:ext uri="{FF2B5EF4-FFF2-40B4-BE49-F238E27FC236}">
                  <a16:creationId xmlns:a16="http://schemas.microsoft.com/office/drawing/2014/main" id="{2EFE562C-C1E3-FF95-51B5-FCC209DF30AA}"/>
                </a:ext>
              </a:extLst>
            </p:cNvPr>
            <p:cNvSpPr txBox="1"/>
            <p:nvPr/>
          </p:nvSpPr>
          <p:spPr>
            <a:xfrm>
              <a:off x="5165257" y="1542785"/>
              <a:ext cx="1861485" cy="4569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創業</a:t>
              </a:r>
              <a:r>
                <a:rPr kumimoji="0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/</a:t>
              </a: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育成輔導</a:t>
              </a:r>
            </a:p>
          </p:txBody>
        </p:sp>
      </p:grpSp>
      <p:grpSp>
        <p:nvGrpSpPr>
          <p:cNvPr id="42" name="群組 41">
            <a:extLst>
              <a:ext uri="{FF2B5EF4-FFF2-40B4-BE49-F238E27FC236}">
                <a16:creationId xmlns:a16="http://schemas.microsoft.com/office/drawing/2014/main" id="{22EF3F74-1A81-444D-9072-401A4E3B6E75}"/>
              </a:ext>
            </a:extLst>
          </p:cNvPr>
          <p:cNvGrpSpPr/>
          <p:nvPr/>
        </p:nvGrpSpPr>
        <p:grpSpPr>
          <a:xfrm>
            <a:off x="394423" y="5390822"/>
            <a:ext cx="5202829" cy="1160702"/>
            <a:chOff x="5511921" y="1602270"/>
            <a:chExt cx="6440565" cy="1160702"/>
          </a:xfrm>
        </p:grpSpPr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87049EEE-6621-65F3-14FB-C06A6C7C942E}"/>
                </a:ext>
              </a:extLst>
            </p:cNvPr>
            <p:cNvSpPr txBox="1"/>
            <p:nvPr/>
          </p:nvSpPr>
          <p:spPr>
            <a:xfrm>
              <a:off x="5511921" y="1602270"/>
              <a:ext cx="6285448" cy="1160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第四期</a:t>
              </a:r>
              <a:r>
                <a:rPr kumimoji="0" lang="en-US" altLang="zh-TW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(114-116</a:t>
              </a: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年</a:t>
              </a:r>
              <a:r>
                <a:rPr kumimoji="0" lang="en-US" altLang="zh-TW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通過</a:t>
              </a: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2</a:t>
              </a: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案</a:t>
              </a:r>
              <a:endPara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1.</a:t>
              </a: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妙手虫森</a:t>
              </a:r>
              <a:r>
                <a:rPr kumimoji="0" lang="en-US" altLang="zh-TW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2.0:Revive!</a:t>
              </a: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環境永續健康帶回「嘉」</a:t>
              </a:r>
              <a:endParaRPr kumimoji="0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2.</a:t>
              </a: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嘉禮尪仔文藝復興與創生</a:t>
              </a:r>
              <a:r>
                <a:rPr kumimoji="0" lang="en-US" altLang="zh-TW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- </a:t>
              </a:r>
              <a:r>
                <a:rPr kumimoji="0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地方懸絲偶文化價值創新計畫</a:t>
              </a:r>
            </a:p>
          </p:txBody>
        </p:sp>
        <p:grpSp>
          <p:nvGrpSpPr>
            <p:cNvPr id="28" name="群組 27">
              <a:extLst>
                <a:ext uri="{FF2B5EF4-FFF2-40B4-BE49-F238E27FC236}">
                  <a16:creationId xmlns:a16="http://schemas.microsoft.com/office/drawing/2014/main" id="{2D340399-12CB-EB56-5C9F-1A7818DF211A}"/>
                </a:ext>
              </a:extLst>
            </p:cNvPr>
            <p:cNvGrpSpPr/>
            <p:nvPr/>
          </p:nvGrpSpPr>
          <p:grpSpPr>
            <a:xfrm>
              <a:off x="8708846" y="1687946"/>
              <a:ext cx="1587891" cy="407677"/>
              <a:chOff x="10985015" y="2344413"/>
              <a:chExt cx="1587891" cy="407677"/>
            </a:xfrm>
          </p:grpSpPr>
          <p:pic>
            <p:nvPicPr>
              <p:cNvPr id="29" name="圖片 28">
                <a:extLst>
                  <a:ext uri="{FF2B5EF4-FFF2-40B4-BE49-F238E27FC236}">
                    <a16:creationId xmlns:a16="http://schemas.microsoft.com/office/drawing/2014/main" id="{B91AB5B8-5180-5C77-A58C-CB74203D8B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044080" y="2344413"/>
                <a:ext cx="528826" cy="405126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pic>
            <p:nvPicPr>
              <p:cNvPr id="30" name="圖片 29">
                <a:extLst>
                  <a:ext uri="{FF2B5EF4-FFF2-40B4-BE49-F238E27FC236}">
                    <a16:creationId xmlns:a16="http://schemas.microsoft.com/office/drawing/2014/main" id="{6E472366-9C76-ED27-2077-603642102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02816" y="2347569"/>
                <a:ext cx="507762" cy="404521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pic>
            <p:nvPicPr>
              <p:cNvPr id="31" name="圖片 30">
                <a:extLst>
                  <a:ext uri="{FF2B5EF4-FFF2-40B4-BE49-F238E27FC236}">
                    <a16:creationId xmlns:a16="http://schemas.microsoft.com/office/drawing/2014/main" id="{E672AC73-D557-13D0-C6E0-19DC10082C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85015" y="2344413"/>
                <a:ext cx="470318" cy="406405"/>
              </a:xfrm>
              <a:prstGeom prst="rect">
                <a:avLst/>
              </a:prstGeom>
            </p:spPr>
          </p:pic>
        </p:grpSp>
        <p:grpSp>
          <p:nvGrpSpPr>
            <p:cNvPr id="32" name="群組 31">
              <a:extLst>
                <a:ext uri="{FF2B5EF4-FFF2-40B4-BE49-F238E27FC236}">
                  <a16:creationId xmlns:a16="http://schemas.microsoft.com/office/drawing/2014/main" id="{F6003BF4-708C-5BD1-4165-468BF138A030}"/>
                </a:ext>
              </a:extLst>
            </p:cNvPr>
            <p:cNvGrpSpPr/>
            <p:nvPr/>
          </p:nvGrpSpPr>
          <p:grpSpPr>
            <a:xfrm>
              <a:off x="10370637" y="2059101"/>
              <a:ext cx="1581849" cy="405128"/>
              <a:chOff x="10701243" y="2249844"/>
              <a:chExt cx="1581849" cy="405128"/>
            </a:xfrm>
          </p:grpSpPr>
          <p:pic>
            <p:nvPicPr>
              <p:cNvPr id="33" name="圖片 32">
                <a:extLst>
                  <a:ext uri="{FF2B5EF4-FFF2-40B4-BE49-F238E27FC236}">
                    <a16:creationId xmlns:a16="http://schemas.microsoft.com/office/drawing/2014/main" id="{9D375CE7-C116-51F7-B683-BA95D35F62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01243" y="2250451"/>
                <a:ext cx="507762" cy="404521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pic>
            <p:nvPicPr>
              <p:cNvPr id="34" name="圖片 33">
                <a:extLst>
                  <a:ext uri="{FF2B5EF4-FFF2-40B4-BE49-F238E27FC236}">
                    <a16:creationId xmlns:a16="http://schemas.microsoft.com/office/drawing/2014/main" id="{A19C01C1-4E4D-B1EF-F564-34062AA789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775330" y="2249844"/>
                <a:ext cx="507762" cy="405127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  <p:pic>
            <p:nvPicPr>
              <p:cNvPr id="35" name="圖片 34">
                <a:extLst>
                  <a:ext uri="{FF2B5EF4-FFF2-40B4-BE49-F238E27FC236}">
                    <a16:creationId xmlns:a16="http://schemas.microsoft.com/office/drawing/2014/main" id="{55E160B5-B23B-1C83-38FD-3074C83EA6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42507" y="2250449"/>
                <a:ext cx="491595" cy="404522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</p:grpSp>
      <p:graphicFrame>
        <p:nvGraphicFramePr>
          <p:cNvPr id="37" name="表格 16">
            <a:extLst>
              <a:ext uri="{FF2B5EF4-FFF2-40B4-BE49-F238E27FC236}">
                <a16:creationId xmlns:a16="http://schemas.microsoft.com/office/drawing/2014/main" id="{401AC435-B19B-E141-A524-89E322516F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364029"/>
              </p:ext>
            </p:extLst>
          </p:nvPr>
        </p:nvGraphicFramePr>
        <p:xfrm>
          <a:off x="671737" y="3058576"/>
          <a:ext cx="4008081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4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180">
                  <a:extLst>
                    <a:ext uri="{9D8B030D-6E8A-4147-A177-3AD203B41FA5}">
                      <a16:colId xmlns:a16="http://schemas.microsoft.com/office/drawing/2014/main" val="2682061767"/>
                    </a:ext>
                  </a:extLst>
                </a:gridCol>
                <a:gridCol w="12480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91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計畫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112</a:t>
                      </a:r>
                      <a:r>
                        <a:rPr lang="zh-TW" altLang="en-US" sz="1200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113</a:t>
                      </a:r>
                      <a:r>
                        <a:rPr lang="zh-TW" altLang="en-US" sz="120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114</a:t>
                      </a:r>
                      <a:r>
                        <a:rPr lang="zh-TW" altLang="en-US" sz="1200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3554505"/>
                  </a:ext>
                </a:extLst>
              </a:tr>
              <a:tr h="2491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USR</a:t>
                      </a:r>
                      <a:endParaRPr lang="zh-TW" altLang="en-US" sz="1200" b="1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685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685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725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1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 kern="120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iPAS</a:t>
                      </a:r>
                      <a:endParaRPr lang="zh-TW" altLang="en-US" sz="1200" b="1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altLang="en-US" sz="1200" b="1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11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</a:t>
                      </a:r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3000</a:t>
                      </a:r>
                      <a:endParaRPr lang="zh-TW" altLang="en-US" sz="1200" b="1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altLang="en-US" sz="1200" b="1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30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U-start</a:t>
                      </a:r>
                      <a:endParaRPr lang="zh-TW" altLang="en-US" sz="1200" b="1" dirty="0"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100</a:t>
                      </a:r>
                      <a:r>
                        <a:rPr lang="zh-TW" altLang="en-US" sz="1200" b="1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萬</a:t>
                      </a:r>
                      <a:endParaRPr lang="en-US" altLang="zh-TW" sz="1200" b="1" dirty="0"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200" b="1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b="1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含通過二階</a:t>
                      </a:r>
                      <a:r>
                        <a:rPr lang="en-US" altLang="zh-TW" sz="1200" b="1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dirty="0"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50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</a:t>
                      </a:r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隊</a:t>
                      </a:r>
                      <a:endParaRPr lang="en-US" altLang="zh-TW" sz="12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其中一隊原漾</a:t>
                      </a:r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83022406"/>
                  </a:ext>
                </a:extLst>
              </a:tr>
              <a:tr h="41530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b="1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點子松</a:t>
                      </a:r>
                      <a:endParaRPr lang="zh-TW" altLang="en-US" sz="1200" b="1" dirty="0"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 dirty="0"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-</a:t>
                      </a:r>
                      <a:endParaRPr lang="zh-TW" altLang="en-US" sz="1200" b="1" dirty="0"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萬</a:t>
                      </a:r>
                      <a:endParaRPr lang="en-US" altLang="zh-TW" sz="12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推動經費</a:t>
                      </a:r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b="1" kern="1200" dirty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altLang="en-US" sz="1200" b="1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2003980"/>
                  </a:ext>
                </a:extLst>
              </a:tr>
            </a:tbl>
          </a:graphicData>
        </a:graphic>
      </p:graphicFrame>
      <p:graphicFrame>
        <p:nvGraphicFramePr>
          <p:cNvPr id="39" name="圖表 38">
            <a:extLst>
              <a:ext uri="{FF2B5EF4-FFF2-40B4-BE49-F238E27FC236}">
                <a16:creationId xmlns:a16="http://schemas.microsoft.com/office/drawing/2014/main" id="{A79B6AF0-8AC9-4426-A9EE-1D6472DBB0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968886"/>
              </p:ext>
            </p:extLst>
          </p:nvPr>
        </p:nvGraphicFramePr>
        <p:xfrm>
          <a:off x="5783241" y="1734895"/>
          <a:ext cx="5930859" cy="41588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44" name="圖片 43">
            <a:extLst>
              <a:ext uri="{FF2B5EF4-FFF2-40B4-BE49-F238E27FC236}">
                <a16:creationId xmlns:a16="http://schemas.microsoft.com/office/drawing/2014/main" id="{1259EF91-D4AE-4DAC-83D2-F36A3F7FD7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720" y="1242322"/>
            <a:ext cx="429522" cy="429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46" name="圖片 45">
            <a:extLst>
              <a:ext uri="{FF2B5EF4-FFF2-40B4-BE49-F238E27FC236}">
                <a16:creationId xmlns:a16="http://schemas.microsoft.com/office/drawing/2014/main" id="{91C0EB81-833F-4197-9E1B-D9DD918EB69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944" y="1241917"/>
            <a:ext cx="429521" cy="4295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47" name="文字方塊 46">
            <a:extLst>
              <a:ext uri="{FF2B5EF4-FFF2-40B4-BE49-F238E27FC236}">
                <a16:creationId xmlns:a16="http://schemas.microsoft.com/office/drawing/2014/main" id="{E3AA66BF-A377-4B4E-ACFE-D1A39EB390E2}"/>
              </a:ext>
            </a:extLst>
          </p:cNvPr>
          <p:cNvSpPr txBox="1"/>
          <p:nvPr/>
        </p:nvSpPr>
        <p:spPr>
          <a:xfrm>
            <a:off x="6106199" y="5847653"/>
            <a:ext cx="5216821" cy="9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年起實收金額含營業稅</a:t>
            </a:r>
            <a:endParaRPr lang="en-US" altLang="zh-TW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年創育中心進駐合約到期日統一調整至當年</a:t>
            </a: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日止，故實收金額較前兩年明顯減少，整體較</a:t>
            </a: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112</a:t>
            </a:r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年跌幅</a:t>
            </a:r>
            <a:r>
              <a:rPr lang="en-US" altLang="zh-TW" sz="1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46.67</a:t>
            </a: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7097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47">
            <a:extLst>
              <a:ext uri="{FF2B5EF4-FFF2-40B4-BE49-F238E27FC236}">
                <a16:creationId xmlns:a16="http://schemas.microsoft.com/office/drawing/2014/main" id="{E8DDF5F7-27D2-D2C1-8D7C-5D0A26C2BF66}"/>
              </a:ext>
            </a:extLst>
          </p:cNvPr>
          <p:cNvGrpSpPr/>
          <p:nvPr/>
        </p:nvGrpSpPr>
        <p:grpSpPr>
          <a:xfrm>
            <a:off x="366824" y="187166"/>
            <a:ext cx="3520528" cy="1135084"/>
            <a:chOff x="-54348" y="-38100"/>
            <a:chExt cx="1521806" cy="490583"/>
          </a:xfrm>
        </p:grpSpPr>
        <p:sp>
          <p:nvSpPr>
            <p:cNvPr id="29" name="Freeform 48">
              <a:extLst>
                <a:ext uri="{FF2B5EF4-FFF2-40B4-BE49-F238E27FC236}">
                  <a16:creationId xmlns:a16="http://schemas.microsoft.com/office/drawing/2014/main" id="{C3160C0D-B524-B10F-CFDE-11DD0C79878B}"/>
                </a:ext>
              </a:extLst>
            </p:cNvPr>
            <p:cNvSpPr/>
            <p:nvPr/>
          </p:nvSpPr>
          <p:spPr>
            <a:xfrm>
              <a:off x="-54348" y="-7138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rgbClr val="7030A0"/>
              </a:solidFill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0" name="TextBox 49">
              <a:extLst>
                <a:ext uri="{FF2B5EF4-FFF2-40B4-BE49-F238E27FC236}">
                  <a16:creationId xmlns:a16="http://schemas.microsoft.com/office/drawing/2014/main" id="{0FC3191F-0A4D-056F-4ACB-3FB14366B1CF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609630" rtl="0" eaLnBrk="1" fontAlgn="auto" latinLnBrk="0" hangingPunct="1">
                <a:lnSpc>
                  <a:spcPts val="1837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3" name="Group 50">
            <a:extLst>
              <a:ext uri="{FF2B5EF4-FFF2-40B4-BE49-F238E27FC236}">
                <a16:creationId xmlns:a16="http://schemas.microsoft.com/office/drawing/2014/main" id="{9438542A-E20C-1CF0-1B42-3F154BCC1C7F}"/>
              </a:ext>
            </a:extLst>
          </p:cNvPr>
          <p:cNvGrpSpPr/>
          <p:nvPr/>
        </p:nvGrpSpPr>
        <p:grpSpPr>
          <a:xfrm rot="-10800000">
            <a:off x="457029" y="413276"/>
            <a:ext cx="794562" cy="685769"/>
            <a:chOff x="0" y="0"/>
            <a:chExt cx="1290485" cy="1113790"/>
          </a:xfrm>
          <a:solidFill>
            <a:srgbClr val="7030A0"/>
          </a:solidFill>
        </p:grpSpPr>
        <p:sp>
          <p:nvSpPr>
            <p:cNvPr id="44" name="Freeform 51">
              <a:extLst>
                <a:ext uri="{FF2B5EF4-FFF2-40B4-BE49-F238E27FC236}">
                  <a16:creationId xmlns:a16="http://schemas.microsoft.com/office/drawing/2014/main" id="{2AE111A3-D8A9-EC07-5E5B-00ADC211F4DC}"/>
                </a:ext>
              </a:extLst>
            </p:cNvPr>
            <p:cNvSpPr/>
            <p:nvPr/>
          </p:nvSpPr>
          <p:spPr>
            <a:xfrm flipH="1"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</p:grpSp>
      <p:sp>
        <p:nvSpPr>
          <p:cNvPr id="46" name="TextBox 89">
            <a:extLst>
              <a:ext uri="{FF2B5EF4-FFF2-40B4-BE49-F238E27FC236}">
                <a16:creationId xmlns:a16="http://schemas.microsoft.com/office/drawing/2014/main" id="{9395537C-A43E-86F3-9D49-9755244B3AFC}"/>
              </a:ext>
            </a:extLst>
          </p:cNvPr>
          <p:cNvSpPr txBox="1"/>
          <p:nvPr/>
        </p:nvSpPr>
        <p:spPr>
          <a:xfrm>
            <a:off x="1453509" y="355543"/>
            <a:ext cx="2098086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推廣教育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終生學習</a:t>
            </a:r>
          </a:p>
        </p:txBody>
      </p:sp>
      <p:sp>
        <p:nvSpPr>
          <p:cNvPr id="47" name="Freeform 35">
            <a:extLst>
              <a:ext uri="{FF2B5EF4-FFF2-40B4-BE49-F238E27FC236}">
                <a16:creationId xmlns:a16="http://schemas.microsoft.com/office/drawing/2014/main" id="{0064A1E2-9C82-B78A-F399-550011FCC6F6}"/>
              </a:ext>
            </a:extLst>
          </p:cNvPr>
          <p:cNvSpPr/>
          <p:nvPr/>
        </p:nvSpPr>
        <p:spPr>
          <a:xfrm>
            <a:off x="650218" y="488851"/>
            <a:ext cx="304282" cy="457255"/>
          </a:xfrm>
          <a:custGeom>
            <a:avLst/>
            <a:gdLst/>
            <a:ahLst/>
            <a:cxnLst/>
            <a:rect l="l" t="t" r="r" b="b"/>
            <a:pathLst>
              <a:path w="456423" h="685882">
                <a:moveTo>
                  <a:pt x="0" y="0"/>
                </a:moveTo>
                <a:lnTo>
                  <a:pt x="456423" y="0"/>
                </a:lnTo>
                <a:lnTo>
                  <a:pt x="456423" y="685882"/>
                </a:lnTo>
                <a:lnTo>
                  <a:pt x="0" y="6858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6"/>
          <a:srcRect l="6051" t="2208" r="924" b="2208"/>
          <a:stretch/>
        </p:blipFill>
        <p:spPr>
          <a:xfrm>
            <a:off x="1453509" y="1418989"/>
            <a:ext cx="9596937" cy="528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564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47">
            <a:extLst>
              <a:ext uri="{FF2B5EF4-FFF2-40B4-BE49-F238E27FC236}">
                <a16:creationId xmlns:a16="http://schemas.microsoft.com/office/drawing/2014/main" id="{E8DDF5F7-27D2-D2C1-8D7C-5D0A26C2BF66}"/>
              </a:ext>
            </a:extLst>
          </p:cNvPr>
          <p:cNvGrpSpPr/>
          <p:nvPr/>
        </p:nvGrpSpPr>
        <p:grpSpPr>
          <a:xfrm>
            <a:off x="366824" y="187166"/>
            <a:ext cx="3520528" cy="1135084"/>
            <a:chOff x="-54348" y="-38100"/>
            <a:chExt cx="1521806" cy="490583"/>
          </a:xfrm>
        </p:grpSpPr>
        <p:sp>
          <p:nvSpPr>
            <p:cNvPr id="29" name="Freeform 48">
              <a:extLst>
                <a:ext uri="{FF2B5EF4-FFF2-40B4-BE49-F238E27FC236}">
                  <a16:creationId xmlns:a16="http://schemas.microsoft.com/office/drawing/2014/main" id="{C3160C0D-B524-B10F-CFDE-11DD0C79878B}"/>
                </a:ext>
              </a:extLst>
            </p:cNvPr>
            <p:cNvSpPr/>
            <p:nvPr/>
          </p:nvSpPr>
          <p:spPr>
            <a:xfrm>
              <a:off x="-54348" y="-7138"/>
              <a:ext cx="1467458" cy="452483"/>
            </a:xfrm>
            <a:custGeom>
              <a:avLst/>
              <a:gdLst/>
              <a:ahLst/>
              <a:cxnLst/>
              <a:rect l="l" t="t" r="r" b="b"/>
              <a:pathLst>
                <a:path w="1467458" h="452483">
                  <a:moveTo>
                    <a:pt x="1264258" y="0"/>
                  </a:moveTo>
                  <a:cubicBezTo>
                    <a:pt x="1376482" y="0"/>
                    <a:pt x="1467458" y="101292"/>
                    <a:pt x="1467458" y="226241"/>
                  </a:cubicBezTo>
                  <a:cubicBezTo>
                    <a:pt x="1467458" y="351191"/>
                    <a:pt x="1376482" y="452483"/>
                    <a:pt x="1264258" y="452483"/>
                  </a:cubicBezTo>
                  <a:lnTo>
                    <a:pt x="203200" y="452483"/>
                  </a:lnTo>
                  <a:cubicBezTo>
                    <a:pt x="90976" y="452483"/>
                    <a:pt x="0" y="351191"/>
                    <a:pt x="0" y="226241"/>
                  </a:cubicBezTo>
                  <a:cubicBezTo>
                    <a:pt x="0" y="10129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  <a:ln w="66675" cap="sq">
              <a:solidFill>
                <a:srgbClr val="7030A0"/>
              </a:solidFill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0" name="TextBox 49">
              <a:extLst>
                <a:ext uri="{FF2B5EF4-FFF2-40B4-BE49-F238E27FC236}">
                  <a16:creationId xmlns:a16="http://schemas.microsoft.com/office/drawing/2014/main" id="{0FC3191F-0A4D-056F-4ACB-3FB14366B1CF}"/>
                </a:ext>
              </a:extLst>
            </p:cNvPr>
            <p:cNvSpPr txBox="1"/>
            <p:nvPr/>
          </p:nvSpPr>
          <p:spPr>
            <a:xfrm>
              <a:off x="0" y="-38100"/>
              <a:ext cx="1467458" cy="49058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609630" rtl="0" eaLnBrk="1" fontAlgn="auto" latinLnBrk="0" hangingPunct="1">
                <a:lnSpc>
                  <a:spcPts val="1837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3" name="Group 50">
            <a:extLst>
              <a:ext uri="{FF2B5EF4-FFF2-40B4-BE49-F238E27FC236}">
                <a16:creationId xmlns:a16="http://schemas.microsoft.com/office/drawing/2014/main" id="{9438542A-E20C-1CF0-1B42-3F154BCC1C7F}"/>
              </a:ext>
            </a:extLst>
          </p:cNvPr>
          <p:cNvGrpSpPr/>
          <p:nvPr/>
        </p:nvGrpSpPr>
        <p:grpSpPr>
          <a:xfrm rot="-10800000">
            <a:off x="457029" y="413276"/>
            <a:ext cx="794562" cy="685769"/>
            <a:chOff x="0" y="0"/>
            <a:chExt cx="1290485" cy="1113790"/>
          </a:xfrm>
          <a:solidFill>
            <a:srgbClr val="7030A0"/>
          </a:solidFill>
        </p:grpSpPr>
        <p:sp>
          <p:nvSpPr>
            <p:cNvPr id="44" name="Freeform 51">
              <a:extLst>
                <a:ext uri="{FF2B5EF4-FFF2-40B4-BE49-F238E27FC236}">
                  <a16:creationId xmlns:a16="http://schemas.microsoft.com/office/drawing/2014/main" id="{2AE111A3-D8A9-EC07-5E5B-00ADC211F4DC}"/>
                </a:ext>
              </a:extLst>
            </p:cNvPr>
            <p:cNvSpPr/>
            <p:nvPr/>
          </p:nvSpPr>
          <p:spPr>
            <a:xfrm flipH="1">
              <a:off x="0" y="0"/>
              <a:ext cx="1290485" cy="1113790"/>
            </a:xfrm>
            <a:custGeom>
              <a:avLst/>
              <a:gdLst/>
              <a:ahLst/>
              <a:cxnLst/>
              <a:rect l="l" t="t" r="r" b="b"/>
              <a:pathLst>
                <a:path w="1290485" h="1113790">
                  <a:moveTo>
                    <a:pt x="738035" y="0"/>
                  </a:moveTo>
                  <a:lnTo>
                    <a:pt x="553720" y="0"/>
                  </a:lnTo>
                  <a:cubicBezTo>
                    <a:pt x="247650" y="0"/>
                    <a:pt x="0" y="247650"/>
                    <a:pt x="0" y="553720"/>
                  </a:cubicBezTo>
                  <a:cubicBezTo>
                    <a:pt x="0" y="859790"/>
                    <a:pt x="247650" y="1107440"/>
                    <a:pt x="553720" y="1107440"/>
                  </a:cubicBezTo>
                  <a:lnTo>
                    <a:pt x="738035" y="1113790"/>
                  </a:lnTo>
                  <a:lnTo>
                    <a:pt x="1290485" y="558800"/>
                  </a:lnTo>
                  <a:lnTo>
                    <a:pt x="738035" y="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</p:grpSp>
      <p:sp>
        <p:nvSpPr>
          <p:cNvPr id="46" name="TextBox 89">
            <a:extLst>
              <a:ext uri="{FF2B5EF4-FFF2-40B4-BE49-F238E27FC236}">
                <a16:creationId xmlns:a16="http://schemas.microsoft.com/office/drawing/2014/main" id="{9395537C-A43E-86F3-9D49-9755244B3AFC}"/>
              </a:ext>
            </a:extLst>
          </p:cNvPr>
          <p:cNvSpPr txBox="1"/>
          <p:nvPr/>
        </p:nvSpPr>
        <p:spPr>
          <a:xfrm>
            <a:off x="1453509" y="355543"/>
            <a:ext cx="2098086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推廣教育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60963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終生學習</a:t>
            </a:r>
          </a:p>
        </p:txBody>
      </p:sp>
      <p:sp>
        <p:nvSpPr>
          <p:cNvPr id="47" name="Freeform 35">
            <a:extLst>
              <a:ext uri="{FF2B5EF4-FFF2-40B4-BE49-F238E27FC236}">
                <a16:creationId xmlns:a16="http://schemas.microsoft.com/office/drawing/2014/main" id="{0064A1E2-9C82-B78A-F399-550011FCC6F6}"/>
              </a:ext>
            </a:extLst>
          </p:cNvPr>
          <p:cNvSpPr/>
          <p:nvPr/>
        </p:nvSpPr>
        <p:spPr>
          <a:xfrm>
            <a:off x="650218" y="488851"/>
            <a:ext cx="304282" cy="457255"/>
          </a:xfrm>
          <a:custGeom>
            <a:avLst/>
            <a:gdLst/>
            <a:ahLst/>
            <a:cxnLst/>
            <a:rect l="l" t="t" r="r" b="b"/>
            <a:pathLst>
              <a:path w="456423" h="685882">
                <a:moveTo>
                  <a:pt x="0" y="0"/>
                </a:moveTo>
                <a:lnTo>
                  <a:pt x="456423" y="0"/>
                </a:lnTo>
                <a:lnTo>
                  <a:pt x="456423" y="685882"/>
                </a:lnTo>
                <a:lnTo>
                  <a:pt x="0" y="6858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9F36FF2B-3C08-4528-9953-E5A1302EC7CD}"/>
              </a:ext>
            </a:extLst>
          </p:cNvPr>
          <p:cNvSpPr txBox="1"/>
          <p:nvPr/>
        </p:nvSpPr>
        <p:spPr>
          <a:xfrm>
            <a:off x="1828673" y="1418989"/>
            <a:ext cx="18002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推廣教育收入</a:t>
            </a:r>
          </a:p>
        </p:txBody>
      </p:sp>
      <p:graphicFrame>
        <p:nvGraphicFramePr>
          <p:cNvPr id="22" name="圖表 21">
            <a:extLst>
              <a:ext uri="{FF2B5EF4-FFF2-40B4-BE49-F238E27FC236}">
                <a16:creationId xmlns:a16="http://schemas.microsoft.com/office/drawing/2014/main" id="{80328AD3-B36F-4447-B8D6-07202C16C3C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1591180"/>
              </p:ext>
            </p:extLst>
          </p:nvPr>
        </p:nvGraphicFramePr>
        <p:xfrm>
          <a:off x="36521" y="1700969"/>
          <a:ext cx="5184576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16" name="群組 15">
            <a:extLst>
              <a:ext uri="{FF2B5EF4-FFF2-40B4-BE49-F238E27FC236}">
                <a16:creationId xmlns:a16="http://schemas.microsoft.com/office/drawing/2014/main" id="{9A7D6412-1887-FBFE-E5BE-5543379A4895}"/>
              </a:ext>
            </a:extLst>
          </p:cNvPr>
          <p:cNvGrpSpPr/>
          <p:nvPr/>
        </p:nvGrpSpPr>
        <p:grpSpPr>
          <a:xfrm>
            <a:off x="5421025" y="1382700"/>
            <a:ext cx="6815683" cy="4560532"/>
            <a:chOff x="5421783" y="629212"/>
            <a:chExt cx="6815683" cy="4560532"/>
          </a:xfrm>
        </p:grpSpPr>
        <p:sp>
          <p:nvSpPr>
            <p:cNvPr id="26" name="文字方塊 25">
              <a:extLst>
                <a:ext uri="{FF2B5EF4-FFF2-40B4-BE49-F238E27FC236}">
                  <a16:creationId xmlns:a16="http://schemas.microsoft.com/office/drawing/2014/main" id="{5496F9E9-5817-4B7C-AAE9-C112739FD4FB}"/>
                </a:ext>
              </a:extLst>
            </p:cNvPr>
            <p:cNvSpPr txBox="1"/>
            <p:nvPr/>
          </p:nvSpPr>
          <p:spPr>
            <a:xfrm>
              <a:off x="6901690" y="629212"/>
              <a:ext cx="4021475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113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年度推廣教育收入來源分析</a:t>
              </a:r>
            </a:p>
          </p:txBody>
        </p:sp>
        <p:graphicFrame>
          <p:nvGraphicFramePr>
            <p:cNvPr id="31" name="圖表 30">
              <a:extLst>
                <a:ext uri="{FF2B5EF4-FFF2-40B4-BE49-F238E27FC236}">
                  <a16:creationId xmlns:a16="http://schemas.microsoft.com/office/drawing/2014/main" id="{10BD1E96-C813-4825-9793-F6B1CBE8D634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093573577"/>
                </p:ext>
              </p:extLst>
            </p:nvPr>
          </p:nvGraphicFramePr>
          <p:xfrm>
            <a:off x="5421783" y="909334"/>
            <a:ext cx="6815683" cy="428041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5" name="文字方塊 14">
              <a:extLst>
                <a:ext uri="{FF2B5EF4-FFF2-40B4-BE49-F238E27FC236}">
                  <a16:creationId xmlns:a16="http://schemas.microsoft.com/office/drawing/2014/main" id="{9BF14E6C-C17F-47C8-B329-FF911724159C}"/>
                </a:ext>
              </a:extLst>
            </p:cNvPr>
            <p:cNvSpPr txBox="1"/>
            <p:nvPr/>
          </p:nvSpPr>
          <p:spPr>
            <a:xfrm>
              <a:off x="6283120" y="2920595"/>
              <a:ext cx="730887" cy="276999"/>
            </a:xfrm>
            <a:prstGeom prst="rect">
              <a:avLst/>
            </a:prstGeom>
            <a:blipFill>
              <a:blip r:embed="rId8"/>
              <a:tile tx="0" ty="0" sx="100000" sy="100000" flip="none" algn="tl"/>
            </a:blipFill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12.82%</a:t>
              </a:r>
              <a:endPara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endParaRPr>
            </a:p>
          </p:txBody>
        </p:sp>
        <p:sp>
          <p:nvSpPr>
            <p:cNvPr id="23" name="文字方塊 22">
              <a:extLst>
                <a:ext uri="{FF2B5EF4-FFF2-40B4-BE49-F238E27FC236}">
                  <a16:creationId xmlns:a16="http://schemas.microsoft.com/office/drawing/2014/main" id="{E3BD4633-05F2-414B-AEAC-6DE9A41F074E}"/>
                </a:ext>
              </a:extLst>
            </p:cNvPr>
            <p:cNvSpPr txBox="1"/>
            <p:nvPr/>
          </p:nvSpPr>
          <p:spPr>
            <a:xfrm>
              <a:off x="7110439" y="3189519"/>
              <a:ext cx="730887" cy="276999"/>
            </a:xfrm>
            <a:prstGeom prst="rect">
              <a:avLst/>
            </a:prstGeom>
            <a:blipFill>
              <a:blip r:embed="rId8"/>
              <a:tile tx="0" ty="0" sx="100000" sy="100000" flip="none" algn="tl"/>
            </a:blipFill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1.51%</a:t>
              </a:r>
              <a:endPara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35BB03A4-88A0-485D-BB58-B8C26105F303}"/>
                </a:ext>
              </a:extLst>
            </p:cNvPr>
            <p:cNvSpPr txBox="1"/>
            <p:nvPr/>
          </p:nvSpPr>
          <p:spPr>
            <a:xfrm>
              <a:off x="7990403" y="3338453"/>
              <a:ext cx="730887" cy="276999"/>
            </a:xfrm>
            <a:prstGeom prst="rect">
              <a:avLst/>
            </a:prstGeom>
            <a:blipFill>
              <a:blip r:embed="rId8"/>
              <a:tile tx="0" ty="0" sx="100000" sy="100000" flip="none" algn="tl"/>
            </a:blipFill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1.85%</a:t>
              </a:r>
              <a:endPara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endParaRPr>
            </a:p>
          </p:txBody>
        </p:sp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15055299-3428-4649-BBF0-C7B02FE680B7}"/>
                </a:ext>
              </a:extLst>
            </p:cNvPr>
            <p:cNvSpPr txBox="1"/>
            <p:nvPr/>
          </p:nvSpPr>
          <p:spPr>
            <a:xfrm>
              <a:off x="8799095" y="3338453"/>
              <a:ext cx="730887" cy="276999"/>
            </a:xfrm>
            <a:prstGeom prst="rect">
              <a:avLst/>
            </a:prstGeom>
            <a:blipFill>
              <a:blip r:embed="rId8"/>
              <a:tile tx="0" ty="0" sx="100000" sy="100000" flip="none" algn="tl"/>
            </a:blipFill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2.26%</a:t>
              </a:r>
              <a:endPara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endParaRPr>
            </a:p>
          </p:txBody>
        </p:sp>
        <p:sp>
          <p:nvSpPr>
            <p:cNvPr id="32" name="文字方塊 31">
              <a:extLst>
                <a:ext uri="{FF2B5EF4-FFF2-40B4-BE49-F238E27FC236}">
                  <a16:creationId xmlns:a16="http://schemas.microsoft.com/office/drawing/2014/main" id="{A1F74636-BB9D-4F3A-9E22-3A6F6DE04D8B}"/>
                </a:ext>
              </a:extLst>
            </p:cNvPr>
            <p:cNvSpPr txBox="1"/>
            <p:nvPr/>
          </p:nvSpPr>
          <p:spPr>
            <a:xfrm>
              <a:off x="10398868" y="3021472"/>
              <a:ext cx="730887" cy="276999"/>
            </a:xfrm>
            <a:prstGeom prst="rect">
              <a:avLst/>
            </a:prstGeom>
            <a:blipFill>
              <a:blip r:embed="rId8"/>
              <a:tile tx="0" ty="0" sx="100000" sy="100000" flip="none" algn="tl"/>
            </a:blipFill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11.80%</a:t>
              </a:r>
              <a:endPara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endParaRPr>
            </a:p>
          </p:txBody>
        </p:sp>
        <p:sp>
          <p:nvSpPr>
            <p:cNvPr id="33" name="文字方塊 32">
              <a:extLst>
                <a:ext uri="{FF2B5EF4-FFF2-40B4-BE49-F238E27FC236}">
                  <a16:creationId xmlns:a16="http://schemas.microsoft.com/office/drawing/2014/main" id="{95178292-CD30-4D4C-B163-A74EE14508B1}"/>
                </a:ext>
              </a:extLst>
            </p:cNvPr>
            <p:cNvSpPr txBox="1"/>
            <p:nvPr/>
          </p:nvSpPr>
          <p:spPr>
            <a:xfrm>
              <a:off x="9634236" y="3338453"/>
              <a:ext cx="730887" cy="276999"/>
            </a:xfrm>
            <a:prstGeom prst="rect">
              <a:avLst/>
            </a:prstGeom>
            <a:blipFill>
              <a:blip r:embed="rId8"/>
              <a:tile tx="0" ty="0" sx="100000" sy="100000" flip="none" algn="tl"/>
            </a:blipFill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3.45%</a:t>
              </a:r>
              <a:endPara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endParaRPr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22A2C208-1F4B-4B32-BBB8-B54BAD846BE0}"/>
                </a:ext>
              </a:extLst>
            </p:cNvPr>
            <p:cNvSpPr txBox="1"/>
            <p:nvPr/>
          </p:nvSpPr>
          <p:spPr>
            <a:xfrm>
              <a:off x="11352584" y="1700969"/>
              <a:ext cx="730887" cy="276999"/>
            </a:xfrm>
            <a:prstGeom prst="rect">
              <a:avLst/>
            </a:prstGeom>
            <a:blipFill>
              <a:blip r:embed="rId8"/>
              <a:tile tx="0" ty="0" sx="100000" sy="100000" flip="none" algn="tl"/>
            </a:blipFill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 b="1" i="0" u="none" strike="noStrike" kern="1200" spc="0" baseline="0">
                  <a:solidFill>
                    <a:prstClr val="black">
                      <a:lumMod val="65000"/>
                      <a:lumOff val="35000"/>
                    </a:prstClr>
                  </a:solidFill>
                  <a:latin typeface="+mn-lt"/>
                  <a:ea typeface="+mn-ea"/>
                  <a:cs typeface="+mn-cs"/>
                </a:defRPr>
              </a:pPr>
              <a:r>
                <a:rPr kumimoji="0" lang="en-US" altLang="zh-TW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66.32%</a:t>
              </a:r>
              <a:endParaRPr kumimoji="0" lang="zh-TW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endParaRPr>
            </a:p>
          </p:txBody>
        </p:sp>
        <p:sp>
          <p:nvSpPr>
            <p:cNvPr id="3" name="文字方塊 2">
              <a:extLst>
                <a:ext uri="{FF2B5EF4-FFF2-40B4-BE49-F238E27FC236}">
                  <a16:creationId xmlns:a16="http://schemas.microsoft.com/office/drawing/2014/main" id="{B19B211E-D0EA-F0B0-5D7F-FE6BD97E9190}"/>
                </a:ext>
              </a:extLst>
            </p:cNvPr>
            <p:cNvSpPr txBox="1"/>
            <p:nvPr/>
          </p:nvSpPr>
          <p:spPr>
            <a:xfrm>
              <a:off x="6497720" y="3476952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b="1" dirty="0"/>
                <a:t>2</a:t>
              </a:r>
              <a:endParaRPr lang="zh-TW" altLang="en-US" sz="1200" b="1" dirty="0"/>
            </a:p>
          </p:txBody>
        </p:sp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B2AD227C-FEDF-0D60-507A-666060E26D4F}"/>
                </a:ext>
              </a:extLst>
            </p:cNvPr>
            <p:cNvSpPr txBox="1"/>
            <p:nvPr/>
          </p:nvSpPr>
          <p:spPr>
            <a:xfrm>
              <a:off x="7344275" y="3870315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b="1" dirty="0"/>
                <a:t>1</a:t>
              </a:r>
              <a:endParaRPr lang="zh-TW" altLang="en-US" sz="1200" b="1" dirty="0"/>
            </a:p>
          </p:txBody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1EA2F662-60D0-9A72-3051-D4A8E95948F1}"/>
                </a:ext>
              </a:extLst>
            </p:cNvPr>
            <p:cNvSpPr txBox="1"/>
            <p:nvPr/>
          </p:nvSpPr>
          <p:spPr>
            <a:xfrm>
              <a:off x="8224239" y="3870315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b="1" dirty="0"/>
                <a:t>2</a:t>
              </a:r>
              <a:endParaRPr lang="zh-TW" altLang="en-US" sz="1200" b="1" dirty="0"/>
            </a:p>
          </p:txBody>
        </p:sp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C40F3F7C-C67D-92BC-7763-68E8E92E2204}"/>
                </a:ext>
              </a:extLst>
            </p:cNvPr>
            <p:cNvSpPr txBox="1"/>
            <p:nvPr/>
          </p:nvSpPr>
          <p:spPr>
            <a:xfrm>
              <a:off x="9032931" y="3870315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b="1" dirty="0"/>
                <a:t>1</a:t>
              </a:r>
              <a:endParaRPr lang="zh-TW" altLang="en-US" sz="1200" b="1" dirty="0"/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90F44661-E890-7324-30FB-8738257DAA56}"/>
                </a:ext>
              </a:extLst>
            </p:cNvPr>
            <p:cNvSpPr txBox="1"/>
            <p:nvPr/>
          </p:nvSpPr>
          <p:spPr>
            <a:xfrm>
              <a:off x="9890277" y="3885232"/>
              <a:ext cx="26321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b="1" dirty="0"/>
                <a:t>1</a:t>
              </a:r>
              <a:endParaRPr lang="zh-TW" altLang="en-US" sz="1200" b="1" dirty="0"/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1E3B3612-3948-2970-CEF7-6F6CE54C310E}"/>
                </a:ext>
              </a:extLst>
            </p:cNvPr>
            <p:cNvSpPr txBox="1"/>
            <p:nvPr/>
          </p:nvSpPr>
          <p:spPr>
            <a:xfrm>
              <a:off x="10650784" y="3530151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b="1" dirty="0"/>
                <a:t>37</a:t>
              </a:r>
              <a:endParaRPr lang="zh-TW" altLang="en-US" sz="1200" b="1" dirty="0"/>
            </a:p>
          </p:txBody>
        </p:sp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id="{79DBFEC4-3AD4-357A-725B-44ACDA251F97}"/>
                </a:ext>
              </a:extLst>
            </p:cNvPr>
            <p:cNvSpPr txBox="1"/>
            <p:nvPr/>
          </p:nvSpPr>
          <p:spPr>
            <a:xfrm>
              <a:off x="11586420" y="2209648"/>
              <a:ext cx="3417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b="1" dirty="0"/>
                <a:t>27</a:t>
              </a:r>
              <a:endParaRPr lang="zh-TW" altLang="en-US" sz="1200" b="1" dirty="0"/>
            </a:p>
          </p:txBody>
        </p:sp>
      </p:grp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398EC27D-1996-72D7-7FAD-95185A8FEDA2}"/>
              </a:ext>
            </a:extLst>
          </p:cNvPr>
          <p:cNvSpPr txBox="1"/>
          <p:nvPr/>
        </p:nvSpPr>
        <p:spPr>
          <a:xfrm>
            <a:off x="1371979" y="2972603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/>
              <a:t>52</a:t>
            </a:r>
            <a:endParaRPr lang="zh-TW" altLang="en-US" sz="1200" b="1" dirty="0"/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D367E15F-F88E-35D1-4EE0-BADED4E251DF}"/>
              </a:ext>
            </a:extLst>
          </p:cNvPr>
          <p:cNvSpPr txBox="1"/>
          <p:nvPr/>
        </p:nvSpPr>
        <p:spPr>
          <a:xfrm>
            <a:off x="2609815" y="2963136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/>
              <a:t>59</a:t>
            </a:r>
            <a:endParaRPr lang="zh-TW" altLang="en-US" sz="1200" b="1" dirty="0"/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A9875F29-9C74-E762-32F7-31857D22C9AF}"/>
              </a:ext>
            </a:extLst>
          </p:cNvPr>
          <p:cNvSpPr txBox="1"/>
          <p:nvPr/>
        </p:nvSpPr>
        <p:spPr>
          <a:xfrm>
            <a:off x="3887352" y="2349856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dirty="0"/>
              <a:t>71</a:t>
            </a:r>
            <a:endParaRPr lang="zh-TW" altLang="en-US" sz="1200" b="1" dirty="0"/>
          </a:p>
        </p:txBody>
      </p:sp>
      <p:grpSp>
        <p:nvGrpSpPr>
          <p:cNvPr id="39" name="Group 3">
            <a:extLst>
              <a:ext uri="{FF2B5EF4-FFF2-40B4-BE49-F238E27FC236}">
                <a16:creationId xmlns:a16="http://schemas.microsoft.com/office/drawing/2014/main" id="{530478EC-ABFB-2266-3C88-1A9A71626AB7}"/>
              </a:ext>
            </a:extLst>
          </p:cNvPr>
          <p:cNvGrpSpPr/>
          <p:nvPr/>
        </p:nvGrpSpPr>
        <p:grpSpPr>
          <a:xfrm>
            <a:off x="4229112" y="187166"/>
            <a:ext cx="2729699" cy="1135083"/>
            <a:chOff x="0" y="-38100"/>
            <a:chExt cx="1632342" cy="520874"/>
          </a:xfrm>
        </p:grpSpPr>
        <p:sp>
          <p:nvSpPr>
            <p:cNvPr id="40" name="Freeform 4">
              <a:extLst>
                <a:ext uri="{FF2B5EF4-FFF2-40B4-BE49-F238E27FC236}">
                  <a16:creationId xmlns:a16="http://schemas.microsoft.com/office/drawing/2014/main" id="{940910CA-BB42-4025-2623-F0C9962AC57F}"/>
                </a:ext>
              </a:extLst>
            </p:cNvPr>
            <p:cNvSpPr/>
            <p:nvPr/>
          </p:nvSpPr>
          <p:spPr>
            <a:xfrm>
              <a:off x="0" y="0"/>
              <a:ext cx="1632342" cy="482774"/>
            </a:xfrm>
            <a:custGeom>
              <a:avLst/>
              <a:gdLst/>
              <a:ahLst/>
              <a:cxnLst/>
              <a:rect l="l" t="t" r="r" b="b"/>
              <a:pathLst>
                <a:path w="1632342" h="482774">
                  <a:moveTo>
                    <a:pt x="35124" y="0"/>
                  </a:moveTo>
                  <a:lnTo>
                    <a:pt x="1597218" y="0"/>
                  </a:lnTo>
                  <a:cubicBezTo>
                    <a:pt x="1616617" y="0"/>
                    <a:pt x="1632342" y="15725"/>
                    <a:pt x="1632342" y="35124"/>
                  </a:cubicBezTo>
                  <a:lnTo>
                    <a:pt x="1632342" y="447650"/>
                  </a:lnTo>
                  <a:cubicBezTo>
                    <a:pt x="1632342" y="456966"/>
                    <a:pt x="1628641" y="465899"/>
                    <a:pt x="1622055" y="472486"/>
                  </a:cubicBezTo>
                  <a:cubicBezTo>
                    <a:pt x="1615468" y="479073"/>
                    <a:pt x="1606534" y="482774"/>
                    <a:pt x="1597218" y="482774"/>
                  </a:cubicBezTo>
                  <a:lnTo>
                    <a:pt x="35124" y="482774"/>
                  </a:lnTo>
                  <a:cubicBezTo>
                    <a:pt x="15725" y="482774"/>
                    <a:pt x="0" y="467048"/>
                    <a:pt x="0" y="447650"/>
                  </a:cubicBezTo>
                  <a:lnTo>
                    <a:pt x="0" y="35124"/>
                  </a:lnTo>
                  <a:cubicBezTo>
                    <a:pt x="0" y="25808"/>
                    <a:pt x="3701" y="16874"/>
                    <a:pt x="10287" y="10287"/>
                  </a:cubicBezTo>
                  <a:cubicBezTo>
                    <a:pt x="16874" y="3701"/>
                    <a:pt x="25808" y="0"/>
                    <a:pt x="35124" y="0"/>
                  </a:cubicBezTo>
                  <a:close/>
                </a:path>
              </a:pathLst>
            </a:custGeom>
            <a:solidFill>
              <a:srgbClr val="F8F8F8"/>
            </a:solidFill>
            <a:ln w="63500" cap="rnd">
              <a:solidFill>
                <a:srgbClr val="7030A0"/>
              </a:solidFill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41" name="TextBox 5">
              <a:extLst>
                <a:ext uri="{FF2B5EF4-FFF2-40B4-BE49-F238E27FC236}">
                  <a16:creationId xmlns:a16="http://schemas.microsoft.com/office/drawing/2014/main" id="{074AB7D2-2B79-E56A-705C-E55559EE026C}"/>
                </a:ext>
              </a:extLst>
            </p:cNvPr>
            <p:cNvSpPr txBox="1"/>
            <p:nvPr/>
          </p:nvSpPr>
          <p:spPr>
            <a:xfrm>
              <a:off x="0" y="-38100"/>
              <a:ext cx="1632342" cy="5208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756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2" name="文字方塊 41">
            <a:extLst>
              <a:ext uri="{FF2B5EF4-FFF2-40B4-BE49-F238E27FC236}">
                <a16:creationId xmlns:a16="http://schemas.microsoft.com/office/drawing/2014/main" id="{AD2016C1-C7FB-F677-3CEF-38DCF444CC27}"/>
              </a:ext>
            </a:extLst>
          </p:cNvPr>
          <p:cNvSpPr txBox="1"/>
          <p:nvPr/>
        </p:nvSpPr>
        <p:spPr>
          <a:xfrm>
            <a:off x="4272640" y="291708"/>
            <a:ext cx="5256584" cy="872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盤點校內教育資源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積極爭取外部資源</a:t>
            </a:r>
          </a:p>
        </p:txBody>
      </p:sp>
    </p:spTree>
    <p:extLst>
      <p:ext uri="{BB962C8B-B14F-4D97-AF65-F5344CB8AC3E}">
        <p14:creationId xmlns:p14="http://schemas.microsoft.com/office/powerpoint/2010/main" val="3169652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FBB4FF-E2CC-1753-3CCD-D4B7703B9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4997" y="5648672"/>
            <a:ext cx="6314946" cy="975161"/>
          </a:xfrm>
        </p:spPr>
        <p:txBody>
          <a:bodyPr>
            <a:noAutofit/>
          </a:bodyPr>
          <a:lstStyle/>
          <a:p>
            <a:pPr algn="ctr"/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加大力量</a:t>
            </a:r>
            <a:r>
              <a:rPr lang="zh-TW" altLang="en-US" sz="3200" b="1" dirty="0">
                <a:solidFill>
                  <a:srgbClr val="FF0000"/>
                </a:solidFill>
                <a:latin typeface="標楷體"/>
                <a:ea typeface="標楷體"/>
              </a:rPr>
              <a:t>˙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連結產學</a:t>
            </a:r>
            <a:r>
              <a:rPr lang="zh-TW" altLang="en-US" sz="3200" b="1" dirty="0">
                <a:solidFill>
                  <a:srgbClr val="FF0000"/>
                </a:solidFill>
                <a:latin typeface="標楷體"/>
                <a:ea typeface="標楷體"/>
              </a:rPr>
              <a:t>˙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終生學習</a:t>
            </a:r>
            <a:r>
              <a:rPr lang="en-US" altLang="zh-TW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回饋在地</a:t>
            </a:r>
            <a:r>
              <a:rPr lang="zh-TW" altLang="en-US" sz="3200" b="1" dirty="0">
                <a:solidFill>
                  <a:srgbClr val="FF0000"/>
                </a:solidFill>
                <a:latin typeface="標楷體"/>
                <a:ea typeface="標楷體"/>
              </a:rPr>
              <a:t>˙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實踐責任</a:t>
            </a:r>
          </a:p>
        </p:txBody>
      </p:sp>
      <p:pic>
        <p:nvPicPr>
          <p:cNvPr id="5" name="Picture 2" descr="E:\113推廣\行政主管會議\ncy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32" y="220871"/>
            <a:ext cx="1253585" cy="429381"/>
          </a:xfrm>
          <a:prstGeom prst="rect">
            <a:avLst/>
          </a:prstGeom>
          <a:noFill/>
          <a:effectLst>
            <a:outerShdw blurRad="76200" dist="88900" sy="-23000" kx="-800400" algn="bl" rotWithShape="0">
              <a:prstClr val="black">
                <a:alpha val="3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08FBB4FF-E2CC-1753-3CCD-D4B7703B9577}"/>
              </a:ext>
            </a:extLst>
          </p:cNvPr>
          <p:cNvSpPr txBox="1">
            <a:spLocks/>
          </p:cNvSpPr>
          <p:nvPr/>
        </p:nvSpPr>
        <p:spPr>
          <a:xfrm>
            <a:off x="9489681" y="234886"/>
            <a:ext cx="2520000" cy="288000"/>
          </a:xfrm>
          <a:prstGeom prst="rect">
            <a:avLst/>
          </a:prstGeom>
          <a:effectLst>
            <a:outerShdw blurRad="76200" dist="279400" dir="2700000" algn="tl" rotWithShape="0">
              <a:prstClr val="black">
                <a:alpha val="21000"/>
              </a:prstClr>
            </a:outerShdw>
          </a:effectLst>
        </p:spPr>
        <p:txBody>
          <a:bodyPr vert="horz" lIns="0" tIns="45720" rIns="0" bIns="45720" rtlCol="0" anchor="ctr">
            <a:prstTxWarp prst="textFadeRight">
              <a:avLst>
                <a:gd name="adj" fmla="val 9219"/>
              </a:avLst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空間活化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標楷體"/>
                <a:cs typeface="+mj-cs"/>
              </a:rPr>
              <a:t>˙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創新育成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/>
                <a:ea typeface="標楷體"/>
                <a:cs typeface="+mj-cs"/>
              </a:rPr>
              <a:t>˙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推廣教育</a:t>
            </a:r>
          </a:p>
        </p:txBody>
      </p:sp>
      <p:grpSp>
        <p:nvGrpSpPr>
          <p:cNvPr id="16" name="群組 15"/>
          <p:cNvGrpSpPr/>
          <p:nvPr/>
        </p:nvGrpSpPr>
        <p:grpSpPr>
          <a:xfrm>
            <a:off x="5583054" y="639686"/>
            <a:ext cx="1944000" cy="1944000"/>
            <a:chOff x="6018185" y="921282"/>
            <a:chExt cx="1944000" cy="1944000"/>
          </a:xfrm>
        </p:grpSpPr>
        <p:pic>
          <p:nvPicPr>
            <p:cNvPr id="45" name="Picture 2" descr="E:\113推廣\行政主管會議\齒輪2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00000">
              <a:off x="6018185" y="921282"/>
              <a:ext cx="1944000" cy="1944000"/>
            </a:xfrm>
            <a:prstGeom prst="rect">
              <a:avLst/>
            </a:prstGeom>
            <a:noFill/>
            <a:effectLst>
              <a:outerShdw blurRad="63500" dist="63500" dir="2700000" algn="tl" rotWithShape="0">
                <a:prstClr val="black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橢圓 3"/>
            <p:cNvSpPr>
              <a:spLocks noChangeAspect="1"/>
            </p:cNvSpPr>
            <p:nvPr/>
          </p:nvSpPr>
          <p:spPr>
            <a:xfrm>
              <a:off x="6418640" y="1356700"/>
              <a:ext cx="1116000" cy="1116000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2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6437890" y="1527274"/>
              <a:ext cx="1135895" cy="96488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zh-TW"/>
              </a:defPPr>
              <a:lvl1pPr algn="ctr">
                <a:lnSpc>
                  <a:spcPct val="90000"/>
                </a:lnSpc>
                <a:spcBef>
                  <a:spcPct val="0"/>
                </a:spcBef>
                <a:buNone/>
                <a:defRPr sz="2000" b="1">
                  <a:latin typeface="微軟正黑體" pitchFamily="34" charset="-120"/>
                  <a:ea typeface="微軟正黑體" pitchFamily="34" charset="-120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研發成果</a:t>
              </a:r>
              <a:endParaRPr kumimoji="0" lang="en-US" altLang="zh-TW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管理與</a:t>
              </a:r>
              <a:endParaRPr kumimoji="0" lang="en-US" altLang="zh-TW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媒介</a:t>
              </a: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7722910" y="3471556"/>
            <a:ext cx="1944000" cy="1944000"/>
            <a:chOff x="7934779" y="4385938"/>
            <a:chExt cx="1944000" cy="1944000"/>
          </a:xfrm>
        </p:grpSpPr>
        <p:pic>
          <p:nvPicPr>
            <p:cNvPr id="58" name="Picture 2" descr="E:\113推廣\行政主管會議\齒輪2.png"/>
            <p:cNvPicPr preferRelativeResize="0"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00000">
              <a:off x="7934779" y="4385938"/>
              <a:ext cx="1944000" cy="1944000"/>
            </a:xfrm>
            <a:prstGeom prst="rect">
              <a:avLst/>
            </a:prstGeom>
            <a:noFill/>
            <a:effectLst>
              <a:outerShdw blurRad="63500" dist="63500" dir="2700000" algn="tl" rotWithShape="0">
                <a:prstClr val="black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橢圓 38"/>
            <p:cNvSpPr>
              <a:spLocks noChangeAspect="1"/>
            </p:cNvSpPr>
            <p:nvPr/>
          </p:nvSpPr>
          <p:spPr>
            <a:xfrm>
              <a:off x="8354768" y="4806462"/>
              <a:ext cx="1116000" cy="1116000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9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8363261" y="4956844"/>
              <a:ext cx="1116000" cy="9360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產業升級關鍵人才培育需求引薦</a:t>
              </a:r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7013822" y="1772069"/>
            <a:ext cx="1944000" cy="1944000"/>
            <a:chOff x="7549070" y="2017391"/>
            <a:chExt cx="1944000" cy="1944000"/>
          </a:xfrm>
        </p:grpSpPr>
        <p:grpSp>
          <p:nvGrpSpPr>
            <p:cNvPr id="50" name="群組 49"/>
            <p:cNvGrpSpPr/>
            <p:nvPr/>
          </p:nvGrpSpPr>
          <p:grpSpPr>
            <a:xfrm>
              <a:off x="7549070" y="2017391"/>
              <a:ext cx="1944000" cy="1944000"/>
              <a:chOff x="6018185" y="921282"/>
              <a:chExt cx="1944000" cy="1944000"/>
            </a:xfrm>
          </p:grpSpPr>
          <p:pic>
            <p:nvPicPr>
              <p:cNvPr id="51" name="Picture 2" descr="E:\113推廣\行政主管會議\齒輪2.png"/>
              <p:cNvPicPr preferRelativeResize="0"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800000">
                <a:off x="6018185" y="921282"/>
                <a:ext cx="1944000" cy="1944000"/>
              </a:xfrm>
              <a:prstGeom prst="rect">
                <a:avLst/>
              </a:prstGeom>
              <a:noFill/>
              <a:effectLst>
                <a:outerShdw blurRad="63500" dist="63500" dir="2700000" algn="tl" rotWithShape="0">
                  <a:prstClr val="black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2" name="橢圓 51"/>
              <p:cNvSpPr>
                <a:spLocks noChangeAspect="1"/>
              </p:cNvSpPr>
              <p:nvPr/>
            </p:nvSpPr>
            <p:spPr>
              <a:xfrm>
                <a:off x="6418640" y="1356700"/>
                <a:ext cx="1116000" cy="111600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 prst="slop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新細明體" panose="02020500000000000000" pitchFamily="18" charset="-120"/>
                  <a:cs typeface="+mn-cs"/>
                </a:endParaRPr>
              </a:p>
            </p:txBody>
          </p:sp>
        </p:grpSp>
        <p:sp>
          <p:nvSpPr>
            <p:cNvPr id="54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7964978" y="2715960"/>
              <a:ext cx="1152000" cy="612000"/>
            </a:xfrm>
            <a:prstGeom prst="rect">
              <a:avLst/>
            </a:prstGeom>
          </p:spPr>
          <p:txBody>
            <a:bodyPr vert="horz" lIns="0" tIns="45720" rIns="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校內技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術探勘</a:t>
              </a: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8853467" y="1530694"/>
            <a:ext cx="1944000" cy="1944000"/>
            <a:chOff x="9848847" y="1091625"/>
            <a:chExt cx="1944000" cy="1944000"/>
          </a:xfrm>
        </p:grpSpPr>
        <p:grpSp>
          <p:nvGrpSpPr>
            <p:cNvPr id="55" name="群組 54"/>
            <p:cNvGrpSpPr/>
            <p:nvPr/>
          </p:nvGrpSpPr>
          <p:grpSpPr>
            <a:xfrm>
              <a:off x="9848847" y="1091625"/>
              <a:ext cx="1944000" cy="1944000"/>
              <a:chOff x="6018185" y="921282"/>
              <a:chExt cx="1944000" cy="1944000"/>
            </a:xfrm>
          </p:grpSpPr>
          <p:pic>
            <p:nvPicPr>
              <p:cNvPr id="56" name="Picture 2" descr="E:\113推廣\行政主管會議\齒輪2.png"/>
              <p:cNvPicPr preferRelativeResize="0"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800000">
                <a:off x="6018185" y="921282"/>
                <a:ext cx="1944000" cy="1944000"/>
              </a:xfrm>
              <a:prstGeom prst="rect">
                <a:avLst/>
              </a:prstGeom>
              <a:noFill/>
              <a:effectLst>
                <a:outerShdw blurRad="63500" dist="63500" dir="2700000" algn="tl" rotWithShape="0">
                  <a:prstClr val="black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7" name="橢圓 56"/>
              <p:cNvSpPr>
                <a:spLocks noChangeAspect="1"/>
              </p:cNvSpPr>
              <p:nvPr/>
            </p:nvSpPr>
            <p:spPr>
              <a:xfrm>
                <a:off x="6418640" y="1356700"/>
                <a:ext cx="1116000" cy="111600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 prst="slop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新細明體" panose="02020500000000000000" pitchFamily="18" charset="-120"/>
                  <a:cs typeface="+mn-cs"/>
                </a:endParaRPr>
              </a:p>
            </p:txBody>
          </p:sp>
        </p:grpSp>
        <p:sp>
          <p:nvSpPr>
            <p:cNvPr id="27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10360715" y="1614160"/>
              <a:ext cx="919568" cy="919464"/>
            </a:xfrm>
            <a:prstGeom prst="rect">
              <a:avLst/>
            </a:prstGeom>
          </p:spPr>
          <p:txBody>
            <a:bodyPr vert="horz" lIns="0" tIns="45720" rIns="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大學社會責任連結地方創生 </a:t>
              </a:r>
            </a:p>
          </p:txBody>
        </p:sp>
      </p:grpSp>
      <p:grpSp>
        <p:nvGrpSpPr>
          <p:cNvPr id="26" name="群組 25"/>
          <p:cNvGrpSpPr/>
          <p:nvPr/>
        </p:nvGrpSpPr>
        <p:grpSpPr>
          <a:xfrm>
            <a:off x="1777218" y="2652885"/>
            <a:ext cx="2160000" cy="2160000"/>
            <a:chOff x="2658147" y="4080213"/>
            <a:chExt cx="2160000" cy="2160000"/>
          </a:xfrm>
        </p:grpSpPr>
        <p:pic>
          <p:nvPicPr>
            <p:cNvPr id="5123" name="Picture 3" descr="E:\113推廣\行政主管會議\齒輪(黃)2.png"/>
            <p:cNvPicPr preferRelativeResize="0"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8147" y="4080213"/>
              <a:ext cx="2160000" cy="2160000"/>
            </a:xfrm>
            <a:prstGeom prst="rect">
              <a:avLst/>
            </a:prstGeom>
            <a:noFill/>
            <a:effectLst>
              <a:outerShdw blurRad="63500" dist="63500" dir="2700000" algn="tl" rotWithShape="0">
                <a:prstClr val="black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橢圓 61"/>
            <p:cNvSpPr>
              <a:spLocks noChangeAspect="1"/>
            </p:cNvSpPr>
            <p:nvPr/>
          </p:nvSpPr>
          <p:spPr>
            <a:xfrm>
              <a:off x="3019617" y="4490328"/>
              <a:ext cx="1404000" cy="140400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 w="133350" h="133350" prst="slope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3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3010025" y="4956970"/>
              <a:ext cx="1440000" cy="53299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推廣教育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終生學習</a:t>
              </a:r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2646249" y="431327"/>
            <a:ext cx="2160000" cy="2160000"/>
            <a:chOff x="3103440" y="765857"/>
            <a:chExt cx="2160000" cy="2160000"/>
          </a:xfrm>
        </p:grpSpPr>
        <p:pic>
          <p:nvPicPr>
            <p:cNvPr id="66" name="Picture 3" descr="E:\113推廣\行政主管會議\齒輪(黃)2.png"/>
            <p:cNvPicPr preferRelativeResize="0"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3440" y="765857"/>
              <a:ext cx="2160000" cy="2160000"/>
            </a:xfrm>
            <a:prstGeom prst="rect">
              <a:avLst/>
            </a:prstGeom>
            <a:noFill/>
            <a:effectLst>
              <a:outerShdw blurRad="63500" dist="63500" dir="2700000" algn="tl" rotWithShape="0">
                <a:prstClr val="black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橢圓 66"/>
            <p:cNvSpPr>
              <a:spLocks noChangeAspect="1"/>
            </p:cNvSpPr>
            <p:nvPr/>
          </p:nvSpPr>
          <p:spPr>
            <a:xfrm>
              <a:off x="3528072" y="1202859"/>
              <a:ext cx="1332000" cy="1332000"/>
            </a:xfrm>
            <a:prstGeom prst="ellipse">
              <a:avLst/>
            </a:prstGeom>
            <a:solidFill>
              <a:srgbClr val="CCFF99"/>
            </a:solidFill>
            <a:ln w="57150">
              <a:solidFill>
                <a:srgbClr val="CCFF99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8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3576176" y="1638226"/>
              <a:ext cx="1299867" cy="47982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林森校區空間活化</a:t>
              </a:r>
            </a:p>
          </p:txBody>
        </p:sp>
        <p:sp>
          <p:nvSpPr>
            <p:cNvPr id="69" name="橢圓 68"/>
            <p:cNvSpPr>
              <a:spLocks noChangeAspect="1"/>
            </p:cNvSpPr>
            <p:nvPr/>
          </p:nvSpPr>
          <p:spPr>
            <a:xfrm>
              <a:off x="3560901" y="1215765"/>
              <a:ext cx="1332000" cy="1332000"/>
            </a:xfrm>
            <a:prstGeom prst="ellipse">
              <a:avLst/>
            </a:prstGeom>
            <a:noFill/>
            <a:ln w="57150">
              <a:solidFill>
                <a:srgbClr val="CCFF99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3764749" y="2002828"/>
            <a:ext cx="2808000" cy="2808000"/>
            <a:chOff x="4332707" y="4019610"/>
            <a:chExt cx="2808000" cy="2808000"/>
          </a:xfrm>
        </p:grpSpPr>
        <p:pic>
          <p:nvPicPr>
            <p:cNvPr id="5122" name="Picture 2" descr="E:\113推廣\行政主管會議\齒輪2.png"/>
            <p:cNvPicPr preferRelativeResize="0"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2707" y="4019610"/>
              <a:ext cx="2808000" cy="2808000"/>
            </a:xfrm>
            <a:prstGeom prst="rect">
              <a:avLst/>
            </a:prstGeom>
            <a:noFill/>
            <a:effectLst>
              <a:outerShdw blurRad="63500" dist="63500" dir="2700000" algn="tl" rotWithShape="0">
                <a:prstClr val="black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橢圓 42"/>
            <p:cNvSpPr>
              <a:spLocks noChangeAspect="1"/>
            </p:cNvSpPr>
            <p:nvPr/>
          </p:nvSpPr>
          <p:spPr>
            <a:xfrm>
              <a:off x="4830696" y="4567790"/>
              <a:ext cx="1796512" cy="1796512"/>
            </a:xfrm>
            <a:prstGeom prst="ellipse">
              <a:avLst/>
            </a:prstGeom>
            <a:solidFill>
              <a:srgbClr val="73DEE9"/>
            </a:solidFill>
            <a:scene3d>
              <a:camera prst="orthographicFront"/>
              <a:lightRig rig="threePt" dir="t"/>
            </a:scene3d>
            <a:sp3d>
              <a:bevelT w="133350" h="133350" prst="slope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44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5107076" y="4904411"/>
              <a:ext cx="1252228" cy="1196433"/>
            </a:xfrm>
            <a:prstGeom prst="rect">
              <a:avLst/>
            </a:prstGeom>
          </p:spPr>
          <p:txBody>
            <a:bodyPr vert="horz" lIns="0" tIns="45720" rIns="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空間活化</a:t>
              </a:r>
              <a:endPara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創新育成</a:t>
              </a:r>
              <a:endPara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推廣教育</a:t>
              </a:r>
            </a:p>
          </p:txBody>
        </p:sp>
      </p:grpSp>
      <p:grpSp>
        <p:nvGrpSpPr>
          <p:cNvPr id="61" name="群組 60"/>
          <p:cNvGrpSpPr/>
          <p:nvPr/>
        </p:nvGrpSpPr>
        <p:grpSpPr>
          <a:xfrm>
            <a:off x="7327210" y="259582"/>
            <a:ext cx="4675840" cy="3877017"/>
            <a:chOff x="7784401" y="527206"/>
            <a:chExt cx="4675840" cy="3877017"/>
          </a:xfrm>
        </p:grpSpPr>
        <p:sp>
          <p:nvSpPr>
            <p:cNvPr id="32" name="圓形箭號 31"/>
            <p:cNvSpPr/>
            <p:nvPr/>
          </p:nvSpPr>
          <p:spPr>
            <a:xfrm rot="18878076" flipV="1">
              <a:off x="8183812" y="127795"/>
              <a:ext cx="3877017" cy="4675840"/>
            </a:xfrm>
            <a:prstGeom prst="circularArrow">
              <a:avLst>
                <a:gd name="adj1" fmla="val 12500"/>
                <a:gd name="adj2" fmla="val 827947"/>
                <a:gd name="adj3" fmla="val 20457681"/>
                <a:gd name="adj4" fmla="val 15224809"/>
                <a:gd name="adj5" fmla="val 12078"/>
              </a:avLst>
            </a:prstGeom>
            <a:gradFill flip="none" rotWithShape="1">
              <a:gsLst>
                <a:gs pos="14000">
                  <a:schemeClr val="accent2">
                    <a:lumMod val="75000"/>
                  </a:schemeClr>
                </a:gs>
                <a:gs pos="62000">
                  <a:schemeClr val="accent2">
                    <a:lumMod val="60000"/>
                    <a:lumOff val="40000"/>
                  </a:schemeClr>
                </a:gs>
                <a:gs pos="90000">
                  <a:srgbClr val="F2AD48">
                    <a:tint val="23500"/>
                    <a:satMod val="16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762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 rot="20580000">
              <a:off x="11307332" y="1935569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創</a:t>
              </a:r>
            </a:p>
          </p:txBody>
        </p:sp>
        <p:sp>
          <p:nvSpPr>
            <p:cNvPr id="75" name="矩形 74"/>
            <p:cNvSpPr/>
            <p:nvPr/>
          </p:nvSpPr>
          <p:spPr>
            <a:xfrm rot="21060000">
              <a:off x="11400262" y="2373384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新</a:t>
              </a:r>
            </a:p>
          </p:txBody>
        </p:sp>
        <p:sp>
          <p:nvSpPr>
            <p:cNvPr id="76" name="矩形 75"/>
            <p:cNvSpPr/>
            <p:nvPr/>
          </p:nvSpPr>
          <p:spPr>
            <a:xfrm rot="660000">
              <a:off x="11385397" y="2804559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育</a:t>
              </a:r>
            </a:p>
          </p:txBody>
        </p:sp>
        <p:sp>
          <p:nvSpPr>
            <p:cNvPr id="77" name="矩形 76"/>
            <p:cNvSpPr/>
            <p:nvPr/>
          </p:nvSpPr>
          <p:spPr>
            <a:xfrm rot="1680000">
              <a:off x="11225569" y="3191130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成</a:t>
              </a:r>
            </a:p>
          </p:txBody>
        </p:sp>
      </p:grpSp>
      <p:grpSp>
        <p:nvGrpSpPr>
          <p:cNvPr id="59" name="群組 58"/>
          <p:cNvGrpSpPr/>
          <p:nvPr/>
        </p:nvGrpSpPr>
        <p:grpSpPr>
          <a:xfrm rot="900604">
            <a:off x="555746" y="2248857"/>
            <a:ext cx="4675840" cy="3877017"/>
            <a:chOff x="962194" y="3093858"/>
            <a:chExt cx="4675840" cy="3877017"/>
          </a:xfrm>
        </p:grpSpPr>
        <p:sp>
          <p:nvSpPr>
            <p:cNvPr id="78" name="圓形箭號 77"/>
            <p:cNvSpPr/>
            <p:nvPr/>
          </p:nvSpPr>
          <p:spPr>
            <a:xfrm rot="17968512" flipH="1">
              <a:off x="1361605" y="2694447"/>
              <a:ext cx="3877017" cy="4675840"/>
            </a:xfrm>
            <a:prstGeom prst="circularArrow">
              <a:avLst>
                <a:gd name="adj1" fmla="val 12500"/>
                <a:gd name="adj2" fmla="val 827947"/>
                <a:gd name="adj3" fmla="val 20457681"/>
                <a:gd name="adj4" fmla="val 16323324"/>
                <a:gd name="adj5" fmla="val 12078"/>
              </a:avLst>
            </a:prstGeom>
            <a:gradFill>
              <a:gsLst>
                <a:gs pos="19000">
                  <a:srgbClr val="FFC000"/>
                </a:gs>
                <a:gs pos="100000">
                  <a:schemeClr val="bg1"/>
                </a:gs>
                <a:gs pos="65000">
                  <a:srgbClr val="FFFDA7"/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outerShdw blurRad="762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 rot="359396">
              <a:off x="1130597" y="4305873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推</a:t>
              </a:r>
            </a:p>
          </p:txBody>
        </p:sp>
        <p:sp>
          <p:nvSpPr>
            <p:cNvPr id="80" name="矩形 79"/>
            <p:cNvSpPr/>
            <p:nvPr/>
          </p:nvSpPr>
          <p:spPr>
            <a:xfrm rot="20579396">
              <a:off x="1176017" y="4719350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廣</a:t>
              </a:r>
            </a:p>
          </p:txBody>
        </p:sp>
        <p:sp>
          <p:nvSpPr>
            <p:cNvPr id="81" name="矩形 80"/>
            <p:cNvSpPr/>
            <p:nvPr/>
          </p:nvSpPr>
          <p:spPr>
            <a:xfrm rot="19799396">
              <a:off x="1340200" y="5108940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教</a:t>
              </a:r>
            </a:p>
          </p:txBody>
        </p:sp>
        <p:sp>
          <p:nvSpPr>
            <p:cNvPr id="82" name="矩形 81"/>
            <p:cNvSpPr/>
            <p:nvPr/>
          </p:nvSpPr>
          <p:spPr>
            <a:xfrm rot="19138700">
              <a:off x="1572621" y="5458235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育</a:t>
              </a:r>
            </a:p>
          </p:txBody>
        </p:sp>
      </p:grpSp>
      <p:grpSp>
        <p:nvGrpSpPr>
          <p:cNvPr id="85" name="群組 84"/>
          <p:cNvGrpSpPr/>
          <p:nvPr/>
        </p:nvGrpSpPr>
        <p:grpSpPr>
          <a:xfrm rot="917467">
            <a:off x="1617138" y="-420497"/>
            <a:ext cx="3852000" cy="3877017"/>
            <a:chOff x="1434200" y="3272737"/>
            <a:chExt cx="3852000" cy="3877017"/>
          </a:xfrm>
        </p:grpSpPr>
        <p:sp>
          <p:nvSpPr>
            <p:cNvPr id="86" name="圓形箭號 85"/>
            <p:cNvSpPr/>
            <p:nvPr/>
          </p:nvSpPr>
          <p:spPr>
            <a:xfrm rot="17968512" flipH="1">
              <a:off x="1421691" y="3285246"/>
              <a:ext cx="3877017" cy="3852000"/>
            </a:xfrm>
            <a:prstGeom prst="circularArrow">
              <a:avLst>
                <a:gd name="adj1" fmla="val 12500"/>
                <a:gd name="adj2" fmla="val 827947"/>
                <a:gd name="adj3" fmla="val 20457681"/>
                <a:gd name="adj4" fmla="val 15726381"/>
                <a:gd name="adj5" fmla="val 12078"/>
              </a:avLst>
            </a:prstGeom>
            <a:gradFill flip="none" rotWithShape="1">
              <a:gsLst>
                <a:gs pos="0">
                  <a:schemeClr val="accent6">
                    <a:lumMod val="75000"/>
                    <a:shade val="30000"/>
                    <a:satMod val="115000"/>
                  </a:schemeClr>
                </a:gs>
                <a:gs pos="50000">
                  <a:schemeClr val="accent6">
                    <a:lumMod val="75000"/>
                    <a:shade val="67500"/>
                    <a:satMod val="115000"/>
                  </a:schemeClr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762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 rot="1122533">
              <a:off x="1577449" y="4445659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行</a:t>
              </a:r>
            </a:p>
          </p:txBody>
        </p:sp>
        <p:sp>
          <p:nvSpPr>
            <p:cNvPr id="88" name="矩形 87"/>
            <p:cNvSpPr/>
            <p:nvPr/>
          </p:nvSpPr>
          <p:spPr>
            <a:xfrm rot="162533">
              <a:off x="1509446" y="4845536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政</a:t>
              </a:r>
            </a:p>
          </p:txBody>
        </p:sp>
        <p:sp>
          <p:nvSpPr>
            <p:cNvPr id="89" name="矩形 88"/>
            <p:cNvSpPr/>
            <p:nvPr/>
          </p:nvSpPr>
          <p:spPr>
            <a:xfrm rot="20442533">
              <a:off x="1549443" y="5277488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管</a:t>
              </a:r>
            </a:p>
          </p:txBody>
        </p:sp>
        <p:sp>
          <p:nvSpPr>
            <p:cNvPr id="90" name="矩形 89"/>
            <p:cNvSpPr/>
            <p:nvPr/>
          </p:nvSpPr>
          <p:spPr>
            <a:xfrm rot="19602533">
              <a:off x="1734777" y="5646367"/>
              <a:ext cx="795851" cy="67890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理</a:t>
              </a:r>
            </a:p>
          </p:txBody>
        </p:sp>
      </p:grpSp>
      <p:grpSp>
        <p:nvGrpSpPr>
          <p:cNvPr id="91" name="群組 90"/>
          <p:cNvGrpSpPr/>
          <p:nvPr/>
        </p:nvGrpSpPr>
        <p:grpSpPr>
          <a:xfrm>
            <a:off x="2662025" y="4554355"/>
            <a:ext cx="1944000" cy="1944000"/>
            <a:chOff x="2658147" y="4080213"/>
            <a:chExt cx="2160000" cy="2160000"/>
          </a:xfrm>
        </p:grpSpPr>
        <p:pic>
          <p:nvPicPr>
            <p:cNvPr id="92" name="Picture 3" descr="E:\113推廣\行政主管會議\齒輪(黃)2.png"/>
            <p:cNvPicPr preferRelativeResize="0"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8147" y="4080213"/>
              <a:ext cx="2160000" cy="2160000"/>
            </a:xfrm>
            <a:prstGeom prst="rect">
              <a:avLst/>
            </a:prstGeom>
            <a:noFill/>
            <a:effectLst>
              <a:outerShdw blurRad="63500" dist="63500" dir="2700000" algn="tl" rotWithShape="0">
                <a:prstClr val="black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3" name="橢圓 92"/>
            <p:cNvSpPr>
              <a:spLocks noChangeAspect="1"/>
            </p:cNvSpPr>
            <p:nvPr/>
          </p:nvSpPr>
          <p:spPr>
            <a:xfrm>
              <a:off x="3019617" y="4490328"/>
              <a:ext cx="1404000" cy="140400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 w="133350" h="133350" prst="slope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94" name="標題 1">
              <a:extLst>
                <a:ext uri="{FF2B5EF4-FFF2-40B4-BE49-F238E27FC236}">
                  <a16:creationId xmlns:a16="http://schemas.microsoft.com/office/drawing/2014/main" id="{08FBB4FF-E2CC-1753-3CCD-D4B7703B9577}"/>
                </a:ext>
              </a:extLst>
            </p:cNvPr>
            <p:cNvSpPr txBox="1">
              <a:spLocks/>
            </p:cNvSpPr>
            <p:nvPr/>
          </p:nvSpPr>
          <p:spPr>
            <a:xfrm>
              <a:off x="3022415" y="4994140"/>
              <a:ext cx="1440000" cy="53299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j-cs"/>
                </a:rPr>
                <a:t>師資培育與增能</a:t>
              </a: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37BDD8BE-D6CA-A57B-7028-E159A4146ABC}"/>
              </a:ext>
            </a:extLst>
          </p:cNvPr>
          <p:cNvSpPr txBox="1"/>
          <p:nvPr/>
        </p:nvSpPr>
        <p:spPr>
          <a:xfrm>
            <a:off x="6652449" y="6574091"/>
            <a:ext cx="385856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  <a:hlinkClick r:id="rId7"/>
              </a:rPr>
              <a:t>國立嘉義大學入口網 產學營運及推廣處 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  <a:hlinkClick r:id="rId7"/>
              </a:rPr>
              <a:t>(ncyu.edu.tw)</a:t>
            </a:r>
            <a:endParaRPr kumimoji="0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834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2778</TotalTime>
  <Words>770</Words>
  <Application>Microsoft Office PowerPoint</Application>
  <PresentationFormat>寬螢幕</PresentationFormat>
  <Paragraphs>328</Paragraphs>
  <Slides>10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10</vt:i4>
      </vt:variant>
    </vt:vector>
  </HeadingPairs>
  <TitlesOfParts>
    <vt:vector size="27" baseType="lpstr">
      <vt:lpstr>Roboto Medium</vt:lpstr>
      <vt:lpstr>Roboto Thin</vt:lpstr>
      <vt:lpstr>宋体</vt:lpstr>
      <vt:lpstr>方正黑体简体</vt:lpstr>
      <vt:lpstr>微软雅黑 Light</vt:lpstr>
      <vt:lpstr>微軟正黑體</vt:lpstr>
      <vt:lpstr>新細明體</vt:lpstr>
      <vt:lpstr>標楷體</vt:lpstr>
      <vt:lpstr>Arial</vt:lpstr>
      <vt:lpstr>Calibri</vt:lpstr>
      <vt:lpstr>Calibri Light</vt:lpstr>
      <vt:lpstr>Comic Sans MS</vt:lpstr>
      <vt:lpstr>Source Sans Pro</vt:lpstr>
      <vt:lpstr>Times New Roman</vt:lpstr>
      <vt:lpstr>Wingdings</vt:lpstr>
      <vt:lpstr>Office 佈景主題</vt:lpstr>
      <vt:lpstr>1_Office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加大力量˙連結產學˙終生學習 回饋在地˙實踐責任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楊晴媄-市場行銷二部</dc:creator>
  <cp:lastModifiedBy>user</cp:lastModifiedBy>
  <cp:revision>271</cp:revision>
  <cp:lastPrinted>2024-06-05T10:17:24Z</cp:lastPrinted>
  <dcterms:created xsi:type="dcterms:W3CDTF">2024-03-07T03:54:10Z</dcterms:created>
  <dcterms:modified xsi:type="dcterms:W3CDTF">2025-01-20T00:30:24Z</dcterms:modified>
</cp:coreProperties>
</file>