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386" r:id="rId2"/>
    <p:sldId id="266" r:id="rId3"/>
    <p:sldId id="267" r:id="rId4"/>
  </p:sldIdLst>
  <p:sldSz cx="12192000" cy="6858000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BB9C"/>
    <a:srgbClr val="638FA9"/>
    <a:srgbClr val="C8A690"/>
    <a:srgbClr val="169092"/>
    <a:srgbClr val="1F4E79"/>
    <a:srgbClr val="924D22"/>
    <a:srgbClr val="333F50"/>
    <a:srgbClr val="FFCC00"/>
    <a:srgbClr val="8F4C21"/>
    <a:srgbClr val="EAE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459" autoAdjust="0"/>
    <p:restoredTop sz="94660"/>
  </p:normalViewPr>
  <p:slideViewPr>
    <p:cSldViewPr snapToGrid="0">
      <p:cViewPr varScale="1">
        <p:scale>
          <a:sx n="76" d="100"/>
          <a:sy n="76" d="100"/>
        </p:scale>
        <p:origin x="3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3AD81E-BEAC-47E7-B1CB-2F225A16262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E60AF-B63E-4D87-AF48-04EAADEFDA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3918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0492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5448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3624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61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616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907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98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7129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9424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8464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2552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4797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0C0B7-A6D3-4E0F-AA62-7EE8B839EE49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06571-95C3-4736-825F-F3318E37E5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2002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F171F4F-A6E5-8E3E-85CF-EC911E767556}"/>
              </a:ext>
            </a:extLst>
          </p:cNvPr>
          <p:cNvSpPr/>
          <p:nvPr/>
        </p:nvSpPr>
        <p:spPr>
          <a:xfrm>
            <a:off x="4174996" y="1396469"/>
            <a:ext cx="4234811" cy="4242730"/>
          </a:xfrm>
          <a:custGeom>
            <a:avLst/>
            <a:gdLst/>
            <a:ahLst/>
            <a:cxnLst/>
            <a:rect l="l" t="t" r="r" b="b"/>
            <a:pathLst>
              <a:path w="5405423" h="5405423">
                <a:moveTo>
                  <a:pt x="0" y="0"/>
                </a:moveTo>
                <a:lnTo>
                  <a:pt x="5405423" y="0"/>
                </a:lnTo>
                <a:lnTo>
                  <a:pt x="5405423" y="5405424"/>
                </a:lnTo>
                <a:lnTo>
                  <a:pt x="0" y="54054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BE0C6DD-7D8C-41DC-EB3B-47FBA0C24DE7}"/>
              </a:ext>
            </a:extLst>
          </p:cNvPr>
          <p:cNvGrpSpPr/>
          <p:nvPr/>
        </p:nvGrpSpPr>
        <p:grpSpPr>
          <a:xfrm>
            <a:off x="4541595" y="1692658"/>
            <a:ext cx="3530242" cy="3607320"/>
            <a:chOff x="0" y="0"/>
            <a:chExt cx="812800" cy="812800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D47FE7D-A3D5-BA1D-9DB3-4F2ED389FB4D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BEBEB"/>
            </a:solidFill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3C0B7CD-8C92-3D70-BFDF-29195794CDE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8" name="Group 21">
            <a:extLst>
              <a:ext uri="{FF2B5EF4-FFF2-40B4-BE49-F238E27FC236}">
                <a16:creationId xmlns:a16="http://schemas.microsoft.com/office/drawing/2014/main" id="{DE920068-2B5C-5B1E-AF4B-2CFE7BC4B539}"/>
              </a:ext>
            </a:extLst>
          </p:cNvPr>
          <p:cNvGrpSpPr/>
          <p:nvPr/>
        </p:nvGrpSpPr>
        <p:grpSpPr>
          <a:xfrm>
            <a:off x="-746688" y="492905"/>
            <a:ext cx="5414623" cy="1619268"/>
            <a:chOff x="0" y="-38100"/>
            <a:chExt cx="1467458" cy="490583"/>
          </a:xfrm>
        </p:grpSpPr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15BE050C-C639-FC54-4256-AABA7E7B7407}"/>
                </a:ext>
              </a:extLst>
            </p:cNvPr>
            <p:cNvSpPr/>
            <p:nvPr/>
          </p:nvSpPr>
          <p:spPr>
            <a:xfrm>
              <a:off x="243960" y="0"/>
              <a:ext cx="122349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rgbClr val="7030A0"/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AEBECEE1-7DB8-373E-943E-90FD09031B31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1" name="Group 24">
            <a:extLst>
              <a:ext uri="{FF2B5EF4-FFF2-40B4-BE49-F238E27FC236}">
                <a16:creationId xmlns:a16="http://schemas.microsoft.com/office/drawing/2014/main" id="{FB66479F-56A4-5F2A-4569-B4253911C2E7}"/>
              </a:ext>
            </a:extLst>
          </p:cNvPr>
          <p:cNvGrpSpPr/>
          <p:nvPr/>
        </p:nvGrpSpPr>
        <p:grpSpPr>
          <a:xfrm rot="-10800000">
            <a:off x="4678533" y="968325"/>
            <a:ext cx="799260" cy="703613"/>
            <a:chOff x="764202" y="454674"/>
            <a:chExt cx="1290485" cy="1113790"/>
          </a:xfrm>
          <a:solidFill>
            <a:srgbClr val="7030A0"/>
          </a:solidFill>
        </p:grpSpPr>
        <p:sp>
          <p:nvSpPr>
            <p:cNvPr id="22" name="Freeform 25">
              <a:extLst>
                <a:ext uri="{FF2B5EF4-FFF2-40B4-BE49-F238E27FC236}">
                  <a16:creationId xmlns:a16="http://schemas.microsoft.com/office/drawing/2014/main" id="{18B2F0A0-6D63-638B-9497-648B613B29A5}"/>
                </a:ext>
              </a:extLst>
            </p:cNvPr>
            <p:cNvSpPr/>
            <p:nvPr/>
          </p:nvSpPr>
          <p:spPr>
            <a:xfrm>
              <a:off x="764202" y="454674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9" name="Freeform 35">
            <a:extLst>
              <a:ext uri="{FF2B5EF4-FFF2-40B4-BE49-F238E27FC236}">
                <a16:creationId xmlns:a16="http://schemas.microsoft.com/office/drawing/2014/main" id="{0064A1E2-9C82-B78A-F399-550011FCC6F6}"/>
              </a:ext>
            </a:extLst>
          </p:cNvPr>
          <p:cNvSpPr/>
          <p:nvPr/>
        </p:nvSpPr>
        <p:spPr>
          <a:xfrm>
            <a:off x="4924547" y="1047495"/>
            <a:ext cx="437484" cy="456680"/>
          </a:xfrm>
          <a:custGeom>
            <a:avLst/>
            <a:gdLst/>
            <a:ahLst/>
            <a:cxnLst/>
            <a:rect l="l" t="t" r="r" b="b"/>
            <a:pathLst>
              <a:path w="456423" h="685882">
                <a:moveTo>
                  <a:pt x="0" y="0"/>
                </a:moveTo>
                <a:lnTo>
                  <a:pt x="456423" y="0"/>
                </a:lnTo>
                <a:lnTo>
                  <a:pt x="456423" y="685882"/>
                </a:lnTo>
                <a:lnTo>
                  <a:pt x="0" y="6858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36" name="Group 47">
            <a:extLst>
              <a:ext uri="{FF2B5EF4-FFF2-40B4-BE49-F238E27FC236}">
                <a16:creationId xmlns:a16="http://schemas.microsoft.com/office/drawing/2014/main" id="{8A23C907-BCDC-124F-88CF-77AD2EBFF451}"/>
              </a:ext>
            </a:extLst>
          </p:cNvPr>
          <p:cNvGrpSpPr/>
          <p:nvPr/>
        </p:nvGrpSpPr>
        <p:grpSpPr>
          <a:xfrm>
            <a:off x="589698" y="4969160"/>
            <a:ext cx="3674254" cy="1657523"/>
            <a:chOff x="0" y="0"/>
            <a:chExt cx="1467458" cy="452483"/>
          </a:xfrm>
        </p:grpSpPr>
        <p:sp>
          <p:nvSpPr>
            <p:cNvPr id="37" name="Freeform 48">
              <a:extLst>
                <a:ext uri="{FF2B5EF4-FFF2-40B4-BE49-F238E27FC236}">
                  <a16:creationId xmlns:a16="http://schemas.microsoft.com/office/drawing/2014/main" id="{F035B0D8-FA5D-0C5B-EA74-2D8FE7594208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1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8" name="TextBox 49">
              <a:extLst>
                <a:ext uri="{FF2B5EF4-FFF2-40B4-BE49-F238E27FC236}">
                  <a16:creationId xmlns:a16="http://schemas.microsoft.com/office/drawing/2014/main" id="{9EC4EFE3-FC2D-9C3B-D4C3-D2BADF484C83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39" name="Group 50">
            <a:extLst>
              <a:ext uri="{FF2B5EF4-FFF2-40B4-BE49-F238E27FC236}">
                <a16:creationId xmlns:a16="http://schemas.microsoft.com/office/drawing/2014/main" id="{19171A57-9DB4-B3F8-932A-0C8969B9B9E1}"/>
              </a:ext>
            </a:extLst>
          </p:cNvPr>
          <p:cNvGrpSpPr/>
          <p:nvPr/>
        </p:nvGrpSpPr>
        <p:grpSpPr>
          <a:xfrm rot="-10800000">
            <a:off x="3862522" y="4649042"/>
            <a:ext cx="794562" cy="684987"/>
            <a:chOff x="0" y="0"/>
            <a:chExt cx="1290485" cy="1112520"/>
          </a:xfrm>
          <a:solidFill>
            <a:schemeClr val="accent1">
              <a:lumMod val="75000"/>
            </a:schemeClr>
          </a:solidFill>
        </p:grpSpPr>
        <p:sp>
          <p:nvSpPr>
            <p:cNvPr id="40" name="Freeform 51">
              <a:extLst>
                <a:ext uri="{FF2B5EF4-FFF2-40B4-BE49-F238E27FC236}">
                  <a16:creationId xmlns:a16="http://schemas.microsoft.com/office/drawing/2014/main" id="{4D33704D-389F-B227-97C0-86EC044CC973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1" name="Group 52">
            <a:extLst>
              <a:ext uri="{FF2B5EF4-FFF2-40B4-BE49-F238E27FC236}">
                <a16:creationId xmlns:a16="http://schemas.microsoft.com/office/drawing/2014/main" id="{51B2286C-4A9D-2925-E801-7ABFD4BB2A12}"/>
              </a:ext>
            </a:extLst>
          </p:cNvPr>
          <p:cNvGrpSpPr/>
          <p:nvPr/>
        </p:nvGrpSpPr>
        <p:grpSpPr>
          <a:xfrm>
            <a:off x="8005169" y="1070547"/>
            <a:ext cx="3960000" cy="1345124"/>
            <a:chOff x="0" y="0"/>
            <a:chExt cx="1467458" cy="452483"/>
          </a:xfrm>
        </p:grpSpPr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id="{E460B5A9-3A4A-6B83-087E-B9DE5BBF63A5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6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3" name="TextBox 54">
              <a:extLst>
                <a:ext uri="{FF2B5EF4-FFF2-40B4-BE49-F238E27FC236}">
                  <a16:creationId xmlns:a16="http://schemas.microsoft.com/office/drawing/2014/main" id="{8FFE8161-BD6E-0C42-A2FA-F1B2A819787B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44" name="Group 55">
            <a:extLst>
              <a:ext uri="{FF2B5EF4-FFF2-40B4-BE49-F238E27FC236}">
                <a16:creationId xmlns:a16="http://schemas.microsoft.com/office/drawing/2014/main" id="{FC943737-4DA0-7B89-4D29-192A1B4C1095}"/>
              </a:ext>
            </a:extLst>
          </p:cNvPr>
          <p:cNvGrpSpPr/>
          <p:nvPr/>
        </p:nvGrpSpPr>
        <p:grpSpPr>
          <a:xfrm>
            <a:off x="7283585" y="1130354"/>
            <a:ext cx="794562" cy="684987"/>
            <a:chOff x="0" y="0"/>
            <a:chExt cx="1290485" cy="1112520"/>
          </a:xfrm>
          <a:solidFill>
            <a:schemeClr val="accent6">
              <a:lumMod val="75000"/>
            </a:schemeClr>
          </a:solidFill>
        </p:grpSpPr>
        <p:sp>
          <p:nvSpPr>
            <p:cNvPr id="45" name="Freeform 56">
              <a:extLst>
                <a:ext uri="{FF2B5EF4-FFF2-40B4-BE49-F238E27FC236}">
                  <a16:creationId xmlns:a16="http://schemas.microsoft.com/office/drawing/2014/main" id="{2F0C186F-BC4F-503E-BD88-D2FA4229E142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6" name="Group 57">
            <a:extLst>
              <a:ext uri="{FF2B5EF4-FFF2-40B4-BE49-F238E27FC236}">
                <a16:creationId xmlns:a16="http://schemas.microsoft.com/office/drawing/2014/main" id="{4457031A-EFD8-678B-A802-B7ED666EED90}"/>
              </a:ext>
            </a:extLst>
          </p:cNvPr>
          <p:cNvGrpSpPr/>
          <p:nvPr/>
        </p:nvGrpSpPr>
        <p:grpSpPr>
          <a:xfrm>
            <a:off x="8123758" y="5097731"/>
            <a:ext cx="3727730" cy="1526938"/>
            <a:chOff x="0" y="0"/>
            <a:chExt cx="1467458" cy="452483"/>
          </a:xfrm>
        </p:grpSpPr>
        <p:sp>
          <p:nvSpPr>
            <p:cNvPr id="47" name="Freeform 58">
              <a:extLst>
                <a:ext uri="{FF2B5EF4-FFF2-40B4-BE49-F238E27FC236}">
                  <a16:creationId xmlns:a16="http://schemas.microsoft.com/office/drawing/2014/main" id="{0FDA3B93-799B-4511-1826-212D8CE1B5B6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2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 dirty="0"/>
            </a:p>
          </p:txBody>
        </p:sp>
        <p:sp>
          <p:nvSpPr>
            <p:cNvPr id="48" name="TextBox 59">
              <a:extLst>
                <a:ext uri="{FF2B5EF4-FFF2-40B4-BE49-F238E27FC236}">
                  <a16:creationId xmlns:a16="http://schemas.microsoft.com/office/drawing/2014/main" id="{F4668640-483A-05EF-D7B6-8CA8A9B8655C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49" name="Group 60">
            <a:extLst>
              <a:ext uri="{FF2B5EF4-FFF2-40B4-BE49-F238E27FC236}">
                <a16:creationId xmlns:a16="http://schemas.microsoft.com/office/drawing/2014/main" id="{D90DE290-5BE8-B4FD-37FB-1CF55B3AECEE}"/>
              </a:ext>
            </a:extLst>
          </p:cNvPr>
          <p:cNvGrpSpPr/>
          <p:nvPr/>
        </p:nvGrpSpPr>
        <p:grpSpPr>
          <a:xfrm>
            <a:off x="7329196" y="5175431"/>
            <a:ext cx="794562" cy="684987"/>
            <a:chOff x="0" y="0"/>
            <a:chExt cx="1290485" cy="1112520"/>
          </a:xfrm>
        </p:grpSpPr>
        <p:sp>
          <p:nvSpPr>
            <p:cNvPr id="50" name="Freeform 61">
              <a:extLst>
                <a:ext uri="{FF2B5EF4-FFF2-40B4-BE49-F238E27FC236}">
                  <a16:creationId xmlns:a16="http://schemas.microsoft.com/office/drawing/2014/main" id="{01C61F29-48DB-3B74-CCC2-1FB4A87CA7DC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8" name="Freeform 76">
            <a:extLst>
              <a:ext uri="{FF2B5EF4-FFF2-40B4-BE49-F238E27FC236}">
                <a16:creationId xmlns:a16="http://schemas.microsoft.com/office/drawing/2014/main" id="{B9F80E4E-84D2-29B3-96FA-E36CE709549E}"/>
              </a:ext>
            </a:extLst>
          </p:cNvPr>
          <p:cNvSpPr/>
          <p:nvPr/>
        </p:nvSpPr>
        <p:spPr>
          <a:xfrm>
            <a:off x="7540201" y="5306373"/>
            <a:ext cx="300131" cy="451016"/>
          </a:xfrm>
          <a:custGeom>
            <a:avLst/>
            <a:gdLst/>
            <a:ahLst/>
            <a:cxnLst/>
            <a:rect l="l" t="t" r="r" b="b"/>
            <a:pathLst>
              <a:path w="450196" h="676524">
                <a:moveTo>
                  <a:pt x="0" y="0"/>
                </a:moveTo>
                <a:lnTo>
                  <a:pt x="450196" y="0"/>
                </a:lnTo>
                <a:lnTo>
                  <a:pt x="450196" y="676524"/>
                </a:lnTo>
                <a:lnTo>
                  <a:pt x="0" y="6765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0" name="Freeform 78">
            <a:extLst>
              <a:ext uri="{FF2B5EF4-FFF2-40B4-BE49-F238E27FC236}">
                <a16:creationId xmlns:a16="http://schemas.microsoft.com/office/drawing/2014/main" id="{FCFF4202-C698-1EE4-32D3-08BFACA16C82}"/>
              </a:ext>
            </a:extLst>
          </p:cNvPr>
          <p:cNvSpPr/>
          <p:nvPr/>
        </p:nvSpPr>
        <p:spPr>
          <a:xfrm>
            <a:off x="7375899" y="1296792"/>
            <a:ext cx="461540" cy="347309"/>
          </a:xfrm>
          <a:custGeom>
            <a:avLst/>
            <a:gdLst/>
            <a:ahLst/>
            <a:cxnLst/>
            <a:rect l="l" t="t" r="r" b="b"/>
            <a:pathLst>
              <a:path w="692310" h="520963">
                <a:moveTo>
                  <a:pt x="0" y="0"/>
                </a:moveTo>
                <a:lnTo>
                  <a:pt x="692310" y="0"/>
                </a:lnTo>
                <a:lnTo>
                  <a:pt x="692310" y="520964"/>
                </a:lnTo>
                <a:lnTo>
                  <a:pt x="0" y="5209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1" name="TextBox 89">
            <a:extLst>
              <a:ext uri="{FF2B5EF4-FFF2-40B4-BE49-F238E27FC236}">
                <a16:creationId xmlns:a16="http://schemas.microsoft.com/office/drawing/2014/main" id="{646E98EA-93D3-33D1-0896-4E7CB495902E}"/>
              </a:ext>
            </a:extLst>
          </p:cNvPr>
          <p:cNvSpPr txBox="1"/>
          <p:nvPr/>
        </p:nvSpPr>
        <p:spPr>
          <a:xfrm>
            <a:off x="7994571" y="1275060"/>
            <a:ext cx="298224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林森校區</a:t>
            </a:r>
            <a:endParaRPr lang="en-US" altLang="zh-TW" sz="28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空間活化</a:t>
            </a:r>
          </a:p>
        </p:txBody>
      </p:sp>
      <p:sp>
        <p:nvSpPr>
          <p:cNvPr id="62" name="TextBox 97">
            <a:extLst>
              <a:ext uri="{FF2B5EF4-FFF2-40B4-BE49-F238E27FC236}">
                <a16:creationId xmlns:a16="http://schemas.microsoft.com/office/drawing/2014/main" id="{4F909827-6413-32DC-C95E-AE4040CCA7CF}"/>
              </a:ext>
            </a:extLst>
          </p:cNvPr>
          <p:cNvSpPr txBox="1"/>
          <p:nvPr/>
        </p:nvSpPr>
        <p:spPr>
          <a:xfrm>
            <a:off x="5097433" y="2816584"/>
            <a:ext cx="2513230" cy="3753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ct val="110000"/>
              </a:lnSpc>
            </a:pPr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產學營運及推廣處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TextBox 89">
            <a:extLst>
              <a:ext uri="{FF2B5EF4-FFF2-40B4-BE49-F238E27FC236}">
                <a16:creationId xmlns:a16="http://schemas.microsoft.com/office/drawing/2014/main" id="{ADF6B7C0-9731-9B85-E0CE-6A81CCE68DB4}"/>
              </a:ext>
            </a:extLst>
          </p:cNvPr>
          <p:cNvSpPr txBox="1"/>
          <p:nvPr/>
        </p:nvSpPr>
        <p:spPr>
          <a:xfrm>
            <a:off x="8285912" y="5461091"/>
            <a:ext cx="2354237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6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研發成果</a:t>
            </a:r>
            <a:endParaRPr lang="en-US" altLang="zh-TW" sz="26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609630">
              <a:spcBef>
                <a:spcPct val="0"/>
              </a:spcBef>
            </a:pPr>
            <a:r>
              <a:rPr lang="zh-TW" altLang="en-US" sz="26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管理與媒介</a:t>
            </a:r>
          </a:p>
        </p:txBody>
      </p:sp>
      <p:sp>
        <p:nvSpPr>
          <p:cNvPr id="65" name="TextBox 89">
            <a:extLst>
              <a:ext uri="{FF2B5EF4-FFF2-40B4-BE49-F238E27FC236}">
                <a16:creationId xmlns:a16="http://schemas.microsoft.com/office/drawing/2014/main" id="{EEBB4945-D5BB-3478-A11E-236827806834}"/>
              </a:ext>
            </a:extLst>
          </p:cNvPr>
          <p:cNvSpPr txBox="1"/>
          <p:nvPr/>
        </p:nvSpPr>
        <p:spPr>
          <a:xfrm>
            <a:off x="-460504" y="908279"/>
            <a:ext cx="3322024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推廣教育</a:t>
            </a:r>
          </a:p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終生學習</a:t>
            </a:r>
          </a:p>
        </p:txBody>
      </p:sp>
      <p:sp>
        <p:nvSpPr>
          <p:cNvPr id="67" name="TextBox 89">
            <a:extLst>
              <a:ext uri="{FF2B5EF4-FFF2-40B4-BE49-F238E27FC236}">
                <a16:creationId xmlns:a16="http://schemas.microsoft.com/office/drawing/2014/main" id="{6965FAF5-F59F-AF2C-F07B-F640FA486263}"/>
              </a:ext>
            </a:extLst>
          </p:cNvPr>
          <p:cNvSpPr txBox="1"/>
          <p:nvPr/>
        </p:nvSpPr>
        <p:spPr>
          <a:xfrm>
            <a:off x="649435" y="5367034"/>
            <a:ext cx="231948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大學社會責任</a:t>
            </a:r>
          </a:p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連結地方創生</a:t>
            </a:r>
          </a:p>
        </p:txBody>
      </p:sp>
      <p:sp>
        <p:nvSpPr>
          <p:cNvPr id="75" name="Freeform 77">
            <a:extLst>
              <a:ext uri="{FF2B5EF4-FFF2-40B4-BE49-F238E27FC236}">
                <a16:creationId xmlns:a16="http://schemas.microsoft.com/office/drawing/2014/main" id="{73E9E6A6-3CC2-B641-8260-034EC7609E63}"/>
              </a:ext>
            </a:extLst>
          </p:cNvPr>
          <p:cNvSpPr/>
          <p:nvPr/>
        </p:nvSpPr>
        <p:spPr>
          <a:xfrm>
            <a:off x="4176164" y="4805183"/>
            <a:ext cx="376303" cy="371600"/>
          </a:xfrm>
          <a:custGeom>
            <a:avLst/>
            <a:gdLst/>
            <a:ahLst/>
            <a:cxnLst/>
            <a:rect l="l" t="t" r="r" b="b"/>
            <a:pathLst>
              <a:path w="564455" h="557400">
                <a:moveTo>
                  <a:pt x="0" y="0"/>
                </a:moveTo>
                <a:lnTo>
                  <a:pt x="564456" y="0"/>
                </a:lnTo>
                <a:lnTo>
                  <a:pt x="564456" y="557400"/>
                </a:lnTo>
                <a:lnTo>
                  <a:pt x="0" y="5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54B09C42-CDB8-8609-3103-6CA3A15B6203}"/>
              </a:ext>
            </a:extLst>
          </p:cNvPr>
          <p:cNvSpPr txBox="1"/>
          <p:nvPr/>
        </p:nvSpPr>
        <p:spPr>
          <a:xfrm>
            <a:off x="4795326" y="3571568"/>
            <a:ext cx="299414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114</a:t>
            </a:r>
            <a:r>
              <a: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學年度</a:t>
            </a:r>
            <a:endParaRPr kumimoji="0" lang="en-US" altLang="zh-TW" sz="2400" b="1" i="0" u="none" strike="noStrike" kern="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400" b="1" kern="0" dirty="0">
                <a:solidFill>
                  <a:schemeClr val="bg2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行政策略及特色亮點</a:t>
            </a:r>
            <a:endParaRPr lang="zh-TW" altLang="en-US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977" y="5256681"/>
            <a:ext cx="1115753" cy="1112855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122" y="1201139"/>
            <a:ext cx="1090418" cy="1077680"/>
          </a:xfrm>
          <a:prstGeom prst="rect">
            <a:avLst/>
          </a:prstGeom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1717" y="5297236"/>
            <a:ext cx="1139360" cy="1127928"/>
          </a:xfrm>
          <a:prstGeom prst="rect">
            <a:avLst/>
          </a:prstGeom>
        </p:spPr>
      </p:pic>
      <p:pic>
        <p:nvPicPr>
          <p:cNvPr id="32" name="圖片 3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972" y="781690"/>
            <a:ext cx="1144660" cy="1134960"/>
          </a:xfrm>
          <a:prstGeom prst="rect">
            <a:avLst/>
          </a:prstGeom>
        </p:spPr>
      </p:pic>
      <p:pic>
        <p:nvPicPr>
          <p:cNvPr id="57" name="圖片 5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282" y="780335"/>
            <a:ext cx="1140632" cy="113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16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A65A419F-8471-403E-7A9E-0B901B4B4BEA}"/>
              </a:ext>
            </a:extLst>
          </p:cNvPr>
          <p:cNvSpPr/>
          <p:nvPr/>
        </p:nvSpPr>
        <p:spPr>
          <a:xfrm>
            <a:off x="2321858" y="532887"/>
            <a:ext cx="7180731" cy="226405"/>
          </a:xfrm>
          <a:prstGeom prst="rect">
            <a:avLst/>
          </a:prstGeom>
          <a:solidFill>
            <a:srgbClr val="CABB9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064D063F-A050-186E-B222-A6C7744B4B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86407"/>
              </p:ext>
            </p:extLst>
          </p:nvPr>
        </p:nvGraphicFramePr>
        <p:xfrm>
          <a:off x="125506" y="1129023"/>
          <a:ext cx="11994776" cy="463884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82706">
                  <a:extLst>
                    <a:ext uri="{9D8B030D-6E8A-4147-A177-3AD203B41FA5}">
                      <a16:colId xmlns:a16="http://schemas.microsoft.com/office/drawing/2014/main" val="1503498926"/>
                    </a:ext>
                  </a:extLst>
                </a:gridCol>
                <a:gridCol w="412376">
                  <a:extLst>
                    <a:ext uri="{9D8B030D-6E8A-4147-A177-3AD203B41FA5}">
                      <a16:colId xmlns:a16="http://schemas.microsoft.com/office/drawing/2014/main" val="2546155453"/>
                    </a:ext>
                  </a:extLst>
                </a:gridCol>
                <a:gridCol w="430306">
                  <a:extLst>
                    <a:ext uri="{9D8B030D-6E8A-4147-A177-3AD203B41FA5}">
                      <a16:colId xmlns:a16="http://schemas.microsoft.com/office/drawing/2014/main" val="382981508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688524737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4076477425"/>
                    </a:ext>
                  </a:extLst>
                </a:gridCol>
                <a:gridCol w="1154206">
                  <a:extLst>
                    <a:ext uri="{9D8B030D-6E8A-4147-A177-3AD203B41FA5}">
                      <a16:colId xmlns:a16="http://schemas.microsoft.com/office/drawing/2014/main" val="3496582224"/>
                    </a:ext>
                  </a:extLst>
                </a:gridCol>
                <a:gridCol w="4000500">
                  <a:extLst>
                    <a:ext uri="{9D8B030D-6E8A-4147-A177-3AD203B41FA5}">
                      <a16:colId xmlns:a16="http://schemas.microsoft.com/office/drawing/2014/main" val="3096989024"/>
                    </a:ext>
                  </a:extLst>
                </a:gridCol>
                <a:gridCol w="1317812">
                  <a:extLst>
                    <a:ext uri="{9D8B030D-6E8A-4147-A177-3AD203B41FA5}">
                      <a16:colId xmlns:a16="http://schemas.microsoft.com/office/drawing/2014/main" val="2271109749"/>
                    </a:ext>
                  </a:extLst>
                </a:gridCol>
                <a:gridCol w="1353670">
                  <a:extLst>
                    <a:ext uri="{9D8B030D-6E8A-4147-A177-3AD203B41FA5}">
                      <a16:colId xmlns:a16="http://schemas.microsoft.com/office/drawing/2014/main" val="2819244862"/>
                    </a:ext>
                  </a:extLst>
                </a:gridCol>
              </a:tblGrid>
              <a:tr h="421872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學年度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全國參與競賽隊伍總數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  <a:alpha val="69804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本校參與件數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本校通過件數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創業團隊名稱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競賽計畫內容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創業學生所屬系所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指導老師</a:t>
                      </a: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90562"/>
                  </a:ext>
                </a:extLst>
              </a:tr>
              <a:tr h="86763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第一階段評選</a:t>
                      </a:r>
                      <a:endParaRPr lang="en-US" altLang="zh-TW" sz="1500" b="1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第二階段評選</a:t>
                      </a:r>
                      <a:endParaRPr lang="en-US" altLang="zh-TW" sz="1500" b="1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>
                    <a:solidFill>
                      <a:srgbClr val="C8A69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647268"/>
                  </a:ext>
                </a:extLst>
              </a:tr>
              <a:tr h="11397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獲得</a:t>
                      </a:r>
                      <a:r>
                        <a:rPr lang="en-US" altLang="zh-TW" sz="1500" b="1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</a:t>
                      </a:r>
                      <a:r>
                        <a:rPr lang="zh-TW" altLang="en-US" sz="1500" b="1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萬創業</a:t>
                      </a:r>
                      <a:endParaRPr lang="en-US" altLang="zh-TW" sz="1500" b="1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基金</a:t>
                      </a:r>
                    </a:p>
                    <a:p>
                      <a:pPr algn="ctr">
                        <a:buNone/>
                      </a:pP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獲得</a:t>
                      </a:r>
                      <a:r>
                        <a:rPr lang="en-US" altLang="zh-TW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50</a:t>
                      </a: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萬創業</a:t>
                      </a:r>
                      <a:endParaRPr lang="en-US" altLang="zh-TW" sz="15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基金</a:t>
                      </a:r>
                    </a:p>
                    <a:p>
                      <a:pPr algn="ctr">
                        <a:buNone/>
                      </a:pP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蚓 </a:t>
                      </a:r>
                      <a:r>
                        <a:rPr 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joy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TW" altLang="en-US" sz="15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將微生物光合細菌培養運用於馬鈴薯種植上，以提高馬鈴薯的產量，減少對國外的依賴，降低碳足跡對地球的危害</a:t>
                      </a:r>
                      <a:endParaRPr lang="zh-TW" altLang="en-US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農場管理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進修學士學位學程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食品科學系 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呂英震 老師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7819320"/>
                  </a:ext>
                </a:extLst>
              </a:tr>
              <a:tr h="11417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獲得</a:t>
                      </a:r>
                      <a:r>
                        <a:rPr lang="en-US" altLang="zh-TW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50</a:t>
                      </a: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萬創業</a:t>
                      </a:r>
                      <a:endParaRPr lang="en-US" altLang="zh-TW" sz="15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基金</a:t>
                      </a:r>
                    </a:p>
                    <a:p>
                      <a:pPr algn="ctr">
                        <a:buNone/>
                      </a:pP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未通過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育森種苗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TW" altLang="en-US" sz="15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專注於復育臺灣原生物種，致力還原本土風貌，並推動具有潛力的本土植物商業化</a:t>
                      </a:r>
                      <a:endParaRPr lang="zh-TW" altLang="en-US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園藝學系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園藝學系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李亭頤 老師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5827780"/>
                  </a:ext>
                </a:extLst>
              </a:tr>
              <a:tr h="10678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獲得</a:t>
                      </a:r>
                      <a:r>
                        <a:rPr lang="en-US" altLang="zh-TW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50</a:t>
                      </a: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萬創業</a:t>
                      </a:r>
                      <a:endParaRPr lang="en-US" altLang="zh-TW" sz="15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基金</a:t>
                      </a:r>
                    </a:p>
                    <a:p>
                      <a:pPr algn="ctr">
                        <a:buNone/>
                      </a:pP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尚在評選階段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500" b="1" dirty="0" err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Purrbond</a:t>
                      </a:r>
                      <a:endParaRPr lang="zh-TW" altLang="en-US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TW" altLang="en-US" sz="1500" b="1" i="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利用綠色溶劑進行低碳、高效的植物活性成分萃取，搭配溫和的超音波輔助系統，以提升萃取率與生物活性穩定性</a:t>
                      </a:r>
                      <a:endParaRPr lang="zh-TW" altLang="en-US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生化科技學系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生化科技學系</a:t>
                      </a:r>
                      <a:endParaRPr lang="en-US" altLang="zh-TW" sz="1500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buNone/>
                      </a:pPr>
                      <a:r>
                        <a:rPr lang="zh-TW" altLang="en-US" sz="15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陳政男 老師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18288943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548AF044-6CD5-507E-B518-66385EA6F6CF}"/>
              </a:ext>
            </a:extLst>
          </p:cNvPr>
          <p:cNvSpPr txBox="1"/>
          <p:nvPr/>
        </p:nvSpPr>
        <p:spPr>
          <a:xfrm>
            <a:off x="2321858" y="363985"/>
            <a:ext cx="7180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112-114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學年度學生參與「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U-START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創新創業計畫」</a:t>
            </a:r>
          </a:p>
        </p:txBody>
      </p:sp>
    </p:spTree>
    <p:extLst>
      <p:ext uri="{BB962C8B-B14F-4D97-AF65-F5344CB8AC3E}">
        <p14:creationId xmlns:p14="http://schemas.microsoft.com/office/powerpoint/2010/main" val="2548188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未提供相片說明。">
            <a:extLst>
              <a:ext uri="{FF2B5EF4-FFF2-40B4-BE49-F238E27FC236}">
                <a16:creationId xmlns:a16="http://schemas.microsoft.com/office/drawing/2014/main" id="{8A40B8C7-6E51-276B-9E4F-7518C780F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17" y="3328104"/>
            <a:ext cx="4789393" cy="281767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80CC3F1-01C1-7A2C-8748-9A92E5236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17" y="220198"/>
            <a:ext cx="4789393" cy="281767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A408EED2-1C3E-1F61-3785-12EEB3BD50AD}"/>
              </a:ext>
            </a:extLst>
          </p:cNvPr>
          <p:cNvGrpSpPr/>
          <p:nvPr/>
        </p:nvGrpSpPr>
        <p:grpSpPr>
          <a:xfrm>
            <a:off x="830356" y="5565314"/>
            <a:ext cx="3487270" cy="580464"/>
            <a:chOff x="735106" y="4009465"/>
            <a:chExt cx="3487270" cy="580464"/>
          </a:xfrm>
        </p:grpSpPr>
        <p:sp>
          <p:nvSpPr>
            <p:cNvPr id="5" name="矩形: 剪去單一角落 4">
              <a:extLst>
                <a:ext uri="{FF2B5EF4-FFF2-40B4-BE49-F238E27FC236}">
                  <a16:creationId xmlns:a16="http://schemas.microsoft.com/office/drawing/2014/main" id="{91B9FBEF-B6D0-7142-DDBD-0BFEE757B3E9}"/>
                </a:ext>
              </a:extLst>
            </p:cNvPr>
            <p:cNvSpPr/>
            <p:nvPr/>
          </p:nvSpPr>
          <p:spPr>
            <a:xfrm>
              <a:off x="860612" y="4159624"/>
              <a:ext cx="3361764" cy="430305"/>
            </a:xfrm>
            <a:prstGeom prst="snip1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113</a:t>
              </a:r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</a:t>
              </a:r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:</a:t>
              </a:r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育森種苗</a:t>
              </a:r>
            </a:p>
          </p:txBody>
        </p:sp>
        <p:sp>
          <p:nvSpPr>
            <p:cNvPr id="6" name="箭號: 五邊形 5">
              <a:extLst>
                <a:ext uri="{FF2B5EF4-FFF2-40B4-BE49-F238E27FC236}">
                  <a16:creationId xmlns:a16="http://schemas.microsoft.com/office/drawing/2014/main" id="{04D1EAE7-5167-1D45-66DC-E2C47995F099}"/>
                </a:ext>
              </a:extLst>
            </p:cNvPr>
            <p:cNvSpPr/>
            <p:nvPr/>
          </p:nvSpPr>
          <p:spPr>
            <a:xfrm>
              <a:off x="735106" y="4034119"/>
              <a:ext cx="770964" cy="430305"/>
            </a:xfrm>
            <a:prstGeom prst="homePlate">
              <a:avLst/>
            </a:prstGeom>
            <a:solidFill>
              <a:srgbClr val="638FA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8" name="圖形 7" descr="教師 以實心填滿">
              <a:extLst>
                <a:ext uri="{FF2B5EF4-FFF2-40B4-BE49-F238E27FC236}">
                  <a16:creationId xmlns:a16="http://schemas.microsoft.com/office/drawing/2014/main" id="{4ED8F907-E3B9-6BEF-1BFE-D04C56435A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5106" y="4009465"/>
              <a:ext cx="479612" cy="479612"/>
            </a:xfrm>
            <a:prstGeom prst="rect">
              <a:avLst/>
            </a:prstGeom>
          </p:spPr>
        </p:pic>
        <p:cxnSp>
          <p:nvCxnSpPr>
            <p:cNvPr id="10" name="直線接點 9">
              <a:extLst>
                <a:ext uri="{FF2B5EF4-FFF2-40B4-BE49-F238E27FC236}">
                  <a16:creationId xmlns:a16="http://schemas.microsoft.com/office/drawing/2014/main" id="{AB899B8D-4209-BAD6-D7A9-2F3628600A83}"/>
                </a:ext>
              </a:extLst>
            </p:cNvPr>
            <p:cNvCxnSpPr/>
            <p:nvPr/>
          </p:nvCxnSpPr>
          <p:spPr>
            <a:xfrm>
              <a:off x="860612" y="4589929"/>
              <a:ext cx="3361764" cy="0"/>
            </a:xfrm>
            <a:prstGeom prst="line">
              <a:avLst/>
            </a:prstGeom>
            <a:ln w="38100">
              <a:solidFill>
                <a:srgbClr val="638F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F981FCE4-F644-2E1E-ED0A-EF4C2BFFC617}"/>
              </a:ext>
            </a:extLst>
          </p:cNvPr>
          <p:cNvGrpSpPr/>
          <p:nvPr/>
        </p:nvGrpSpPr>
        <p:grpSpPr>
          <a:xfrm>
            <a:off x="852767" y="2457407"/>
            <a:ext cx="3487270" cy="580464"/>
            <a:chOff x="735106" y="4009465"/>
            <a:chExt cx="3487270" cy="580464"/>
          </a:xfrm>
        </p:grpSpPr>
        <p:sp>
          <p:nvSpPr>
            <p:cNvPr id="13" name="矩形: 剪去單一角落 12">
              <a:extLst>
                <a:ext uri="{FF2B5EF4-FFF2-40B4-BE49-F238E27FC236}">
                  <a16:creationId xmlns:a16="http://schemas.microsoft.com/office/drawing/2014/main" id="{D80F5DB4-7399-3D96-C158-C84B0147F05F}"/>
                </a:ext>
              </a:extLst>
            </p:cNvPr>
            <p:cNvSpPr/>
            <p:nvPr/>
          </p:nvSpPr>
          <p:spPr>
            <a:xfrm>
              <a:off x="860612" y="4159624"/>
              <a:ext cx="3361764" cy="430305"/>
            </a:xfrm>
            <a:prstGeom prst="snip1Rect">
              <a:avLst/>
            </a:prstGeom>
            <a:solidFill>
              <a:schemeClr val="bg1">
                <a:lumMod val="9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112</a:t>
              </a:r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</a:t>
              </a:r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:</a:t>
              </a:r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蚓 </a:t>
              </a:r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JOY</a:t>
              </a:r>
              <a:endPara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箭號: 五邊形 13">
              <a:extLst>
                <a:ext uri="{FF2B5EF4-FFF2-40B4-BE49-F238E27FC236}">
                  <a16:creationId xmlns:a16="http://schemas.microsoft.com/office/drawing/2014/main" id="{88E8F743-84A9-EC64-B6DD-6F5712674701}"/>
                </a:ext>
              </a:extLst>
            </p:cNvPr>
            <p:cNvSpPr/>
            <p:nvPr/>
          </p:nvSpPr>
          <p:spPr>
            <a:xfrm>
              <a:off x="735106" y="4034119"/>
              <a:ext cx="770964" cy="430305"/>
            </a:xfrm>
            <a:prstGeom prst="homePlate">
              <a:avLst/>
            </a:prstGeom>
            <a:solidFill>
              <a:srgbClr val="638FA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5" name="圖形 14" descr="教師 以實心填滿">
              <a:extLst>
                <a:ext uri="{FF2B5EF4-FFF2-40B4-BE49-F238E27FC236}">
                  <a16:creationId xmlns:a16="http://schemas.microsoft.com/office/drawing/2014/main" id="{C27E1FC4-4350-89AB-C78A-D1E4CA5DB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5106" y="4009465"/>
              <a:ext cx="479612" cy="479612"/>
            </a:xfrm>
            <a:prstGeom prst="rect">
              <a:avLst/>
            </a:prstGeom>
          </p:spPr>
        </p:pic>
        <p:cxnSp>
          <p:nvCxnSpPr>
            <p:cNvPr id="16" name="直線接點 15">
              <a:extLst>
                <a:ext uri="{FF2B5EF4-FFF2-40B4-BE49-F238E27FC236}">
                  <a16:creationId xmlns:a16="http://schemas.microsoft.com/office/drawing/2014/main" id="{045B2E47-925C-A945-E71D-8CA96B043035}"/>
                </a:ext>
              </a:extLst>
            </p:cNvPr>
            <p:cNvCxnSpPr/>
            <p:nvPr/>
          </p:nvCxnSpPr>
          <p:spPr>
            <a:xfrm>
              <a:off x="860612" y="4589929"/>
              <a:ext cx="3361764" cy="0"/>
            </a:xfrm>
            <a:prstGeom prst="line">
              <a:avLst/>
            </a:prstGeom>
            <a:ln w="38100">
              <a:solidFill>
                <a:srgbClr val="638F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0" name="Picture 6">
            <a:extLst>
              <a:ext uri="{FF2B5EF4-FFF2-40B4-BE49-F238E27FC236}">
                <a16:creationId xmlns:a16="http://schemas.microsoft.com/office/drawing/2014/main" id="{A42C90A1-0CC4-606B-E008-D86011FAC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804" y="1657352"/>
            <a:ext cx="4789393" cy="334180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群組 17">
            <a:extLst>
              <a:ext uri="{FF2B5EF4-FFF2-40B4-BE49-F238E27FC236}">
                <a16:creationId xmlns:a16="http://schemas.microsoft.com/office/drawing/2014/main" id="{5F192240-CF1B-FDC2-F2B6-7847B043910E}"/>
              </a:ext>
            </a:extLst>
          </p:cNvPr>
          <p:cNvGrpSpPr/>
          <p:nvPr/>
        </p:nvGrpSpPr>
        <p:grpSpPr>
          <a:xfrm>
            <a:off x="6707842" y="4418696"/>
            <a:ext cx="3487270" cy="580464"/>
            <a:chOff x="735106" y="4009465"/>
            <a:chExt cx="3487270" cy="580464"/>
          </a:xfrm>
        </p:grpSpPr>
        <p:sp>
          <p:nvSpPr>
            <p:cNvPr id="19" name="矩形: 剪去單一角落 18">
              <a:extLst>
                <a:ext uri="{FF2B5EF4-FFF2-40B4-BE49-F238E27FC236}">
                  <a16:creationId xmlns:a16="http://schemas.microsoft.com/office/drawing/2014/main" id="{15256A24-5CA3-1D17-B6C2-FD8E5E7E71B4}"/>
                </a:ext>
              </a:extLst>
            </p:cNvPr>
            <p:cNvSpPr/>
            <p:nvPr/>
          </p:nvSpPr>
          <p:spPr>
            <a:xfrm>
              <a:off x="860612" y="4159624"/>
              <a:ext cx="3361764" cy="430305"/>
            </a:xfrm>
            <a:prstGeom prst="snip1Rect">
              <a:avLst/>
            </a:prstGeom>
            <a:solidFill>
              <a:schemeClr val="bg1">
                <a:lumMod val="9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</a:t>
              </a:r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114</a:t>
              </a:r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</a:t>
              </a:r>
              <a:r>
                <a:rPr lang="en-US" altLang="zh-TW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:</a:t>
              </a:r>
              <a:r>
                <a:rPr lang="zh-TW" altLang="en-US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b="1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Purrbond</a:t>
              </a:r>
              <a:endPara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箭號: 五邊形 19">
              <a:extLst>
                <a:ext uri="{FF2B5EF4-FFF2-40B4-BE49-F238E27FC236}">
                  <a16:creationId xmlns:a16="http://schemas.microsoft.com/office/drawing/2014/main" id="{78C9301D-6DD0-F4EA-79B0-C2A8DE25A1EA}"/>
                </a:ext>
              </a:extLst>
            </p:cNvPr>
            <p:cNvSpPr/>
            <p:nvPr/>
          </p:nvSpPr>
          <p:spPr>
            <a:xfrm>
              <a:off x="735106" y="4034119"/>
              <a:ext cx="770964" cy="430305"/>
            </a:xfrm>
            <a:prstGeom prst="homePlate">
              <a:avLst/>
            </a:prstGeom>
            <a:solidFill>
              <a:srgbClr val="638FA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1" name="圖形 20" descr="教師 以實心填滿">
              <a:extLst>
                <a:ext uri="{FF2B5EF4-FFF2-40B4-BE49-F238E27FC236}">
                  <a16:creationId xmlns:a16="http://schemas.microsoft.com/office/drawing/2014/main" id="{CE97814E-0349-DC89-1CEA-C1FCB85DFA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5106" y="4009465"/>
              <a:ext cx="479612" cy="479612"/>
            </a:xfrm>
            <a:prstGeom prst="rect">
              <a:avLst/>
            </a:prstGeom>
          </p:spPr>
        </p:pic>
        <p:cxnSp>
          <p:nvCxnSpPr>
            <p:cNvPr id="22" name="直線接點 21">
              <a:extLst>
                <a:ext uri="{FF2B5EF4-FFF2-40B4-BE49-F238E27FC236}">
                  <a16:creationId xmlns:a16="http://schemas.microsoft.com/office/drawing/2014/main" id="{6501E32F-A920-B3FC-4F2D-FC3BC0EEEAA2}"/>
                </a:ext>
              </a:extLst>
            </p:cNvPr>
            <p:cNvCxnSpPr/>
            <p:nvPr/>
          </p:nvCxnSpPr>
          <p:spPr>
            <a:xfrm>
              <a:off x="860612" y="4589929"/>
              <a:ext cx="3361764" cy="0"/>
            </a:xfrm>
            <a:prstGeom prst="line">
              <a:avLst/>
            </a:prstGeom>
            <a:ln w="38100">
              <a:solidFill>
                <a:srgbClr val="638F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71333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260</Words>
  <Application>Microsoft Office PowerPoint</Application>
  <PresentationFormat>寬螢幕</PresentationFormat>
  <Paragraphs>64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8" baseType="lpstr"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47</cp:revision>
  <cp:lastPrinted>2025-08-12T07:00:07Z</cp:lastPrinted>
  <dcterms:created xsi:type="dcterms:W3CDTF">2025-06-04T05:07:50Z</dcterms:created>
  <dcterms:modified xsi:type="dcterms:W3CDTF">2025-08-20T01:56:11Z</dcterms:modified>
</cp:coreProperties>
</file>